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70" r:id="rId2"/>
    <p:sldId id="257" r:id="rId3"/>
    <p:sldId id="258" r:id="rId4"/>
    <p:sldId id="259" r:id="rId5"/>
    <p:sldId id="260" r:id="rId6"/>
    <p:sldId id="261" r:id="rId7"/>
    <p:sldId id="262" r:id="rId8"/>
    <p:sldId id="263" r:id="rId9"/>
    <p:sldId id="264" r:id="rId10"/>
    <p:sldId id="268" r:id="rId11"/>
    <p:sldId id="272" r:id="rId12"/>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7" autoAdjust="0"/>
    <p:restoredTop sz="94524" autoAdjust="0"/>
  </p:normalViewPr>
  <p:slideViewPr>
    <p:cSldViewPr>
      <p:cViewPr varScale="1">
        <p:scale>
          <a:sx n="87" d="100"/>
          <a:sy n="87" d="100"/>
        </p:scale>
        <p:origin x="-1458" y="-78"/>
      </p:cViewPr>
      <p:guideLst>
        <p:guide orient="horz" pos="2160"/>
        <p:guide pos="2880"/>
      </p:guideLst>
    </p:cSldViewPr>
  </p:slideViewPr>
  <p:outlineViewPr>
    <p:cViewPr>
      <p:scale>
        <a:sx n="33" d="100"/>
        <a:sy n="33" d="100"/>
      </p:scale>
      <p:origin x="0" y="0"/>
    </p:cViewPr>
  </p:outlineViewPr>
  <p:notesTextViewPr>
    <p:cViewPr>
      <p:scale>
        <a:sx n="1" d="1"/>
        <a:sy n="1" d="1"/>
      </p:scale>
      <p:origin x="0" y="528"/>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82B16111-1502-470D-915D-36D78FFDBA7B}" type="datetimeFigureOut">
              <a:rPr lang="en-US" smtClean="0"/>
              <a:t>7/9/2017</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37289F91-0E8E-4816-9920-DE0FB5945892}" type="slidenum">
              <a:rPr lang="en-US" smtClean="0"/>
              <a:t>‹#›</a:t>
            </a:fld>
            <a:endParaRPr lang="en-US"/>
          </a:p>
        </p:txBody>
      </p:sp>
    </p:spTree>
    <p:extLst>
      <p:ext uri="{BB962C8B-B14F-4D97-AF65-F5344CB8AC3E}">
        <p14:creationId xmlns:p14="http://schemas.microsoft.com/office/powerpoint/2010/main" val="1176865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will have an opportunity to vote on the best players from the 1960’s.</a:t>
            </a:r>
            <a:r>
              <a:rPr lang="en-US" baseline="0" dirty="0" smtClean="0"/>
              <a:t>  We have selected three players at each </a:t>
            </a:r>
            <a:r>
              <a:rPr lang="en-US" baseline="0" dirty="0" smtClean="0"/>
              <a:t>position; and of </a:t>
            </a:r>
            <a:r>
              <a:rPr lang="en-US" baseline="0" dirty="0" smtClean="0"/>
              <a:t>the </a:t>
            </a:r>
            <a:r>
              <a:rPr lang="en-US" baseline="0" dirty="0" smtClean="0"/>
              <a:t>27 </a:t>
            </a:r>
            <a:r>
              <a:rPr lang="en-US" baseline="0" dirty="0" smtClean="0"/>
              <a:t>players we will discuss, </a:t>
            </a:r>
            <a:r>
              <a:rPr lang="en-US" baseline="0" dirty="0" smtClean="0"/>
              <a:t>18 </a:t>
            </a:r>
            <a:r>
              <a:rPr lang="en-US" baseline="0" dirty="0" smtClean="0"/>
              <a:t>of them are National Leaguers.  That should not be surprising – from 1960 through 1982, the NL dominated the All Star games, winning 23 of the 26 games.  It was generally considered that the NL had the best players during the 60’s.  A note about the statistics – the batting averages, </a:t>
            </a:r>
            <a:r>
              <a:rPr lang="en-US" baseline="0" dirty="0" err="1" smtClean="0"/>
              <a:t>Hrs</a:t>
            </a:r>
            <a:r>
              <a:rPr lang="en-US" baseline="0" dirty="0" smtClean="0"/>
              <a:t> and other stats I’ll show here are based only on what the </a:t>
            </a:r>
            <a:r>
              <a:rPr lang="en-US" baseline="0" dirty="0" err="1" smtClean="0"/>
              <a:t>palyer</a:t>
            </a:r>
            <a:r>
              <a:rPr lang="en-US" baseline="0" dirty="0" smtClean="0"/>
              <a:t> did during the 1960’s.  For example, we know that Hank Aaron hit more than 700 homers in his career, so when I mention that he hit 350 HR, I’m referring only to his performance during the 10 year period 1960-69.</a:t>
            </a:r>
            <a:endParaRPr lang="en-US" dirty="0"/>
          </a:p>
        </p:txBody>
      </p:sp>
      <p:sp>
        <p:nvSpPr>
          <p:cNvPr id="4" name="Slide Number Placeholder 3"/>
          <p:cNvSpPr>
            <a:spLocks noGrp="1"/>
          </p:cNvSpPr>
          <p:nvPr>
            <p:ph type="sldNum" sz="quarter" idx="10"/>
          </p:nvPr>
        </p:nvSpPr>
        <p:spPr/>
        <p:txBody>
          <a:bodyPr/>
          <a:lstStyle/>
          <a:p>
            <a:fld id="{37289F91-0E8E-4816-9920-DE0FB5945892}" type="slidenum">
              <a:rPr lang="en-US" smtClean="0"/>
              <a:t>1</a:t>
            </a:fld>
            <a:endParaRPr lang="en-US"/>
          </a:p>
        </p:txBody>
      </p:sp>
    </p:spTree>
    <p:extLst>
      <p:ext uri="{BB962C8B-B14F-4D97-AF65-F5344CB8AC3E}">
        <p14:creationId xmlns:p14="http://schemas.microsoft.com/office/powerpoint/2010/main" val="1978277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r>
              <a:rPr lang="en-US" baseline="0" dirty="0" smtClean="0"/>
              <a:t>Bob </a:t>
            </a:r>
            <a:r>
              <a:rPr lang="en-US" baseline="0" dirty="0" smtClean="0"/>
              <a:t>Gibson won 164 games (2</a:t>
            </a:r>
            <a:r>
              <a:rPr lang="en-US" baseline="30000" dirty="0" smtClean="0"/>
              <a:t>nd</a:t>
            </a:r>
            <a:r>
              <a:rPr lang="en-US" baseline="0" dirty="0" smtClean="0"/>
              <a:t> most during 60’s decade) and his 2070 K’s were the most for any pitcher. In ‘68 he had an ERA of 1.12 in 304  IP – that’s the lowest ERA recorded by a pitcher in one season.  That year he won both the CY and NL MVP awards.  In ‘68 World Series, </a:t>
            </a:r>
            <a:r>
              <a:rPr lang="en-US" baseline="0" dirty="0" err="1" smtClean="0"/>
              <a:t>Gibby</a:t>
            </a:r>
            <a:r>
              <a:rPr lang="en-US" baseline="0" dirty="0" smtClean="0"/>
              <a:t> </a:t>
            </a:r>
            <a:r>
              <a:rPr lang="en-US" baseline="0" dirty="0" err="1" smtClean="0"/>
              <a:t>struckout</a:t>
            </a:r>
            <a:r>
              <a:rPr lang="en-US" baseline="0" dirty="0" smtClean="0"/>
              <a:t> 17 batters in game 1 – the most in a WS game</a:t>
            </a:r>
            <a:r>
              <a:rPr lang="en-US" baseline="0" smtClean="0"/>
              <a:t>. </a:t>
            </a:r>
            <a:endParaRPr lang="en-US" baseline="0" smtClean="0"/>
          </a:p>
          <a:p>
            <a:pPr defTabSz="942289"/>
            <a:r>
              <a:rPr lang="en-US" smtClean="0"/>
              <a:t>One </a:t>
            </a:r>
            <a:r>
              <a:rPr lang="en-US" dirty="0" smtClean="0"/>
              <a:t>sportswriter said that Sandy</a:t>
            </a:r>
            <a:r>
              <a:rPr lang="en-US" baseline="0" dirty="0" smtClean="0"/>
              <a:t> Koufax had the “Left Arm of God”.  During the 5 year period of 1962-66, he won 111 games with an overall ERA of 1.95, threw 4 no hitters, and won 3 CY awards – all three times he was a unanimous choice. He had the lowest ERA for a starting pitcher during the decade and the highest strikeout rate – he averaged 9.5 K’s per game.  He set a major league record w/ 382 K’s in a season (later broken by Nolan Ryan). He retired prematurely at the age of 30 due to an arthritic elbow.  </a:t>
            </a:r>
            <a:endParaRPr lang="en-US" dirty="0" smtClean="0"/>
          </a:p>
          <a:p>
            <a:r>
              <a:rPr lang="en-US" baseline="0" dirty="0" smtClean="0"/>
              <a:t>Juan </a:t>
            </a:r>
            <a:r>
              <a:rPr lang="en-US" baseline="0" dirty="0" err="1" smtClean="0"/>
              <a:t>Marichal</a:t>
            </a:r>
            <a:r>
              <a:rPr lang="en-US" baseline="0" dirty="0" smtClean="0"/>
              <a:t> had the misfortune of pitching at the same time as Sandy Koufax and Bob Gibson.  Three times during the 60’s </a:t>
            </a:r>
            <a:r>
              <a:rPr lang="en-US" baseline="0" dirty="0" err="1" smtClean="0"/>
              <a:t>Marichal</a:t>
            </a:r>
            <a:r>
              <a:rPr lang="en-US" baseline="0" dirty="0" smtClean="0"/>
              <a:t> won 25 games; however, he never earned one vote for the Cy Young award.  Nonetheless, a strong argument could be made that he was the best pitcher during the decade: He won the most games (191), Pitched the most complete games (197) and the most shutouts (45).  He was 3</a:t>
            </a:r>
            <a:r>
              <a:rPr lang="en-US" baseline="30000" dirty="0" smtClean="0"/>
              <a:t>rd</a:t>
            </a:r>
            <a:r>
              <a:rPr lang="en-US" baseline="0" dirty="0" smtClean="0"/>
              <a:t> in IP, 3</a:t>
            </a:r>
            <a:r>
              <a:rPr lang="en-US" baseline="30000" dirty="0" smtClean="0"/>
              <a:t>rd</a:t>
            </a:r>
            <a:r>
              <a:rPr lang="en-US" baseline="0" dirty="0" smtClean="0"/>
              <a:t> in lowest ERA, and had the second lowest walk rate. Plus, he threw a no-hitter in ‘63.</a:t>
            </a:r>
            <a:endParaRPr lang="en-US" dirty="0"/>
          </a:p>
        </p:txBody>
      </p:sp>
      <p:sp>
        <p:nvSpPr>
          <p:cNvPr id="4" name="Slide Number Placeholder 3"/>
          <p:cNvSpPr>
            <a:spLocks noGrp="1"/>
          </p:cNvSpPr>
          <p:nvPr>
            <p:ph type="sldNum" sz="quarter" idx="10"/>
          </p:nvPr>
        </p:nvSpPr>
        <p:spPr/>
        <p:txBody>
          <a:bodyPr/>
          <a:lstStyle/>
          <a:p>
            <a:fld id="{37289F91-0E8E-4816-9920-DE0FB5945892}" type="slidenum">
              <a:rPr lang="en-US" smtClean="0"/>
              <a:t>10</a:t>
            </a:fld>
            <a:endParaRPr lang="en-US"/>
          </a:p>
        </p:txBody>
      </p:sp>
    </p:spTree>
    <p:extLst>
      <p:ext uri="{BB962C8B-B14F-4D97-AF65-F5344CB8AC3E}">
        <p14:creationId xmlns:p14="http://schemas.microsoft.com/office/powerpoint/2010/main" val="128141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it’s time to cast your vote</a:t>
            </a:r>
            <a:r>
              <a:rPr lang="en-US" baseline="0" dirty="0" smtClean="0"/>
              <a:t> for your favorite players.</a:t>
            </a:r>
          </a:p>
          <a:p>
            <a:endParaRPr lang="en-US" dirty="0"/>
          </a:p>
        </p:txBody>
      </p:sp>
      <p:sp>
        <p:nvSpPr>
          <p:cNvPr id="4" name="Slide Number Placeholder 3"/>
          <p:cNvSpPr>
            <a:spLocks noGrp="1"/>
          </p:cNvSpPr>
          <p:nvPr>
            <p:ph type="sldNum" sz="quarter" idx="10"/>
          </p:nvPr>
        </p:nvSpPr>
        <p:spPr/>
        <p:txBody>
          <a:bodyPr/>
          <a:lstStyle/>
          <a:p>
            <a:fld id="{37289F91-0E8E-4816-9920-DE0FB5945892}" type="slidenum">
              <a:rPr lang="en-US" smtClean="0"/>
              <a:t>11</a:t>
            </a:fld>
            <a:endParaRPr lang="en-US"/>
          </a:p>
        </p:txBody>
      </p:sp>
    </p:spTree>
    <p:extLst>
      <p:ext uri="{BB962C8B-B14F-4D97-AF65-F5344CB8AC3E}">
        <p14:creationId xmlns:p14="http://schemas.microsoft.com/office/powerpoint/2010/main" val="1978277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Freehan</a:t>
            </a:r>
            <a:r>
              <a:rPr lang="en-US" dirty="0" smtClean="0"/>
              <a:t> batted .262 w/ 110 HR during the 60’s; h</a:t>
            </a:r>
            <a:r>
              <a:rPr lang="en-US" baseline="0" dirty="0" smtClean="0"/>
              <a:t>e was the premier defensive catcher in the AL, winning 5 Gold Gloves.  Yankee catcher </a:t>
            </a:r>
            <a:r>
              <a:rPr lang="en-US" baseline="0" dirty="0" err="1" smtClean="0"/>
              <a:t>Elston</a:t>
            </a:r>
            <a:r>
              <a:rPr lang="en-US" baseline="0" dirty="0" smtClean="0"/>
              <a:t> Howard hit .272 w/ 115 HR in the 60’s; the AL MVP in 1963 when he led the Yankees w/ 28 HR.  Like </a:t>
            </a:r>
            <a:r>
              <a:rPr lang="en-US" baseline="0" dirty="0" err="1" smtClean="0"/>
              <a:t>Freehan</a:t>
            </a:r>
            <a:r>
              <a:rPr lang="en-US" baseline="0" dirty="0" smtClean="0"/>
              <a:t>, Howard was also a 6x All-Star.  Joe Torre was the Braves catcher during the 60’s, and he led all catchers in the major leagues in batting average, HR, RBI, hits, doubles and runs scored.  He was named to the All-star </a:t>
            </a:r>
            <a:r>
              <a:rPr lang="en-US" baseline="0" dirty="0" err="1" smtClean="0"/>
              <a:t>tweam</a:t>
            </a:r>
            <a:r>
              <a:rPr lang="en-US" baseline="0" dirty="0" smtClean="0"/>
              <a:t> 5 times, and won 1 GG.</a:t>
            </a:r>
            <a:endParaRPr lang="en-US" dirty="0"/>
          </a:p>
        </p:txBody>
      </p:sp>
      <p:sp>
        <p:nvSpPr>
          <p:cNvPr id="4" name="Slide Number Placeholder 3"/>
          <p:cNvSpPr>
            <a:spLocks noGrp="1"/>
          </p:cNvSpPr>
          <p:nvPr>
            <p:ph type="sldNum" sz="quarter" idx="10"/>
          </p:nvPr>
        </p:nvSpPr>
        <p:spPr/>
        <p:txBody>
          <a:bodyPr/>
          <a:lstStyle/>
          <a:p>
            <a:fld id="{37289F91-0E8E-4816-9920-DE0FB5945892}" type="slidenum">
              <a:rPr lang="en-US" smtClean="0"/>
              <a:t>2</a:t>
            </a:fld>
            <a:endParaRPr lang="en-US"/>
          </a:p>
        </p:txBody>
      </p:sp>
    </p:spTree>
    <p:extLst>
      <p:ext uri="{BB962C8B-B14F-4D97-AF65-F5344CB8AC3E}">
        <p14:creationId xmlns:p14="http://schemas.microsoft.com/office/powerpoint/2010/main" val="2035712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Orlando </a:t>
            </a:r>
            <a:r>
              <a:rPr lang="en-US" baseline="0" dirty="0" err="1" smtClean="0"/>
              <a:t>Cepeda</a:t>
            </a:r>
            <a:r>
              <a:rPr lang="en-US" baseline="0" dirty="0" smtClean="0"/>
              <a:t> spent most of the 60’s with the Giants, but had his best season w/ Cardinals in ‘67 when he won the MVP.  During 60’s batted .295 w/ 253 HR.  Harmon </a:t>
            </a:r>
            <a:r>
              <a:rPr lang="en-US" baseline="0" dirty="0" err="1" smtClean="0"/>
              <a:t>Killebrew</a:t>
            </a:r>
            <a:r>
              <a:rPr lang="en-US" baseline="0" dirty="0" smtClean="0"/>
              <a:t> hit more HR’s than any other player from 1960 to 69 – 393 HR, leading the AL 5x in HR and his 1,013 RBI were the most in AL.  Killer was a 8x All star and the MVP in 1969.  Willie McCovey was the reason the Giants could afford trading </a:t>
            </a:r>
            <a:r>
              <a:rPr lang="en-US" baseline="0" dirty="0" err="1" smtClean="0"/>
              <a:t>Cepeda</a:t>
            </a:r>
            <a:r>
              <a:rPr lang="en-US" baseline="0" dirty="0" smtClean="0"/>
              <a:t> to the Cardinals.  Known as “Stretch” – record books say he was 6’4 –  he hit 300 HR, and led NL in HRs 3 x during 1960’s. He won the NL MVP in 1969.  Mc Covey holds the NL record for grand slam HR’s with 18. </a:t>
            </a:r>
            <a:endParaRPr lang="en-US" dirty="0"/>
          </a:p>
        </p:txBody>
      </p:sp>
      <p:sp>
        <p:nvSpPr>
          <p:cNvPr id="4" name="Slide Number Placeholder 3"/>
          <p:cNvSpPr>
            <a:spLocks noGrp="1"/>
          </p:cNvSpPr>
          <p:nvPr>
            <p:ph type="sldNum" sz="quarter" idx="10"/>
          </p:nvPr>
        </p:nvSpPr>
        <p:spPr/>
        <p:txBody>
          <a:bodyPr/>
          <a:lstStyle/>
          <a:p>
            <a:fld id="{37289F91-0E8E-4816-9920-DE0FB5945892}" type="slidenum">
              <a:rPr lang="en-US" smtClean="0"/>
              <a:t>3</a:t>
            </a:fld>
            <a:endParaRPr lang="en-US"/>
          </a:p>
        </p:txBody>
      </p:sp>
    </p:spTree>
    <p:extLst>
      <p:ext uri="{BB962C8B-B14F-4D97-AF65-F5344CB8AC3E}">
        <p14:creationId xmlns:p14="http://schemas.microsoft.com/office/powerpoint/2010/main" val="128141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Javier was starting</a:t>
            </a:r>
            <a:r>
              <a:rPr lang="en-US" baseline="0" dirty="0" smtClean="0"/>
              <a:t> 2B for Cardinals throughout the 60’s, named to two all star teams.  Although a light hitting infielder, he stepped up big in both the 1967 and 1968 World Series, and had a .346 batting av. In WS play for Cards.  </a:t>
            </a:r>
            <a:r>
              <a:rPr lang="en-US" baseline="0" dirty="0" err="1" smtClean="0"/>
              <a:t>Mazeroski</a:t>
            </a:r>
            <a:r>
              <a:rPr lang="en-US" baseline="0" dirty="0" smtClean="0"/>
              <a:t>, who is best known for the most dramatic HR in baseball- his game winner in 1960 vs, Yankees, was the premier defensive 2B during the 60’s, winning 7 gold gloves.  He led all 2B in major leagues in games played, hits, HR and RBI during 60’s.  Pete Rose – known as Charlie Hustle- was the sparkplug for the Cincinnati Reds during 60’s.  Rose was Rookie of the year in ‘63, and won batting titles in 1968 and 69.  During 60’s he had a overall avg. o .309.</a:t>
            </a:r>
            <a:endParaRPr lang="en-US" dirty="0"/>
          </a:p>
        </p:txBody>
      </p:sp>
      <p:sp>
        <p:nvSpPr>
          <p:cNvPr id="4" name="Slide Number Placeholder 3"/>
          <p:cNvSpPr>
            <a:spLocks noGrp="1"/>
          </p:cNvSpPr>
          <p:nvPr>
            <p:ph type="sldNum" sz="quarter" idx="10"/>
          </p:nvPr>
        </p:nvSpPr>
        <p:spPr/>
        <p:txBody>
          <a:bodyPr/>
          <a:lstStyle/>
          <a:p>
            <a:fld id="{37289F91-0E8E-4816-9920-DE0FB5945892}" type="slidenum">
              <a:rPr lang="en-US" smtClean="0"/>
              <a:t>4</a:t>
            </a:fld>
            <a:endParaRPr lang="en-US"/>
          </a:p>
        </p:txBody>
      </p:sp>
    </p:spTree>
    <p:extLst>
      <p:ext uri="{BB962C8B-B14F-4D97-AF65-F5344CB8AC3E}">
        <p14:creationId xmlns:p14="http://schemas.microsoft.com/office/powerpoint/2010/main" val="128141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Boyer was a power hitting 3b</a:t>
            </a:r>
            <a:r>
              <a:rPr lang="en-US" baseline="0" dirty="0" smtClean="0"/>
              <a:t> for Cardinals; batted .285 w/68 HR during 60’s.  His was named to 5 all star teams, and was MVP in NL in 1964.  Brooks Robinson’s nickname was the “Human Vacuum Cleaner” – he caught everything that came his way and was the AL gold glove winner every year.  Brooks led all 3B in games played and hits during the 60’s.  Cubs’ Ron Santo was a 6x All Star, and led all 3B during 60’s in HR, runs scored, and RBI.  Also won five gold gloves.</a:t>
            </a:r>
            <a:endParaRPr lang="en-US" dirty="0"/>
          </a:p>
        </p:txBody>
      </p:sp>
      <p:sp>
        <p:nvSpPr>
          <p:cNvPr id="4" name="Slide Number Placeholder 3"/>
          <p:cNvSpPr>
            <a:spLocks noGrp="1"/>
          </p:cNvSpPr>
          <p:nvPr>
            <p:ph type="sldNum" sz="quarter" idx="10"/>
          </p:nvPr>
        </p:nvSpPr>
        <p:spPr/>
        <p:txBody>
          <a:bodyPr/>
          <a:lstStyle/>
          <a:p>
            <a:fld id="{37289F91-0E8E-4816-9920-DE0FB5945892}" type="slidenum">
              <a:rPr lang="en-US" smtClean="0"/>
              <a:t>5</a:t>
            </a:fld>
            <a:endParaRPr lang="en-US"/>
          </a:p>
        </p:txBody>
      </p:sp>
    </p:spTree>
    <p:extLst>
      <p:ext uri="{BB962C8B-B14F-4D97-AF65-F5344CB8AC3E}">
        <p14:creationId xmlns:p14="http://schemas.microsoft.com/office/powerpoint/2010/main" val="128141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Luis </a:t>
            </a:r>
            <a:r>
              <a:rPr lang="en-US" dirty="0" err="1" smtClean="0"/>
              <a:t>Aparicio</a:t>
            </a:r>
            <a:r>
              <a:rPr lang="en-US" dirty="0" smtClean="0"/>
              <a:t> was a slick fielding SS for </a:t>
            </a:r>
            <a:r>
              <a:rPr lang="en-US" dirty="0" err="1" smtClean="0"/>
              <a:t>W.Sox</a:t>
            </a:r>
            <a:r>
              <a:rPr lang="en-US" dirty="0" smtClean="0"/>
              <a:t> and Orioles;</a:t>
            </a:r>
            <a:r>
              <a:rPr lang="en-US" baseline="0" dirty="0" smtClean="0"/>
              <a:t> he won 6 gold gloves.  Also led AL in stolen bases five straight years from 1960-64, stealing 342 bases during 60’s.  Jim </a:t>
            </a:r>
            <a:r>
              <a:rPr lang="en-US" baseline="0" dirty="0" err="1" smtClean="0"/>
              <a:t>Fregosi</a:t>
            </a:r>
            <a:r>
              <a:rPr lang="en-US" baseline="0" dirty="0" smtClean="0"/>
              <a:t> was Angels starting SS throughout the 60’s; to show how highly regarded he was, the Mets traded 4 players (including Nolan Ryan) for only </a:t>
            </a:r>
            <a:r>
              <a:rPr lang="en-US" baseline="0" dirty="0" err="1" smtClean="0"/>
              <a:t>Fregosi</a:t>
            </a:r>
            <a:r>
              <a:rPr lang="en-US" baseline="0" dirty="0" smtClean="0"/>
              <a:t> in 1971.  Maury Wills broke Ty Cobb’s single season base stealing record in 1962 with 104 steals – and he was the NL MVP that year.  Like </a:t>
            </a:r>
            <a:r>
              <a:rPr lang="en-US" baseline="0" dirty="0" err="1" smtClean="0"/>
              <a:t>Aparicio</a:t>
            </a:r>
            <a:r>
              <a:rPr lang="en-US" baseline="0" dirty="0" smtClean="0"/>
              <a:t>, Wills led his league in SB every year from ‘60 to ’64.  Maury was a 5x all star, and played in more games than any other SS during 60’s.  Only 3 other players had more hits than Wills during the 60’s; and, he led all players in SB with 535.</a:t>
            </a:r>
            <a:endParaRPr lang="en-US" dirty="0"/>
          </a:p>
        </p:txBody>
      </p:sp>
      <p:sp>
        <p:nvSpPr>
          <p:cNvPr id="4" name="Slide Number Placeholder 3"/>
          <p:cNvSpPr>
            <a:spLocks noGrp="1"/>
          </p:cNvSpPr>
          <p:nvPr>
            <p:ph type="sldNum" sz="quarter" idx="10"/>
          </p:nvPr>
        </p:nvSpPr>
        <p:spPr/>
        <p:txBody>
          <a:bodyPr/>
          <a:lstStyle/>
          <a:p>
            <a:fld id="{37289F91-0E8E-4816-9920-DE0FB5945892}" type="slidenum">
              <a:rPr lang="en-US" smtClean="0"/>
              <a:t>6</a:t>
            </a:fld>
            <a:endParaRPr lang="en-US"/>
          </a:p>
        </p:txBody>
      </p:sp>
    </p:spTree>
    <p:extLst>
      <p:ext uri="{BB962C8B-B14F-4D97-AF65-F5344CB8AC3E}">
        <p14:creationId xmlns:p14="http://schemas.microsoft.com/office/powerpoint/2010/main" val="128141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Robinson is</a:t>
            </a:r>
            <a:r>
              <a:rPr lang="en-US" baseline="0" dirty="0" smtClean="0"/>
              <a:t> only player to be named MVP in both the NL and Al; won it ‘61 when Reds were NL champs, then in AL in 1966 with Orioles.  Why the Reds ever traded him is beyond me.  Not only di Robinson lead the Orioles to their first WS title in ‘66, he was the leagues MVP, hit .316/49/122 – a Triple Crown year. During 60’s, Robby hit .304, w/ 316 HR and 1011 RBI.</a:t>
            </a:r>
          </a:p>
          <a:p>
            <a:r>
              <a:rPr lang="en-US" baseline="0" dirty="0" smtClean="0"/>
              <a:t>Billy Williams hit 25 HR as a rookie, and didn’t let up hitting .292 w/ 249 HR during 60’s.  Williams was on 4 all star teams.  </a:t>
            </a:r>
            <a:r>
              <a:rPr lang="en-US" baseline="0" dirty="0" err="1" smtClean="0"/>
              <a:t>Yaz</a:t>
            </a:r>
            <a:r>
              <a:rPr lang="en-US" baseline="0" dirty="0" smtClean="0"/>
              <a:t> won three AL batting titles – in 1963, 67 and 68.  He followed Frank Robinson’s Triple crown year with his own triple crown in 1967 - .326/44/121, and the AL MVP that year.  </a:t>
            </a:r>
            <a:r>
              <a:rPr lang="en-US" baseline="0" dirty="0" err="1" smtClean="0"/>
              <a:t>Yaz</a:t>
            </a:r>
            <a:r>
              <a:rPr lang="en-US" baseline="0" dirty="0" smtClean="0"/>
              <a:t> was named to 6 all star teams, and won 5 gold gloves with Boston.</a:t>
            </a:r>
          </a:p>
          <a:p>
            <a:endParaRPr lang="en-US" dirty="0"/>
          </a:p>
        </p:txBody>
      </p:sp>
      <p:sp>
        <p:nvSpPr>
          <p:cNvPr id="4" name="Slide Number Placeholder 3"/>
          <p:cNvSpPr>
            <a:spLocks noGrp="1"/>
          </p:cNvSpPr>
          <p:nvPr>
            <p:ph type="sldNum" sz="quarter" idx="10"/>
          </p:nvPr>
        </p:nvSpPr>
        <p:spPr/>
        <p:txBody>
          <a:bodyPr/>
          <a:lstStyle/>
          <a:p>
            <a:fld id="{37289F91-0E8E-4816-9920-DE0FB5945892}" type="slidenum">
              <a:rPr lang="en-US" smtClean="0"/>
              <a:t>7</a:t>
            </a:fld>
            <a:endParaRPr lang="en-US"/>
          </a:p>
        </p:txBody>
      </p:sp>
    </p:spTree>
    <p:extLst>
      <p:ext uri="{BB962C8B-B14F-4D97-AF65-F5344CB8AC3E}">
        <p14:creationId xmlns:p14="http://schemas.microsoft.com/office/powerpoint/2010/main" val="128141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Mick” played with injuries through most seasons in the 60’s;</a:t>
            </a:r>
            <a:r>
              <a:rPr lang="en-US" baseline="0" dirty="0" smtClean="0"/>
              <a:t> in fact he was in CF on just over 50% of the time when he was healthy.  Nonetheless, he was the AL MVP in 1962, and 2</a:t>
            </a:r>
            <a:r>
              <a:rPr lang="en-US" baseline="30000" dirty="0" smtClean="0"/>
              <a:t>nd</a:t>
            </a:r>
            <a:r>
              <a:rPr lang="en-US" baseline="0" dirty="0" smtClean="0"/>
              <a:t> in MVP voting in three other years.  He made the all star team 8x during 60’s.  Willie Mays – the Say Hey Kid – the most complete ballplayer to live – power, speed, great defense – he won 3 HR titles and 9 gold gloves in 60’s- batted .300 w/ 350 HR.  One the most under appreciated players – Vada Pinson played the most games in CF during 60’s; He had 1776 hits, </a:t>
            </a:r>
            <a:r>
              <a:rPr lang="en-US" baseline="0" dirty="0" err="1" smtClean="0"/>
              <a:t>inc.</a:t>
            </a:r>
            <a:r>
              <a:rPr lang="en-US" baseline="0" dirty="0" smtClean="0"/>
              <a:t> 310 doubles during 60’s. Only two players had more hits during the decade than Pinson (Aaron&amp; Clemente), and only player(</a:t>
            </a:r>
            <a:r>
              <a:rPr lang="en-US" baseline="0" dirty="0" err="1" smtClean="0"/>
              <a:t>Yaz</a:t>
            </a:r>
            <a:r>
              <a:rPr lang="en-US" baseline="0" dirty="0" smtClean="0"/>
              <a:t>) had more doubles.  By the way, Pinson was a product of </a:t>
            </a:r>
            <a:r>
              <a:rPr lang="en-US" baseline="0" dirty="0" err="1" smtClean="0"/>
              <a:t>McClymonds</a:t>
            </a:r>
            <a:r>
              <a:rPr lang="en-US" baseline="0" dirty="0" smtClean="0"/>
              <a:t> HS in Oakland, CA – which also produced Frank Robinson, Curt Flood, and Basketball great Curt Flood.</a:t>
            </a:r>
            <a:endParaRPr lang="en-US" dirty="0"/>
          </a:p>
        </p:txBody>
      </p:sp>
      <p:sp>
        <p:nvSpPr>
          <p:cNvPr id="4" name="Slide Number Placeholder 3"/>
          <p:cNvSpPr>
            <a:spLocks noGrp="1"/>
          </p:cNvSpPr>
          <p:nvPr>
            <p:ph type="sldNum" sz="quarter" idx="10"/>
          </p:nvPr>
        </p:nvSpPr>
        <p:spPr/>
        <p:txBody>
          <a:bodyPr/>
          <a:lstStyle/>
          <a:p>
            <a:fld id="{37289F91-0E8E-4816-9920-DE0FB5945892}" type="slidenum">
              <a:rPr lang="en-US" smtClean="0"/>
              <a:t>8</a:t>
            </a:fld>
            <a:endParaRPr lang="en-US"/>
          </a:p>
        </p:txBody>
      </p:sp>
    </p:spTree>
    <p:extLst>
      <p:ext uri="{BB962C8B-B14F-4D97-AF65-F5344CB8AC3E}">
        <p14:creationId xmlns:p14="http://schemas.microsoft.com/office/powerpoint/2010/main" val="128141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Hammerin</a:t>
            </a:r>
            <a:r>
              <a:rPr lang="en-US" dirty="0" smtClean="0"/>
              <a:t>’ Hank Aaron hit 350 HR,</a:t>
            </a:r>
            <a:r>
              <a:rPr lang="en-US" baseline="0" dirty="0" smtClean="0"/>
              <a:t> second only to </a:t>
            </a:r>
            <a:r>
              <a:rPr lang="en-US" baseline="0" dirty="0" err="1" smtClean="0"/>
              <a:t>Killebrew</a:t>
            </a:r>
            <a:r>
              <a:rPr lang="en-US" baseline="0" dirty="0" smtClean="0"/>
              <a:t>, during 1960’s; and he led all baseball with most RBI 1107 and 1091 runs scored.  Aaron batted .308, with the second most hits.  Clemente was, arguably, the best pure hitter in baseball during the 1960’s.  He won batting titles in 1961, 64, 65 and 67- his overall average for the 10 year period was .328.  He was considered one of the finest defensive players – winning 9 gold gloves in RF.  He led all player with most hits and most triples during the 60’s.  Al </a:t>
            </a:r>
            <a:r>
              <a:rPr lang="en-US" baseline="0" dirty="0" err="1" smtClean="0"/>
              <a:t>Kaline</a:t>
            </a:r>
            <a:r>
              <a:rPr lang="en-US" baseline="0" dirty="0" smtClean="0"/>
              <a:t> was considered the best RF in the AL during the 60’s; a steady presence in Detroit’s lineup, he batted .296 w/ 247 HR and won 7 gold gloves.</a:t>
            </a:r>
            <a:endParaRPr lang="en-US" dirty="0"/>
          </a:p>
        </p:txBody>
      </p:sp>
      <p:sp>
        <p:nvSpPr>
          <p:cNvPr id="4" name="Slide Number Placeholder 3"/>
          <p:cNvSpPr>
            <a:spLocks noGrp="1"/>
          </p:cNvSpPr>
          <p:nvPr>
            <p:ph type="sldNum" sz="quarter" idx="10"/>
          </p:nvPr>
        </p:nvSpPr>
        <p:spPr/>
        <p:txBody>
          <a:bodyPr/>
          <a:lstStyle/>
          <a:p>
            <a:fld id="{37289F91-0E8E-4816-9920-DE0FB5945892}" type="slidenum">
              <a:rPr lang="en-US" smtClean="0"/>
              <a:t>9</a:t>
            </a:fld>
            <a:endParaRPr lang="en-US"/>
          </a:p>
        </p:txBody>
      </p:sp>
    </p:spTree>
    <p:extLst>
      <p:ext uri="{BB962C8B-B14F-4D97-AF65-F5344CB8AC3E}">
        <p14:creationId xmlns:p14="http://schemas.microsoft.com/office/powerpoint/2010/main" val="128141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3CCA39-AB02-4FEF-AD07-DCA45FADF17B}" type="datetimeFigureOut">
              <a:rPr lang="en-US" smtClean="0"/>
              <a:t>7/9/2017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D8DF28-C678-4502-BF7D-F000C832492B}" type="slidenum">
              <a:rPr lang="en-US" smtClean="0"/>
              <a:t>‹#›</a:t>
            </a:fld>
            <a:endParaRPr lang="en-US"/>
          </a:p>
        </p:txBody>
      </p:sp>
    </p:spTree>
    <p:extLst>
      <p:ext uri="{BB962C8B-B14F-4D97-AF65-F5344CB8AC3E}">
        <p14:creationId xmlns:p14="http://schemas.microsoft.com/office/powerpoint/2010/main" val="4279041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3CCA39-AB02-4FEF-AD07-DCA45FADF17B}" type="datetimeFigureOut">
              <a:rPr lang="en-US" smtClean="0"/>
              <a:t>7/9/2017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D8DF28-C678-4502-BF7D-F000C832492B}" type="slidenum">
              <a:rPr lang="en-US" smtClean="0"/>
              <a:t>‹#›</a:t>
            </a:fld>
            <a:endParaRPr lang="en-US"/>
          </a:p>
        </p:txBody>
      </p:sp>
    </p:spTree>
    <p:extLst>
      <p:ext uri="{BB962C8B-B14F-4D97-AF65-F5344CB8AC3E}">
        <p14:creationId xmlns:p14="http://schemas.microsoft.com/office/powerpoint/2010/main" val="4054211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3CCA39-AB02-4FEF-AD07-DCA45FADF17B}" type="datetimeFigureOut">
              <a:rPr lang="en-US" smtClean="0"/>
              <a:t>7/9/2017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D8DF28-C678-4502-BF7D-F000C832492B}" type="slidenum">
              <a:rPr lang="en-US" smtClean="0"/>
              <a:t>‹#›</a:t>
            </a:fld>
            <a:endParaRPr lang="en-US"/>
          </a:p>
        </p:txBody>
      </p:sp>
    </p:spTree>
    <p:extLst>
      <p:ext uri="{BB962C8B-B14F-4D97-AF65-F5344CB8AC3E}">
        <p14:creationId xmlns:p14="http://schemas.microsoft.com/office/powerpoint/2010/main" val="509811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3CCA39-AB02-4FEF-AD07-DCA45FADF17B}" type="datetimeFigureOut">
              <a:rPr lang="en-US" smtClean="0"/>
              <a:t>7/9/2017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D8DF28-C678-4502-BF7D-F000C832492B}" type="slidenum">
              <a:rPr lang="en-US" smtClean="0"/>
              <a:t>‹#›</a:t>
            </a:fld>
            <a:endParaRPr lang="en-US"/>
          </a:p>
        </p:txBody>
      </p:sp>
    </p:spTree>
    <p:extLst>
      <p:ext uri="{BB962C8B-B14F-4D97-AF65-F5344CB8AC3E}">
        <p14:creationId xmlns:p14="http://schemas.microsoft.com/office/powerpoint/2010/main" val="2128640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3CCA39-AB02-4FEF-AD07-DCA45FADF17B}" type="datetimeFigureOut">
              <a:rPr lang="en-US" smtClean="0"/>
              <a:t>7/9/2017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D8DF28-C678-4502-BF7D-F000C832492B}" type="slidenum">
              <a:rPr lang="en-US" smtClean="0"/>
              <a:t>‹#›</a:t>
            </a:fld>
            <a:endParaRPr lang="en-US"/>
          </a:p>
        </p:txBody>
      </p:sp>
    </p:spTree>
    <p:extLst>
      <p:ext uri="{BB962C8B-B14F-4D97-AF65-F5344CB8AC3E}">
        <p14:creationId xmlns:p14="http://schemas.microsoft.com/office/powerpoint/2010/main" val="4151980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3CCA39-AB02-4FEF-AD07-DCA45FADF17B}" type="datetimeFigureOut">
              <a:rPr lang="en-US" smtClean="0"/>
              <a:t>7/9/2017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D8DF28-C678-4502-BF7D-F000C832492B}" type="slidenum">
              <a:rPr lang="en-US" smtClean="0"/>
              <a:t>‹#›</a:t>
            </a:fld>
            <a:endParaRPr lang="en-US"/>
          </a:p>
        </p:txBody>
      </p:sp>
    </p:spTree>
    <p:extLst>
      <p:ext uri="{BB962C8B-B14F-4D97-AF65-F5344CB8AC3E}">
        <p14:creationId xmlns:p14="http://schemas.microsoft.com/office/powerpoint/2010/main" val="3575987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3CCA39-AB02-4FEF-AD07-DCA45FADF17B}" type="datetimeFigureOut">
              <a:rPr lang="en-US" smtClean="0"/>
              <a:t>7/9/2017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D8DF28-C678-4502-BF7D-F000C832492B}" type="slidenum">
              <a:rPr lang="en-US" smtClean="0"/>
              <a:t>‹#›</a:t>
            </a:fld>
            <a:endParaRPr lang="en-US"/>
          </a:p>
        </p:txBody>
      </p:sp>
    </p:spTree>
    <p:extLst>
      <p:ext uri="{BB962C8B-B14F-4D97-AF65-F5344CB8AC3E}">
        <p14:creationId xmlns:p14="http://schemas.microsoft.com/office/powerpoint/2010/main" val="3662248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3CCA39-AB02-4FEF-AD07-DCA45FADF17B}" type="datetimeFigureOut">
              <a:rPr lang="en-US" smtClean="0"/>
              <a:t>7/9/2017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D8DF28-C678-4502-BF7D-F000C832492B}" type="slidenum">
              <a:rPr lang="en-US" smtClean="0"/>
              <a:t>‹#›</a:t>
            </a:fld>
            <a:endParaRPr lang="en-US"/>
          </a:p>
        </p:txBody>
      </p:sp>
    </p:spTree>
    <p:extLst>
      <p:ext uri="{BB962C8B-B14F-4D97-AF65-F5344CB8AC3E}">
        <p14:creationId xmlns:p14="http://schemas.microsoft.com/office/powerpoint/2010/main" val="1622412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3CCA39-AB02-4FEF-AD07-DCA45FADF17B}" type="datetimeFigureOut">
              <a:rPr lang="en-US" smtClean="0"/>
              <a:t>7/9/2017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D8DF28-C678-4502-BF7D-F000C832492B}" type="slidenum">
              <a:rPr lang="en-US" smtClean="0"/>
              <a:t>‹#›</a:t>
            </a:fld>
            <a:endParaRPr lang="en-US"/>
          </a:p>
        </p:txBody>
      </p:sp>
    </p:spTree>
    <p:extLst>
      <p:ext uri="{BB962C8B-B14F-4D97-AF65-F5344CB8AC3E}">
        <p14:creationId xmlns:p14="http://schemas.microsoft.com/office/powerpoint/2010/main" val="4171936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3CCA39-AB02-4FEF-AD07-DCA45FADF17B}" type="datetimeFigureOut">
              <a:rPr lang="en-US" smtClean="0"/>
              <a:t>7/9/2017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D8DF28-C678-4502-BF7D-F000C832492B}" type="slidenum">
              <a:rPr lang="en-US" smtClean="0"/>
              <a:t>‹#›</a:t>
            </a:fld>
            <a:endParaRPr lang="en-US"/>
          </a:p>
        </p:txBody>
      </p:sp>
    </p:spTree>
    <p:extLst>
      <p:ext uri="{BB962C8B-B14F-4D97-AF65-F5344CB8AC3E}">
        <p14:creationId xmlns:p14="http://schemas.microsoft.com/office/powerpoint/2010/main" val="34140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3CCA39-AB02-4FEF-AD07-DCA45FADF17B}" type="datetimeFigureOut">
              <a:rPr lang="en-US" smtClean="0"/>
              <a:t>7/9/2017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D8DF28-C678-4502-BF7D-F000C832492B}" type="slidenum">
              <a:rPr lang="en-US" smtClean="0"/>
              <a:t>‹#›</a:t>
            </a:fld>
            <a:endParaRPr lang="en-US"/>
          </a:p>
        </p:txBody>
      </p:sp>
    </p:spTree>
    <p:extLst>
      <p:ext uri="{BB962C8B-B14F-4D97-AF65-F5344CB8AC3E}">
        <p14:creationId xmlns:p14="http://schemas.microsoft.com/office/powerpoint/2010/main" val="3117537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3CCA39-AB02-4FEF-AD07-DCA45FADF17B}" type="datetimeFigureOut">
              <a:rPr lang="en-US" smtClean="0"/>
              <a:t>7/9/2017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D8DF28-C678-4502-BF7D-F000C832492B}" type="slidenum">
              <a:rPr lang="en-US" smtClean="0"/>
              <a:t>‹#›</a:t>
            </a:fld>
            <a:endParaRPr lang="en-US"/>
          </a:p>
        </p:txBody>
      </p:sp>
    </p:spTree>
    <p:extLst>
      <p:ext uri="{BB962C8B-B14F-4D97-AF65-F5344CB8AC3E}">
        <p14:creationId xmlns:p14="http://schemas.microsoft.com/office/powerpoint/2010/main" val="18858749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image" Target="../media/image28.pn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22.jpe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25.jpe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60000"/>
              <a:lumOff val="40000"/>
            </a:schemeClr>
          </a:solidFill>
        </p:spPr>
        <p:txBody>
          <a:bodyPr/>
          <a:lstStyle/>
          <a:p>
            <a:r>
              <a:rPr lang="en-US" dirty="0" smtClean="0">
                <a:solidFill>
                  <a:schemeClr val="bg1"/>
                </a:solidFill>
              </a:rPr>
              <a:t>ALL STARS of the 60’s</a:t>
            </a:r>
            <a:endParaRPr lang="en-US" dirty="0">
              <a:solidFill>
                <a:schemeClr val="bg1"/>
              </a:solidFill>
            </a:endParaRPr>
          </a:p>
        </p:txBody>
      </p:sp>
      <p:sp>
        <p:nvSpPr>
          <p:cNvPr id="3" name="Content Placeholder 2"/>
          <p:cNvSpPr>
            <a:spLocks noGrp="1"/>
          </p:cNvSpPr>
          <p:nvPr>
            <p:ph idx="1"/>
          </p:nvPr>
        </p:nvSpPr>
        <p:spPr>
          <a:solidFill>
            <a:srgbClr val="FF0000"/>
          </a:solidFill>
        </p:spPr>
        <p:txBody>
          <a:bodyPr/>
          <a:lstStyle/>
          <a:p>
            <a:pPr marL="0" indent="0" algn="ctr">
              <a:buNone/>
            </a:pPr>
            <a:r>
              <a:rPr lang="en-US" dirty="0" smtClean="0"/>
              <a:t> </a:t>
            </a:r>
            <a:r>
              <a:rPr lang="en-US" dirty="0" smtClean="0">
                <a:solidFill>
                  <a:schemeClr val="bg1"/>
                </a:solidFill>
              </a:rPr>
              <a:t>Vote for your favorite players from 1960-1969</a:t>
            </a:r>
            <a:endParaRPr lang="en-US" dirty="0">
              <a:solidFill>
                <a:schemeClr val="bg1"/>
              </a:solidFill>
            </a:endParaRPr>
          </a:p>
        </p:txBody>
      </p:sp>
      <p:pic>
        <p:nvPicPr>
          <p:cNvPr id="1027" name="Picture 3" descr="F:\Baseball\60's All Stars\vote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438400"/>
            <a:ext cx="3810000" cy="304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679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4495800"/>
            <a:ext cx="5486400" cy="533400"/>
          </a:xfrm>
        </p:spPr>
        <p:txBody>
          <a:bodyPr>
            <a:normAutofit/>
          </a:bodyPr>
          <a:lstStyle/>
          <a:p>
            <a:pPr algn="ctr"/>
            <a:r>
              <a:rPr lang="en-US" sz="2800" dirty="0" smtClean="0">
                <a:solidFill>
                  <a:srgbClr val="FF0000"/>
                </a:solidFill>
              </a:rPr>
              <a:t>STARTING PITCHER</a:t>
            </a:r>
            <a:endParaRPr lang="en-US" sz="2800" dirty="0">
              <a:solidFill>
                <a:srgbClr val="FF0000"/>
              </a:solidFill>
            </a:endParaRPr>
          </a:p>
        </p:txBody>
      </p:sp>
      <p:sp>
        <p:nvSpPr>
          <p:cNvPr id="3" name="Picture Placeholder 2"/>
          <p:cNvSpPr>
            <a:spLocks noGrp="1"/>
          </p:cNvSpPr>
          <p:nvPr>
            <p:ph type="pic" idx="1"/>
          </p:nvPr>
        </p:nvSpPr>
        <p:spPr>
          <a:xfrm>
            <a:off x="685800" y="500061"/>
            <a:ext cx="7772400" cy="3962400"/>
          </a:xfrm>
          <a:solidFill>
            <a:schemeClr val="tx2">
              <a:lumMod val="60000"/>
              <a:lumOff val="40000"/>
            </a:schemeClr>
          </a:solidFill>
        </p:spPr>
      </p:sp>
      <p:sp>
        <p:nvSpPr>
          <p:cNvPr id="4" name="Text Placeholder 3"/>
          <p:cNvSpPr>
            <a:spLocks noGrp="1"/>
          </p:cNvSpPr>
          <p:nvPr>
            <p:ph type="body" sz="half" idx="2"/>
          </p:nvPr>
        </p:nvSpPr>
        <p:spPr>
          <a:xfrm>
            <a:off x="838200" y="5029200"/>
            <a:ext cx="7848600" cy="1371600"/>
          </a:xfrm>
          <a:solidFill>
            <a:schemeClr val="tx2">
              <a:lumMod val="60000"/>
              <a:lumOff val="40000"/>
            </a:schemeClr>
          </a:solidFill>
        </p:spPr>
        <p:txBody>
          <a:bodyPr>
            <a:noAutofit/>
          </a:bodyPr>
          <a:lstStyle/>
          <a:p>
            <a:r>
              <a:rPr lang="en-US" sz="1800" b="1" dirty="0" smtClean="0"/>
              <a:t>Bob </a:t>
            </a:r>
            <a:r>
              <a:rPr lang="en-US" sz="1800" b="1" dirty="0" smtClean="0"/>
              <a:t>Gibson, Cards	</a:t>
            </a:r>
            <a:r>
              <a:rPr lang="en-US" sz="1800" b="1" dirty="0"/>
              <a:t> </a:t>
            </a:r>
            <a:r>
              <a:rPr lang="en-US" sz="1800" b="1" dirty="0" smtClean="0"/>
              <a:t>	Sandy </a:t>
            </a:r>
            <a:r>
              <a:rPr lang="en-US" sz="1800" b="1" dirty="0"/>
              <a:t>Koufax, Dodgers </a:t>
            </a:r>
            <a:r>
              <a:rPr lang="en-US" sz="1800" b="1" dirty="0" smtClean="0"/>
              <a:t>	</a:t>
            </a:r>
            <a:r>
              <a:rPr lang="en-US" sz="1800" b="1" dirty="0" smtClean="0"/>
              <a:t>Juan </a:t>
            </a:r>
            <a:r>
              <a:rPr lang="en-US" sz="1800" b="1" dirty="0" err="1" smtClean="0"/>
              <a:t>Marichal</a:t>
            </a:r>
            <a:r>
              <a:rPr lang="en-US" sz="1800" b="1" dirty="0" smtClean="0"/>
              <a:t>, Giants</a:t>
            </a:r>
          </a:p>
          <a:p>
            <a:endParaRPr lang="en-US" sz="1800" b="1" dirty="0"/>
          </a:p>
          <a:p>
            <a:r>
              <a:rPr lang="en-US" sz="1800" b="1" dirty="0" smtClean="0"/>
              <a:t>5x </a:t>
            </a:r>
            <a:r>
              <a:rPr lang="en-US" sz="1800" b="1" dirty="0" smtClean="0"/>
              <a:t>All Star &amp; 5 Gold g     </a:t>
            </a:r>
            <a:r>
              <a:rPr lang="en-US" sz="1800" b="1" dirty="0" smtClean="0"/>
              <a:t>	3 Cy Young Awards	          8x </a:t>
            </a:r>
            <a:r>
              <a:rPr lang="en-US" sz="1800" b="1" dirty="0" smtClean="0"/>
              <a:t>All Star/No hitter ‘63 </a:t>
            </a:r>
          </a:p>
          <a:p>
            <a:r>
              <a:rPr lang="en-US" sz="1800" b="1" dirty="0" smtClean="0"/>
              <a:t>Cy </a:t>
            </a:r>
            <a:r>
              <a:rPr lang="en-US" sz="1800" b="1" dirty="0" smtClean="0"/>
              <a:t>Young &amp; MVP 1968	</a:t>
            </a:r>
            <a:r>
              <a:rPr lang="en-US" sz="1800" b="1" dirty="0" smtClean="0"/>
              <a:t>4 No Hit games		191 </a:t>
            </a:r>
            <a:r>
              <a:rPr lang="en-US" sz="1800" b="1" dirty="0" smtClean="0"/>
              <a:t>Wins &amp; 45 SHO</a:t>
            </a:r>
          </a:p>
          <a:p>
            <a:endParaRPr lang="en-US" sz="1800" b="1" dirty="0"/>
          </a:p>
          <a:p>
            <a:r>
              <a:rPr lang="en-US" sz="1800" b="1" dirty="0" smtClean="0"/>
              <a:t>     	</a:t>
            </a:r>
            <a:r>
              <a:rPr lang="en-US" sz="1800" b="1" dirty="0"/>
              <a:t>	</a:t>
            </a:r>
            <a:r>
              <a:rPr lang="en-US" sz="1800" b="1" dirty="0" smtClean="0"/>
              <a:t>						</a:t>
            </a:r>
            <a:endParaRPr lang="en-US" sz="1800" b="1" dirty="0"/>
          </a:p>
        </p:txBody>
      </p:sp>
      <p:pic>
        <p:nvPicPr>
          <p:cNvPr id="1027" name="Picture 3" descr="F:\Baseball\60's All Stars\Gibs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371600"/>
            <a:ext cx="21336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Baseball\60's All Stars\Marich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1295401"/>
            <a:ext cx="2057399" cy="28956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Baseball\60's All Stars\Koufax.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1447801"/>
            <a:ext cx="2819399"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58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 calcmode="lin" valueType="num">
                                      <p:cBhvr additive="base">
                                        <p:cTn id="19" dur="500" fill="hold"/>
                                        <p:tgtEl>
                                          <p:spTgt spid="1028"/>
                                        </p:tgtEl>
                                        <p:attrNameLst>
                                          <p:attrName>ppt_x</p:attrName>
                                        </p:attrNameLst>
                                      </p:cBhvr>
                                      <p:tavLst>
                                        <p:tav tm="0">
                                          <p:val>
                                            <p:strVal val="#ppt_x"/>
                                          </p:val>
                                        </p:tav>
                                        <p:tav tm="100000">
                                          <p:val>
                                            <p:strVal val="#ppt_x"/>
                                          </p:val>
                                        </p:tav>
                                      </p:tavLst>
                                    </p:anim>
                                    <p:anim calcmode="lin" valueType="num">
                                      <p:cBhvr additive="base">
                                        <p:cTn id="20"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60000"/>
              <a:lumOff val="40000"/>
            </a:schemeClr>
          </a:solidFill>
        </p:spPr>
        <p:txBody>
          <a:bodyPr/>
          <a:lstStyle/>
          <a:p>
            <a:r>
              <a:rPr lang="en-US" dirty="0" smtClean="0">
                <a:solidFill>
                  <a:schemeClr val="bg1"/>
                </a:solidFill>
              </a:rPr>
              <a:t>ALL STARS of the 60’s</a:t>
            </a:r>
            <a:endParaRPr lang="en-US" dirty="0">
              <a:solidFill>
                <a:schemeClr val="bg1"/>
              </a:solidFill>
            </a:endParaRPr>
          </a:p>
        </p:txBody>
      </p:sp>
      <p:sp>
        <p:nvSpPr>
          <p:cNvPr id="3" name="Content Placeholder 2"/>
          <p:cNvSpPr>
            <a:spLocks noGrp="1"/>
          </p:cNvSpPr>
          <p:nvPr>
            <p:ph idx="1"/>
          </p:nvPr>
        </p:nvSpPr>
        <p:spPr>
          <a:solidFill>
            <a:srgbClr val="FF0000"/>
          </a:solidFill>
        </p:spPr>
        <p:txBody>
          <a:bodyPr/>
          <a:lstStyle/>
          <a:p>
            <a:pPr marL="0" indent="0" algn="ctr">
              <a:buNone/>
            </a:pPr>
            <a:r>
              <a:rPr lang="en-US" dirty="0" smtClean="0"/>
              <a:t> </a:t>
            </a:r>
            <a:r>
              <a:rPr lang="en-US" dirty="0" smtClean="0">
                <a:solidFill>
                  <a:schemeClr val="bg1"/>
                </a:solidFill>
              </a:rPr>
              <a:t>Vote for your favorite players from 1960-1969</a:t>
            </a:r>
            <a:endParaRPr lang="en-US" dirty="0">
              <a:solidFill>
                <a:schemeClr val="bg1"/>
              </a:solidFill>
            </a:endParaRPr>
          </a:p>
        </p:txBody>
      </p:sp>
      <p:pic>
        <p:nvPicPr>
          <p:cNvPr id="1027" name="Picture 3" descr="F:\Baseball\60's All Stars\vote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438400"/>
            <a:ext cx="3810000" cy="304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66024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4495800"/>
            <a:ext cx="5486400" cy="533400"/>
          </a:xfrm>
        </p:spPr>
        <p:txBody>
          <a:bodyPr>
            <a:normAutofit/>
          </a:bodyPr>
          <a:lstStyle/>
          <a:p>
            <a:pPr algn="ctr"/>
            <a:r>
              <a:rPr lang="en-US" sz="2800" dirty="0" smtClean="0">
                <a:solidFill>
                  <a:srgbClr val="FF0000"/>
                </a:solidFill>
              </a:rPr>
              <a:t>CATCHERS</a:t>
            </a:r>
            <a:endParaRPr lang="en-US" sz="2800" dirty="0">
              <a:solidFill>
                <a:srgbClr val="FF0000"/>
              </a:solidFill>
            </a:endParaRPr>
          </a:p>
        </p:txBody>
      </p:sp>
      <p:sp>
        <p:nvSpPr>
          <p:cNvPr id="3" name="Picture Placeholder 2"/>
          <p:cNvSpPr>
            <a:spLocks noGrp="1"/>
          </p:cNvSpPr>
          <p:nvPr>
            <p:ph type="pic" idx="1"/>
          </p:nvPr>
        </p:nvSpPr>
        <p:spPr>
          <a:xfrm>
            <a:off x="723900" y="609600"/>
            <a:ext cx="7772400" cy="3962400"/>
          </a:xfrm>
          <a:solidFill>
            <a:schemeClr val="tx2">
              <a:lumMod val="60000"/>
              <a:lumOff val="40000"/>
            </a:schemeClr>
          </a:solidFill>
        </p:spPr>
      </p:sp>
      <p:sp>
        <p:nvSpPr>
          <p:cNvPr id="4" name="Text Placeholder 3"/>
          <p:cNvSpPr>
            <a:spLocks noGrp="1"/>
          </p:cNvSpPr>
          <p:nvPr>
            <p:ph type="body" sz="half" idx="2"/>
          </p:nvPr>
        </p:nvSpPr>
        <p:spPr>
          <a:xfrm>
            <a:off x="838200" y="5029200"/>
            <a:ext cx="7543800" cy="1371600"/>
          </a:xfrm>
          <a:solidFill>
            <a:schemeClr val="tx2">
              <a:lumMod val="60000"/>
              <a:lumOff val="40000"/>
            </a:schemeClr>
          </a:solidFill>
        </p:spPr>
        <p:txBody>
          <a:bodyPr>
            <a:noAutofit/>
          </a:bodyPr>
          <a:lstStyle/>
          <a:p>
            <a:r>
              <a:rPr lang="en-US" sz="1800" b="1" dirty="0" smtClean="0"/>
              <a:t>Bill </a:t>
            </a:r>
            <a:r>
              <a:rPr lang="en-US" sz="1800" b="1" dirty="0" err="1" smtClean="0"/>
              <a:t>Freehan</a:t>
            </a:r>
            <a:r>
              <a:rPr lang="en-US" sz="1800" b="1" dirty="0" smtClean="0"/>
              <a:t>, Tigers		</a:t>
            </a:r>
            <a:r>
              <a:rPr lang="en-US" sz="1800" b="1" dirty="0" err="1" smtClean="0"/>
              <a:t>Elston</a:t>
            </a:r>
            <a:r>
              <a:rPr lang="en-US" sz="1800" b="1" dirty="0" smtClean="0"/>
              <a:t> Howard, Yankees	Joe Torre, Brave</a:t>
            </a:r>
          </a:p>
          <a:p>
            <a:r>
              <a:rPr lang="en-US" sz="1800" b="1" dirty="0"/>
              <a:t>	</a:t>
            </a:r>
            <a:r>
              <a:rPr lang="en-US" sz="1800" b="1" dirty="0" smtClean="0"/>
              <a:t>					.293 w/ 160 HR</a:t>
            </a:r>
          </a:p>
          <a:p>
            <a:r>
              <a:rPr lang="en-US" sz="1800" b="1" dirty="0" smtClean="0"/>
              <a:t>6x All Star/ 5 Gold Gloves	6x All Star/ 1963 MVP	5 x All Star	</a:t>
            </a:r>
            <a:endParaRPr lang="en-US" sz="1800" b="1" dirty="0"/>
          </a:p>
        </p:txBody>
      </p:sp>
      <p:pic>
        <p:nvPicPr>
          <p:cNvPr id="1026" name="Picture 2" descr="F:\Baseball\60's All Stars\Freeh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95400"/>
            <a:ext cx="2133600" cy="304799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F:\Baseball\60's All Stars\Howar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1219200"/>
            <a:ext cx="2209801" cy="31241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Baseball\60's All Stars\Torr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219200"/>
            <a:ext cx="2286000" cy="3124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64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additive="base">
                                        <p:cTn id="13" dur="500" fill="hold"/>
                                        <p:tgtEl>
                                          <p:spTgt spid="1027"/>
                                        </p:tgtEl>
                                        <p:attrNameLst>
                                          <p:attrName>ppt_x</p:attrName>
                                        </p:attrNameLst>
                                      </p:cBhvr>
                                      <p:tavLst>
                                        <p:tav tm="0">
                                          <p:val>
                                            <p:strVal val="#ppt_x"/>
                                          </p:val>
                                        </p:tav>
                                        <p:tav tm="100000">
                                          <p:val>
                                            <p:strVal val="#ppt_x"/>
                                          </p:val>
                                        </p:tav>
                                      </p:tavLst>
                                    </p:anim>
                                    <p:anim calcmode="lin" valueType="num">
                                      <p:cBhvr additive="base">
                                        <p:cTn id="14"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 calcmode="lin" valueType="num">
                                      <p:cBhvr additive="base">
                                        <p:cTn id="19" dur="500" fill="hold"/>
                                        <p:tgtEl>
                                          <p:spTgt spid="1028"/>
                                        </p:tgtEl>
                                        <p:attrNameLst>
                                          <p:attrName>ppt_x</p:attrName>
                                        </p:attrNameLst>
                                      </p:cBhvr>
                                      <p:tavLst>
                                        <p:tav tm="0">
                                          <p:val>
                                            <p:strVal val="#ppt_x"/>
                                          </p:val>
                                        </p:tav>
                                        <p:tav tm="100000">
                                          <p:val>
                                            <p:strVal val="#ppt_x"/>
                                          </p:val>
                                        </p:tav>
                                      </p:tavLst>
                                    </p:anim>
                                    <p:anim calcmode="lin" valueType="num">
                                      <p:cBhvr additive="base">
                                        <p:cTn id="20"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4495800"/>
            <a:ext cx="5486400" cy="533400"/>
          </a:xfrm>
        </p:spPr>
        <p:txBody>
          <a:bodyPr>
            <a:normAutofit/>
          </a:bodyPr>
          <a:lstStyle/>
          <a:p>
            <a:pPr algn="ctr"/>
            <a:r>
              <a:rPr lang="en-US" sz="2800" dirty="0" smtClean="0">
                <a:solidFill>
                  <a:srgbClr val="FF0000"/>
                </a:solidFill>
              </a:rPr>
              <a:t>FIRST BASE</a:t>
            </a:r>
            <a:endParaRPr lang="en-US" sz="2800" dirty="0">
              <a:solidFill>
                <a:srgbClr val="FF0000"/>
              </a:solidFill>
            </a:endParaRPr>
          </a:p>
        </p:txBody>
      </p:sp>
      <p:sp>
        <p:nvSpPr>
          <p:cNvPr id="3" name="Picture Placeholder 2"/>
          <p:cNvSpPr>
            <a:spLocks noGrp="1"/>
          </p:cNvSpPr>
          <p:nvPr>
            <p:ph type="pic" idx="1"/>
          </p:nvPr>
        </p:nvSpPr>
        <p:spPr>
          <a:xfrm>
            <a:off x="723900" y="609600"/>
            <a:ext cx="7772400" cy="3962400"/>
          </a:xfrm>
          <a:solidFill>
            <a:schemeClr val="tx2">
              <a:lumMod val="60000"/>
              <a:lumOff val="40000"/>
            </a:schemeClr>
          </a:solidFill>
        </p:spPr>
      </p:sp>
      <p:sp>
        <p:nvSpPr>
          <p:cNvPr id="4" name="Text Placeholder 3"/>
          <p:cNvSpPr>
            <a:spLocks noGrp="1"/>
          </p:cNvSpPr>
          <p:nvPr>
            <p:ph type="body" sz="half" idx="2"/>
          </p:nvPr>
        </p:nvSpPr>
        <p:spPr>
          <a:xfrm>
            <a:off x="838200" y="5029200"/>
            <a:ext cx="7848600" cy="1371600"/>
          </a:xfrm>
          <a:solidFill>
            <a:schemeClr val="tx2">
              <a:lumMod val="60000"/>
              <a:lumOff val="40000"/>
            </a:schemeClr>
          </a:solidFill>
        </p:spPr>
        <p:txBody>
          <a:bodyPr>
            <a:noAutofit/>
          </a:bodyPr>
          <a:lstStyle/>
          <a:p>
            <a:r>
              <a:rPr lang="en-US" sz="1800" b="1" dirty="0" smtClean="0"/>
              <a:t>Orlando </a:t>
            </a:r>
            <a:r>
              <a:rPr lang="en-US" sz="1800" b="1" dirty="0" err="1" smtClean="0"/>
              <a:t>Cepeda</a:t>
            </a:r>
            <a:r>
              <a:rPr lang="en-US" sz="1800" b="1" dirty="0" smtClean="0"/>
              <a:t>, Giants	Harmon </a:t>
            </a:r>
            <a:r>
              <a:rPr lang="en-US" sz="1800" b="1" dirty="0" err="1" smtClean="0"/>
              <a:t>Killebrew</a:t>
            </a:r>
            <a:r>
              <a:rPr lang="en-US" sz="1800" b="1" dirty="0" smtClean="0"/>
              <a:t>, Twins	Willie McCovey, Giants</a:t>
            </a:r>
          </a:p>
          <a:p>
            <a:r>
              <a:rPr lang="en-US" sz="1800" b="1" dirty="0" smtClean="0"/>
              <a:t>  &amp; Cardinals		.393 HR, 1013 RBI		.279 – 300 HR</a:t>
            </a:r>
          </a:p>
          <a:p>
            <a:r>
              <a:rPr lang="en-US" sz="1800" b="1" dirty="0"/>
              <a:t>6x All Star / 1967 MVP </a:t>
            </a:r>
            <a:r>
              <a:rPr lang="en-US" sz="1800" b="1" dirty="0" smtClean="0"/>
              <a:t>	 8x All Star/ 1969 MVP	 4x All Star/ 1969 MVP</a:t>
            </a:r>
          </a:p>
          <a:p>
            <a:r>
              <a:rPr lang="en-US" sz="1800" b="1" dirty="0" smtClean="0"/>
              <a:t>			</a:t>
            </a:r>
            <a:endParaRPr lang="en-US" sz="1800" b="1" dirty="0"/>
          </a:p>
        </p:txBody>
      </p:sp>
      <p:pic>
        <p:nvPicPr>
          <p:cNvPr id="2051" name="Picture 3" descr="F:\Baseball\60's All Stars\Killebr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295400"/>
            <a:ext cx="228600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Baseball\60's All Stars\McCove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1219201"/>
            <a:ext cx="1981200" cy="3047999"/>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F:\Baseball\60's All Stars\Ceped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219201"/>
            <a:ext cx="21336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26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anim calcmode="lin" valueType="num">
                                      <p:cBhvr additive="base">
                                        <p:cTn id="7" dur="500" fill="hold"/>
                                        <p:tgtEl>
                                          <p:spTgt spid="2053"/>
                                        </p:tgtEl>
                                        <p:attrNameLst>
                                          <p:attrName>ppt_x</p:attrName>
                                        </p:attrNameLst>
                                      </p:cBhvr>
                                      <p:tavLst>
                                        <p:tav tm="0">
                                          <p:val>
                                            <p:strVal val="#ppt_x"/>
                                          </p:val>
                                        </p:tav>
                                        <p:tav tm="100000">
                                          <p:val>
                                            <p:strVal val="#ppt_x"/>
                                          </p:val>
                                        </p:tav>
                                      </p:tavLst>
                                    </p:anim>
                                    <p:anim calcmode="lin" valueType="num">
                                      <p:cBhvr additive="base">
                                        <p:cTn id="8" dur="500" fill="hold"/>
                                        <p:tgtEl>
                                          <p:spTgt spid="205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anim calcmode="lin" valueType="num">
                                      <p:cBhvr additive="base">
                                        <p:cTn id="13" dur="500" fill="hold"/>
                                        <p:tgtEl>
                                          <p:spTgt spid="2051"/>
                                        </p:tgtEl>
                                        <p:attrNameLst>
                                          <p:attrName>ppt_x</p:attrName>
                                        </p:attrNameLst>
                                      </p:cBhvr>
                                      <p:tavLst>
                                        <p:tav tm="0">
                                          <p:val>
                                            <p:strVal val="#ppt_x"/>
                                          </p:val>
                                        </p:tav>
                                        <p:tav tm="100000">
                                          <p:val>
                                            <p:strVal val="#ppt_x"/>
                                          </p:val>
                                        </p:tav>
                                      </p:tavLst>
                                    </p:anim>
                                    <p:anim calcmode="lin" valueType="num">
                                      <p:cBhvr additive="base">
                                        <p:cTn id="14"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additive="base">
                                        <p:cTn id="19" dur="500" fill="hold"/>
                                        <p:tgtEl>
                                          <p:spTgt spid="2052"/>
                                        </p:tgtEl>
                                        <p:attrNameLst>
                                          <p:attrName>ppt_x</p:attrName>
                                        </p:attrNameLst>
                                      </p:cBhvr>
                                      <p:tavLst>
                                        <p:tav tm="0">
                                          <p:val>
                                            <p:strVal val="#ppt_x"/>
                                          </p:val>
                                        </p:tav>
                                        <p:tav tm="100000">
                                          <p:val>
                                            <p:strVal val="#ppt_x"/>
                                          </p:val>
                                        </p:tav>
                                      </p:tavLst>
                                    </p:anim>
                                    <p:anim calcmode="lin" valueType="num">
                                      <p:cBhvr additive="base">
                                        <p:cTn id="20"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4495800"/>
            <a:ext cx="5486400" cy="533400"/>
          </a:xfrm>
        </p:spPr>
        <p:txBody>
          <a:bodyPr>
            <a:normAutofit/>
          </a:bodyPr>
          <a:lstStyle/>
          <a:p>
            <a:pPr algn="ctr"/>
            <a:r>
              <a:rPr lang="en-US" sz="2800" dirty="0" smtClean="0">
                <a:solidFill>
                  <a:srgbClr val="FF0000"/>
                </a:solidFill>
              </a:rPr>
              <a:t>SECOND BASE</a:t>
            </a:r>
            <a:endParaRPr lang="en-US" sz="2800" dirty="0">
              <a:solidFill>
                <a:srgbClr val="FF0000"/>
              </a:solidFill>
            </a:endParaRPr>
          </a:p>
        </p:txBody>
      </p:sp>
      <p:sp>
        <p:nvSpPr>
          <p:cNvPr id="3" name="Picture Placeholder 2"/>
          <p:cNvSpPr>
            <a:spLocks noGrp="1"/>
          </p:cNvSpPr>
          <p:nvPr>
            <p:ph type="pic" idx="1"/>
          </p:nvPr>
        </p:nvSpPr>
        <p:spPr>
          <a:xfrm>
            <a:off x="723900" y="609600"/>
            <a:ext cx="7772400" cy="3962400"/>
          </a:xfrm>
          <a:solidFill>
            <a:schemeClr val="tx2">
              <a:lumMod val="60000"/>
              <a:lumOff val="40000"/>
            </a:schemeClr>
          </a:solidFill>
        </p:spPr>
      </p:sp>
      <p:sp>
        <p:nvSpPr>
          <p:cNvPr id="4" name="Text Placeholder 3"/>
          <p:cNvSpPr>
            <a:spLocks noGrp="1"/>
          </p:cNvSpPr>
          <p:nvPr>
            <p:ph type="body" sz="half" idx="2"/>
          </p:nvPr>
        </p:nvSpPr>
        <p:spPr>
          <a:xfrm>
            <a:off x="838200" y="5029200"/>
            <a:ext cx="7848600" cy="1371600"/>
          </a:xfrm>
          <a:solidFill>
            <a:schemeClr val="tx2">
              <a:lumMod val="60000"/>
              <a:lumOff val="40000"/>
            </a:schemeClr>
          </a:solidFill>
        </p:spPr>
        <p:txBody>
          <a:bodyPr>
            <a:noAutofit/>
          </a:bodyPr>
          <a:lstStyle/>
          <a:p>
            <a:r>
              <a:rPr lang="en-US" sz="1800" b="1" dirty="0" smtClean="0"/>
              <a:t>Julian Javier, Cards		Bill </a:t>
            </a:r>
            <a:r>
              <a:rPr lang="en-US" sz="1800" b="1" dirty="0" err="1" smtClean="0"/>
              <a:t>Mazeroski</a:t>
            </a:r>
            <a:r>
              <a:rPr lang="en-US" sz="1800" b="1" dirty="0" smtClean="0"/>
              <a:t>, Pirates	Pete Rose, Reds</a:t>
            </a:r>
          </a:p>
          <a:p>
            <a:r>
              <a:rPr lang="en-US" sz="1800" b="1" dirty="0" smtClean="0"/>
              <a:t>.258 – 71 HR/ 123 SB	.262 – 93 HR, 600 RBI	.309 / 2 batting titles</a:t>
            </a:r>
          </a:p>
          <a:p>
            <a:r>
              <a:rPr lang="en-US" sz="1800" b="1" dirty="0" smtClean="0"/>
              <a:t>2x All Star		5x All Star/ 7 gold Gloves	4 x All Star/ ROY ‘63</a:t>
            </a:r>
            <a:endParaRPr lang="en-US" sz="1800" b="1" dirty="0"/>
          </a:p>
        </p:txBody>
      </p:sp>
      <p:pic>
        <p:nvPicPr>
          <p:cNvPr id="1026" name="Picture 2" descr="F:\Baseball\60's All Stars\Javi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295400"/>
            <a:ext cx="20574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F:\Baseball\60's All Stars\Mazerosk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295401"/>
            <a:ext cx="2746375" cy="23582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Baseball\60's All Stars\Ros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1295400"/>
            <a:ext cx="1881188"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956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additive="base">
                                        <p:cTn id="13" dur="500" fill="hold"/>
                                        <p:tgtEl>
                                          <p:spTgt spid="1027"/>
                                        </p:tgtEl>
                                        <p:attrNameLst>
                                          <p:attrName>ppt_x</p:attrName>
                                        </p:attrNameLst>
                                      </p:cBhvr>
                                      <p:tavLst>
                                        <p:tav tm="0">
                                          <p:val>
                                            <p:strVal val="#ppt_x"/>
                                          </p:val>
                                        </p:tav>
                                        <p:tav tm="100000">
                                          <p:val>
                                            <p:strVal val="#ppt_x"/>
                                          </p:val>
                                        </p:tav>
                                      </p:tavLst>
                                    </p:anim>
                                    <p:anim calcmode="lin" valueType="num">
                                      <p:cBhvr additive="base">
                                        <p:cTn id="14"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 calcmode="lin" valueType="num">
                                      <p:cBhvr additive="base">
                                        <p:cTn id="19" dur="500" fill="hold"/>
                                        <p:tgtEl>
                                          <p:spTgt spid="1028"/>
                                        </p:tgtEl>
                                        <p:attrNameLst>
                                          <p:attrName>ppt_x</p:attrName>
                                        </p:attrNameLst>
                                      </p:cBhvr>
                                      <p:tavLst>
                                        <p:tav tm="0">
                                          <p:val>
                                            <p:strVal val="#ppt_x"/>
                                          </p:val>
                                        </p:tav>
                                        <p:tav tm="100000">
                                          <p:val>
                                            <p:strVal val="#ppt_x"/>
                                          </p:val>
                                        </p:tav>
                                      </p:tavLst>
                                    </p:anim>
                                    <p:anim calcmode="lin" valueType="num">
                                      <p:cBhvr additive="base">
                                        <p:cTn id="20"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4495800"/>
            <a:ext cx="5486400" cy="533400"/>
          </a:xfrm>
        </p:spPr>
        <p:txBody>
          <a:bodyPr>
            <a:normAutofit/>
          </a:bodyPr>
          <a:lstStyle/>
          <a:p>
            <a:pPr algn="ctr"/>
            <a:r>
              <a:rPr lang="en-US" sz="2800" dirty="0" smtClean="0">
                <a:solidFill>
                  <a:srgbClr val="FF0000"/>
                </a:solidFill>
              </a:rPr>
              <a:t>THIRD BASE</a:t>
            </a:r>
            <a:endParaRPr lang="en-US" sz="2800" dirty="0">
              <a:solidFill>
                <a:srgbClr val="FF0000"/>
              </a:solidFill>
            </a:endParaRPr>
          </a:p>
        </p:txBody>
      </p:sp>
      <p:sp>
        <p:nvSpPr>
          <p:cNvPr id="3" name="Picture Placeholder 2"/>
          <p:cNvSpPr>
            <a:spLocks noGrp="1"/>
          </p:cNvSpPr>
          <p:nvPr>
            <p:ph type="pic" idx="1"/>
          </p:nvPr>
        </p:nvSpPr>
        <p:spPr>
          <a:xfrm>
            <a:off x="723900" y="609600"/>
            <a:ext cx="7772400" cy="3962400"/>
          </a:xfrm>
          <a:solidFill>
            <a:schemeClr val="tx2">
              <a:lumMod val="60000"/>
              <a:lumOff val="40000"/>
            </a:schemeClr>
          </a:solidFill>
        </p:spPr>
      </p:sp>
      <p:sp>
        <p:nvSpPr>
          <p:cNvPr id="4" name="Text Placeholder 3"/>
          <p:cNvSpPr>
            <a:spLocks noGrp="1"/>
          </p:cNvSpPr>
          <p:nvPr>
            <p:ph type="body" sz="half" idx="2"/>
          </p:nvPr>
        </p:nvSpPr>
        <p:spPr>
          <a:xfrm>
            <a:off x="838200" y="5029200"/>
            <a:ext cx="7848600" cy="1371600"/>
          </a:xfrm>
          <a:solidFill>
            <a:schemeClr val="tx2">
              <a:lumMod val="60000"/>
              <a:lumOff val="40000"/>
            </a:schemeClr>
          </a:solidFill>
        </p:spPr>
        <p:txBody>
          <a:bodyPr>
            <a:noAutofit/>
          </a:bodyPr>
          <a:lstStyle/>
          <a:p>
            <a:r>
              <a:rPr lang="en-US" sz="1800" b="1" dirty="0" smtClean="0"/>
              <a:t>Ken Boyer, Cardinals	Brooks Robinson, Orioles	Ron Santo, Cubs</a:t>
            </a:r>
          </a:p>
          <a:p>
            <a:r>
              <a:rPr lang="en-US" sz="1800" b="1" dirty="0" smtClean="0"/>
              <a:t>						253 HR / 937 RBI</a:t>
            </a:r>
          </a:p>
          <a:p>
            <a:r>
              <a:rPr lang="en-US" sz="1800" b="1" dirty="0" smtClean="0"/>
              <a:t>5x All Star/ 1964 MVP	10x All Star &amp; 10 GG	6x All star &amp; 5 GG</a:t>
            </a:r>
          </a:p>
          <a:p>
            <a:r>
              <a:rPr lang="en-US" sz="1800" b="1" dirty="0" smtClean="0"/>
              <a:t>  3 Gold Gloves		   1964 AL MVP	</a:t>
            </a:r>
            <a:endParaRPr lang="en-US" sz="1800" b="1" dirty="0"/>
          </a:p>
        </p:txBody>
      </p:sp>
      <p:pic>
        <p:nvPicPr>
          <p:cNvPr id="2051" name="Picture 3" descr="F:\Baseball\60's All Stars\Robinson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219200"/>
            <a:ext cx="21336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Baseball\60's All Stars\Sant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219200"/>
            <a:ext cx="22860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Baseball\60's All Stars\Boye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219201"/>
            <a:ext cx="2209799"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31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anim calcmode="lin" valueType="num">
                                      <p:cBhvr additive="base">
                                        <p:cTn id="13" dur="500" fill="hold"/>
                                        <p:tgtEl>
                                          <p:spTgt spid="2051"/>
                                        </p:tgtEl>
                                        <p:attrNameLst>
                                          <p:attrName>ppt_x</p:attrName>
                                        </p:attrNameLst>
                                      </p:cBhvr>
                                      <p:tavLst>
                                        <p:tav tm="0">
                                          <p:val>
                                            <p:strVal val="#ppt_x"/>
                                          </p:val>
                                        </p:tav>
                                        <p:tav tm="100000">
                                          <p:val>
                                            <p:strVal val="#ppt_x"/>
                                          </p:val>
                                        </p:tav>
                                      </p:tavLst>
                                    </p:anim>
                                    <p:anim calcmode="lin" valueType="num">
                                      <p:cBhvr additive="base">
                                        <p:cTn id="14"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additive="base">
                                        <p:cTn id="19" dur="500" fill="hold"/>
                                        <p:tgtEl>
                                          <p:spTgt spid="2052"/>
                                        </p:tgtEl>
                                        <p:attrNameLst>
                                          <p:attrName>ppt_x</p:attrName>
                                        </p:attrNameLst>
                                      </p:cBhvr>
                                      <p:tavLst>
                                        <p:tav tm="0">
                                          <p:val>
                                            <p:strVal val="#ppt_x"/>
                                          </p:val>
                                        </p:tav>
                                        <p:tav tm="100000">
                                          <p:val>
                                            <p:strVal val="#ppt_x"/>
                                          </p:val>
                                        </p:tav>
                                      </p:tavLst>
                                    </p:anim>
                                    <p:anim calcmode="lin" valueType="num">
                                      <p:cBhvr additive="base">
                                        <p:cTn id="20"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4495800"/>
            <a:ext cx="5486400" cy="533400"/>
          </a:xfrm>
        </p:spPr>
        <p:txBody>
          <a:bodyPr>
            <a:normAutofit/>
          </a:bodyPr>
          <a:lstStyle/>
          <a:p>
            <a:pPr algn="ctr"/>
            <a:r>
              <a:rPr lang="en-US" sz="2800" dirty="0" smtClean="0">
                <a:solidFill>
                  <a:srgbClr val="FF0000"/>
                </a:solidFill>
              </a:rPr>
              <a:t>SHORTSTOP</a:t>
            </a:r>
            <a:endParaRPr lang="en-US" sz="2800" dirty="0">
              <a:solidFill>
                <a:srgbClr val="FF0000"/>
              </a:solidFill>
            </a:endParaRPr>
          </a:p>
        </p:txBody>
      </p:sp>
      <p:sp>
        <p:nvSpPr>
          <p:cNvPr id="3" name="Picture Placeholder 2"/>
          <p:cNvSpPr>
            <a:spLocks noGrp="1"/>
          </p:cNvSpPr>
          <p:nvPr>
            <p:ph type="pic" idx="1"/>
          </p:nvPr>
        </p:nvSpPr>
        <p:spPr>
          <a:xfrm>
            <a:off x="723899" y="457200"/>
            <a:ext cx="7772400" cy="3962400"/>
          </a:xfrm>
          <a:solidFill>
            <a:schemeClr val="tx2">
              <a:lumMod val="60000"/>
              <a:lumOff val="40000"/>
            </a:schemeClr>
          </a:solidFill>
        </p:spPr>
      </p:sp>
      <p:sp>
        <p:nvSpPr>
          <p:cNvPr id="4" name="Text Placeholder 3"/>
          <p:cNvSpPr>
            <a:spLocks noGrp="1"/>
          </p:cNvSpPr>
          <p:nvPr>
            <p:ph type="body" sz="half" idx="2"/>
          </p:nvPr>
        </p:nvSpPr>
        <p:spPr>
          <a:xfrm>
            <a:off x="838200" y="5029200"/>
            <a:ext cx="7848600" cy="1371600"/>
          </a:xfrm>
          <a:solidFill>
            <a:schemeClr val="tx2">
              <a:lumMod val="60000"/>
              <a:lumOff val="40000"/>
            </a:schemeClr>
          </a:solidFill>
        </p:spPr>
        <p:txBody>
          <a:bodyPr>
            <a:noAutofit/>
          </a:bodyPr>
          <a:lstStyle/>
          <a:p>
            <a:r>
              <a:rPr lang="en-US" sz="1800" b="1" dirty="0" smtClean="0"/>
              <a:t>Luis </a:t>
            </a:r>
            <a:r>
              <a:rPr lang="en-US" sz="1800" b="1" dirty="0" err="1" smtClean="0"/>
              <a:t>Aparicio</a:t>
            </a:r>
            <a:r>
              <a:rPr lang="en-US" sz="1800" b="1" dirty="0" smtClean="0"/>
              <a:t>, White Sox	Jim </a:t>
            </a:r>
            <a:r>
              <a:rPr lang="en-US" sz="1800" b="1" dirty="0" err="1" smtClean="0"/>
              <a:t>Fregosi</a:t>
            </a:r>
            <a:r>
              <a:rPr lang="en-US" sz="1800" b="1" dirty="0" smtClean="0"/>
              <a:t>, Angels		Maury Wills, Dodgers</a:t>
            </a:r>
          </a:p>
          <a:p>
            <a:r>
              <a:rPr lang="en-US" sz="1800" b="1" dirty="0"/>
              <a:t> </a:t>
            </a:r>
            <a:r>
              <a:rPr lang="en-US" sz="1800" b="1" dirty="0" smtClean="0"/>
              <a:t>  and Orioles</a:t>
            </a:r>
          </a:p>
          <a:p>
            <a:r>
              <a:rPr lang="en-US" sz="1800" b="1" dirty="0" smtClean="0"/>
              <a:t>5x All Star/ 6 gold gloves	5x All Star		5x All Star / 1962 MVP</a:t>
            </a:r>
          </a:p>
          <a:p>
            <a:endParaRPr lang="en-US" sz="1800" b="1" dirty="0"/>
          </a:p>
        </p:txBody>
      </p:sp>
      <p:pic>
        <p:nvPicPr>
          <p:cNvPr id="3074" name="Picture 2" descr="F:\Baseball\60's All Stars\Aparici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371600"/>
            <a:ext cx="20574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F:\Baseball\60's All Stars\Fregos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3042" y="1306286"/>
            <a:ext cx="2204358" cy="285205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Baseball\60's All Stars\Will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3690" y="1219200"/>
            <a:ext cx="219211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696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5"/>
                                        </p:tgtEl>
                                        <p:attrNameLst>
                                          <p:attrName>style.visibility</p:attrName>
                                        </p:attrNameLst>
                                      </p:cBhvr>
                                      <p:to>
                                        <p:strVal val="visible"/>
                                      </p:to>
                                    </p:set>
                                    <p:anim calcmode="lin" valueType="num">
                                      <p:cBhvr additive="base">
                                        <p:cTn id="13" dur="500" fill="hold"/>
                                        <p:tgtEl>
                                          <p:spTgt spid="3075"/>
                                        </p:tgtEl>
                                        <p:attrNameLst>
                                          <p:attrName>ppt_x</p:attrName>
                                        </p:attrNameLst>
                                      </p:cBhvr>
                                      <p:tavLst>
                                        <p:tav tm="0">
                                          <p:val>
                                            <p:strVal val="#ppt_x"/>
                                          </p:val>
                                        </p:tav>
                                        <p:tav tm="100000">
                                          <p:val>
                                            <p:strVal val="#ppt_x"/>
                                          </p:val>
                                        </p:tav>
                                      </p:tavLst>
                                    </p:anim>
                                    <p:anim calcmode="lin" valueType="num">
                                      <p:cBhvr additive="base">
                                        <p:cTn id="14"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6"/>
                                        </p:tgtEl>
                                        <p:attrNameLst>
                                          <p:attrName>style.visibility</p:attrName>
                                        </p:attrNameLst>
                                      </p:cBhvr>
                                      <p:to>
                                        <p:strVal val="visible"/>
                                      </p:to>
                                    </p:set>
                                    <p:anim calcmode="lin" valueType="num">
                                      <p:cBhvr additive="base">
                                        <p:cTn id="19" dur="500" fill="hold"/>
                                        <p:tgtEl>
                                          <p:spTgt spid="3076"/>
                                        </p:tgtEl>
                                        <p:attrNameLst>
                                          <p:attrName>ppt_x</p:attrName>
                                        </p:attrNameLst>
                                      </p:cBhvr>
                                      <p:tavLst>
                                        <p:tav tm="0">
                                          <p:val>
                                            <p:strVal val="#ppt_x"/>
                                          </p:val>
                                        </p:tav>
                                        <p:tav tm="100000">
                                          <p:val>
                                            <p:strVal val="#ppt_x"/>
                                          </p:val>
                                        </p:tav>
                                      </p:tavLst>
                                    </p:anim>
                                    <p:anim calcmode="lin" valueType="num">
                                      <p:cBhvr additive="base">
                                        <p:cTn id="20"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4495800"/>
            <a:ext cx="5486400" cy="533400"/>
          </a:xfrm>
        </p:spPr>
        <p:txBody>
          <a:bodyPr>
            <a:normAutofit/>
          </a:bodyPr>
          <a:lstStyle/>
          <a:p>
            <a:pPr algn="ctr"/>
            <a:r>
              <a:rPr lang="en-US" sz="2800" dirty="0" smtClean="0">
                <a:solidFill>
                  <a:srgbClr val="FF0000"/>
                </a:solidFill>
              </a:rPr>
              <a:t>LEFT FIELD</a:t>
            </a:r>
            <a:endParaRPr lang="en-US" sz="2800" dirty="0">
              <a:solidFill>
                <a:srgbClr val="FF0000"/>
              </a:solidFill>
            </a:endParaRPr>
          </a:p>
        </p:txBody>
      </p:sp>
      <p:sp>
        <p:nvSpPr>
          <p:cNvPr id="3" name="Picture Placeholder 2"/>
          <p:cNvSpPr>
            <a:spLocks noGrp="1"/>
          </p:cNvSpPr>
          <p:nvPr>
            <p:ph type="pic" idx="1"/>
          </p:nvPr>
        </p:nvSpPr>
        <p:spPr>
          <a:xfrm>
            <a:off x="696686" y="293230"/>
            <a:ext cx="7772400" cy="3962400"/>
          </a:xfrm>
          <a:solidFill>
            <a:schemeClr val="tx2">
              <a:lumMod val="60000"/>
              <a:lumOff val="40000"/>
            </a:schemeClr>
          </a:solidFill>
        </p:spPr>
      </p:sp>
      <p:sp>
        <p:nvSpPr>
          <p:cNvPr id="4" name="Text Placeholder 3"/>
          <p:cNvSpPr>
            <a:spLocks noGrp="1"/>
          </p:cNvSpPr>
          <p:nvPr>
            <p:ph type="body" sz="half" idx="2"/>
          </p:nvPr>
        </p:nvSpPr>
        <p:spPr>
          <a:xfrm>
            <a:off x="838200" y="5029200"/>
            <a:ext cx="7848600" cy="1371600"/>
          </a:xfrm>
          <a:solidFill>
            <a:schemeClr val="tx2">
              <a:lumMod val="60000"/>
              <a:lumOff val="40000"/>
            </a:schemeClr>
          </a:solidFill>
        </p:spPr>
        <p:txBody>
          <a:bodyPr>
            <a:noAutofit/>
          </a:bodyPr>
          <a:lstStyle/>
          <a:p>
            <a:r>
              <a:rPr lang="en-US" sz="1800" b="1" dirty="0" smtClean="0"/>
              <a:t>Frank Robinson, Reds	Billy Williams, Cubs           Carl Yastrzemski, Red Sox</a:t>
            </a:r>
          </a:p>
          <a:p>
            <a:r>
              <a:rPr lang="en-US" sz="1800" b="1" dirty="0"/>
              <a:t> </a:t>
            </a:r>
            <a:r>
              <a:rPr lang="en-US" sz="1800" b="1" dirty="0" smtClean="0"/>
              <a:t> &amp; Orioles		</a:t>
            </a:r>
          </a:p>
          <a:p>
            <a:r>
              <a:rPr lang="en-US" sz="1800" b="1" dirty="0" smtClean="0"/>
              <a:t>6x All Star/NL MVP-1961	4x All Star	        6x All Star /5 Gold gloves</a:t>
            </a:r>
          </a:p>
          <a:p>
            <a:r>
              <a:rPr lang="en-US" sz="1800" b="1" dirty="0" smtClean="0"/>
              <a:t>  AL MVP- 1966		Rookie of Year, 1961        3 Batting titles/ 1967 MVP</a:t>
            </a:r>
            <a:endParaRPr lang="en-US" sz="1800" b="1" dirty="0"/>
          </a:p>
        </p:txBody>
      </p:sp>
      <p:pic>
        <p:nvPicPr>
          <p:cNvPr id="4099" name="Picture 3" descr="F:\Baseball\60's All Stars\William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088571"/>
            <a:ext cx="2133600" cy="304799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Baseball\60's All Stars\Yaz.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1088571"/>
            <a:ext cx="2209800" cy="3096983"/>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F:\Baseball\60's All Stars\RobnsonF.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088570"/>
            <a:ext cx="2286000" cy="2950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814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01"/>
                                        </p:tgtEl>
                                        <p:attrNameLst>
                                          <p:attrName>style.visibility</p:attrName>
                                        </p:attrNameLst>
                                      </p:cBhvr>
                                      <p:to>
                                        <p:strVal val="visible"/>
                                      </p:to>
                                    </p:set>
                                    <p:anim calcmode="lin" valueType="num">
                                      <p:cBhvr additive="base">
                                        <p:cTn id="7" dur="500" fill="hold"/>
                                        <p:tgtEl>
                                          <p:spTgt spid="4101"/>
                                        </p:tgtEl>
                                        <p:attrNameLst>
                                          <p:attrName>ppt_x</p:attrName>
                                        </p:attrNameLst>
                                      </p:cBhvr>
                                      <p:tavLst>
                                        <p:tav tm="0">
                                          <p:val>
                                            <p:strVal val="#ppt_x"/>
                                          </p:val>
                                        </p:tav>
                                        <p:tav tm="100000">
                                          <p:val>
                                            <p:strVal val="#ppt_x"/>
                                          </p:val>
                                        </p:tav>
                                      </p:tavLst>
                                    </p:anim>
                                    <p:anim calcmode="lin" valueType="num">
                                      <p:cBhvr additive="base">
                                        <p:cTn id="8" dur="500" fill="hold"/>
                                        <p:tgtEl>
                                          <p:spTgt spid="410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9"/>
                                        </p:tgtEl>
                                        <p:attrNameLst>
                                          <p:attrName>style.visibility</p:attrName>
                                        </p:attrNameLst>
                                      </p:cBhvr>
                                      <p:to>
                                        <p:strVal val="visible"/>
                                      </p:to>
                                    </p:set>
                                    <p:anim calcmode="lin" valueType="num">
                                      <p:cBhvr additive="base">
                                        <p:cTn id="13" dur="500" fill="hold"/>
                                        <p:tgtEl>
                                          <p:spTgt spid="4099"/>
                                        </p:tgtEl>
                                        <p:attrNameLst>
                                          <p:attrName>ppt_x</p:attrName>
                                        </p:attrNameLst>
                                      </p:cBhvr>
                                      <p:tavLst>
                                        <p:tav tm="0">
                                          <p:val>
                                            <p:strVal val="#ppt_x"/>
                                          </p:val>
                                        </p:tav>
                                        <p:tav tm="100000">
                                          <p:val>
                                            <p:strVal val="#ppt_x"/>
                                          </p:val>
                                        </p:tav>
                                      </p:tavLst>
                                    </p:anim>
                                    <p:anim calcmode="lin" valueType="num">
                                      <p:cBhvr additive="base">
                                        <p:cTn id="14"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100"/>
                                        </p:tgtEl>
                                        <p:attrNameLst>
                                          <p:attrName>style.visibility</p:attrName>
                                        </p:attrNameLst>
                                      </p:cBhvr>
                                      <p:to>
                                        <p:strVal val="visible"/>
                                      </p:to>
                                    </p:set>
                                    <p:anim calcmode="lin" valueType="num">
                                      <p:cBhvr additive="base">
                                        <p:cTn id="19" dur="500" fill="hold"/>
                                        <p:tgtEl>
                                          <p:spTgt spid="4100"/>
                                        </p:tgtEl>
                                        <p:attrNameLst>
                                          <p:attrName>ppt_x</p:attrName>
                                        </p:attrNameLst>
                                      </p:cBhvr>
                                      <p:tavLst>
                                        <p:tav tm="0">
                                          <p:val>
                                            <p:strVal val="#ppt_x"/>
                                          </p:val>
                                        </p:tav>
                                        <p:tav tm="100000">
                                          <p:val>
                                            <p:strVal val="#ppt_x"/>
                                          </p:val>
                                        </p:tav>
                                      </p:tavLst>
                                    </p:anim>
                                    <p:anim calcmode="lin" valueType="num">
                                      <p:cBhvr additive="base">
                                        <p:cTn id="20"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4495800"/>
            <a:ext cx="5486400" cy="533400"/>
          </a:xfrm>
        </p:spPr>
        <p:txBody>
          <a:bodyPr>
            <a:normAutofit/>
          </a:bodyPr>
          <a:lstStyle/>
          <a:p>
            <a:pPr algn="ctr"/>
            <a:r>
              <a:rPr lang="en-US" sz="2800" dirty="0" smtClean="0">
                <a:solidFill>
                  <a:srgbClr val="FF0000"/>
                </a:solidFill>
              </a:rPr>
              <a:t>CENTER FIELD</a:t>
            </a:r>
            <a:endParaRPr lang="en-US" sz="2800" dirty="0">
              <a:solidFill>
                <a:srgbClr val="FF0000"/>
              </a:solidFill>
            </a:endParaRPr>
          </a:p>
        </p:txBody>
      </p:sp>
      <p:sp>
        <p:nvSpPr>
          <p:cNvPr id="3" name="Picture Placeholder 2"/>
          <p:cNvSpPr>
            <a:spLocks noGrp="1"/>
          </p:cNvSpPr>
          <p:nvPr>
            <p:ph type="pic" idx="1"/>
          </p:nvPr>
        </p:nvSpPr>
        <p:spPr>
          <a:xfrm>
            <a:off x="696686" y="293230"/>
            <a:ext cx="7772400" cy="3962400"/>
          </a:xfrm>
          <a:solidFill>
            <a:schemeClr val="tx2">
              <a:lumMod val="60000"/>
              <a:lumOff val="40000"/>
            </a:schemeClr>
          </a:solidFill>
        </p:spPr>
      </p:sp>
      <p:sp>
        <p:nvSpPr>
          <p:cNvPr id="4" name="Text Placeholder 3"/>
          <p:cNvSpPr>
            <a:spLocks noGrp="1"/>
          </p:cNvSpPr>
          <p:nvPr>
            <p:ph type="body" sz="half" idx="2"/>
          </p:nvPr>
        </p:nvSpPr>
        <p:spPr>
          <a:xfrm>
            <a:off x="838200" y="5029200"/>
            <a:ext cx="7848600" cy="1371600"/>
          </a:xfrm>
          <a:solidFill>
            <a:schemeClr val="tx2">
              <a:lumMod val="60000"/>
              <a:lumOff val="40000"/>
            </a:schemeClr>
          </a:solidFill>
        </p:spPr>
        <p:txBody>
          <a:bodyPr>
            <a:noAutofit/>
          </a:bodyPr>
          <a:lstStyle/>
          <a:p>
            <a:r>
              <a:rPr lang="en-US" sz="1800" b="1" dirty="0" smtClean="0"/>
              <a:t>Mickey Mantle, Yankees	Willie Mays, Giants		Vada Pinson, Reds</a:t>
            </a:r>
          </a:p>
          <a:p>
            <a:endParaRPr lang="en-US" sz="1800" b="1" dirty="0"/>
          </a:p>
          <a:p>
            <a:r>
              <a:rPr lang="en-US" sz="1800" b="1" dirty="0" smtClean="0"/>
              <a:t>8x All Star / 1962 MVP	10x All Star/ 1965 MVP        2x All Star/.292, 175 HR</a:t>
            </a:r>
          </a:p>
          <a:p>
            <a:r>
              <a:rPr lang="en-US" sz="1800" b="1" dirty="0"/>
              <a:t>	</a:t>
            </a:r>
            <a:r>
              <a:rPr lang="en-US" sz="1800" b="1" dirty="0" smtClean="0"/>
              <a:t>		   9 Gold Gloves</a:t>
            </a:r>
            <a:endParaRPr lang="en-US" sz="1800" b="1" dirty="0"/>
          </a:p>
        </p:txBody>
      </p:sp>
      <p:pic>
        <p:nvPicPr>
          <p:cNvPr id="5122" name="Picture 2" descr="F:\Baseball\60's All Stars\Mant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066800"/>
            <a:ext cx="24384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F:\Baseball\60's All Stars\May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1143000"/>
            <a:ext cx="220980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F:\Baseball\60's All Stars\Pins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1143000"/>
            <a:ext cx="198120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92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3"/>
                                        </p:tgtEl>
                                        <p:attrNameLst>
                                          <p:attrName>style.visibility</p:attrName>
                                        </p:attrNameLst>
                                      </p:cBhvr>
                                      <p:to>
                                        <p:strVal val="visible"/>
                                      </p:to>
                                    </p:set>
                                    <p:anim calcmode="lin" valueType="num">
                                      <p:cBhvr additive="base">
                                        <p:cTn id="13" dur="500" fill="hold"/>
                                        <p:tgtEl>
                                          <p:spTgt spid="5123"/>
                                        </p:tgtEl>
                                        <p:attrNameLst>
                                          <p:attrName>ppt_x</p:attrName>
                                        </p:attrNameLst>
                                      </p:cBhvr>
                                      <p:tavLst>
                                        <p:tav tm="0">
                                          <p:val>
                                            <p:strVal val="#ppt_x"/>
                                          </p:val>
                                        </p:tav>
                                        <p:tav tm="100000">
                                          <p:val>
                                            <p:strVal val="#ppt_x"/>
                                          </p:val>
                                        </p:tav>
                                      </p:tavLst>
                                    </p:anim>
                                    <p:anim calcmode="lin" valueType="num">
                                      <p:cBhvr additive="base">
                                        <p:cTn id="14"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4"/>
                                        </p:tgtEl>
                                        <p:attrNameLst>
                                          <p:attrName>style.visibility</p:attrName>
                                        </p:attrNameLst>
                                      </p:cBhvr>
                                      <p:to>
                                        <p:strVal val="visible"/>
                                      </p:to>
                                    </p:set>
                                    <p:anim calcmode="lin" valueType="num">
                                      <p:cBhvr additive="base">
                                        <p:cTn id="19" dur="500" fill="hold"/>
                                        <p:tgtEl>
                                          <p:spTgt spid="5124"/>
                                        </p:tgtEl>
                                        <p:attrNameLst>
                                          <p:attrName>ppt_x</p:attrName>
                                        </p:attrNameLst>
                                      </p:cBhvr>
                                      <p:tavLst>
                                        <p:tav tm="0">
                                          <p:val>
                                            <p:strVal val="#ppt_x"/>
                                          </p:val>
                                        </p:tav>
                                        <p:tav tm="100000">
                                          <p:val>
                                            <p:strVal val="#ppt_x"/>
                                          </p:val>
                                        </p:tav>
                                      </p:tavLst>
                                    </p:anim>
                                    <p:anim calcmode="lin" valueType="num">
                                      <p:cBhvr additive="base">
                                        <p:cTn id="20"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4495800"/>
            <a:ext cx="5486400" cy="533400"/>
          </a:xfrm>
        </p:spPr>
        <p:txBody>
          <a:bodyPr>
            <a:normAutofit/>
          </a:bodyPr>
          <a:lstStyle/>
          <a:p>
            <a:pPr algn="ctr"/>
            <a:r>
              <a:rPr lang="en-US" sz="2800" dirty="0" smtClean="0">
                <a:solidFill>
                  <a:srgbClr val="FF0000"/>
                </a:solidFill>
              </a:rPr>
              <a:t>RIGHT FIELD</a:t>
            </a:r>
            <a:endParaRPr lang="en-US" sz="2800" dirty="0">
              <a:solidFill>
                <a:srgbClr val="FF0000"/>
              </a:solidFill>
            </a:endParaRPr>
          </a:p>
        </p:txBody>
      </p:sp>
      <p:sp>
        <p:nvSpPr>
          <p:cNvPr id="3" name="Picture Placeholder 2"/>
          <p:cNvSpPr>
            <a:spLocks noGrp="1"/>
          </p:cNvSpPr>
          <p:nvPr>
            <p:ph type="pic" idx="1"/>
          </p:nvPr>
        </p:nvSpPr>
        <p:spPr>
          <a:xfrm>
            <a:off x="685800" y="500061"/>
            <a:ext cx="7772400" cy="3962400"/>
          </a:xfrm>
          <a:solidFill>
            <a:schemeClr val="tx2">
              <a:lumMod val="60000"/>
              <a:lumOff val="40000"/>
            </a:schemeClr>
          </a:solidFill>
        </p:spPr>
      </p:sp>
      <p:sp>
        <p:nvSpPr>
          <p:cNvPr id="4" name="Text Placeholder 3"/>
          <p:cNvSpPr>
            <a:spLocks noGrp="1"/>
          </p:cNvSpPr>
          <p:nvPr>
            <p:ph type="body" sz="half" idx="2"/>
          </p:nvPr>
        </p:nvSpPr>
        <p:spPr>
          <a:xfrm>
            <a:off x="838200" y="5029200"/>
            <a:ext cx="7848600" cy="1447800"/>
          </a:xfrm>
          <a:solidFill>
            <a:schemeClr val="tx2">
              <a:lumMod val="60000"/>
              <a:lumOff val="40000"/>
            </a:schemeClr>
          </a:solidFill>
        </p:spPr>
        <p:txBody>
          <a:bodyPr>
            <a:noAutofit/>
          </a:bodyPr>
          <a:lstStyle/>
          <a:p>
            <a:r>
              <a:rPr lang="en-US" sz="1800" b="1" dirty="0" smtClean="0"/>
              <a:t>Hank Aaron, Braves</a:t>
            </a:r>
            <a:r>
              <a:rPr lang="en-US" sz="1800" b="1" dirty="0"/>
              <a:t> </a:t>
            </a:r>
            <a:r>
              <a:rPr lang="en-US" sz="1800" b="1" dirty="0" smtClean="0"/>
              <a:t>    </a:t>
            </a:r>
            <a:r>
              <a:rPr lang="en-US" sz="1800" b="1" dirty="0"/>
              <a:t> </a:t>
            </a:r>
            <a:r>
              <a:rPr lang="en-US" sz="1800" b="1" dirty="0" smtClean="0"/>
              <a:t>        Roberto Clemente, Pirates 	Al </a:t>
            </a:r>
            <a:r>
              <a:rPr lang="en-US" sz="1800" b="1" dirty="0" err="1" smtClean="0"/>
              <a:t>Kaline</a:t>
            </a:r>
            <a:r>
              <a:rPr lang="en-US" sz="1800" b="1" dirty="0" smtClean="0"/>
              <a:t>, Tigers</a:t>
            </a:r>
          </a:p>
          <a:p>
            <a:endParaRPr lang="en-US" sz="1800" b="1" dirty="0"/>
          </a:p>
          <a:p>
            <a:r>
              <a:rPr lang="en-US" sz="1800" b="1" dirty="0" smtClean="0"/>
              <a:t>10x All Star		9x All Star / 9 Gold gloves	8x All Star	</a:t>
            </a:r>
          </a:p>
          <a:p>
            <a:r>
              <a:rPr lang="en-US" sz="1800" b="1" dirty="0" smtClean="0"/>
              <a:t>3 HR titles		  1966 MVP		 7 Gold gloves</a:t>
            </a:r>
          </a:p>
          <a:p>
            <a:endParaRPr lang="en-US" sz="1800" b="1" dirty="0"/>
          </a:p>
          <a:p>
            <a:endParaRPr lang="en-US" sz="1800" b="1" dirty="0" smtClean="0"/>
          </a:p>
          <a:p>
            <a:r>
              <a:rPr lang="en-US" sz="1800" b="1" dirty="0"/>
              <a:t>	</a:t>
            </a:r>
            <a:r>
              <a:rPr lang="en-US" sz="1800" b="1" dirty="0" smtClean="0"/>
              <a:t>						</a:t>
            </a:r>
            <a:endParaRPr lang="en-US" sz="1800" b="1" dirty="0"/>
          </a:p>
        </p:txBody>
      </p:sp>
      <p:pic>
        <p:nvPicPr>
          <p:cNvPr id="6146" name="Picture 2" descr="F:\Baseball\60's All Stars\Aar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100139"/>
            <a:ext cx="2286000" cy="2938462"/>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F:\Baseball\60's All Stars\Clement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6457" y="1100480"/>
            <a:ext cx="2362200" cy="2938462"/>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F:\Baseball\60's All Stars\Kalin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1111707"/>
            <a:ext cx="2133600" cy="2938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201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7"/>
                                        </p:tgtEl>
                                        <p:attrNameLst>
                                          <p:attrName>style.visibility</p:attrName>
                                        </p:attrNameLst>
                                      </p:cBhvr>
                                      <p:to>
                                        <p:strVal val="visible"/>
                                      </p:to>
                                    </p:set>
                                    <p:anim calcmode="lin" valueType="num">
                                      <p:cBhvr additive="base">
                                        <p:cTn id="13" dur="500" fill="hold"/>
                                        <p:tgtEl>
                                          <p:spTgt spid="6147"/>
                                        </p:tgtEl>
                                        <p:attrNameLst>
                                          <p:attrName>ppt_x</p:attrName>
                                        </p:attrNameLst>
                                      </p:cBhvr>
                                      <p:tavLst>
                                        <p:tav tm="0">
                                          <p:val>
                                            <p:strVal val="#ppt_x"/>
                                          </p:val>
                                        </p:tav>
                                        <p:tav tm="100000">
                                          <p:val>
                                            <p:strVal val="#ppt_x"/>
                                          </p:val>
                                        </p:tav>
                                      </p:tavLst>
                                    </p:anim>
                                    <p:anim calcmode="lin" valueType="num">
                                      <p:cBhvr additive="base">
                                        <p:cTn id="14"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9"/>
                                        </p:tgtEl>
                                        <p:attrNameLst>
                                          <p:attrName>style.visibility</p:attrName>
                                        </p:attrNameLst>
                                      </p:cBhvr>
                                      <p:to>
                                        <p:strVal val="visible"/>
                                      </p:to>
                                    </p:set>
                                    <p:anim calcmode="lin" valueType="num">
                                      <p:cBhvr additive="base">
                                        <p:cTn id="19" dur="500" fill="hold"/>
                                        <p:tgtEl>
                                          <p:spTgt spid="6149"/>
                                        </p:tgtEl>
                                        <p:attrNameLst>
                                          <p:attrName>ppt_x</p:attrName>
                                        </p:attrNameLst>
                                      </p:cBhvr>
                                      <p:tavLst>
                                        <p:tav tm="0">
                                          <p:val>
                                            <p:strVal val="#ppt_x"/>
                                          </p:val>
                                        </p:tav>
                                        <p:tav tm="100000">
                                          <p:val>
                                            <p:strVal val="#ppt_x"/>
                                          </p:val>
                                        </p:tav>
                                      </p:tavLst>
                                    </p:anim>
                                    <p:anim calcmode="lin" valueType="num">
                                      <p:cBhvr additive="base">
                                        <p:cTn id="20" dur="500" fill="hold"/>
                                        <p:tgtEl>
                                          <p:spTgt spid="61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995</TotalTime>
  <Words>1749</Words>
  <Application>Microsoft Office PowerPoint</Application>
  <PresentationFormat>On-screen Show (4:3)</PresentationFormat>
  <Paragraphs>76</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ALL STARS of the 60’s</vt:lpstr>
      <vt:lpstr>CATCHERS</vt:lpstr>
      <vt:lpstr>FIRST BASE</vt:lpstr>
      <vt:lpstr>SECOND BASE</vt:lpstr>
      <vt:lpstr>THIRD BASE</vt:lpstr>
      <vt:lpstr>SHORTSTOP</vt:lpstr>
      <vt:lpstr>LEFT FIELD</vt:lpstr>
      <vt:lpstr>CENTER FIELD</vt:lpstr>
      <vt:lpstr>RIGHT FIELD</vt:lpstr>
      <vt:lpstr>STARTING PITCHER</vt:lpstr>
      <vt:lpstr>ALL STARS of the 60’s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STARS of the 60’s</dc:title>
  <dc:creator>owner</dc:creator>
  <cp:lastModifiedBy>owner</cp:lastModifiedBy>
  <cp:revision>66</cp:revision>
  <cp:lastPrinted>2017-07-09T20:44:33Z</cp:lastPrinted>
  <dcterms:created xsi:type="dcterms:W3CDTF">2017-06-29T02:36:49Z</dcterms:created>
  <dcterms:modified xsi:type="dcterms:W3CDTF">2017-07-09T20:45:04Z</dcterms:modified>
</cp:coreProperties>
</file>