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7" r:id="rId11"/>
    <p:sldId id="269" r:id="rId12"/>
    <p:sldId id="271" r:id="rId13"/>
    <p:sldId id="270" r:id="rId14"/>
    <p:sldId id="268" r:id="rId15"/>
    <p:sldId id="273" r:id="rId16"/>
    <p:sldId id="274" r:id="rId17"/>
    <p:sldId id="275" r:id="rId18"/>
    <p:sldId id="276" r:id="rId19"/>
    <p:sldId id="272" r:id="rId20"/>
    <p:sldId id="258" r:id="rId21"/>
    <p:sldId id="259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918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E3A60-9F1F-4D54-B5FF-116E0AAC15E0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7DA11-5E6A-4EC3-BBC6-1DFB4AC76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9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uthern_Methodist_University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Baylor_University" TargetMode="External"/><Relationship Id="rId5" Type="http://schemas.openxmlformats.org/officeDocument/2006/relationships/hyperlink" Target="https://en.wikipedia.org/wiki/Bevo_(mascot)#cite_note-Connor-4" TargetMode="External"/><Relationship Id="rId4" Type="http://schemas.openxmlformats.org/officeDocument/2006/relationships/hyperlink" Target="https://en.wikipedia.org/wiki/Cheerleader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uthern_Methodist_University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Baylor_University" TargetMode="External"/><Relationship Id="rId5" Type="http://schemas.openxmlformats.org/officeDocument/2006/relationships/hyperlink" Target="https://en.wikipedia.org/wiki/Bevo_(mascot)#cite_note-Connor-4" TargetMode="External"/><Relationship Id="rId4" Type="http://schemas.openxmlformats.org/officeDocument/2006/relationships/hyperlink" Target="https://en.wikipedia.org/wiki/Cheerleader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uthern_Methodist_University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Baylor_University" TargetMode="External"/><Relationship Id="rId5" Type="http://schemas.openxmlformats.org/officeDocument/2006/relationships/hyperlink" Target="https://en.wikipedia.org/wiki/Bevo_(mascot)#cite_note-Connor-4" TargetMode="External"/><Relationship Id="rId4" Type="http://schemas.openxmlformats.org/officeDocument/2006/relationships/hyperlink" Target="https://en.wikipedia.org/wiki/Cheerleade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Bevo</a:t>
            </a:r>
            <a:r>
              <a:rPr lang="en-US" dirty="0" smtClean="0"/>
              <a:t> II once charged an </a:t>
            </a:r>
            <a:r>
              <a:rPr lang="en-US" dirty="0" smtClean="0">
                <a:hlinkClick r:id="rId3" tooltip="Southern Methodist University"/>
              </a:rPr>
              <a:t>SMU</a:t>
            </a:r>
            <a:r>
              <a:rPr lang="en-US" dirty="0" smtClean="0"/>
              <a:t> </a:t>
            </a:r>
            <a:r>
              <a:rPr lang="en-US" dirty="0" smtClean="0">
                <a:hlinkClick r:id="rId4" tooltip="Cheerleader"/>
              </a:rPr>
              <a:t>cheerleader</a:t>
            </a:r>
            <a:r>
              <a:rPr lang="en-US" dirty="0" smtClean="0"/>
              <a:t>, who had to defend himself with his megaphone.</a:t>
            </a:r>
            <a:r>
              <a:rPr lang="en-US" baseline="30000" dirty="0" smtClean="0">
                <a:hlinkClick r:id="rId5"/>
              </a:rPr>
              <a:t>[4]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Bevo</a:t>
            </a:r>
            <a:r>
              <a:rPr lang="en-US" dirty="0" smtClean="0"/>
              <a:t> III escaped from his enclosure and ran amok across campus for 2 days.</a:t>
            </a:r>
            <a:r>
              <a:rPr lang="en-US" baseline="30000" dirty="0" smtClean="0">
                <a:hlinkClick r:id="rId5"/>
              </a:rPr>
              <a:t>[4]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Bevo</a:t>
            </a:r>
            <a:r>
              <a:rPr lang="en-US" dirty="0" smtClean="0"/>
              <a:t> IV once attacked a parked car</a:t>
            </a:r>
          </a:p>
          <a:p>
            <a:endParaRPr lang="en-US" dirty="0"/>
          </a:p>
          <a:p>
            <a:r>
              <a:rPr lang="en-US" dirty="0" err="1" smtClean="0"/>
              <a:t>Bevo</a:t>
            </a:r>
            <a:r>
              <a:rPr lang="en-US" dirty="0" smtClean="0"/>
              <a:t> V broke loose and scattered the </a:t>
            </a:r>
            <a:r>
              <a:rPr lang="en-US" dirty="0" smtClean="0">
                <a:hlinkClick r:id="rId6" tooltip="Baylor University"/>
              </a:rPr>
              <a:t>Baylor</a:t>
            </a:r>
            <a:r>
              <a:rPr lang="en-US" dirty="0" smtClean="0"/>
              <a:t> band.</a:t>
            </a:r>
            <a:r>
              <a:rPr lang="en-US" baseline="30000" dirty="0" smtClean="0">
                <a:hlinkClick r:id="rId5"/>
              </a:rPr>
              <a:t>[4]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More recent </a:t>
            </a:r>
            <a:r>
              <a:rPr lang="en-US" dirty="0" err="1" smtClean="0"/>
              <a:t>Bevos</a:t>
            </a:r>
            <a:r>
              <a:rPr lang="en-US" dirty="0" smtClean="0"/>
              <a:t> have had a more peaceful tenure.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DA11-5E6A-4EC3-BBC6-1DFB4AC761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3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Bevo</a:t>
            </a:r>
            <a:r>
              <a:rPr lang="en-US" dirty="0" smtClean="0"/>
              <a:t> II once charged an </a:t>
            </a:r>
            <a:r>
              <a:rPr lang="en-US" dirty="0" smtClean="0">
                <a:hlinkClick r:id="rId3" tooltip="Southern Methodist University"/>
              </a:rPr>
              <a:t>SMU</a:t>
            </a:r>
            <a:r>
              <a:rPr lang="en-US" dirty="0" smtClean="0"/>
              <a:t> </a:t>
            </a:r>
            <a:r>
              <a:rPr lang="en-US" dirty="0" smtClean="0">
                <a:hlinkClick r:id="rId4" tooltip="Cheerleader"/>
              </a:rPr>
              <a:t>cheerleader</a:t>
            </a:r>
            <a:r>
              <a:rPr lang="en-US" dirty="0" smtClean="0"/>
              <a:t>, who had to defend himself with his megaphone.</a:t>
            </a:r>
            <a:r>
              <a:rPr lang="en-US" baseline="30000" dirty="0" smtClean="0">
                <a:hlinkClick r:id="rId5"/>
              </a:rPr>
              <a:t>[4]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Bevo</a:t>
            </a:r>
            <a:r>
              <a:rPr lang="en-US" dirty="0" smtClean="0"/>
              <a:t> III escaped from his enclosure and ran amok across campus for 2 days.</a:t>
            </a:r>
            <a:r>
              <a:rPr lang="en-US" baseline="30000" dirty="0" smtClean="0">
                <a:hlinkClick r:id="rId5"/>
              </a:rPr>
              <a:t>[4]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Bevo</a:t>
            </a:r>
            <a:r>
              <a:rPr lang="en-US" dirty="0" smtClean="0"/>
              <a:t> IV once attacked a parked car</a:t>
            </a:r>
          </a:p>
          <a:p>
            <a:endParaRPr lang="en-US" dirty="0"/>
          </a:p>
          <a:p>
            <a:r>
              <a:rPr lang="en-US" dirty="0" err="1" smtClean="0"/>
              <a:t>Bevo</a:t>
            </a:r>
            <a:r>
              <a:rPr lang="en-US" dirty="0" smtClean="0"/>
              <a:t> V broke loose and scattered the </a:t>
            </a:r>
            <a:r>
              <a:rPr lang="en-US" dirty="0" smtClean="0">
                <a:hlinkClick r:id="rId6" tooltip="Baylor University"/>
              </a:rPr>
              <a:t>Baylor</a:t>
            </a:r>
            <a:r>
              <a:rPr lang="en-US" dirty="0" smtClean="0"/>
              <a:t> band.</a:t>
            </a:r>
            <a:r>
              <a:rPr lang="en-US" baseline="30000" dirty="0" smtClean="0">
                <a:hlinkClick r:id="rId5"/>
              </a:rPr>
              <a:t>[4]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More recent </a:t>
            </a:r>
            <a:r>
              <a:rPr lang="en-US" dirty="0" err="1" smtClean="0"/>
              <a:t>Bevos</a:t>
            </a:r>
            <a:r>
              <a:rPr lang="en-US" dirty="0" smtClean="0"/>
              <a:t> have had a more peaceful tenure.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DA11-5E6A-4EC3-BBC6-1DFB4AC761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Bevo</a:t>
            </a:r>
            <a:r>
              <a:rPr lang="en-US" dirty="0" smtClean="0"/>
              <a:t> II once charged an </a:t>
            </a:r>
            <a:r>
              <a:rPr lang="en-US" dirty="0" smtClean="0">
                <a:hlinkClick r:id="rId3" tooltip="Southern Methodist University"/>
              </a:rPr>
              <a:t>SMU</a:t>
            </a:r>
            <a:r>
              <a:rPr lang="en-US" dirty="0" smtClean="0"/>
              <a:t> </a:t>
            </a:r>
            <a:r>
              <a:rPr lang="en-US" dirty="0" smtClean="0">
                <a:hlinkClick r:id="rId4" tooltip="Cheerleader"/>
              </a:rPr>
              <a:t>cheerleader</a:t>
            </a:r>
            <a:r>
              <a:rPr lang="en-US" dirty="0" smtClean="0"/>
              <a:t>, who had to defend himself with his megaphone.</a:t>
            </a:r>
            <a:r>
              <a:rPr lang="en-US" baseline="30000" dirty="0" smtClean="0">
                <a:hlinkClick r:id="rId5"/>
              </a:rPr>
              <a:t>[4]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Bevo</a:t>
            </a:r>
            <a:r>
              <a:rPr lang="en-US" dirty="0" smtClean="0"/>
              <a:t> III escaped from his enclosure and ran amok across campus for 2 days.</a:t>
            </a:r>
            <a:r>
              <a:rPr lang="en-US" baseline="30000" dirty="0" smtClean="0">
                <a:hlinkClick r:id="rId5"/>
              </a:rPr>
              <a:t>[4]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Bevo</a:t>
            </a:r>
            <a:r>
              <a:rPr lang="en-US" dirty="0" smtClean="0"/>
              <a:t> IV once attacked a parked car</a:t>
            </a:r>
          </a:p>
          <a:p>
            <a:endParaRPr lang="en-US" dirty="0"/>
          </a:p>
          <a:p>
            <a:r>
              <a:rPr lang="en-US" dirty="0" err="1" smtClean="0"/>
              <a:t>Bevo</a:t>
            </a:r>
            <a:r>
              <a:rPr lang="en-US" dirty="0" smtClean="0"/>
              <a:t> V broke loose and scattered the </a:t>
            </a:r>
            <a:r>
              <a:rPr lang="en-US" dirty="0" smtClean="0">
                <a:hlinkClick r:id="rId6" tooltip="Baylor University"/>
              </a:rPr>
              <a:t>Baylor</a:t>
            </a:r>
            <a:r>
              <a:rPr lang="en-US" dirty="0" smtClean="0"/>
              <a:t> band.</a:t>
            </a:r>
            <a:r>
              <a:rPr lang="en-US" baseline="30000" dirty="0" smtClean="0">
                <a:hlinkClick r:id="rId5"/>
              </a:rPr>
              <a:t>[4]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More recent </a:t>
            </a:r>
            <a:r>
              <a:rPr lang="en-US" dirty="0" err="1" smtClean="0"/>
              <a:t>Bevos</a:t>
            </a:r>
            <a:r>
              <a:rPr lang="en-US" dirty="0" smtClean="0"/>
              <a:t> have had a more peaceful tenure.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DA11-5E6A-4EC3-BBC6-1DFB4AC761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4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1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4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2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2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2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3C58-A08B-4291-80B3-7F0C9394AA4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3C58-A08B-4291-80B3-7F0C9394AA4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CA4D-B9D7-433F-8EC2-351AFC6AF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9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vX4L2LHGs9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YmZnuqCJ5-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QGYIM-8y38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5RZMIAL7vM" TargetMode="External"/><Relationship Id="rId2" Type="http://schemas.openxmlformats.org/officeDocument/2006/relationships/hyperlink" Target="https://www.youtube.com/watch?v=euHfP6X_ax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UchlDzSAD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9KdjhWTMZI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99791" y="95416"/>
            <a:ext cx="5567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Baseball Mascots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9" y="1046570"/>
            <a:ext cx="9914431" cy="5576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7254" y="5022999"/>
            <a:ext cx="3649649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“Pick me out a winner, Bobby.”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33006" y="341974"/>
            <a:ext cx="4164139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Created by the Philadelphia Phillies promotions department in 1977 to compete with the San Diego Chicken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Now considered to be one of the most recognizable baseball mascots.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 </a:t>
            </a:r>
            <a:r>
              <a:rPr lang="en-US" sz="2400" dirty="0" err="1" smtClean="0"/>
              <a:t>Phanatic</a:t>
            </a:r>
            <a:r>
              <a:rPr lang="en-US" sz="2400" dirty="0" smtClean="0"/>
              <a:t> did not get along with Dodgers manager</a:t>
            </a:r>
          </a:p>
          <a:p>
            <a:pPr algn="ctr"/>
            <a:r>
              <a:rPr lang="en-US" sz="2400" dirty="0" smtClean="0"/>
              <a:t> Tommie Lasorda: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www.youtube.com/watch?v=vX4L2LHGs98</a:t>
            </a:r>
            <a:endParaRPr lang="en-US" sz="1400" dirty="0" smtClean="0"/>
          </a:p>
          <a:p>
            <a:pPr algn="ctr"/>
            <a:endParaRPr lang="en-US" sz="2400" dirty="0" smtClean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2380" y="-7951"/>
            <a:ext cx="4659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Celebrity Mascots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-58548" y="5958897"/>
            <a:ext cx="6281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The </a:t>
            </a:r>
            <a:r>
              <a:rPr lang="en-US" sz="6000" dirty="0" err="1" smtClean="0"/>
              <a:t>Phillie</a:t>
            </a:r>
            <a:r>
              <a:rPr lang="en-US" sz="6000" dirty="0" smtClean="0"/>
              <a:t> </a:t>
            </a:r>
            <a:r>
              <a:rPr lang="en-US" sz="6000" dirty="0" err="1" smtClean="0"/>
              <a:t>Phanatic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92" y="706487"/>
            <a:ext cx="3498105" cy="5252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45" y="3359342"/>
            <a:ext cx="2367043" cy="33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39029" y="767049"/>
            <a:ext cx="3909696" cy="5539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“Chester Charge” was the Houston Astros’ mascot beginning in 1977 at the Astrodome.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“Orbit” became the Astros’ mascot in 1990.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Orbit was actually ejected from a game in 1988 by home plate umpire Gary Darling for arguing balls and strikes.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0692" y="80531"/>
            <a:ext cx="3979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Astros Mascots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-78706" y="5961093"/>
            <a:ext cx="8117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Chester Charge   &amp;   Orbit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" y="776869"/>
            <a:ext cx="4182387" cy="5248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85" y="767049"/>
            <a:ext cx="3497420" cy="524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33247" y="80531"/>
            <a:ext cx="3909696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“Mr. Red” first appeared as a sleeve patch on the Reds uniforms in 1955.  He is also called “The Running Man” for his action pose.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 human version of the mascot appeared in the 1975 World Series.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Today there are four mascots:  Mr. Red, Rosie Red,               Mr. </a:t>
            </a:r>
            <a:r>
              <a:rPr lang="en-US" sz="2400" dirty="0" err="1" smtClean="0"/>
              <a:t>Redlegs</a:t>
            </a:r>
            <a:r>
              <a:rPr lang="en-US" sz="2400" dirty="0" smtClean="0"/>
              <a:t>, and </a:t>
            </a:r>
            <a:r>
              <a:rPr lang="en-US" sz="2400" dirty="0" err="1" smtClean="0"/>
              <a:t>Gapper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0692" y="80531"/>
            <a:ext cx="3366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Reds Mascot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047624" y="5619701"/>
            <a:ext cx="2592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Mr. Red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374"/>
            <a:ext cx="5140520" cy="3840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11" y="1345374"/>
            <a:ext cx="3962096" cy="3840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019" y="4866198"/>
            <a:ext cx="3251568" cy="19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70758" y="1482667"/>
            <a:ext cx="3291579" cy="5539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“Spike” has been the mascot of the Round Rock Express since the franchise moved to Texas in 2000.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His name comes from a railroad tie spike, in keeping with the “Express” theme named after the team’s famous owner.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3303" y="85442"/>
            <a:ext cx="7383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Round Rock Express Mascot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847917"/>
            <a:ext cx="3852407" cy="5136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2807" y="5842337"/>
            <a:ext cx="18269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Spike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48" y="1317042"/>
            <a:ext cx="3191119" cy="45490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17648" y="5984459"/>
            <a:ext cx="2998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Ryan “Express”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00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38332" y="394799"/>
            <a:ext cx="3909696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Chacho</a:t>
            </a:r>
            <a:r>
              <a:rPr lang="en-US" sz="2400" dirty="0" smtClean="0"/>
              <a:t> the Tiger is the most popular </a:t>
            </a:r>
            <a:r>
              <a:rPr lang="en-US" sz="2400" i="1" dirty="0" err="1" smtClean="0"/>
              <a:t>mascota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beisbol</a:t>
            </a:r>
            <a:r>
              <a:rPr lang="en-US" sz="2400" i="1" dirty="0" smtClean="0"/>
              <a:t> </a:t>
            </a:r>
            <a:r>
              <a:rPr lang="en-US" sz="2400" dirty="0" smtClean="0"/>
              <a:t>in Mexico.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He is so popular he works both summer and winter ball for different teams.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His routines are a little more risqué than his American counterparts:</a:t>
            </a:r>
          </a:p>
          <a:p>
            <a:pPr algn="ctr"/>
            <a:endParaRPr lang="en-US" sz="2400" dirty="0"/>
          </a:p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www.youtube.com/watch?v=YmZnuqCJ5-w</a:t>
            </a:r>
            <a:endParaRPr lang="en-US" dirty="0" smtClean="0"/>
          </a:p>
          <a:p>
            <a:pPr algn="ctr"/>
            <a:endParaRPr lang="en-US" sz="24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4571" y="-20700"/>
            <a:ext cx="7354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Mascots South of the Border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454079" y="5890991"/>
            <a:ext cx="5785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 el Tigre “</a:t>
            </a:r>
            <a:r>
              <a:rPr lang="en-US" sz="6000" dirty="0" err="1" smtClean="0"/>
              <a:t>Chacho</a:t>
            </a:r>
            <a:r>
              <a:rPr lang="en-US" sz="6000" dirty="0" smtClean="0"/>
              <a:t>”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31" y="1885570"/>
            <a:ext cx="5340563" cy="40054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997"/>
            <a:ext cx="3546284" cy="354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46721" y="415498"/>
            <a:ext cx="3909696" cy="5416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800" b="1" dirty="0" smtClean="0"/>
              <a:t>Reveille</a:t>
            </a:r>
          </a:p>
          <a:p>
            <a:pPr algn="ctr"/>
            <a:endParaRPr lang="en-US" sz="4800" b="1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 Texas A&amp;M Aggies’ mascot since 1931.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dirty="0" smtClean="0"/>
              <a:t>The current mascot is</a:t>
            </a:r>
          </a:p>
          <a:p>
            <a:pPr algn="ctr"/>
            <a:r>
              <a:rPr lang="en-US" sz="2400" b="1" i="1" dirty="0" smtClean="0"/>
              <a:t>Reveille IX.</a:t>
            </a:r>
            <a:endParaRPr lang="en-US" sz="2400" b="1" i="1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16637" y="0"/>
            <a:ext cx="5664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More Animal Mascots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50" y="1261921"/>
            <a:ext cx="6985590" cy="490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82304" y="193719"/>
            <a:ext cx="3909696" cy="73866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Bevo</a:t>
            </a:r>
            <a:endParaRPr lang="en-US" sz="4800" b="1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Made his first appearance as</a:t>
            </a:r>
          </a:p>
          <a:p>
            <a:pPr algn="ctr"/>
            <a:r>
              <a:rPr lang="en-US" sz="2400" dirty="0" smtClean="0"/>
              <a:t>University of Texas’ mascot at the Thanksgiving Day game in 1916.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 smtClean="0"/>
              <a:t>Bevo</a:t>
            </a:r>
            <a:r>
              <a:rPr lang="en-US" sz="2400" dirty="0" smtClean="0"/>
              <a:t> I was originally named “Bo”, but he was soon renamed “</a:t>
            </a:r>
            <a:r>
              <a:rPr lang="en-US" sz="2400" dirty="0" err="1" smtClean="0"/>
              <a:t>Bevo</a:t>
            </a:r>
            <a:r>
              <a:rPr lang="en-US" sz="2400" dirty="0" smtClean="0"/>
              <a:t>” after a popular amber-colored non-alcoholic drink that also debuted in ’16.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 current mascot is</a:t>
            </a:r>
          </a:p>
          <a:p>
            <a:pPr algn="ctr"/>
            <a:r>
              <a:rPr lang="en-US" sz="2400" b="1" i="1" dirty="0" err="1" smtClean="0"/>
              <a:t>Bevo</a:t>
            </a:r>
            <a:r>
              <a:rPr lang="en-US" sz="2400" b="1" i="1" dirty="0" smtClean="0"/>
              <a:t> XV</a:t>
            </a:r>
            <a:endParaRPr lang="en-US" sz="2400" b="1" i="1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97903" y="119270"/>
            <a:ext cx="5664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More Animal Mascots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095540"/>
            <a:ext cx="7169095" cy="537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2" y="762000"/>
            <a:ext cx="97536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499" y="115669"/>
            <a:ext cx="5968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Reveille visits </a:t>
            </a:r>
            <a:r>
              <a:rPr lang="en-US" sz="3600" dirty="0" err="1" smtClean="0"/>
              <a:t>Bevo</a:t>
            </a:r>
            <a:r>
              <a:rPr lang="en-US" sz="3600" dirty="0" smtClean="0"/>
              <a:t> at his ranch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23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73628" y="266744"/>
            <a:ext cx="5129417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Masked Rider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dirty="0" smtClean="0"/>
              <a:t>Has been the Texas Tech</a:t>
            </a:r>
          </a:p>
          <a:p>
            <a:pPr algn="ctr"/>
            <a:r>
              <a:rPr lang="en-US" sz="2400" dirty="0" smtClean="0"/>
              <a:t>mascot since the 1954 Gator Bowl.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Was the first mounted mascot in </a:t>
            </a:r>
          </a:p>
          <a:p>
            <a:pPr algn="ctr"/>
            <a:r>
              <a:rPr lang="en-US" sz="2400" dirty="0" smtClean="0"/>
              <a:t>college football, and soon</a:t>
            </a:r>
          </a:p>
          <a:p>
            <a:pPr algn="ctr"/>
            <a:r>
              <a:rPr lang="en-US" sz="2400" dirty="0" smtClean="0"/>
              <a:t>copied by USC, Florida State, and</a:t>
            </a:r>
          </a:p>
          <a:p>
            <a:pPr algn="ctr"/>
            <a:r>
              <a:rPr lang="en-US" sz="2400" dirty="0" smtClean="0"/>
              <a:t>T. Boone Pickens U. (…otherwise known</a:t>
            </a:r>
          </a:p>
          <a:p>
            <a:pPr algn="ctr"/>
            <a:r>
              <a:rPr lang="en-US" sz="2400" dirty="0" smtClean="0"/>
              <a:t>as Oklahoma State)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sz="2400" dirty="0"/>
          </a:p>
          <a:p>
            <a:pPr algn="ctr"/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44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09" y="1200150"/>
            <a:ext cx="9090991" cy="565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42009"/>
            <a:ext cx="621792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Bobby Savoy</a:t>
            </a:r>
          </a:p>
          <a:p>
            <a:pPr algn="ctr"/>
            <a:r>
              <a:rPr lang="en-US" sz="4000" dirty="0" smtClean="0"/>
              <a:t>New York Knights</a:t>
            </a:r>
          </a:p>
          <a:p>
            <a:pPr algn="ctr"/>
            <a:r>
              <a:rPr lang="en-US" sz="4000" dirty="0" smtClean="0"/>
              <a:t>                         “The Natural”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7724" y="184487"/>
            <a:ext cx="8023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Baseball Mascots in the Movies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181673" y="6396335"/>
            <a:ext cx="4969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www.youtube.com/watch?v=2QGYIM-8y38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3156"/>
            <a:ext cx="3347455" cy="34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4974" y="854851"/>
            <a:ext cx="3087757" cy="5047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2400" dirty="0" smtClean="0"/>
              <a:t>Boys, often orphans,</a:t>
            </a:r>
          </a:p>
          <a:p>
            <a:pPr algn="ctr"/>
            <a:r>
              <a:rPr lang="en-US" sz="2400" dirty="0" smtClean="0"/>
              <a:t>were early mascots</a:t>
            </a:r>
          </a:p>
          <a:p>
            <a:pPr algn="ctr"/>
            <a:r>
              <a:rPr lang="en-US" sz="2400" dirty="0" smtClean="0"/>
              <a:t>and also</a:t>
            </a:r>
          </a:p>
          <a:p>
            <a:pPr algn="ctr"/>
            <a:r>
              <a:rPr lang="en-US" sz="2400" dirty="0" smtClean="0"/>
              <a:t>served as batboys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/>
          </a:p>
          <a:p>
            <a:pPr algn="ctr"/>
            <a:r>
              <a:rPr lang="en-US" sz="2400" smtClean="0"/>
              <a:t>This </a:t>
            </a:r>
            <a:r>
              <a:rPr lang="en-US" sz="2400" dirty="0" smtClean="0"/>
              <a:t>is “Little Nick”,</a:t>
            </a:r>
          </a:p>
          <a:p>
            <a:pPr algn="ctr"/>
            <a:r>
              <a:rPr lang="en-US" sz="2400" dirty="0" smtClean="0"/>
              <a:t>the mascot of the</a:t>
            </a:r>
          </a:p>
          <a:p>
            <a:pPr algn="ctr"/>
            <a:r>
              <a:rPr lang="en-US" sz="2400" dirty="0" smtClean="0"/>
              <a:t>1880’s</a:t>
            </a:r>
          </a:p>
          <a:p>
            <a:pPr algn="ctr"/>
            <a:r>
              <a:rPr lang="en-US" sz="2400" dirty="0" smtClean="0"/>
              <a:t>St. Louis Browns 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82265" y="23854"/>
            <a:ext cx="5850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Early Baseball Mascots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997"/>
            <a:ext cx="9097362" cy="60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1193" y="2234855"/>
            <a:ext cx="4214191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Durham Bull</a:t>
            </a:r>
          </a:p>
          <a:p>
            <a:pPr algn="ctr"/>
            <a:r>
              <a:rPr lang="en-US" sz="4000" dirty="0" smtClean="0"/>
              <a:t>in</a:t>
            </a:r>
          </a:p>
          <a:p>
            <a:pPr algn="ctr"/>
            <a:r>
              <a:rPr lang="en-US" sz="4000" dirty="0" smtClean="0"/>
              <a:t>“Bull Durham”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01578" y="154233"/>
            <a:ext cx="8163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Baseball Mascots in the Movies 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6305384" y="5319423"/>
            <a:ext cx="5031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www.youtube.com/watch?v=euHfP6X_axY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www.youtube.com/watch?v=85RZMIAL7vM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75" y="1319422"/>
            <a:ext cx="4042668" cy="366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92" y="932887"/>
            <a:ext cx="8081175" cy="5104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5486" y="101890"/>
            <a:ext cx="5282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Mascot Hall of Fame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208583" y="6257676"/>
            <a:ext cx="7236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Scheduled to open in 2018 in Whiting, Indiana (Chicago metro area)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098157" y="1708308"/>
            <a:ext cx="202119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inductees</a:t>
            </a:r>
          </a:p>
          <a:p>
            <a:r>
              <a:rPr lang="en-US" dirty="0" smtClean="0"/>
              <a:t>include – from MLB</a:t>
            </a:r>
          </a:p>
          <a:p>
            <a:endParaRPr lang="en-US" dirty="0" smtClean="0"/>
          </a:p>
          <a:p>
            <a:r>
              <a:rPr lang="en-US" dirty="0" smtClean="0"/>
              <a:t>Mr. Met</a:t>
            </a:r>
          </a:p>
          <a:p>
            <a:r>
              <a:rPr lang="en-US" dirty="0" smtClean="0"/>
              <a:t>Philly </a:t>
            </a:r>
            <a:r>
              <a:rPr lang="en-US" dirty="0" err="1" smtClean="0"/>
              <a:t>Phanatic</a:t>
            </a:r>
            <a:endParaRPr lang="en-US" dirty="0" smtClean="0"/>
          </a:p>
          <a:p>
            <a:r>
              <a:rPr lang="en-US" dirty="0" smtClean="0"/>
              <a:t>The Chicken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Collegiate include</a:t>
            </a:r>
          </a:p>
          <a:p>
            <a:endParaRPr lang="en-US" dirty="0"/>
          </a:p>
          <a:p>
            <a:r>
              <a:rPr lang="en-US" dirty="0" smtClean="0"/>
              <a:t>Brutus Buckeye</a:t>
            </a:r>
          </a:p>
          <a:p>
            <a:r>
              <a:rPr lang="en-US" dirty="0" smtClean="0"/>
              <a:t>Bucky Badger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28643" y="1954984"/>
            <a:ext cx="3291579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next time you’re at Dell Diamond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Have some fun with a mascot !!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62" y="0"/>
            <a:ext cx="5148469" cy="68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59902" y="1228226"/>
            <a:ext cx="3087757" cy="46782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2400" dirty="0" smtClean="0"/>
              <a:t>Ty Cobb adopted</a:t>
            </a:r>
          </a:p>
          <a:p>
            <a:pPr algn="ctr"/>
            <a:r>
              <a:rPr lang="en-US" sz="2400" dirty="0" smtClean="0"/>
              <a:t>this homeless boy</a:t>
            </a:r>
          </a:p>
          <a:p>
            <a:pPr algn="ctr"/>
            <a:r>
              <a:rPr lang="en-US" sz="2400" dirty="0" smtClean="0"/>
              <a:t>as the Tigers’ mascot</a:t>
            </a:r>
          </a:p>
          <a:p>
            <a:pPr algn="ctr"/>
            <a:r>
              <a:rPr lang="en-US" sz="2400" dirty="0" smtClean="0"/>
              <a:t>in the early 1900s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His name was</a:t>
            </a:r>
          </a:p>
          <a:p>
            <a:pPr algn="ctr"/>
            <a:r>
              <a:rPr lang="en-US" sz="2400" dirty="0" smtClean="0"/>
              <a:t>Ulysses Harrison, but</a:t>
            </a:r>
          </a:p>
          <a:p>
            <a:pPr algn="ctr"/>
            <a:r>
              <a:rPr lang="en-US" sz="2400" dirty="0"/>
              <a:t>h</a:t>
            </a:r>
            <a:r>
              <a:rPr lang="en-US" sz="2400" dirty="0" smtClean="0"/>
              <a:t>e went by the </a:t>
            </a:r>
          </a:p>
          <a:p>
            <a:pPr algn="ctr"/>
            <a:r>
              <a:rPr lang="en-US" sz="2400" dirty="0" smtClean="0"/>
              <a:t>nickname</a:t>
            </a:r>
          </a:p>
          <a:p>
            <a:pPr algn="ctr"/>
            <a:r>
              <a:rPr lang="en-US" sz="2400" dirty="0" smtClean="0"/>
              <a:t>“Lucky </a:t>
            </a:r>
            <a:r>
              <a:rPr lang="en-US" sz="2400" dirty="0" err="1" smtClean="0"/>
              <a:t>Rastus</a:t>
            </a:r>
            <a:r>
              <a:rPr lang="en-US" sz="2400" dirty="0" smtClean="0"/>
              <a:t>”</a:t>
            </a:r>
          </a:p>
          <a:p>
            <a:pPr algn="ctr"/>
            <a:endParaRPr lang="en-US" sz="2400" dirty="0" smtClean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82265" y="23854"/>
            <a:ext cx="5850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Early Baseball Mascots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0" y="1316725"/>
            <a:ext cx="9004093" cy="41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48172" y="361533"/>
            <a:ext cx="3087757" cy="615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2400" dirty="0" smtClean="0"/>
              <a:t>In the early 1900s it was considered lucky to associate with a “hunchback”.  They were considered to have good insights, thus the term</a:t>
            </a:r>
          </a:p>
          <a:p>
            <a:pPr algn="ctr"/>
            <a:r>
              <a:rPr lang="en-US" sz="2400" dirty="0" smtClean="0"/>
              <a:t> “having a hunch”.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Louis Van </a:t>
            </a:r>
            <a:r>
              <a:rPr lang="en-US" sz="2400" dirty="0" err="1" smtClean="0"/>
              <a:t>Zelst</a:t>
            </a:r>
            <a:r>
              <a:rPr lang="en-US" sz="2400" dirty="0" smtClean="0"/>
              <a:t> was</a:t>
            </a:r>
          </a:p>
          <a:p>
            <a:pPr algn="ctr"/>
            <a:r>
              <a:rPr lang="en-US" sz="2400" dirty="0" smtClean="0"/>
              <a:t>the mascot for the </a:t>
            </a:r>
          </a:p>
          <a:p>
            <a:pPr algn="ctr"/>
            <a:r>
              <a:rPr lang="en-US" sz="2400" dirty="0" smtClean="0"/>
              <a:t>1910’s Athletics</a:t>
            </a:r>
          </a:p>
          <a:p>
            <a:pPr algn="ctr"/>
            <a:endParaRPr lang="en-US" sz="2400" dirty="0" smtClean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42795" y="23853"/>
            <a:ext cx="5850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Early Baseball Mascots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" y="759434"/>
            <a:ext cx="9012656" cy="609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48172" y="361533"/>
            <a:ext cx="3087757" cy="46782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2400" dirty="0" smtClean="0"/>
              <a:t>Having an animal mascot began in college football in the late 1880s.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Yale University had one of the first …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16637" y="0"/>
            <a:ext cx="4161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Animal Mascots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7" y="1181762"/>
            <a:ext cx="7161500" cy="401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46721" y="830997"/>
            <a:ext cx="3909696" cy="5416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800" b="1" dirty="0" smtClean="0"/>
              <a:t>“Handsome Dan”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Today, Yale’s bulldog mascot is </a:t>
            </a:r>
            <a:r>
              <a:rPr lang="en-US" sz="2400" b="1" dirty="0" smtClean="0"/>
              <a:t>Handsome Dan XVIII.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 smtClean="0"/>
              <a:t>There is a hot dog at </a:t>
            </a:r>
          </a:p>
          <a:p>
            <a:pPr algn="ctr"/>
            <a:r>
              <a:rPr lang="en-US" sz="2400" dirty="0" smtClean="0"/>
              <a:t>Shake Shack named for him.</a:t>
            </a:r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16637" y="0"/>
            <a:ext cx="4161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Animal Mascots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43" y="916512"/>
            <a:ext cx="6762419" cy="57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46721" y="154799"/>
            <a:ext cx="3909696" cy="57861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2400" dirty="0" smtClean="0"/>
              <a:t>In the 1960s, we see the advent of the “celebrity” mascot.  This trend has continued to the current day, with 27 of 30 MLB teams now having a “celebrity” mascot.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“Mr. Met” was the first of these in 1964 during the inaugural season at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Shea</a:t>
            </a:r>
            <a:r>
              <a:rPr lang="en-US" sz="2400" dirty="0" smtClean="0"/>
              <a:t> Stadium.</a:t>
            </a:r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16637" y="0"/>
            <a:ext cx="4659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Celebrity Mascots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9" y="758499"/>
            <a:ext cx="7748592" cy="5156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8989" y="5842337"/>
            <a:ext cx="26952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Mr. Met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034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07139" y="294200"/>
            <a:ext cx="4794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Mr. Met got some </a:t>
            </a:r>
          </a:p>
          <a:p>
            <a:r>
              <a:rPr lang="en-US" sz="4800" dirty="0" smtClean="0"/>
              <a:t>bad press recently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0" y="-1653611"/>
            <a:ext cx="5764241" cy="86621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07139" y="22906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www.youtube.com/watch?v=fUchlDzSADs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46721" y="154799"/>
            <a:ext cx="3909696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Probably the most famous of the “Celebrity” Mascots.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 Chicken got its start in 1974 as a promotional character for a San Diego radio station.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He eventually became	</a:t>
            </a:r>
          </a:p>
          <a:p>
            <a:pPr algn="ctr"/>
            <a:r>
              <a:rPr lang="en-US" sz="2400" dirty="0" smtClean="0"/>
              <a:t> “The Famous Chicken” as he expanded beyond baseball and the San Diego area.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www.youtube.com/watch?v=9KdjhWTMZII</a:t>
            </a:r>
            <a:endParaRPr lang="en-US" sz="1400" dirty="0" smtClean="0"/>
          </a:p>
          <a:p>
            <a:pPr algn="ctr"/>
            <a:endParaRPr lang="en-US" sz="2400" dirty="0" smtClean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16637" y="0"/>
            <a:ext cx="4659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Celebrity Mascots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36286" y="5842337"/>
            <a:ext cx="7220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The San Diego Chicken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2" y="696340"/>
            <a:ext cx="3786130" cy="5280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572" y="754738"/>
            <a:ext cx="4003416" cy="522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986</Words>
  <Application>Microsoft Office PowerPoint</Application>
  <PresentationFormat>Widescreen</PresentationFormat>
  <Paragraphs>213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Baseball Mascots</dc:title>
  <dc:creator>Monte Cely</dc:creator>
  <cp:lastModifiedBy>Monte Cely</cp:lastModifiedBy>
  <cp:revision>97</cp:revision>
  <dcterms:created xsi:type="dcterms:W3CDTF">2017-08-16T00:27:55Z</dcterms:created>
  <dcterms:modified xsi:type="dcterms:W3CDTF">2017-09-05T12:57:37Z</dcterms:modified>
</cp:coreProperties>
</file>