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6"/>
  </p:notesMasterIdLst>
  <p:handoutMasterIdLst>
    <p:handoutMasterId r:id="rId37"/>
  </p:handoutMasterIdLst>
  <p:sldIdLst>
    <p:sldId id="257" r:id="rId3"/>
    <p:sldId id="330" r:id="rId4"/>
    <p:sldId id="356" r:id="rId5"/>
    <p:sldId id="280" r:id="rId6"/>
    <p:sldId id="357" r:id="rId7"/>
    <p:sldId id="335" r:id="rId8"/>
    <p:sldId id="333" r:id="rId9"/>
    <p:sldId id="332" r:id="rId10"/>
    <p:sldId id="316" r:id="rId11"/>
    <p:sldId id="334" r:id="rId12"/>
    <p:sldId id="305" r:id="rId13"/>
    <p:sldId id="336" r:id="rId14"/>
    <p:sldId id="337" r:id="rId15"/>
    <p:sldId id="338" r:id="rId16"/>
    <p:sldId id="339" r:id="rId17"/>
    <p:sldId id="340" r:id="rId18"/>
    <p:sldId id="341" r:id="rId19"/>
    <p:sldId id="342" r:id="rId20"/>
    <p:sldId id="343" r:id="rId21"/>
    <p:sldId id="346" r:id="rId22"/>
    <p:sldId id="345" r:id="rId23"/>
    <p:sldId id="344" r:id="rId24"/>
    <p:sldId id="347" r:id="rId25"/>
    <p:sldId id="348" r:id="rId26"/>
    <p:sldId id="349" r:id="rId27"/>
    <p:sldId id="351" r:id="rId28"/>
    <p:sldId id="350" r:id="rId29"/>
    <p:sldId id="352" r:id="rId30"/>
    <p:sldId id="353" r:id="rId31"/>
    <p:sldId id="354" r:id="rId32"/>
    <p:sldId id="355" r:id="rId33"/>
    <p:sldId id="324" r:id="rId34"/>
    <p:sldId id="32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p:cViewPr varScale="1">
        <p:scale>
          <a:sx n="68" d="100"/>
          <a:sy n="68" d="100"/>
        </p:scale>
        <p:origin x="816" y="72"/>
      </p:cViewPr>
      <p:guideLst/>
    </p:cSldViewPr>
  </p:slideViewPr>
  <p:notesTextViewPr>
    <p:cViewPr>
      <p:scale>
        <a:sx n="1" d="1"/>
        <a:sy n="1" d="1"/>
      </p:scale>
      <p:origin x="0" y="0"/>
    </p:cViewPr>
  </p:notesTextViewPr>
  <p:notesViewPr>
    <p:cSldViewPr>
      <p:cViewPr varScale="1">
        <p:scale>
          <a:sx n="95" d="100"/>
          <a:sy n="95" d="100"/>
        </p:scale>
        <p:origin x="69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DE8356-FFDA-4E74-B804-79023C7DD259}" type="datetimeFigureOut">
              <a:rPr lang="en-US" smtClean="0"/>
              <a:t>11/14/2016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CB32D8-F2D2-4D01-80A9-88F3B128AE75}" type="slidenum">
              <a:rPr lang="en-US" smtClean="0"/>
              <a:t>‹#›</a:t>
            </a:fld>
            <a:endParaRPr lang="en-US" dirty="0"/>
          </a:p>
        </p:txBody>
      </p:sp>
    </p:spTree>
    <p:extLst>
      <p:ext uri="{BB962C8B-B14F-4D97-AF65-F5344CB8AC3E}">
        <p14:creationId xmlns:p14="http://schemas.microsoft.com/office/powerpoint/2010/main" val="2190847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DDCE7-616C-4285-A468-7301F171BC93}" type="datetimeFigureOut">
              <a:rPr lang="en-US" smtClean="0"/>
              <a:t>11/14/2016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C1D8F7-2BDD-4C56-98AF-2E212EF349F3}" type="slidenum">
              <a:rPr lang="en-US" smtClean="0"/>
              <a:t>‹#›</a:t>
            </a:fld>
            <a:endParaRPr lang="en-US" dirty="0"/>
          </a:p>
        </p:txBody>
      </p:sp>
    </p:spTree>
    <p:extLst>
      <p:ext uri="{BB962C8B-B14F-4D97-AF65-F5344CB8AC3E}">
        <p14:creationId xmlns:p14="http://schemas.microsoft.com/office/powerpoint/2010/main" val="2107619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2</a:t>
            </a:fld>
            <a:endParaRPr lang="en-US" dirty="0"/>
          </a:p>
        </p:txBody>
      </p:sp>
    </p:spTree>
    <p:extLst>
      <p:ext uri="{BB962C8B-B14F-4D97-AF65-F5344CB8AC3E}">
        <p14:creationId xmlns:p14="http://schemas.microsoft.com/office/powerpoint/2010/main" val="2263440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3</a:t>
            </a:fld>
            <a:endParaRPr lang="en-US" dirty="0"/>
          </a:p>
        </p:txBody>
      </p:sp>
    </p:spTree>
    <p:extLst>
      <p:ext uri="{BB962C8B-B14F-4D97-AF65-F5344CB8AC3E}">
        <p14:creationId xmlns:p14="http://schemas.microsoft.com/office/powerpoint/2010/main" val="3497776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4</a:t>
            </a:fld>
            <a:endParaRPr lang="en-US" dirty="0"/>
          </a:p>
        </p:txBody>
      </p:sp>
    </p:spTree>
    <p:extLst>
      <p:ext uri="{BB962C8B-B14F-4D97-AF65-F5344CB8AC3E}">
        <p14:creationId xmlns:p14="http://schemas.microsoft.com/office/powerpoint/2010/main" val="2966873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Barbara Hershey played Harriet</a:t>
            </a:r>
            <a:r>
              <a:rPr lang="en-US" baseline="0" dirty="0"/>
              <a:t> Bird – the “would be” shooter</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7</a:t>
            </a:fld>
            <a:endParaRPr lang="en-US" dirty="0"/>
          </a:p>
        </p:txBody>
      </p:sp>
    </p:spTree>
    <p:extLst>
      <p:ext uri="{BB962C8B-B14F-4D97-AF65-F5344CB8AC3E}">
        <p14:creationId xmlns:p14="http://schemas.microsoft.com/office/powerpoint/2010/main" val="936350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Jimmy Stewart was the first choice for</a:t>
            </a:r>
            <a:r>
              <a:rPr lang="en-US" baseline="0" dirty="0"/>
              <a:t> the role but he turned it down.</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26</a:t>
            </a:fld>
            <a:endParaRPr lang="en-US" dirty="0"/>
          </a:p>
        </p:txBody>
      </p:sp>
    </p:spTree>
    <p:extLst>
      <p:ext uri="{BB962C8B-B14F-4D97-AF65-F5344CB8AC3E}">
        <p14:creationId xmlns:p14="http://schemas.microsoft.com/office/powerpoint/2010/main" val="271808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a:t>
            </a:r>
            <a:r>
              <a:rPr lang="en-US" baseline="0" dirty="0"/>
              <a:t> book “Shoeless Joe”, author J.D. Salinger was the author that Costner was going to “kidnap” and take to Iowa. Salinger threatened to sue to name changed to fictional character Terence Mann. Ray Kinsella was a character in an obscure Salinger novel “A Young Girl in 1941 With No Waist at All”</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29</a:t>
            </a:fld>
            <a:endParaRPr lang="en-US" dirty="0"/>
          </a:p>
        </p:txBody>
      </p:sp>
    </p:spTree>
    <p:extLst>
      <p:ext uri="{BB962C8B-B14F-4D97-AF65-F5344CB8AC3E}">
        <p14:creationId xmlns:p14="http://schemas.microsoft.com/office/powerpoint/2010/main" val="338106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38800" y="304801"/>
            <a:ext cx="5486400" cy="2514599"/>
          </a:xfrm>
        </p:spPr>
        <p:txBody>
          <a:bodyPr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5638800" y="2895600"/>
            <a:ext cx="5486400" cy="914400"/>
          </a:xfrm>
        </p:spPr>
        <p:txBody>
          <a:bodyPr/>
          <a:lstStyle>
            <a:lvl1pPr marL="0" indent="0" algn="l">
              <a:spcBef>
                <a:spcPts val="1200"/>
              </a:spcBef>
              <a:buNone/>
              <a:defRPr sz="2400">
                <a:solidFill>
                  <a:schemeClr val="bg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2053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62EC29-B8C5-4C7A-B6DA-418494D5CB21}" type="datetimeFigureOut">
              <a:rPr lang="en-US" smtClean="0"/>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317451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365125"/>
            <a:ext cx="1828800" cy="56546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65125"/>
            <a:ext cx="8001000" cy="5654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62EC29-B8C5-4C7A-B6DA-418494D5CB21}" type="datetimeFigureOut">
              <a:rPr lang="en-US" smtClean="0"/>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44737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62EC29-B8C5-4C7A-B6DA-418494D5CB21}" type="datetimeFigureOut">
              <a:rPr lang="en-US" smtClean="0"/>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327300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0450" y="1676401"/>
            <a:ext cx="10058400" cy="1752600"/>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1060450" y="3581400"/>
            <a:ext cx="10058400" cy="1143000"/>
          </a:xfrm>
        </p:spPr>
        <p:txBody>
          <a:bodyPr/>
          <a:lstStyle>
            <a:lvl1pPr marL="0" indent="0">
              <a:spcBef>
                <a:spcPts val="1200"/>
              </a:spcBef>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62EC29-B8C5-4C7A-B6DA-418494D5CB21}" type="datetimeFigureOut">
              <a:rPr lang="en-US" smtClean="0"/>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41566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676401"/>
            <a:ext cx="484632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8880" y="1676401"/>
            <a:ext cx="484632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62EC29-B8C5-4C7A-B6DA-418494D5CB21}" type="datetimeFigureOut">
              <a:rPr lang="en-US" smtClean="0"/>
              <a:t>11/14/2016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339025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1681163"/>
            <a:ext cx="4846320" cy="823912"/>
          </a:xfrm>
        </p:spPr>
        <p:txBody>
          <a:bodyPr anchor="ctr"/>
          <a:lstStyle>
            <a:lvl1pPr marL="0" indent="0">
              <a:buNone/>
              <a:defRPr sz="2400" b="0">
                <a:solidFill>
                  <a:schemeClr val="bg2">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6800" y="2505075"/>
            <a:ext cx="4846320" cy="3514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8880" y="1681163"/>
            <a:ext cx="4846320" cy="823912"/>
          </a:xfrm>
        </p:spPr>
        <p:txBody>
          <a:bodyPr anchor="ctr"/>
          <a:lstStyle>
            <a:lvl1pPr marL="0" indent="0">
              <a:buNone/>
              <a:defRPr sz="2400" b="0">
                <a:solidFill>
                  <a:schemeClr val="bg2">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505075"/>
            <a:ext cx="4846320" cy="3514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62EC29-B8C5-4C7A-B6DA-418494D5CB21}" type="datetimeFigureOut">
              <a:rPr lang="en-US" smtClean="0"/>
              <a:t>11/14/2016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69242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62EC29-B8C5-4C7A-B6DA-418494D5CB21}" type="datetimeFigureOut">
              <a:rPr lang="en-US" smtClean="0"/>
              <a:t>11/14/2016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381093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2EC29-B8C5-4C7A-B6DA-418494D5CB21}" type="datetimeFigureOut">
              <a:rPr lang="en-US" smtClean="0"/>
              <a:t>11/14/2016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235120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74676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24800" y="838200"/>
            <a:ext cx="3657600" cy="2133600"/>
          </a:xfrm>
        </p:spPr>
        <p:txBody>
          <a:bodyPr anchor="b">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09600" y="838200"/>
            <a:ext cx="6172200" cy="5181601"/>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2" y="3124200"/>
            <a:ext cx="3657600" cy="2895600"/>
          </a:xfrm>
        </p:spPr>
        <p:txBody>
          <a:bodyPr>
            <a:normAutofit/>
          </a:bodyPr>
          <a:lstStyle>
            <a:lvl1pPr marL="0" indent="0">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97959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39000" y="0"/>
            <a:ext cx="2286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24800" y="838200"/>
            <a:ext cx="3657600" cy="2133600"/>
          </a:xfrm>
        </p:spPr>
        <p:txBody>
          <a:bodyPr anchor="b">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7924801" y="3124200"/>
            <a:ext cx="3657600" cy="2895600"/>
          </a:xfrm>
        </p:spPr>
        <p:txBody>
          <a:bodyPr>
            <a:normAutofit/>
          </a:bodyPr>
          <a:lstStyle>
            <a:lvl1pPr marL="0" indent="0">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p:cNvSpPr>
            <a:spLocks noGrp="1"/>
          </p:cNvSpPr>
          <p:nvPr>
            <p:ph type="pic" idx="1"/>
          </p:nvPr>
        </p:nvSpPr>
        <p:spPr>
          <a:xfrm>
            <a:off x="0" y="0"/>
            <a:ext cx="7239000" cy="6858000"/>
          </a:xfrm>
          <a:solidFill>
            <a:schemeClr val="bg1"/>
          </a:solidFill>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94411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304800"/>
            <a:ext cx="10058400" cy="11430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66800" y="1676400"/>
            <a:ext cx="100584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34400" y="6392562"/>
            <a:ext cx="1295400" cy="180976"/>
          </a:xfrm>
          <a:prstGeom prst="rect">
            <a:avLst/>
          </a:prstGeom>
        </p:spPr>
        <p:txBody>
          <a:bodyPr vert="horz" lIns="91440" tIns="45720" rIns="91440" bIns="45720" rtlCol="0" anchor="ctr"/>
          <a:lstStyle>
            <a:lvl1pPr algn="r">
              <a:defRPr sz="800">
                <a:solidFill>
                  <a:schemeClr val="tx1">
                    <a:tint val="75000"/>
                  </a:schemeClr>
                </a:solidFill>
              </a:defRPr>
            </a:lvl1pPr>
          </a:lstStyle>
          <a:p>
            <a:fld id="{3762EC29-B8C5-4C7A-B6DA-418494D5CB21}" type="datetimeFigureOut">
              <a:rPr lang="en-US" smtClean="0"/>
              <a:pPr/>
              <a:t>11/14/2016</a:t>
            </a:fld>
            <a:endParaRPr lang="en-US" dirty="0"/>
          </a:p>
        </p:txBody>
      </p:sp>
      <p:sp>
        <p:nvSpPr>
          <p:cNvPr id="5" name="Footer Placeholder 4"/>
          <p:cNvSpPr>
            <a:spLocks noGrp="1"/>
          </p:cNvSpPr>
          <p:nvPr>
            <p:ph type="ftr" sz="quarter" idx="3"/>
          </p:nvPr>
        </p:nvSpPr>
        <p:spPr>
          <a:xfrm>
            <a:off x="1070918" y="6392562"/>
            <a:ext cx="7082481" cy="180976"/>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058400" y="6392562"/>
            <a:ext cx="1066800" cy="180976"/>
          </a:xfrm>
          <a:prstGeom prst="rect">
            <a:avLst/>
          </a:prstGeom>
        </p:spPr>
        <p:txBody>
          <a:bodyPr vert="horz" lIns="91440" tIns="45720" rIns="91440" bIns="45720" rtlCol="0" anchor="ctr"/>
          <a:lstStyle>
            <a:lvl1pPr algn="r">
              <a:defRPr sz="800">
                <a:solidFill>
                  <a:schemeClr val="tx1">
                    <a:tint val="75000"/>
                  </a:schemeClr>
                </a:solidFill>
              </a:defRPr>
            </a:lvl1pPr>
          </a:lstStyle>
          <a:p>
            <a:fld id="{F9043838-BFF5-400C-B067-3DF4A5F395D6}" type="slidenum">
              <a:rPr lang="en-US" smtClean="0"/>
              <a:pPr/>
              <a:t>‹#›</a:t>
            </a:fld>
            <a:endParaRPr lang="en-US" dirty="0"/>
          </a:p>
        </p:txBody>
      </p:sp>
    </p:spTree>
    <p:extLst>
      <p:ext uri="{BB962C8B-B14F-4D97-AF65-F5344CB8AC3E}">
        <p14:creationId xmlns:p14="http://schemas.microsoft.com/office/powerpoint/2010/main" val="256920951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187452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214884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8pPr>
      <a:lvl9pPr marL="24231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28600"/>
            <a:ext cx="12191999" cy="7086599"/>
          </a:xfrm>
          <a:prstGeom prst="rect">
            <a:avLst/>
          </a:prstGeom>
        </p:spPr>
      </p:pic>
      <p:sp>
        <p:nvSpPr>
          <p:cNvPr id="2" name="Title 1"/>
          <p:cNvSpPr>
            <a:spLocks noGrp="1"/>
          </p:cNvSpPr>
          <p:nvPr>
            <p:ph type="ctrTitle"/>
          </p:nvPr>
        </p:nvSpPr>
        <p:spPr>
          <a:xfrm>
            <a:off x="2057400" y="304801"/>
            <a:ext cx="9067800" cy="2514599"/>
          </a:xfrm>
        </p:spPr>
        <p:txBody>
          <a:bodyPr>
            <a:normAutofit/>
          </a:bodyPr>
          <a:lstStyle/>
          <a:p>
            <a:r>
              <a:rPr lang="en-US" sz="9600" dirty="0"/>
              <a:t>Baseball Movies</a:t>
            </a:r>
          </a:p>
        </p:txBody>
      </p:sp>
      <p:sp>
        <p:nvSpPr>
          <p:cNvPr id="3" name="Subtitle 2"/>
          <p:cNvSpPr>
            <a:spLocks noGrp="1"/>
          </p:cNvSpPr>
          <p:nvPr>
            <p:ph type="subTitle" idx="1"/>
          </p:nvPr>
        </p:nvSpPr>
        <p:spPr>
          <a:xfrm>
            <a:off x="3657600" y="4038600"/>
            <a:ext cx="7467600" cy="1524000"/>
          </a:xfrm>
        </p:spPr>
        <p:txBody>
          <a:bodyPr>
            <a:noAutofit/>
          </a:bodyPr>
          <a:lstStyle/>
          <a:p>
            <a:endParaRPr lang="en-US" sz="3200" dirty="0">
              <a:solidFill>
                <a:schemeClr val="tx1"/>
              </a:solidFill>
            </a:endParaRPr>
          </a:p>
        </p:txBody>
      </p:sp>
    </p:spTree>
    <p:extLst>
      <p:ext uri="{BB962C8B-B14F-4D97-AF65-F5344CB8AC3E}">
        <p14:creationId xmlns:p14="http://schemas.microsoft.com/office/powerpoint/2010/main" val="57609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381000" y="228600"/>
            <a:ext cx="11506200" cy="646331"/>
          </a:xfrm>
          <a:prstGeom prst="rect">
            <a:avLst/>
          </a:prstGeom>
          <a:noFill/>
        </p:spPr>
        <p:txBody>
          <a:bodyPr wrap="square" rtlCol="0">
            <a:spAutoFit/>
          </a:bodyPr>
          <a:lstStyle/>
          <a:p>
            <a:pPr algn="ctr"/>
            <a:r>
              <a:rPr lang="en-US" sz="3600" dirty="0"/>
              <a:t>The Natural</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14400"/>
            <a:ext cx="4953000" cy="5486400"/>
          </a:xfrm>
          <a:prstGeom prst="rect">
            <a:avLst/>
          </a:prstGeom>
        </p:spPr>
      </p:pic>
      <p:sp>
        <p:nvSpPr>
          <p:cNvPr id="4" name="TextBox 3"/>
          <p:cNvSpPr txBox="1"/>
          <p:nvPr/>
        </p:nvSpPr>
        <p:spPr>
          <a:xfrm>
            <a:off x="6096000" y="2667000"/>
            <a:ext cx="5105400" cy="1384995"/>
          </a:xfrm>
          <a:prstGeom prst="rect">
            <a:avLst/>
          </a:prstGeom>
          <a:noFill/>
        </p:spPr>
        <p:txBody>
          <a:bodyPr wrap="square" rtlCol="0">
            <a:spAutoFit/>
          </a:bodyPr>
          <a:lstStyle/>
          <a:p>
            <a:r>
              <a:rPr lang="en-US" sz="2800" dirty="0" err="1"/>
              <a:t>Steinhagen</a:t>
            </a:r>
            <a:r>
              <a:rPr lang="en-US" sz="2800" dirty="0"/>
              <a:t> was jailed but later declared insane and spent three years in a mental hospital</a:t>
            </a:r>
          </a:p>
        </p:txBody>
      </p:sp>
    </p:spTree>
    <p:extLst>
      <p:ext uri="{BB962C8B-B14F-4D97-AF65-F5344CB8AC3E}">
        <p14:creationId xmlns:p14="http://schemas.microsoft.com/office/powerpoint/2010/main" val="379638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1295400" y="152400"/>
            <a:ext cx="9525000" cy="646331"/>
          </a:xfrm>
          <a:prstGeom prst="rect">
            <a:avLst/>
          </a:prstGeom>
          <a:noFill/>
        </p:spPr>
        <p:txBody>
          <a:bodyPr wrap="square" rtlCol="0">
            <a:spAutoFit/>
          </a:bodyPr>
          <a:lstStyle/>
          <a:p>
            <a:pPr algn="ctr"/>
            <a:r>
              <a:rPr lang="en-US" sz="3600" dirty="0"/>
              <a:t>The Pride of St. Louis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990600"/>
            <a:ext cx="4953000" cy="5602069"/>
          </a:xfrm>
          <a:prstGeom prst="rect">
            <a:avLst/>
          </a:prstGeom>
        </p:spPr>
      </p:pic>
    </p:spTree>
    <p:extLst>
      <p:ext uri="{BB962C8B-B14F-4D97-AF65-F5344CB8AC3E}">
        <p14:creationId xmlns:p14="http://schemas.microsoft.com/office/powerpoint/2010/main" val="713888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381000" y="228600"/>
            <a:ext cx="11506200" cy="646331"/>
          </a:xfrm>
          <a:prstGeom prst="rect">
            <a:avLst/>
          </a:prstGeom>
          <a:noFill/>
        </p:spPr>
        <p:txBody>
          <a:bodyPr wrap="square" rtlCol="0">
            <a:spAutoFit/>
          </a:bodyPr>
          <a:lstStyle/>
          <a:p>
            <a:pPr algn="ctr"/>
            <a:r>
              <a:rPr lang="en-US" sz="3600" dirty="0"/>
              <a:t>The Pride of St. Louis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914400"/>
            <a:ext cx="7848600" cy="4953000"/>
          </a:xfrm>
          <a:prstGeom prst="rect">
            <a:avLst/>
          </a:prstGeom>
        </p:spPr>
      </p:pic>
      <p:sp>
        <p:nvSpPr>
          <p:cNvPr id="6" name="TextBox 5"/>
          <p:cNvSpPr txBox="1"/>
          <p:nvPr/>
        </p:nvSpPr>
        <p:spPr>
          <a:xfrm>
            <a:off x="152400" y="5867400"/>
            <a:ext cx="11734800" cy="523220"/>
          </a:xfrm>
          <a:prstGeom prst="rect">
            <a:avLst/>
          </a:prstGeom>
          <a:noFill/>
        </p:spPr>
        <p:txBody>
          <a:bodyPr wrap="square" rtlCol="0">
            <a:spAutoFit/>
          </a:bodyPr>
          <a:lstStyle/>
          <a:p>
            <a:pPr algn="ctr"/>
            <a:r>
              <a:rPr lang="en-US" sz="2800" dirty="0"/>
              <a:t>Dan Dailey played Dizzy Dean</a:t>
            </a:r>
          </a:p>
        </p:txBody>
      </p:sp>
    </p:spTree>
    <p:extLst>
      <p:ext uri="{BB962C8B-B14F-4D97-AF65-F5344CB8AC3E}">
        <p14:creationId xmlns:p14="http://schemas.microsoft.com/office/powerpoint/2010/main" val="967417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381000" y="228600"/>
            <a:ext cx="11506200" cy="646331"/>
          </a:xfrm>
          <a:prstGeom prst="rect">
            <a:avLst/>
          </a:prstGeom>
          <a:noFill/>
        </p:spPr>
        <p:txBody>
          <a:bodyPr wrap="square" rtlCol="0">
            <a:spAutoFit/>
          </a:bodyPr>
          <a:lstStyle/>
          <a:p>
            <a:pPr algn="ctr"/>
            <a:r>
              <a:rPr lang="en-US" sz="3600" dirty="0"/>
              <a:t>The Pride of St. Louis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914400"/>
            <a:ext cx="3895837" cy="4953000"/>
          </a:xfrm>
          <a:prstGeom prst="rect">
            <a:avLst/>
          </a:prstGeom>
        </p:spPr>
      </p:pic>
      <p:sp>
        <p:nvSpPr>
          <p:cNvPr id="6" name="TextBox 5"/>
          <p:cNvSpPr txBox="1"/>
          <p:nvPr/>
        </p:nvSpPr>
        <p:spPr>
          <a:xfrm>
            <a:off x="152400" y="5867400"/>
            <a:ext cx="11734800" cy="523220"/>
          </a:xfrm>
          <a:prstGeom prst="rect">
            <a:avLst/>
          </a:prstGeom>
          <a:noFill/>
        </p:spPr>
        <p:txBody>
          <a:bodyPr wrap="square" rtlCol="0">
            <a:spAutoFit/>
          </a:bodyPr>
          <a:lstStyle/>
          <a:p>
            <a:pPr algn="ctr"/>
            <a:r>
              <a:rPr lang="en-US" sz="2800" dirty="0"/>
              <a:t>Richard </a:t>
            </a:r>
            <a:r>
              <a:rPr lang="en-US" sz="2800" dirty="0" err="1"/>
              <a:t>Crenna</a:t>
            </a:r>
            <a:r>
              <a:rPr lang="en-US" sz="2800" dirty="0"/>
              <a:t> played Paul Dean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3479" y="914400"/>
            <a:ext cx="3848559" cy="4956478"/>
          </a:xfrm>
          <a:prstGeom prst="rect">
            <a:avLst/>
          </a:prstGeom>
        </p:spPr>
      </p:pic>
    </p:spTree>
    <p:extLst>
      <p:ext uri="{BB962C8B-B14F-4D97-AF65-F5344CB8AC3E}">
        <p14:creationId xmlns:p14="http://schemas.microsoft.com/office/powerpoint/2010/main" val="87672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152400" y="152400"/>
            <a:ext cx="11811000" cy="646331"/>
          </a:xfrm>
          <a:prstGeom prst="rect">
            <a:avLst/>
          </a:prstGeom>
          <a:noFill/>
        </p:spPr>
        <p:txBody>
          <a:bodyPr wrap="square" rtlCol="0">
            <a:spAutoFit/>
          </a:bodyPr>
          <a:lstStyle/>
          <a:p>
            <a:pPr algn="ctr"/>
            <a:r>
              <a:rPr lang="en-US" sz="3600" dirty="0"/>
              <a:t>The Pride of the Yankees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762000"/>
            <a:ext cx="4800600" cy="5791200"/>
          </a:xfrm>
          <a:prstGeom prst="rect">
            <a:avLst/>
          </a:prstGeom>
        </p:spPr>
      </p:pic>
    </p:spTree>
    <p:extLst>
      <p:ext uri="{BB962C8B-B14F-4D97-AF65-F5344CB8AC3E}">
        <p14:creationId xmlns:p14="http://schemas.microsoft.com/office/powerpoint/2010/main" val="164465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381000" y="228600"/>
            <a:ext cx="11506200" cy="646331"/>
          </a:xfrm>
          <a:prstGeom prst="rect">
            <a:avLst/>
          </a:prstGeom>
          <a:noFill/>
        </p:spPr>
        <p:txBody>
          <a:bodyPr wrap="square" rtlCol="0">
            <a:spAutoFit/>
          </a:bodyPr>
          <a:lstStyle/>
          <a:p>
            <a:pPr algn="ctr"/>
            <a:r>
              <a:rPr lang="en-US" sz="3600" dirty="0"/>
              <a:t>The Pride of the Yankees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14400"/>
            <a:ext cx="5516225" cy="4953000"/>
          </a:xfrm>
          <a:prstGeom prst="rect">
            <a:avLst/>
          </a:prstGeom>
        </p:spPr>
      </p:pic>
      <p:sp>
        <p:nvSpPr>
          <p:cNvPr id="6" name="TextBox 5"/>
          <p:cNvSpPr txBox="1"/>
          <p:nvPr/>
        </p:nvSpPr>
        <p:spPr>
          <a:xfrm>
            <a:off x="152400" y="5867400"/>
            <a:ext cx="11734800" cy="523220"/>
          </a:xfrm>
          <a:prstGeom prst="rect">
            <a:avLst/>
          </a:prstGeom>
          <a:noFill/>
        </p:spPr>
        <p:txBody>
          <a:bodyPr wrap="square" rtlCol="0">
            <a:spAutoFit/>
          </a:bodyPr>
          <a:lstStyle/>
          <a:p>
            <a:pPr algn="ctr"/>
            <a:r>
              <a:rPr lang="en-US" sz="2800" dirty="0"/>
              <a:t>Gary Cooper played Lou Gehrig; Teresa Wright played Eleanor Gehrig</a:t>
            </a:r>
          </a:p>
        </p:txBody>
      </p:sp>
      <p:pic>
        <p:nvPicPr>
          <p:cNvPr id="4" name="Picture 3"/>
          <p:cNvPicPr>
            <a:picLocks noChangeAspect="1"/>
          </p:cNvPicPr>
          <p:nvPr/>
        </p:nvPicPr>
        <p:blipFill>
          <a:blip r:embed="rId3"/>
          <a:stretch>
            <a:fillRect/>
          </a:stretch>
        </p:blipFill>
        <p:spPr>
          <a:xfrm>
            <a:off x="6647333" y="950761"/>
            <a:ext cx="4096867" cy="4956478"/>
          </a:xfrm>
          <a:prstGeom prst="rect">
            <a:avLst/>
          </a:prstGeom>
        </p:spPr>
      </p:pic>
    </p:spTree>
    <p:extLst>
      <p:ext uri="{BB962C8B-B14F-4D97-AF65-F5344CB8AC3E}">
        <p14:creationId xmlns:p14="http://schemas.microsoft.com/office/powerpoint/2010/main" val="127442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381000" y="228600"/>
            <a:ext cx="11506200" cy="646331"/>
          </a:xfrm>
          <a:prstGeom prst="rect">
            <a:avLst/>
          </a:prstGeom>
          <a:noFill/>
        </p:spPr>
        <p:txBody>
          <a:bodyPr wrap="square" rtlCol="0">
            <a:spAutoFit/>
          </a:bodyPr>
          <a:lstStyle/>
          <a:p>
            <a:pPr algn="ctr"/>
            <a:r>
              <a:rPr lang="en-US" sz="3600" dirty="0"/>
              <a:t>The Pride of the Yankees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23401"/>
            <a:ext cx="5516225" cy="4134997"/>
          </a:xfrm>
          <a:prstGeom prst="rect">
            <a:avLst/>
          </a:prstGeom>
        </p:spPr>
      </p:pic>
      <p:sp>
        <p:nvSpPr>
          <p:cNvPr id="6" name="TextBox 5"/>
          <p:cNvSpPr txBox="1"/>
          <p:nvPr/>
        </p:nvSpPr>
        <p:spPr>
          <a:xfrm>
            <a:off x="152400" y="5867400"/>
            <a:ext cx="11734800" cy="523220"/>
          </a:xfrm>
          <a:prstGeom prst="rect">
            <a:avLst/>
          </a:prstGeom>
          <a:noFill/>
        </p:spPr>
        <p:txBody>
          <a:bodyPr wrap="square" rtlCol="0">
            <a:spAutoFit/>
          </a:bodyPr>
          <a:lstStyle/>
          <a:p>
            <a:pPr algn="ctr"/>
            <a:r>
              <a:rPr lang="en-US" sz="2800" dirty="0"/>
              <a:t>Hall of Famers Babe Ruth and Bill Dickey played themselves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7333" y="1323402"/>
            <a:ext cx="5087467" cy="4134996"/>
          </a:xfrm>
          <a:prstGeom prst="rect">
            <a:avLst/>
          </a:prstGeom>
        </p:spPr>
      </p:pic>
    </p:spTree>
    <p:extLst>
      <p:ext uri="{BB962C8B-B14F-4D97-AF65-F5344CB8AC3E}">
        <p14:creationId xmlns:p14="http://schemas.microsoft.com/office/powerpoint/2010/main" val="323885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152400" y="152400"/>
            <a:ext cx="11811000" cy="646331"/>
          </a:xfrm>
          <a:prstGeom prst="rect">
            <a:avLst/>
          </a:prstGeom>
          <a:noFill/>
        </p:spPr>
        <p:txBody>
          <a:bodyPr wrap="square" rtlCol="0">
            <a:spAutoFit/>
          </a:bodyPr>
          <a:lstStyle/>
          <a:p>
            <a:pPr algn="ctr"/>
            <a:r>
              <a:rPr lang="en-US" sz="3600" dirty="0"/>
              <a:t>Fear Strikes Out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762000"/>
            <a:ext cx="4495800" cy="5791200"/>
          </a:xfrm>
          <a:prstGeom prst="rect">
            <a:avLst/>
          </a:prstGeom>
        </p:spPr>
      </p:pic>
    </p:spTree>
    <p:extLst>
      <p:ext uri="{BB962C8B-B14F-4D97-AF65-F5344CB8AC3E}">
        <p14:creationId xmlns:p14="http://schemas.microsoft.com/office/powerpoint/2010/main" val="279380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381000" y="228600"/>
            <a:ext cx="11506200" cy="646331"/>
          </a:xfrm>
          <a:prstGeom prst="rect">
            <a:avLst/>
          </a:prstGeom>
          <a:noFill/>
        </p:spPr>
        <p:txBody>
          <a:bodyPr wrap="square" rtlCol="0">
            <a:spAutoFit/>
          </a:bodyPr>
          <a:lstStyle/>
          <a:p>
            <a:pPr algn="ctr"/>
            <a:r>
              <a:rPr lang="en-US" sz="3600" dirty="0"/>
              <a:t>Fear Strikes Out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914401"/>
            <a:ext cx="3895837" cy="4952998"/>
          </a:xfrm>
          <a:prstGeom prst="rect">
            <a:avLst/>
          </a:prstGeom>
        </p:spPr>
      </p:pic>
      <p:sp>
        <p:nvSpPr>
          <p:cNvPr id="6" name="TextBox 5"/>
          <p:cNvSpPr txBox="1"/>
          <p:nvPr/>
        </p:nvSpPr>
        <p:spPr>
          <a:xfrm>
            <a:off x="152400" y="5867400"/>
            <a:ext cx="11734800" cy="523220"/>
          </a:xfrm>
          <a:prstGeom prst="rect">
            <a:avLst/>
          </a:prstGeom>
          <a:noFill/>
        </p:spPr>
        <p:txBody>
          <a:bodyPr wrap="square" rtlCol="0">
            <a:spAutoFit/>
          </a:bodyPr>
          <a:lstStyle/>
          <a:p>
            <a:pPr algn="ctr"/>
            <a:r>
              <a:rPr lang="en-US" sz="2800" dirty="0"/>
              <a:t>Anthony Perkins played Jimmy </a:t>
            </a:r>
            <a:r>
              <a:rPr lang="en-US" sz="2800" dirty="0" err="1"/>
              <a:t>Piersall</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3479" y="977054"/>
            <a:ext cx="3848559" cy="4831169"/>
          </a:xfrm>
          <a:prstGeom prst="rect">
            <a:avLst/>
          </a:prstGeom>
        </p:spPr>
      </p:pic>
    </p:spTree>
    <p:extLst>
      <p:ext uri="{BB962C8B-B14F-4D97-AF65-F5344CB8AC3E}">
        <p14:creationId xmlns:p14="http://schemas.microsoft.com/office/powerpoint/2010/main" val="226110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152400" y="152400"/>
            <a:ext cx="11811000" cy="646331"/>
          </a:xfrm>
          <a:prstGeom prst="rect">
            <a:avLst/>
          </a:prstGeom>
          <a:noFill/>
        </p:spPr>
        <p:txBody>
          <a:bodyPr wrap="square" rtlCol="0">
            <a:spAutoFit/>
          </a:bodyPr>
          <a:lstStyle/>
          <a:p>
            <a:pPr algn="ctr"/>
            <a:r>
              <a:rPr lang="en-US" sz="3600" dirty="0"/>
              <a:t>The Monty Stratton Story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798731"/>
            <a:ext cx="8534400" cy="5754469"/>
          </a:xfrm>
          <a:prstGeom prst="rect">
            <a:avLst/>
          </a:prstGeom>
        </p:spPr>
      </p:pic>
    </p:spTree>
    <p:extLst>
      <p:ext uri="{BB962C8B-B14F-4D97-AF65-F5344CB8AC3E}">
        <p14:creationId xmlns:p14="http://schemas.microsoft.com/office/powerpoint/2010/main" val="308307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762000" y="381000"/>
            <a:ext cx="11049000" cy="769441"/>
          </a:xfrm>
          <a:prstGeom prst="rect">
            <a:avLst/>
          </a:prstGeom>
          <a:noFill/>
        </p:spPr>
        <p:txBody>
          <a:bodyPr wrap="square" rtlCol="0">
            <a:spAutoFit/>
          </a:bodyPr>
          <a:lstStyle/>
          <a:p>
            <a:pPr algn="ctr"/>
            <a:r>
              <a:rPr lang="en-US" sz="4400" dirty="0"/>
              <a:t>Paul’s favorite Baseball Movies</a:t>
            </a:r>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608" y="1295400"/>
            <a:ext cx="2886501" cy="4114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3093" y="1295400"/>
            <a:ext cx="2738212" cy="41148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1748" y="1219200"/>
            <a:ext cx="2824703" cy="4191000"/>
          </a:xfrm>
          <a:prstGeom prst="rect">
            <a:avLst/>
          </a:prstGeom>
        </p:spPr>
      </p:pic>
      <p:sp>
        <p:nvSpPr>
          <p:cNvPr id="7" name="TextBox 6"/>
          <p:cNvSpPr txBox="1"/>
          <p:nvPr/>
        </p:nvSpPr>
        <p:spPr>
          <a:xfrm>
            <a:off x="914400" y="5410200"/>
            <a:ext cx="2895600" cy="461665"/>
          </a:xfrm>
          <a:prstGeom prst="rect">
            <a:avLst/>
          </a:prstGeom>
          <a:noFill/>
        </p:spPr>
        <p:txBody>
          <a:bodyPr wrap="square" rtlCol="0">
            <a:spAutoFit/>
          </a:bodyPr>
          <a:lstStyle/>
          <a:p>
            <a:pPr algn="ctr"/>
            <a:r>
              <a:rPr lang="en-US" sz="2400" dirty="0"/>
              <a:t>Eight Men Out</a:t>
            </a:r>
          </a:p>
        </p:txBody>
      </p:sp>
      <p:sp>
        <p:nvSpPr>
          <p:cNvPr id="9" name="Rectangle 8"/>
          <p:cNvSpPr/>
          <p:nvPr/>
        </p:nvSpPr>
        <p:spPr>
          <a:xfrm>
            <a:off x="4656627" y="5410200"/>
            <a:ext cx="2971934" cy="461665"/>
          </a:xfrm>
          <a:prstGeom prst="rect">
            <a:avLst/>
          </a:prstGeom>
        </p:spPr>
        <p:txBody>
          <a:bodyPr wrap="square">
            <a:spAutoFit/>
          </a:bodyPr>
          <a:lstStyle/>
          <a:p>
            <a:pPr lvl="0" algn="ctr"/>
            <a:r>
              <a:rPr lang="en-US" sz="2400" dirty="0">
                <a:solidFill>
                  <a:prstClr val="white"/>
                </a:solidFill>
              </a:rPr>
              <a:t>Bull Durham</a:t>
            </a:r>
          </a:p>
        </p:txBody>
      </p:sp>
      <p:sp>
        <p:nvSpPr>
          <p:cNvPr id="10" name="Rectangle 9"/>
          <p:cNvSpPr/>
          <p:nvPr/>
        </p:nvSpPr>
        <p:spPr>
          <a:xfrm>
            <a:off x="8433758" y="5410200"/>
            <a:ext cx="2996242" cy="461665"/>
          </a:xfrm>
          <a:prstGeom prst="rect">
            <a:avLst/>
          </a:prstGeom>
        </p:spPr>
        <p:txBody>
          <a:bodyPr wrap="square">
            <a:spAutoFit/>
          </a:bodyPr>
          <a:lstStyle/>
          <a:p>
            <a:pPr lvl="0" algn="ctr"/>
            <a:r>
              <a:rPr lang="en-US" sz="2400" dirty="0">
                <a:solidFill>
                  <a:prstClr val="white"/>
                </a:solidFill>
              </a:rPr>
              <a:t>Major League</a:t>
            </a:r>
          </a:p>
        </p:txBody>
      </p:sp>
    </p:spTree>
    <p:extLst>
      <p:ext uri="{BB962C8B-B14F-4D97-AF65-F5344CB8AC3E}">
        <p14:creationId xmlns:p14="http://schemas.microsoft.com/office/powerpoint/2010/main" val="353910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381000" y="228600"/>
            <a:ext cx="11506200" cy="646331"/>
          </a:xfrm>
          <a:prstGeom prst="rect">
            <a:avLst/>
          </a:prstGeom>
          <a:noFill/>
        </p:spPr>
        <p:txBody>
          <a:bodyPr wrap="square" rtlCol="0">
            <a:spAutoFit/>
          </a:bodyPr>
          <a:lstStyle/>
          <a:p>
            <a:pPr algn="ctr"/>
            <a:r>
              <a:rPr lang="en-US" sz="3600" dirty="0"/>
              <a:t>The Monty Stratton Story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219200"/>
            <a:ext cx="7848599" cy="4343400"/>
          </a:xfrm>
          <a:prstGeom prst="rect">
            <a:avLst/>
          </a:prstGeom>
        </p:spPr>
      </p:pic>
      <p:sp>
        <p:nvSpPr>
          <p:cNvPr id="6" name="TextBox 5"/>
          <p:cNvSpPr txBox="1"/>
          <p:nvPr/>
        </p:nvSpPr>
        <p:spPr>
          <a:xfrm>
            <a:off x="152400" y="5867400"/>
            <a:ext cx="11734800" cy="523220"/>
          </a:xfrm>
          <a:prstGeom prst="rect">
            <a:avLst/>
          </a:prstGeom>
          <a:noFill/>
        </p:spPr>
        <p:txBody>
          <a:bodyPr wrap="square" rtlCol="0">
            <a:spAutoFit/>
          </a:bodyPr>
          <a:lstStyle/>
          <a:p>
            <a:pPr algn="ctr"/>
            <a:r>
              <a:rPr lang="en-US" sz="2800" dirty="0"/>
              <a:t>Jimmy Stewart played Monty Stratton</a:t>
            </a:r>
          </a:p>
        </p:txBody>
      </p:sp>
    </p:spTree>
    <p:extLst>
      <p:ext uri="{BB962C8B-B14F-4D97-AF65-F5344CB8AC3E}">
        <p14:creationId xmlns:p14="http://schemas.microsoft.com/office/powerpoint/2010/main" val="236887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152400" y="152400"/>
            <a:ext cx="11811000" cy="646331"/>
          </a:xfrm>
          <a:prstGeom prst="rect">
            <a:avLst/>
          </a:prstGeom>
          <a:noFill/>
        </p:spPr>
        <p:txBody>
          <a:bodyPr wrap="square" rtlCol="0">
            <a:spAutoFit/>
          </a:bodyPr>
          <a:lstStyle/>
          <a:p>
            <a:pPr algn="ctr"/>
            <a:r>
              <a:rPr lang="en-US" sz="3600" dirty="0"/>
              <a:t>61*</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798731"/>
            <a:ext cx="4495800" cy="5754469"/>
          </a:xfrm>
          <a:prstGeom prst="rect">
            <a:avLst/>
          </a:prstGeom>
        </p:spPr>
      </p:pic>
    </p:spTree>
    <p:extLst>
      <p:ext uri="{BB962C8B-B14F-4D97-AF65-F5344CB8AC3E}">
        <p14:creationId xmlns:p14="http://schemas.microsoft.com/office/powerpoint/2010/main" val="230065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381000" y="228600"/>
            <a:ext cx="11506200" cy="646331"/>
          </a:xfrm>
          <a:prstGeom prst="rect">
            <a:avLst/>
          </a:prstGeom>
          <a:noFill/>
        </p:spPr>
        <p:txBody>
          <a:bodyPr wrap="square" rtlCol="0">
            <a:spAutoFit/>
          </a:bodyPr>
          <a:lstStyle/>
          <a:p>
            <a:pPr algn="ctr"/>
            <a:r>
              <a:rPr lang="en-US" sz="3600" dirty="0"/>
              <a:t>61*</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874931"/>
            <a:ext cx="8686800" cy="4992469"/>
          </a:xfrm>
          <a:prstGeom prst="rect">
            <a:avLst/>
          </a:prstGeom>
        </p:spPr>
      </p:pic>
      <p:sp>
        <p:nvSpPr>
          <p:cNvPr id="6" name="TextBox 5"/>
          <p:cNvSpPr txBox="1"/>
          <p:nvPr/>
        </p:nvSpPr>
        <p:spPr>
          <a:xfrm>
            <a:off x="152400" y="5953780"/>
            <a:ext cx="11734800" cy="523220"/>
          </a:xfrm>
          <a:prstGeom prst="rect">
            <a:avLst/>
          </a:prstGeom>
          <a:noFill/>
        </p:spPr>
        <p:txBody>
          <a:bodyPr wrap="square" rtlCol="0">
            <a:spAutoFit/>
          </a:bodyPr>
          <a:lstStyle/>
          <a:p>
            <a:pPr algn="ctr"/>
            <a:r>
              <a:rPr lang="en-US" sz="2800" dirty="0"/>
              <a:t>Thomas Jane played Mickey Mantle</a:t>
            </a:r>
          </a:p>
        </p:txBody>
      </p:sp>
    </p:spTree>
    <p:extLst>
      <p:ext uri="{BB962C8B-B14F-4D97-AF65-F5344CB8AC3E}">
        <p14:creationId xmlns:p14="http://schemas.microsoft.com/office/powerpoint/2010/main" val="81216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381000" y="228600"/>
            <a:ext cx="11506200" cy="646331"/>
          </a:xfrm>
          <a:prstGeom prst="rect">
            <a:avLst/>
          </a:prstGeom>
          <a:noFill/>
        </p:spPr>
        <p:txBody>
          <a:bodyPr wrap="square" rtlCol="0">
            <a:spAutoFit/>
          </a:bodyPr>
          <a:lstStyle/>
          <a:p>
            <a:pPr algn="ctr"/>
            <a:r>
              <a:rPr lang="en-US" sz="3600" dirty="0"/>
              <a:t>61*</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1809" y="874931"/>
            <a:ext cx="8320781" cy="4992469"/>
          </a:xfrm>
          <a:prstGeom prst="rect">
            <a:avLst/>
          </a:prstGeom>
        </p:spPr>
      </p:pic>
      <p:sp>
        <p:nvSpPr>
          <p:cNvPr id="6" name="TextBox 5"/>
          <p:cNvSpPr txBox="1"/>
          <p:nvPr/>
        </p:nvSpPr>
        <p:spPr>
          <a:xfrm>
            <a:off x="152400" y="5953780"/>
            <a:ext cx="11734800" cy="523220"/>
          </a:xfrm>
          <a:prstGeom prst="rect">
            <a:avLst/>
          </a:prstGeom>
          <a:noFill/>
        </p:spPr>
        <p:txBody>
          <a:bodyPr wrap="square" rtlCol="0">
            <a:spAutoFit/>
          </a:bodyPr>
          <a:lstStyle/>
          <a:p>
            <a:pPr algn="ctr"/>
            <a:r>
              <a:rPr lang="en-US" sz="2800" dirty="0"/>
              <a:t>Barry Pepper played Roger Maris</a:t>
            </a:r>
          </a:p>
        </p:txBody>
      </p:sp>
    </p:spTree>
    <p:extLst>
      <p:ext uri="{BB962C8B-B14F-4D97-AF65-F5344CB8AC3E}">
        <p14:creationId xmlns:p14="http://schemas.microsoft.com/office/powerpoint/2010/main" val="207856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152400" y="152400"/>
            <a:ext cx="11811000" cy="646331"/>
          </a:xfrm>
          <a:prstGeom prst="rect">
            <a:avLst/>
          </a:prstGeom>
          <a:noFill/>
        </p:spPr>
        <p:txBody>
          <a:bodyPr wrap="square" rtlCol="0">
            <a:spAutoFit/>
          </a:bodyPr>
          <a:lstStyle/>
          <a:p>
            <a:pPr algn="ctr"/>
            <a:r>
              <a:rPr lang="en-US" sz="3600" dirty="0"/>
              <a:t>Field of Dreams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798731"/>
            <a:ext cx="4571999" cy="5754469"/>
          </a:xfrm>
          <a:prstGeom prst="rect">
            <a:avLst/>
          </a:prstGeom>
        </p:spPr>
      </p:pic>
    </p:spTree>
    <p:extLst>
      <p:ext uri="{BB962C8B-B14F-4D97-AF65-F5344CB8AC3E}">
        <p14:creationId xmlns:p14="http://schemas.microsoft.com/office/powerpoint/2010/main" val="365309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381000" y="228600"/>
            <a:ext cx="11506200" cy="646331"/>
          </a:xfrm>
          <a:prstGeom prst="rect">
            <a:avLst/>
          </a:prstGeom>
          <a:noFill/>
        </p:spPr>
        <p:txBody>
          <a:bodyPr wrap="square" rtlCol="0">
            <a:spAutoFit/>
          </a:bodyPr>
          <a:lstStyle/>
          <a:p>
            <a:pPr algn="ctr"/>
            <a:r>
              <a:rPr lang="en-US" sz="3600" dirty="0"/>
              <a:t>Field of Dreams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066800"/>
            <a:ext cx="9143999" cy="4572000"/>
          </a:xfrm>
          <a:prstGeom prst="rect">
            <a:avLst/>
          </a:prstGeom>
        </p:spPr>
      </p:pic>
      <p:sp>
        <p:nvSpPr>
          <p:cNvPr id="6" name="TextBox 5"/>
          <p:cNvSpPr txBox="1"/>
          <p:nvPr/>
        </p:nvSpPr>
        <p:spPr>
          <a:xfrm>
            <a:off x="152400" y="5867400"/>
            <a:ext cx="11734800" cy="523220"/>
          </a:xfrm>
          <a:prstGeom prst="rect">
            <a:avLst/>
          </a:prstGeom>
          <a:noFill/>
        </p:spPr>
        <p:txBody>
          <a:bodyPr wrap="square" rtlCol="0">
            <a:spAutoFit/>
          </a:bodyPr>
          <a:lstStyle/>
          <a:p>
            <a:pPr algn="ctr"/>
            <a:r>
              <a:rPr lang="en-US" sz="2800" dirty="0"/>
              <a:t>Frank Whaley played Archibald “Moonlight” Graham</a:t>
            </a:r>
          </a:p>
        </p:txBody>
      </p:sp>
    </p:spTree>
    <p:extLst>
      <p:ext uri="{BB962C8B-B14F-4D97-AF65-F5344CB8AC3E}">
        <p14:creationId xmlns:p14="http://schemas.microsoft.com/office/powerpoint/2010/main" val="1121919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381000" y="228600"/>
            <a:ext cx="11506200" cy="646331"/>
          </a:xfrm>
          <a:prstGeom prst="rect">
            <a:avLst/>
          </a:prstGeom>
          <a:noFill/>
        </p:spPr>
        <p:txBody>
          <a:bodyPr wrap="square" rtlCol="0">
            <a:spAutoFit/>
          </a:bodyPr>
          <a:lstStyle/>
          <a:p>
            <a:pPr algn="ctr"/>
            <a:r>
              <a:rPr lang="en-US" sz="3600" dirty="0"/>
              <a:t>Field of Dreams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8980" y="1066800"/>
            <a:ext cx="8586439" cy="4572000"/>
          </a:xfrm>
          <a:prstGeom prst="rect">
            <a:avLst/>
          </a:prstGeom>
        </p:spPr>
      </p:pic>
      <p:sp>
        <p:nvSpPr>
          <p:cNvPr id="6" name="TextBox 5"/>
          <p:cNvSpPr txBox="1"/>
          <p:nvPr/>
        </p:nvSpPr>
        <p:spPr>
          <a:xfrm>
            <a:off x="152400" y="5867400"/>
            <a:ext cx="11734800" cy="523220"/>
          </a:xfrm>
          <a:prstGeom prst="rect">
            <a:avLst/>
          </a:prstGeom>
          <a:noFill/>
        </p:spPr>
        <p:txBody>
          <a:bodyPr wrap="square" rtlCol="0">
            <a:spAutoFit/>
          </a:bodyPr>
          <a:lstStyle/>
          <a:p>
            <a:pPr algn="ctr"/>
            <a:r>
              <a:rPr lang="en-US" sz="2800" dirty="0"/>
              <a:t>Burt Lancaster played an older “Moonlight” Graham</a:t>
            </a:r>
          </a:p>
        </p:txBody>
      </p:sp>
    </p:spTree>
    <p:extLst>
      <p:ext uri="{BB962C8B-B14F-4D97-AF65-F5344CB8AC3E}">
        <p14:creationId xmlns:p14="http://schemas.microsoft.com/office/powerpoint/2010/main" val="1827530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381000" y="228600"/>
            <a:ext cx="11506200" cy="646331"/>
          </a:xfrm>
          <a:prstGeom prst="rect">
            <a:avLst/>
          </a:prstGeom>
          <a:noFill/>
        </p:spPr>
        <p:txBody>
          <a:bodyPr wrap="square" rtlCol="0">
            <a:spAutoFit/>
          </a:bodyPr>
          <a:lstStyle/>
          <a:p>
            <a:pPr algn="ctr"/>
            <a:r>
              <a:rPr lang="en-US" sz="3600" dirty="0"/>
              <a:t>Field of Dreams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066799"/>
            <a:ext cx="4962637" cy="4741423"/>
          </a:xfrm>
          <a:prstGeom prst="rect">
            <a:avLst/>
          </a:prstGeom>
        </p:spPr>
      </p:pic>
      <p:sp>
        <p:nvSpPr>
          <p:cNvPr id="6" name="TextBox 5"/>
          <p:cNvSpPr txBox="1"/>
          <p:nvPr/>
        </p:nvSpPr>
        <p:spPr>
          <a:xfrm>
            <a:off x="152400" y="5867400"/>
            <a:ext cx="11734800" cy="523220"/>
          </a:xfrm>
          <a:prstGeom prst="rect">
            <a:avLst/>
          </a:prstGeom>
          <a:noFill/>
        </p:spPr>
        <p:txBody>
          <a:bodyPr wrap="square" rtlCol="0">
            <a:spAutoFit/>
          </a:bodyPr>
          <a:lstStyle/>
          <a:p>
            <a:pPr algn="ctr"/>
            <a:r>
              <a:rPr lang="en-US" sz="2800" dirty="0"/>
              <a:t>Ray Liotta played “Shoeless” Joe Jackson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1" y="1066799"/>
            <a:ext cx="5486400" cy="4741423"/>
          </a:xfrm>
          <a:prstGeom prst="rect">
            <a:avLst/>
          </a:prstGeom>
        </p:spPr>
      </p:pic>
    </p:spTree>
    <p:extLst>
      <p:ext uri="{BB962C8B-B14F-4D97-AF65-F5344CB8AC3E}">
        <p14:creationId xmlns:p14="http://schemas.microsoft.com/office/powerpoint/2010/main" val="204567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381000" y="228600"/>
            <a:ext cx="11506200" cy="646331"/>
          </a:xfrm>
          <a:prstGeom prst="rect">
            <a:avLst/>
          </a:prstGeom>
          <a:noFill/>
        </p:spPr>
        <p:txBody>
          <a:bodyPr wrap="square" rtlCol="0">
            <a:spAutoFit/>
          </a:bodyPr>
          <a:lstStyle/>
          <a:p>
            <a:pPr algn="ctr"/>
            <a:r>
              <a:rPr lang="en-US" sz="3600" dirty="0"/>
              <a:t>Field of Dreams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1" y="1066799"/>
            <a:ext cx="4079482" cy="4741423"/>
          </a:xfrm>
          <a:prstGeom prst="rect">
            <a:avLst/>
          </a:prstGeom>
        </p:spPr>
      </p:pic>
      <p:sp>
        <p:nvSpPr>
          <p:cNvPr id="6" name="TextBox 5"/>
          <p:cNvSpPr txBox="1"/>
          <p:nvPr/>
        </p:nvSpPr>
        <p:spPr>
          <a:xfrm>
            <a:off x="152400" y="5867400"/>
            <a:ext cx="11734800" cy="523220"/>
          </a:xfrm>
          <a:prstGeom prst="rect">
            <a:avLst/>
          </a:prstGeom>
          <a:noFill/>
        </p:spPr>
        <p:txBody>
          <a:bodyPr wrap="square" rtlCol="0">
            <a:spAutoFit/>
          </a:bodyPr>
          <a:lstStyle/>
          <a:p>
            <a:pPr algn="ctr"/>
            <a:r>
              <a:rPr lang="en-US" sz="2800" dirty="0"/>
              <a:t>Steve </a:t>
            </a:r>
            <a:r>
              <a:rPr lang="en-US" sz="2800" dirty="0" err="1"/>
              <a:t>Eastin</a:t>
            </a:r>
            <a:r>
              <a:rPr lang="en-US" sz="2800" dirty="0"/>
              <a:t> played Eddie </a:t>
            </a:r>
            <a:r>
              <a:rPr lang="en-US" sz="2800" dirty="0" err="1"/>
              <a:t>Cicotte</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066799"/>
            <a:ext cx="6629401" cy="4741423"/>
          </a:xfrm>
          <a:prstGeom prst="rect">
            <a:avLst/>
          </a:prstGeom>
        </p:spPr>
      </p:pic>
    </p:spTree>
    <p:extLst>
      <p:ext uri="{BB962C8B-B14F-4D97-AF65-F5344CB8AC3E}">
        <p14:creationId xmlns:p14="http://schemas.microsoft.com/office/powerpoint/2010/main" val="352690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0" y="228600"/>
            <a:ext cx="12192000" cy="646331"/>
          </a:xfrm>
          <a:prstGeom prst="rect">
            <a:avLst/>
          </a:prstGeom>
          <a:noFill/>
        </p:spPr>
        <p:txBody>
          <a:bodyPr wrap="square" rtlCol="0">
            <a:spAutoFit/>
          </a:bodyPr>
          <a:lstStyle/>
          <a:p>
            <a:pPr algn="ctr"/>
            <a:r>
              <a:rPr lang="en-US" sz="3600" dirty="0"/>
              <a:t>Field of Dreams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142997"/>
            <a:ext cx="5334000" cy="312828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1142997"/>
            <a:ext cx="5562601" cy="3128289"/>
          </a:xfrm>
          <a:prstGeom prst="rect">
            <a:avLst/>
          </a:prstGeom>
        </p:spPr>
      </p:pic>
      <p:sp>
        <p:nvSpPr>
          <p:cNvPr id="5" name="TextBox 4"/>
          <p:cNvSpPr txBox="1"/>
          <p:nvPr/>
        </p:nvSpPr>
        <p:spPr>
          <a:xfrm>
            <a:off x="381000" y="4419600"/>
            <a:ext cx="5334000" cy="461665"/>
          </a:xfrm>
          <a:prstGeom prst="rect">
            <a:avLst/>
          </a:prstGeom>
          <a:noFill/>
        </p:spPr>
        <p:txBody>
          <a:bodyPr wrap="square" rtlCol="0">
            <a:spAutoFit/>
          </a:bodyPr>
          <a:lstStyle/>
          <a:p>
            <a:pPr algn="ctr"/>
            <a:r>
              <a:rPr lang="en-US" sz="2400" dirty="0"/>
              <a:t>James Earl Jones as Terence Mann</a:t>
            </a:r>
          </a:p>
        </p:txBody>
      </p:sp>
      <p:sp>
        <p:nvSpPr>
          <p:cNvPr id="7" name="TextBox 6"/>
          <p:cNvSpPr txBox="1"/>
          <p:nvPr/>
        </p:nvSpPr>
        <p:spPr>
          <a:xfrm>
            <a:off x="6248400" y="4419600"/>
            <a:ext cx="5638800" cy="461665"/>
          </a:xfrm>
          <a:prstGeom prst="rect">
            <a:avLst/>
          </a:prstGeom>
          <a:noFill/>
        </p:spPr>
        <p:txBody>
          <a:bodyPr wrap="square" rtlCol="0">
            <a:spAutoFit/>
          </a:bodyPr>
          <a:lstStyle/>
          <a:p>
            <a:pPr algn="ctr"/>
            <a:r>
              <a:rPr lang="en-US" sz="2400" dirty="0"/>
              <a:t>Kevin Costner as Ray Kinsella</a:t>
            </a:r>
          </a:p>
        </p:txBody>
      </p:sp>
    </p:spTree>
    <p:extLst>
      <p:ext uri="{BB962C8B-B14F-4D97-AF65-F5344CB8AC3E}">
        <p14:creationId xmlns:p14="http://schemas.microsoft.com/office/powerpoint/2010/main" val="53135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762000" y="381000"/>
            <a:ext cx="11049000" cy="769441"/>
          </a:xfrm>
          <a:prstGeom prst="rect">
            <a:avLst/>
          </a:prstGeom>
          <a:noFill/>
        </p:spPr>
        <p:txBody>
          <a:bodyPr wrap="square" rtlCol="0">
            <a:spAutoFit/>
          </a:bodyPr>
          <a:lstStyle/>
          <a:p>
            <a:pPr algn="ctr"/>
            <a:r>
              <a:rPr lang="en-US" sz="4400" dirty="0"/>
              <a:t>Mike’s favorite Baseball Movies</a:t>
            </a:r>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928" y="1295400"/>
            <a:ext cx="2693861" cy="4114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3093" y="1314023"/>
            <a:ext cx="2738212" cy="407755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3759" y="1295400"/>
            <a:ext cx="2879098" cy="4166436"/>
          </a:xfrm>
          <a:prstGeom prst="rect">
            <a:avLst/>
          </a:prstGeom>
        </p:spPr>
      </p:pic>
      <p:sp>
        <p:nvSpPr>
          <p:cNvPr id="7" name="TextBox 6"/>
          <p:cNvSpPr txBox="1"/>
          <p:nvPr/>
        </p:nvSpPr>
        <p:spPr>
          <a:xfrm>
            <a:off x="685800" y="5410200"/>
            <a:ext cx="3276600" cy="461665"/>
          </a:xfrm>
          <a:prstGeom prst="rect">
            <a:avLst/>
          </a:prstGeom>
          <a:noFill/>
        </p:spPr>
        <p:txBody>
          <a:bodyPr wrap="square" rtlCol="0">
            <a:spAutoFit/>
          </a:bodyPr>
          <a:lstStyle/>
          <a:p>
            <a:pPr algn="ctr"/>
            <a:r>
              <a:rPr lang="en-US" sz="2400" dirty="0"/>
              <a:t>Bang the Drum Slowly</a:t>
            </a:r>
          </a:p>
        </p:txBody>
      </p:sp>
      <p:sp>
        <p:nvSpPr>
          <p:cNvPr id="9" name="Rectangle 8"/>
          <p:cNvSpPr/>
          <p:nvPr/>
        </p:nvSpPr>
        <p:spPr>
          <a:xfrm>
            <a:off x="4572000" y="5410200"/>
            <a:ext cx="3115773" cy="461665"/>
          </a:xfrm>
          <a:prstGeom prst="rect">
            <a:avLst/>
          </a:prstGeom>
        </p:spPr>
        <p:txBody>
          <a:bodyPr wrap="square">
            <a:spAutoFit/>
          </a:bodyPr>
          <a:lstStyle/>
          <a:p>
            <a:pPr lvl="0" algn="ctr"/>
            <a:r>
              <a:rPr lang="en-US" sz="2400" dirty="0">
                <a:solidFill>
                  <a:prstClr val="white"/>
                </a:solidFill>
              </a:rPr>
              <a:t>A League of Their Own</a:t>
            </a:r>
          </a:p>
        </p:txBody>
      </p:sp>
      <p:sp>
        <p:nvSpPr>
          <p:cNvPr id="10" name="Rectangle 9"/>
          <p:cNvSpPr/>
          <p:nvPr/>
        </p:nvSpPr>
        <p:spPr>
          <a:xfrm>
            <a:off x="8433758" y="5410200"/>
            <a:ext cx="2996242" cy="461665"/>
          </a:xfrm>
          <a:prstGeom prst="rect">
            <a:avLst/>
          </a:prstGeom>
        </p:spPr>
        <p:txBody>
          <a:bodyPr wrap="square">
            <a:spAutoFit/>
          </a:bodyPr>
          <a:lstStyle/>
          <a:p>
            <a:pPr lvl="0" algn="ctr"/>
            <a:r>
              <a:rPr lang="en-US" sz="2400" dirty="0">
                <a:solidFill>
                  <a:prstClr val="white"/>
                </a:solidFill>
              </a:rPr>
              <a:t>The Natural</a:t>
            </a:r>
          </a:p>
        </p:txBody>
      </p:sp>
    </p:spTree>
    <p:extLst>
      <p:ext uri="{BB962C8B-B14F-4D97-AF65-F5344CB8AC3E}">
        <p14:creationId xmlns:p14="http://schemas.microsoft.com/office/powerpoint/2010/main" val="277854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152400" y="152400"/>
            <a:ext cx="11811000" cy="646331"/>
          </a:xfrm>
          <a:prstGeom prst="rect">
            <a:avLst/>
          </a:prstGeom>
          <a:noFill/>
        </p:spPr>
        <p:txBody>
          <a:bodyPr wrap="square" rtlCol="0">
            <a:spAutoFit/>
          </a:bodyPr>
          <a:lstStyle/>
          <a:p>
            <a:pPr algn="ctr"/>
            <a:r>
              <a:rPr lang="en-US" sz="3600" dirty="0"/>
              <a:t>Bull Durham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798731"/>
            <a:ext cx="4648199" cy="5754469"/>
          </a:xfrm>
          <a:prstGeom prst="rect">
            <a:avLst/>
          </a:prstGeom>
        </p:spPr>
      </p:pic>
    </p:spTree>
    <p:extLst>
      <p:ext uri="{BB962C8B-B14F-4D97-AF65-F5344CB8AC3E}">
        <p14:creationId xmlns:p14="http://schemas.microsoft.com/office/powerpoint/2010/main" val="395298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381000" y="228600"/>
            <a:ext cx="11506200" cy="646331"/>
          </a:xfrm>
          <a:prstGeom prst="rect">
            <a:avLst/>
          </a:prstGeom>
          <a:noFill/>
        </p:spPr>
        <p:txBody>
          <a:bodyPr wrap="square" rtlCol="0">
            <a:spAutoFit/>
          </a:bodyPr>
          <a:lstStyle/>
          <a:p>
            <a:pPr algn="ctr"/>
            <a:r>
              <a:rPr lang="en-US" sz="3600" dirty="0"/>
              <a:t>Bull Durham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874931"/>
            <a:ext cx="5181600" cy="4840069"/>
          </a:xfrm>
          <a:prstGeom prst="rect">
            <a:avLst/>
          </a:prstGeom>
        </p:spPr>
      </p:pic>
      <p:sp>
        <p:nvSpPr>
          <p:cNvPr id="6" name="TextBox 5"/>
          <p:cNvSpPr txBox="1"/>
          <p:nvPr/>
        </p:nvSpPr>
        <p:spPr>
          <a:xfrm>
            <a:off x="152400" y="5867400"/>
            <a:ext cx="11734800" cy="523220"/>
          </a:xfrm>
          <a:prstGeom prst="rect">
            <a:avLst/>
          </a:prstGeom>
          <a:noFill/>
        </p:spPr>
        <p:txBody>
          <a:bodyPr wrap="square" rtlCol="0">
            <a:spAutoFit/>
          </a:bodyPr>
          <a:lstStyle/>
          <a:p>
            <a:pPr algn="ctr"/>
            <a:r>
              <a:rPr lang="en-US" sz="2800" dirty="0"/>
              <a:t>Kevin Costner played Crash Davis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838200"/>
            <a:ext cx="5181600" cy="4876800"/>
          </a:xfrm>
          <a:prstGeom prst="rect">
            <a:avLst/>
          </a:prstGeom>
        </p:spPr>
      </p:pic>
    </p:spTree>
    <p:extLst>
      <p:ext uri="{BB962C8B-B14F-4D97-AF65-F5344CB8AC3E}">
        <p14:creationId xmlns:p14="http://schemas.microsoft.com/office/powerpoint/2010/main" val="340412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914401" y="381000"/>
            <a:ext cx="10515600" cy="646331"/>
          </a:xfrm>
          <a:prstGeom prst="rect">
            <a:avLst/>
          </a:prstGeom>
          <a:noFill/>
        </p:spPr>
        <p:txBody>
          <a:bodyPr wrap="square" rtlCol="0">
            <a:spAutoFit/>
          </a:bodyPr>
          <a:lstStyle/>
          <a:p>
            <a:pPr algn="ctr"/>
            <a:r>
              <a:rPr lang="en-US" sz="3600" dirty="0"/>
              <a:t>Nuke </a:t>
            </a:r>
            <a:r>
              <a:rPr lang="en-US" sz="3600" dirty="0" err="1"/>
              <a:t>LaLoosh</a:t>
            </a:r>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946" y="1143001"/>
            <a:ext cx="3971054" cy="47244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1219200"/>
            <a:ext cx="4343400" cy="2895600"/>
          </a:xfrm>
          <a:prstGeom prst="rect">
            <a:avLst/>
          </a:prstGeom>
        </p:spPr>
      </p:pic>
      <p:sp>
        <p:nvSpPr>
          <p:cNvPr id="5" name="TextBox 4"/>
          <p:cNvSpPr txBox="1"/>
          <p:nvPr/>
        </p:nvSpPr>
        <p:spPr>
          <a:xfrm>
            <a:off x="5486400" y="4191000"/>
            <a:ext cx="6096000" cy="1815882"/>
          </a:xfrm>
          <a:prstGeom prst="rect">
            <a:avLst/>
          </a:prstGeom>
          <a:noFill/>
        </p:spPr>
        <p:txBody>
          <a:bodyPr wrap="square" rtlCol="0">
            <a:spAutoFit/>
          </a:bodyPr>
          <a:lstStyle/>
          <a:p>
            <a:r>
              <a:rPr lang="en-US" sz="2800" dirty="0"/>
              <a:t>Film Director, Ron Shelton, played minor league baseball with pitcher Steve </a:t>
            </a:r>
            <a:r>
              <a:rPr lang="en-US" sz="2800" dirty="0" err="1"/>
              <a:t>Dalkowski</a:t>
            </a:r>
            <a:r>
              <a:rPr lang="en-US" sz="2800" dirty="0"/>
              <a:t>. </a:t>
            </a:r>
            <a:r>
              <a:rPr lang="en-US" sz="2800" dirty="0" err="1"/>
              <a:t>Dalkowski</a:t>
            </a:r>
            <a:r>
              <a:rPr lang="en-US" sz="2800" dirty="0"/>
              <a:t> was the inspiration for Nuke </a:t>
            </a:r>
            <a:r>
              <a:rPr lang="en-US" sz="2800" dirty="0" err="1"/>
              <a:t>LaLoosh</a:t>
            </a:r>
            <a:r>
              <a:rPr lang="en-US" sz="2800" dirty="0"/>
              <a:t>.</a:t>
            </a:r>
          </a:p>
        </p:txBody>
      </p:sp>
      <p:sp>
        <p:nvSpPr>
          <p:cNvPr id="7" name="TextBox 6"/>
          <p:cNvSpPr txBox="1"/>
          <p:nvPr/>
        </p:nvSpPr>
        <p:spPr>
          <a:xfrm>
            <a:off x="981946" y="6172200"/>
            <a:ext cx="10829054" cy="523220"/>
          </a:xfrm>
          <a:prstGeom prst="rect">
            <a:avLst/>
          </a:prstGeom>
          <a:noFill/>
        </p:spPr>
        <p:txBody>
          <a:bodyPr wrap="square" rtlCol="0">
            <a:spAutoFit/>
          </a:bodyPr>
          <a:lstStyle/>
          <a:p>
            <a:r>
              <a:rPr lang="en-US" sz="2800" dirty="0" err="1"/>
              <a:t>Dalkowski</a:t>
            </a:r>
            <a:r>
              <a:rPr lang="en-US" sz="2800" dirty="0"/>
              <a:t> averaged 12.63 strikeouts per 9 innings, but…………………….</a:t>
            </a:r>
          </a:p>
        </p:txBody>
      </p:sp>
    </p:spTree>
    <p:extLst>
      <p:ext uri="{BB962C8B-B14F-4D97-AF65-F5344CB8AC3E}">
        <p14:creationId xmlns:p14="http://schemas.microsoft.com/office/powerpoint/2010/main" val="221131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762000" y="381000"/>
            <a:ext cx="10668001" cy="646331"/>
          </a:xfrm>
          <a:prstGeom prst="rect">
            <a:avLst/>
          </a:prstGeom>
          <a:noFill/>
        </p:spPr>
        <p:txBody>
          <a:bodyPr wrap="square" rtlCol="0">
            <a:spAutoFit/>
          </a:bodyPr>
          <a:lstStyle/>
          <a:p>
            <a:pPr algn="ctr"/>
            <a:r>
              <a:rPr lang="en-US" sz="3600" dirty="0"/>
              <a:t>He also averaged 12.25 walks per 9 innings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219200"/>
            <a:ext cx="4800600" cy="5334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1219200"/>
            <a:ext cx="5324475" cy="5334000"/>
          </a:xfrm>
          <a:prstGeom prst="rect">
            <a:avLst/>
          </a:prstGeom>
        </p:spPr>
      </p:pic>
    </p:spTree>
    <p:extLst>
      <p:ext uri="{BB962C8B-B14F-4D97-AF65-F5344CB8AC3E}">
        <p14:creationId xmlns:p14="http://schemas.microsoft.com/office/powerpoint/2010/main" val="2301878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762000" y="381000"/>
            <a:ext cx="11049000" cy="769441"/>
          </a:xfrm>
          <a:prstGeom prst="rect">
            <a:avLst/>
          </a:prstGeom>
          <a:noFill/>
        </p:spPr>
        <p:txBody>
          <a:bodyPr wrap="square" rtlCol="0">
            <a:spAutoFit/>
          </a:bodyPr>
          <a:lstStyle/>
          <a:p>
            <a:pPr algn="ctr"/>
            <a:r>
              <a:rPr lang="en-US" sz="4400" dirty="0"/>
              <a:t>What was your favorite Baseball Movie?</a:t>
            </a:r>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239" y="1600200"/>
            <a:ext cx="2311120" cy="3429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9272" y="1600200"/>
            <a:ext cx="2281843" cy="3429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24139" y="1652390"/>
            <a:ext cx="2281843" cy="3324620"/>
          </a:xfrm>
          <a:prstGeom prst="rect">
            <a:avLst/>
          </a:prstGeom>
        </p:spPr>
      </p:pic>
      <p:sp>
        <p:nvSpPr>
          <p:cNvPr id="7" name="TextBox 6"/>
          <p:cNvSpPr txBox="1"/>
          <p:nvPr/>
        </p:nvSpPr>
        <p:spPr>
          <a:xfrm>
            <a:off x="1143000" y="5341203"/>
            <a:ext cx="2895600" cy="461665"/>
          </a:xfrm>
          <a:prstGeom prst="rect">
            <a:avLst/>
          </a:prstGeom>
          <a:noFill/>
        </p:spPr>
        <p:txBody>
          <a:bodyPr wrap="square" rtlCol="0">
            <a:spAutoFit/>
          </a:bodyPr>
          <a:lstStyle/>
          <a:p>
            <a:pPr algn="ctr"/>
            <a:r>
              <a:rPr lang="en-US" sz="2400" dirty="0" err="1"/>
              <a:t>Moneyball</a:t>
            </a:r>
            <a:endParaRPr lang="en-US" sz="2400" dirty="0"/>
          </a:p>
        </p:txBody>
      </p:sp>
      <p:sp>
        <p:nvSpPr>
          <p:cNvPr id="9" name="Rectangle 8"/>
          <p:cNvSpPr/>
          <p:nvPr/>
        </p:nvSpPr>
        <p:spPr>
          <a:xfrm>
            <a:off x="4495800" y="5341203"/>
            <a:ext cx="3276600" cy="461665"/>
          </a:xfrm>
          <a:prstGeom prst="rect">
            <a:avLst/>
          </a:prstGeom>
        </p:spPr>
        <p:txBody>
          <a:bodyPr wrap="square">
            <a:spAutoFit/>
          </a:bodyPr>
          <a:lstStyle/>
          <a:p>
            <a:pPr lvl="0" algn="ctr"/>
            <a:r>
              <a:rPr lang="en-US" sz="2400" dirty="0">
                <a:solidFill>
                  <a:prstClr val="white"/>
                </a:solidFill>
              </a:rPr>
              <a:t>The Sandlot</a:t>
            </a:r>
          </a:p>
        </p:txBody>
      </p:sp>
      <p:sp>
        <p:nvSpPr>
          <p:cNvPr id="10" name="Rectangle 9"/>
          <p:cNvSpPr/>
          <p:nvPr/>
        </p:nvSpPr>
        <p:spPr>
          <a:xfrm>
            <a:off x="8001000" y="5341203"/>
            <a:ext cx="3200400" cy="461665"/>
          </a:xfrm>
          <a:prstGeom prst="rect">
            <a:avLst/>
          </a:prstGeom>
        </p:spPr>
        <p:txBody>
          <a:bodyPr wrap="square">
            <a:spAutoFit/>
          </a:bodyPr>
          <a:lstStyle/>
          <a:p>
            <a:pPr lvl="0" algn="ctr"/>
            <a:r>
              <a:rPr lang="en-US" sz="2400" dirty="0">
                <a:solidFill>
                  <a:prstClr val="white"/>
                </a:solidFill>
              </a:rPr>
              <a:t>42</a:t>
            </a:r>
          </a:p>
        </p:txBody>
      </p:sp>
    </p:spTree>
    <p:extLst>
      <p:ext uri="{BB962C8B-B14F-4D97-AF65-F5344CB8AC3E}">
        <p14:creationId xmlns:p14="http://schemas.microsoft.com/office/powerpoint/2010/main" val="92962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304800" y="152400"/>
            <a:ext cx="11658600" cy="646331"/>
          </a:xfrm>
          <a:prstGeom prst="rect">
            <a:avLst/>
          </a:prstGeom>
          <a:noFill/>
        </p:spPr>
        <p:txBody>
          <a:bodyPr wrap="square" rtlCol="0">
            <a:spAutoFit/>
          </a:bodyPr>
          <a:lstStyle/>
          <a:p>
            <a:pPr algn="ctr"/>
            <a:r>
              <a:rPr lang="en-US" sz="3600" dirty="0"/>
              <a:t>The Natural</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914400"/>
            <a:ext cx="4495800" cy="5602069"/>
          </a:xfrm>
          <a:prstGeom prst="rect">
            <a:avLst/>
          </a:prstGeom>
        </p:spPr>
      </p:pic>
    </p:spTree>
    <p:extLst>
      <p:ext uri="{BB962C8B-B14F-4D97-AF65-F5344CB8AC3E}">
        <p14:creationId xmlns:p14="http://schemas.microsoft.com/office/powerpoint/2010/main" val="269536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1295400" y="152400"/>
            <a:ext cx="9525000" cy="646331"/>
          </a:xfrm>
          <a:prstGeom prst="rect">
            <a:avLst/>
          </a:prstGeom>
          <a:noFill/>
        </p:spPr>
        <p:txBody>
          <a:bodyPr wrap="square" rtlCol="0">
            <a:spAutoFit/>
          </a:bodyPr>
          <a:lstStyle/>
          <a:p>
            <a:pPr algn="ctr"/>
            <a:r>
              <a:rPr lang="en-US" sz="3600" dirty="0"/>
              <a:t>The Natural</a:t>
            </a:r>
          </a:p>
        </p:txBody>
      </p:sp>
      <p:sp>
        <p:nvSpPr>
          <p:cNvPr id="4" name="TextBox 3"/>
          <p:cNvSpPr txBox="1"/>
          <p:nvPr/>
        </p:nvSpPr>
        <p:spPr>
          <a:xfrm>
            <a:off x="762000" y="5181600"/>
            <a:ext cx="10515600" cy="1384995"/>
          </a:xfrm>
          <a:prstGeom prst="rect">
            <a:avLst/>
          </a:prstGeom>
          <a:noFill/>
        </p:spPr>
        <p:txBody>
          <a:bodyPr wrap="square" rtlCol="0">
            <a:spAutoFit/>
          </a:bodyPr>
          <a:lstStyle/>
          <a:p>
            <a:pPr algn="ctr"/>
            <a:r>
              <a:rPr lang="en-US" sz="2800" dirty="0"/>
              <a:t>Robert Redford played a character loosely based on Eddie </a:t>
            </a:r>
            <a:r>
              <a:rPr lang="en-US" sz="2800" dirty="0" err="1"/>
              <a:t>Waitkus</a:t>
            </a:r>
            <a:r>
              <a:rPr lang="en-US" sz="2800" dirty="0"/>
              <a:t> of the Philadelphia Phillies. </a:t>
            </a:r>
            <a:r>
              <a:rPr lang="en-US" sz="2800" dirty="0" err="1"/>
              <a:t>Waitkus</a:t>
            </a:r>
            <a:r>
              <a:rPr lang="en-US" sz="2800" dirty="0"/>
              <a:t> was shot by a deranged fan in 1949.</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838200"/>
            <a:ext cx="8077200" cy="4114800"/>
          </a:xfrm>
          <a:prstGeom prst="rect">
            <a:avLst/>
          </a:prstGeom>
        </p:spPr>
      </p:pic>
    </p:spTree>
    <p:extLst>
      <p:ext uri="{BB962C8B-B14F-4D97-AF65-F5344CB8AC3E}">
        <p14:creationId xmlns:p14="http://schemas.microsoft.com/office/powerpoint/2010/main" val="3856772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381000" y="76200"/>
            <a:ext cx="11506200" cy="646331"/>
          </a:xfrm>
          <a:prstGeom prst="rect">
            <a:avLst/>
          </a:prstGeom>
          <a:noFill/>
        </p:spPr>
        <p:txBody>
          <a:bodyPr wrap="square" rtlCol="0">
            <a:spAutoFit/>
          </a:bodyPr>
          <a:lstStyle/>
          <a:p>
            <a:pPr algn="ctr"/>
            <a:r>
              <a:rPr lang="en-US" sz="3600" dirty="0"/>
              <a:t>The Natural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722531"/>
            <a:ext cx="4495800" cy="5743813"/>
          </a:xfrm>
          <a:prstGeom prst="rect">
            <a:avLst/>
          </a:prstGeom>
        </p:spPr>
      </p:pic>
      <p:sp>
        <p:nvSpPr>
          <p:cNvPr id="5" name="TextBox 4"/>
          <p:cNvSpPr txBox="1"/>
          <p:nvPr/>
        </p:nvSpPr>
        <p:spPr>
          <a:xfrm>
            <a:off x="5791200" y="3875544"/>
            <a:ext cx="5943600" cy="2677656"/>
          </a:xfrm>
          <a:prstGeom prst="rect">
            <a:avLst/>
          </a:prstGeom>
          <a:noFill/>
        </p:spPr>
        <p:txBody>
          <a:bodyPr wrap="square" rtlCol="0">
            <a:spAutoFit/>
          </a:bodyPr>
          <a:lstStyle/>
          <a:p>
            <a:r>
              <a:rPr lang="en-US" sz="2800" dirty="0"/>
              <a:t>On the night of June 14, 1949, Ruth Ann </a:t>
            </a:r>
            <a:r>
              <a:rPr lang="en-US" sz="2800" dirty="0" err="1"/>
              <a:t>Steinhagen</a:t>
            </a:r>
            <a:r>
              <a:rPr lang="en-US" sz="2800" dirty="0"/>
              <a:t> gave $5 tip to a bellhop at the Edgewater Beach Hotel in Chicago to deliver a note to another guest, Eddie </a:t>
            </a:r>
            <a:r>
              <a:rPr lang="en-US" sz="2800" dirty="0" err="1"/>
              <a:t>Waitkus</a:t>
            </a:r>
            <a:r>
              <a:rPr lang="en-US" sz="2800" dirty="0"/>
              <a:t>, first baseman for the visiting Phillies.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722531"/>
            <a:ext cx="5791200" cy="3139857"/>
          </a:xfrm>
          <a:prstGeom prst="rect">
            <a:avLst/>
          </a:prstGeom>
        </p:spPr>
      </p:pic>
    </p:spTree>
    <p:extLst>
      <p:ext uri="{BB962C8B-B14F-4D97-AF65-F5344CB8AC3E}">
        <p14:creationId xmlns:p14="http://schemas.microsoft.com/office/powerpoint/2010/main" val="2205308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381000" y="228600"/>
            <a:ext cx="11506200" cy="646331"/>
          </a:xfrm>
          <a:prstGeom prst="rect">
            <a:avLst/>
          </a:prstGeom>
          <a:noFill/>
        </p:spPr>
        <p:txBody>
          <a:bodyPr wrap="square" rtlCol="0">
            <a:spAutoFit/>
          </a:bodyPr>
          <a:lstStyle/>
          <a:p>
            <a:pPr algn="ctr"/>
            <a:r>
              <a:rPr lang="en-US" sz="3600" dirty="0"/>
              <a:t>The Natural</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838200"/>
            <a:ext cx="8610600" cy="5638800"/>
          </a:xfrm>
          <a:prstGeom prst="rect">
            <a:avLst/>
          </a:prstGeom>
        </p:spPr>
      </p:pic>
    </p:spTree>
    <p:extLst>
      <p:ext uri="{BB962C8B-B14F-4D97-AF65-F5344CB8AC3E}">
        <p14:creationId xmlns:p14="http://schemas.microsoft.com/office/powerpoint/2010/main" val="220024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381000" y="228600"/>
            <a:ext cx="11506200" cy="646331"/>
          </a:xfrm>
          <a:prstGeom prst="rect">
            <a:avLst/>
          </a:prstGeom>
          <a:noFill/>
        </p:spPr>
        <p:txBody>
          <a:bodyPr wrap="square" rtlCol="0">
            <a:spAutoFit/>
          </a:bodyPr>
          <a:lstStyle/>
          <a:p>
            <a:pPr algn="ctr"/>
            <a:r>
              <a:rPr lang="en-US" sz="3600" dirty="0"/>
              <a:t>The Natural</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914400"/>
            <a:ext cx="7467600" cy="4572000"/>
          </a:xfrm>
          <a:prstGeom prst="rect">
            <a:avLst/>
          </a:prstGeom>
        </p:spPr>
      </p:pic>
      <p:sp>
        <p:nvSpPr>
          <p:cNvPr id="6" name="TextBox 5"/>
          <p:cNvSpPr txBox="1"/>
          <p:nvPr/>
        </p:nvSpPr>
        <p:spPr>
          <a:xfrm>
            <a:off x="990600" y="5486400"/>
            <a:ext cx="10668000" cy="954107"/>
          </a:xfrm>
          <a:prstGeom prst="rect">
            <a:avLst/>
          </a:prstGeom>
          <a:noFill/>
        </p:spPr>
        <p:txBody>
          <a:bodyPr wrap="square" rtlCol="0">
            <a:spAutoFit/>
          </a:bodyPr>
          <a:lstStyle/>
          <a:p>
            <a:pPr algn="ctr"/>
            <a:r>
              <a:rPr lang="en-US" sz="2800" dirty="0" err="1"/>
              <a:t>Waitkus</a:t>
            </a:r>
            <a:r>
              <a:rPr lang="en-US" sz="2800" dirty="0"/>
              <a:t> survived the attack and resumed his career the next season. He was the starting 1B for the Phillies in the 1950 World Series.</a:t>
            </a:r>
          </a:p>
        </p:txBody>
      </p:sp>
    </p:spTree>
    <p:extLst>
      <p:ext uri="{BB962C8B-B14F-4D97-AF65-F5344CB8AC3E}">
        <p14:creationId xmlns:p14="http://schemas.microsoft.com/office/powerpoint/2010/main" val="399222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sketball 16x9">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sketball_16x9.potx" id="{DCF2C791-EE76-41C3-9BB0-21CE31E0B312}" vid="{AA4094CD-6F6C-4074-B677-74FA5D2823E5}"/>
    </a:ext>
  </a:extLst>
</a:theme>
</file>

<file path=ppt/theme/theme2.xml><?xml version="1.0" encoding="utf-8"?>
<a:theme xmlns:a="http://schemas.openxmlformats.org/drawingml/2006/main" name="Office Theme">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6771E9A-D5D0-42D6-AFF0-B7562B94D8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Basketball presentation (widescreen)</Template>
  <TotalTime>0</TotalTime>
  <Words>471</Words>
  <Application>Microsoft Office PowerPoint</Application>
  <PresentationFormat>Widescreen</PresentationFormat>
  <Paragraphs>72</Paragraphs>
  <Slides>33</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Franklin Gothic Medium</vt:lpstr>
      <vt:lpstr>Impact</vt:lpstr>
      <vt:lpstr>Basketball 16x9</vt:lpstr>
      <vt:lpstr>Baseball Movies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2016-08-24T16:00:57Z</dcterms:created>
  <dcterms:modified xsi:type="dcterms:W3CDTF">2016-11-14T15:30:43Z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TC040011739991</vt:lpwstr>
  </property>
</Properties>
</file>