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comments/comment9.xml" ContentType="application/vnd.openxmlformats-officedocument.presentationml.comments+xml"/>
  <Override PartName="/ppt/notesSlides/notesSlide10.xml" ContentType="application/vnd.openxmlformats-officedocument.presentationml.notesSlide+xml"/>
  <Override PartName="/ppt/comments/comment10.xml" ContentType="application/vnd.openxmlformats-officedocument.presentationml.comments+xml"/>
  <Override PartName="/ppt/notesSlides/notesSlide11.xml" ContentType="application/vnd.openxmlformats-officedocument.presentationml.notesSlide+xml"/>
  <Override PartName="/ppt/comments/comment11.xml" ContentType="application/vnd.openxmlformats-officedocument.presentationml.comments+xml"/>
  <Override PartName="/ppt/notesSlides/notesSlide12.xml" ContentType="application/vnd.openxmlformats-officedocument.presentationml.notesSlide+xml"/>
  <Override PartName="/ppt/comments/comment12.xml" ContentType="application/vnd.openxmlformats-officedocument.presentationml.comments+xml"/>
  <Override PartName="/ppt/notesSlides/notesSlide13.xml" ContentType="application/vnd.openxmlformats-officedocument.presentationml.notesSlide+xml"/>
  <Override PartName="/ppt/comments/comment13.xml" ContentType="application/vnd.openxmlformats-officedocument.presentationml.comments+xml"/>
  <Override PartName="/ppt/notesSlides/notesSlide14.xml" ContentType="application/vnd.openxmlformats-officedocument.presentationml.notesSlide+xml"/>
  <Override PartName="/ppt/comments/comment14.xml" ContentType="application/vnd.openxmlformats-officedocument.presentationml.comments+xml"/>
  <Override PartName="/ppt/notesSlides/notesSlide15.xml" ContentType="application/vnd.openxmlformats-officedocument.presentationml.notesSlide+xml"/>
  <Override PartName="/ppt/comments/comment15.xml" ContentType="application/vnd.openxmlformats-officedocument.presentationml.comments+xml"/>
  <Override PartName="/ppt/notesSlides/notesSlide16.xml" ContentType="application/vnd.openxmlformats-officedocument.presentationml.notesSlide+xml"/>
  <Override PartName="/ppt/comments/comment16.xml" ContentType="application/vnd.openxmlformats-officedocument.presentationml.comments+xml"/>
  <Override PartName="/ppt/notesSlides/notesSlide17.xml" ContentType="application/vnd.openxmlformats-officedocument.presentationml.notesSlide+xml"/>
  <Override PartName="/ppt/comments/comment17.xml" ContentType="application/vnd.openxmlformats-officedocument.presentationml.comments+xml"/>
  <Override PartName="/ppt/notesSlides/notesSlide18.xml" ContentType="application/vnd.openxmlformats-officedocument.presentationml.notesSlide+xml"/>
  <Override PartName="/ppt/comments/comment1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3" r:id="rId3"/>
    <p:sldId id="287" r:id="rId4"/>
    <p:sldId id="257" r:id="rId5"/>
    <p:sldId id="267" r:id="rId6"/>
    <p:sldId id="288" r:id="rId7"/>
    <p:sldId id="289" r:id="rId8"/>
    <p:sldId id="290" r:id="rId9"/>
    <p:sldId id="291" r:id="rId10"/>
    <p:sldId id="294" r:id="rId11"/>
    <p:sldId id="295" r:id="rId12"/>
    <p:sldId id="300" r:id="rId13"/>
    <p:sldId id="301" r:id="rId14"/>
    <p:sldId id="296" r:id="rId15"/>
    <p:sldId id="297" r:id="rId16"/>
    <p:sldId id="292" r:id="rId17"/>
    <p:sldId id="299" r:id="rId18"/>
    <p:sldId id="293" r:id="rId19"/>
    <p:sldId id="298" r:id="rId20"/>
    <p:sldId id="30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te Cely" initials="MC" lastIdx="2" clrIdx="0">
    <p:extLst>
      <p:ext uri="{19B8F6BF-5375-455C-9EA6-DF929625EA0E}">
        <p15:presenceInfo xmlns:p15="http://schemas.microsoft.com/office/powerpoint/2012/main" userId="867cbb0a334bccf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94" autoAdjust="0"/>
  </p:normalViewPr>
  <p:slideViewPr>
    <p:cSldViewPr snapToGrid="0">
      <p:cViewPr varScale="1">
        <p:scale>
          <a:sx n="85" d="100"/>
          <a:sy n="85" d="100"/>
        </p:scale>
        <p:origin x="590" y="53"/>
      </p:cViewPr>
      <p:guideLst/>
    </p:cSldViewPr>
  </p:slideViewPr>
  <p:outlineViewPr>
    <p:cViewPr>
      <p:scale>
        <a:sx n="33" d="100"/>
        <a:sy n="33" d="100"/>
      </p:scale>
      <p:origin x="0" y="-4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6-04-24T14:00:07.085" idx="1">
    <p:pos x="10" y="10"/>
    <p:text/>
    <p:extLst>
      <p:ext uri="{C676402C-5697-4E1C-873F-D02D1690AC5C}">
        <p15:threadingInfo xmlns:p15="http://schemas.microsoft.com/office/powerpoint/2012/main" timeZoneBias="300"/>
      </p:ext>
    </p:extLst>
  </p:cm>
  <p:cm authorId="1" dt="2016-04-24T14:00:20.165" idx="2">
    <p:pos x="106" y="106"/>
    <p:text>The Drum Guy is John Adams and he has been doing it at Tribe games for 40year.</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3A0B0-5889-488A-8FC1-A2EDA454FBEC}" type="datetimeFigureOut">
              <a:rPr lang="en-US" smtClean="0"/>
              <a:t>6/26/2017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C3D58-AE1C-49C8-AE5A-F036578BAC86}" type="slidenum">
              <a:rPr lang="en-US" smtClean="0"/>
              <a:t>‹#›</a:t>
            </a:fld>
            <a:endParaRPr lang="en-US"/>
          </a:p>
        </p:txBody>
      </p:sp>
    </p:spTree>
    <p:extLst>
      <p:ext uri="{BB962C8B-B14F-4D97-AF65-F5344CB8AC3E}">
        <p14:creationId xmlns:p14="http://schemas.microsoft.com/office/powerpoint/2010/main" val="322469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2</a:t>
            </a:fld>
            <a:endParaRPr lang="en-US"/>
          </a:p>
        </p:txBody>
      </p:sp>
    </p:spTree>
    <p:extLst>
      <p:ext uri="{BB962C8B-B14F-4D97-AF65-F5344CB8AC3E}">
        <p14:creationId xmlns:p14="http://schemas.microsoft.com/office/powerpoint/2010/main" val="189051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11</a:t>
            </a:fld>
            <a:endParaRPr lang="en-US"/>
          </a:p>
        </p:txBody>
      </p:sp>
    </p:spTree>
    <p:extLst>
      <p:ext uri="{BB962C8B-B14F-4D97-AF65-F5344CB8AC3E}">
        <p14:creationId xmlns:p14="http://schemas.microsoft.com/office/powerpoint/2010/main" val="615030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12</a:t>
            </a:fld>
            <a:endParaRPr lang="en-US"/>
          </a:p>
        </p:txBody>
      </p:sp>
    </p:spTree>
    <p:extLst>
      <p:ext uri="{BB962C8B-B14F-4D97-AF65-F5344CB8AC3E}">
        <p14:creationId xmlns:p14="http://schemas.microsoft.com/office/powerpoint/2010/main" val="43290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13</a:t>
            </a:fld>
            <a:endParaRPr lang="en-US"/>
          </a:p>
        </p:txBody>
      </p:sp>
    </p:spTree>
    <p:extLst>
      <p:ext uri="{BB962C8B-B14F-4D97-AF65-F5344CB8AC3E}">
        <p14:creationId xmlns:p14="http://schemas.microsoft.com/office/powerpoint/2010/main" val="1215672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14</a:t>
            </a:fld>
            <a:endParaRPr lang="en-US"/>
          </a:p>
        </p:txBody>
      </p:sp>
    </p:spTree>
    <p:extLst>
      <p:ext uri="{BB962C8B-B14F-4D97-AF65-F5344CB8AC3E}">
        <p14:creationId xmlns:p14="http://schemas.microsoft.com/office/powerpoint/2010/main" val="3397033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15</a:t>
            </a:fld>
            <a:endParaRPr lang="en-US"/>
          </a:p>
        </p:txBody>
      </p:sp>
    </p:spTree>
    <p:extLst>
      <p:ext uri="{BB962C8B-B14F-4D97-AF65-F5344CB8AC3E}">
        <p14:creationId xmlns:p14="http://schemas.microsoft.com/office/powerpoint/2010/main" val="1813471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16</a:t>
            </a:fld>
            <a:endParaRPr lang="en-US"/>
          </a:p>
        </p:txBody>
      </p:sp>
    </p:spTree>
    <p:extLst>
      <p:ext uri="{BB962C8B-B14F-4D97-AF65-F5344CB8AC3E}">
        <p14:creationId xmlns:p14="http://schemas.microsoft.com/office/powerpoint/2010/main" val="4074627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17</a:t>
            </a:fld>
            <a:endParaRPr lang="en-US"/>
          </a:p>
        </p:txBody>
      </p:sp>
    </p:spTree>
    <p:extLst>
      <p:ext uri="{BB962C8B-B14F-4D97-AF65-F5344CB8AC3E}">
        <p14:creationId xmlns:p14="http://schemas.microsoft.com/office/powerpoint/2010/main" val="3306527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18</a:t>
            </a:fld>
            <a:endParaRPr lang="en-US"/>
          </a:p>
        </p:txBody>
      </p:sp>
    </p:spTree>
    <p:extLst>
      <p:ext uri="{BB962C8B-B14F-4D97-AF65-F5344CB8AC3E}">
        <p14:creationId xmlns:p14="http://schemas.microsoft.com/office/powerpoint/2010/main" val="3260552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19</a:t>
            </a:fld>
            <a:endParaRPr lang="en-US"/>
          </a:p>
        </p:txBody>
      </p:sp>
    </p:spTree>
    <p:extLst>
      <p:ext uri="{BB962C8B-B14F-4D97-AF65-F5344CB8AC3E}">
        <p14:creationId xmlns:p14="http://schemas.microsoft.com/office/powerpoint/2010/main" val="444942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3</a:t>
            </a:fld>
            <a:endParaRPr lang="en-US"/>
          </a:p>
        </p:txBody>
      </p:sp>
    </p:spTree>
    <p:extLst>
      <p:ext uri="{BB962C8B-B14F-4D97-AF65-F5344CB8AC3E}">
        <p14:creationId xmlns:p14="http://schemas.microsoft.com/office/powerpoint/2010/main" val="375996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4</a:t>
            </a:fld>
            <a:endParaRPr lang="en-US"/>
          </a:p>
        </p:txBody>
      </p:sp>
    </p:spTree>
    <p:extLst>
      <p:ext uri="{BB962C8B-B14F-4D97-AF65-F5344CB8AC3E}">
        <p14:creationId xmlns:p14="http://schemas.microsoft.com/office/powerpoint/2010/main" val="416525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5</a:t>
            </a:fld>
            <a:endParaRPr lang="en-US"/>
          </a:p>
        </p:txBody>
      </p:sp>
    </p:spTree>
    <p:extLst>
      <p:ext uri="{BB962C8B-B14F-4D97-AF65-F5344CB8AC3E}">
        <p14:creationId xmlns:p14="http://schemas.microsoft.com/office/powerpoint/2010/main" val="3516353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6</a:t>
            </a:fld>
            <a:endParaRPr lang="en-US"/>
          </a:p>
        </p:txBody>
      </p:sp>
    </p:spTree>
    <p:extLst>
      <p:ext uri="{BB962C8B-B14F-4D97-AF65-F5344CB8AC3E}">
        <p14:creationId xmlns:p14="http://schemas.microsoft.com/office/powerpoint/2010/main" val="2035148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7</a:t>
            </a:fld>
            <a:endParaRPr lang="en-US"/>
          </a:p>
        </p:txBody>
      </p:sp>
    </p:spTree>
    <p:extLst>
      <p:ext uri="{BB962C8B-B14F-4D97-AF65-F5344CB8AC3E}">
        <p14:creationId xmlns:p14="http://schemas.microsoft.com/office/powerpoint/2010/main" val="1095357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8</a:t>
            </a:fld>
            <a:endParaRPr lang="en-US"/>
          </a:p>
        </p:txBody>
      </p:sp>
    </p:spTree>
    <p:extLst>
      <p:ext uri="{BB962C8B-B14F-4D97-AF65-F5344CB8AC3E}">
        <p14:creationId xmlns:p14="http://schemas.microsoft.com/office/powerpoint/2010/main" val="40086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9</a:t>
            </a:fld>
            <a:endParaRPr lang="en-US"/>
          </a:p>
        </p:txBody>
      </p:sp>
    </p:spTree>
    <p:extLst>
      <p:ext uri="{BB962C8B-B14F-4D97-AF65-F5344CB8AC3E}">
        <p14:creationId xmlns:p14="http://schemas.microsoft.com/office/powerpoint/2010/main" val="1529084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4D8630-481F-4758-B12D-F326D46C6DD1}" type="slidenum">
              <a:rPr lang="en-US" smtClean="0"/>
              <a:t>10</a:t>
            </a:fld>
            <a:endParaRPr lang="en-US"/>
          </a:p>
        </p:txBody>
      </p:sp>
    </p:spTree>
    <p:extLst>
      <p:ext uri="{BB962C8B-B14F-4D97-AF65-F5344CB8AC3E}">
        <p14:creationId xmlns:p14="http://schemas.microsoft.com/office/powerpoint/2010/main" val="289291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0D895C-5EBE-4308-9879-6A523EE1F666}"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1E027-049E-434C-9847-161221FA8769}" type="slidenum">
              <a:rPr lang="en-US" smtClean="0"/>
              <a:t>‹#›</a:t>
            </a:fld>
            <a:endParaRPr lang="en-US"/>
          </a:p>
        </p:txBody>
      </p:sp>
    </p:spTree>
    <p:extLst>
      <p:ext uri="{BB962C8B-B14F-4D97-AF65-F5344CB8AC3E}">
        <p14:creationId xmlns:p14="http://schemas.microsoft.com/office/powerpoint/2010/main" val="307198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0D895C-5EBE-4308-9879-6A523EE1F666}"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1E027-049E-434C-9847-161221FA8769}" type="slidenum">
              <a:rPr lang="en-US" smtClean="0"/>
              <a:t>‹#›</a:t>
            </a:fld>
            <a:endParaRPr lang="en-US"/>
          </a:p>
        </p:txBody>
      </p:sp>
    </p:spTree>
    <p:extLst>
      <p:ext uri="{BB962C8B-B14F-4D97-AF65-F5344CB8AC3E}">
        <p14:creationId xmlns:p14="http://schemas.microsoft.com/office/powerpoint/2010/main" val="2053983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0D895C-5EBE-4308-9879-6A523EE1F666}"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1E027-049E-434C-9847-161221FA8769}" type="slidenum">
              <a:rPr lang="en-US" smtClean="0"/>
              <a:t>‹#›</a:t>
            </a:fld>
            <a:endParaRPr lang="en-US"/>
          </a:p>
        </p:txBody>
      </p:sp>
    </p:spTree>
    <p:extLst>
      <p:ext uri="{BB962C8B-B14F-4D97-AF65-F5344CB8AC3E}">
        <p14:creationId xmlns:p14="http://schemas.microsoft.com/office/powerpoint/2010/main" val="336284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0D895C-5EBE-4308-9879-6A523EE1F666}"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1E027-049E-434C-9847-161221FA8769}" type="slidenum">
              <a:rPr lang="en-US" smtClean="0"/>
              <a:t>‹#›</a:t>
            </a:fld>
            <a:endParaRPr lang="en-US"/>
          </a:p>
        </p:txBody>
      </p:sp>
    </p:spTree>
    <p:extLst>
      <p:ext uri="{BB962C8B-B14F-4D97-AF65-F5344CB8AC3E}">
        <p14:creationId xmlns:p14="http://schemas.microsoft.com/office/powerpoint/2010/main" val="319320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0D895C-5EBE-4308-9879-6A523EE1F666}"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1E027-049E-434C-9847-161221FA8769}" type="slidenum">
              <a:rPr lang="en-US" smtClean="0"/>
              <a:t>‹#›</a:t>
            </a:fld>
            <a:endParaRPr lang="en-US"/>
          </a:p>
        </p:txBody>
      </p:sp>
    </p:spTree>
    <p:extLst>
      <p:ext uri="{BB962C8B-B14F-4D97-AF65-F5344CB8AC3E}">
        <p14:creationId xmlns:p14="http://schemas.microsoft.com/office/powerpoint/2010/main" val="156732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0D895C-5EBE-4308-9879-6A523EE1F666}" type="datetimeFigureOut">
              <a:rPr lang="en-US" smtClean="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1E027-049E-434C-9847-161221FA8769}" type="slidenum">
              <a:rPr lang="en-US" smtClean="0"/>
              <a:t>‹#›</a:t>
            </a:fld>
            <a:endParaRPr lang="en-US"/>
          </a:p>
        </p:txBody>
      </p:sp>
    </p:spTree>
    <p:extLst>
      <p:ext uri="{BB962C8B-B14F-4D97-AF65-F5344CB8AC3E}">
        <p14:creationId xmlns:p14="http://schemas.microsoft.com/office/powerpoint/2010/main" val="269931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0D895C-5EBE-4308-9879-6A523EE1F666}" type="datetimeFigureOut">
              <a:rPr lang="en-US" smtClean="0"/>
              <a:t>6/26/2017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1E027-049E-434C-9847-161221FA8769}" type="slidenum">
              <a:rPr lang="en-US" smtClean="0"/>
              <a:t>‹#›</a:t>
            </a:fld>
            <a:endParaRPr lang="en-US"/>
          </a:p>
        </p:txBody>
      </p:sp>
    </p:spTree>
    <p:extLst>
      <p:ext uri="{BB962C8B-B14F-4D97-AF65-F5344CB8AC3E}">
        <p14:creationId xmlns:p14="http://schemas.microsoft.com/office/powerpoint/2010/main" val="238964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0D895C-5EBE-4308-9879-6A523EE1F666}" type="datetimeFigureOut">
              <a:rPr lang="en-US" smtClean="0"/>
              <a:t>6/26/2017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1E027-049E-434C-9847-161221FA8769}" type="slidenum">
              <a:rPr lang="en-US" smtClean="0"/>
              <a:t>‹#›</a:t>
            </a:fld>
            <a:endParaRPr lang="en-US"/>
          </a:p>
        </p:txBody>
      </p:sp>
    </p:spTree>
    <p:extLst>
      <p:ext uri="{BB962C8B-B14F-4D97-AF65-F5344CB8AC3E}">
        <p14:creationId xmlns:p14="http://schemas.microsoft.com/office/powerpoint/2010/main" val="393211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0D895C-5EBE-4308-9879-6A523EE1F666}" type="datetimeFigureOut">
              <a:rPr lang="en-US" smtClean="0"/>
              <a:t>6/26/2017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1E027-049E-434C-9847-161221FA8769}" type="slidenum">
              <a:rPr lang="en-US" smtClean="0"/>
              <a:t>‹#›</a:t>
            </a:fld>
            <a:endParaRPr lang="en-US"/>
          </a:p>
        </p:txBody>
      </p:sp>
    </p:spTree>
    <p:extLst>
      <p:ext uri="{BB962C8B-B14F-4D97-AF65-F5344CB8AC3E}">
        <p14:creationId xmlns:p14="http://schemas.microsoft.com/office/powerpoint/2010/main" val="300856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0D895C-5EBE-4308-9879-6A523EE1F666}" type="datetimeFigureOut">
              <a:rPr lang="en-US" smtClean="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1E027-049E-434C-9847-161221FA8769}" type="slidenum">
              <a:rPr lang="en-US" smtClean="0"/>
              <a:t>‹#›</a:t>
            </a:fld>
            <a:endParaRPr lang="en-US"/>
          </a:p>
        </p:txBody>
      </p:sp>
    </p:spTree>
    <p:extLst>
      <p:ext uri="{BB962C8B-B14F-4D97-AF65-F5344CB8AC3E}">
        <p14:creationId xmlns:p14="http://schemas.microsoft.com/office/powerpoint/2010/main" val="3417285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0D895C-5EBE-4308-9879-6A523EE1F666}" type="datetimeFigureOut">
              <a:rPr lang="en-US" smtClean="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1E027-049E-434C-9847-161221FA8769}" type="slidenum">
              <a:rPr lang="en-US" smtClean="0"/>
              <a:t>‹#›</a:t>
            </a:fld>
            <a:endParaRPr lang="en-US"/>
          </a:p>
        </p:txBody>
      </p:sp>
    </p:spTree>
    <p:extLst>
      <p:ext uri="{BB962C8B-B14F-4D97-AF65-F5344CB8AC3E}">
        <p14:creationId xmlns:p14="http://schemas.microsoft.com/office/powerpoint/2010/main" val="816654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D895C-5EBE-4308-9879-6A523EE1F666}" type="datetimeFigureOut">
              <a:rPr lang="en-US" smtClean="0"/>
              <a:t>6/26/2017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1E027-049E-434C-9847-161221FA8769}" type="slidenum">
              <a:rPr lang="en-US" smtClean="0"/>
              <a:t>‹#›</a:t>
            </a:fld>
            <a:endParaRPr lang="en-US"/>
          </a:p>
        </p:txBody>
      </p:sp>
    </p:spTree>
    <p:extLst>
      <p:ext uri="{BB962C8B-B14F-4D97-AF65-F5344CB8AC3E}">
        <p14:creationId xmlns:p14="http://schemas.microsoft.com/office/powerpoint/2010/main" val="1822329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comments" Target="../comments/comment9.xml"/><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omments" Target="../comments/comment10.xml"/><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comments" Target="../comments/comment11.xml"/><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omments" Target="../comments/comment12.xml"/><Relationship Id="rId5" Type="http://schemas.openxmlformats.org/officeDocument/2006/relationships/image" Target="../media/image33.jp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omments" Target="../comments/comment13.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WzC_koWckdY"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omments" Target="../comments/comment14.xml"/><Relationship Id="rId5" Type="http://schemas.openxmlformats.org/officeDocument/2006/relationships/image" Target="../media/image34.jpg"/><Relationship Id="rId4" Type="http://schemas.openxmlformats.org/officeDocument/2006/relationships/hyperlink" Target="https://www.youtube.com/watch?v=XsS_CXk2z_Q"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omments" Target="../comments/comment15.xml"/><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s6NXkH9Wcp8" TargetMode="External"/><Relationship Id="rId7" Type="http://schemas.openxmlformats.org/officeDocument/2006/relationships/comments" Target="../comments/comment16.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g"/><Relationship Id="rId4" Type="http://schemas.openxmlformats.org/officeDocument/2006/relationships/image" Target="../media/image38.jp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comments" Target="../comments/comment17.xml"/><Relationship Id="rId5" Type="http://schemas.openxmlformats.org/officeDocument/2006/relationships/image" Target="../media/image42.jpeg"/><Relationship Id="rId4" Type="http://schemas.openxmlformats.org/officeDocument/2006/relationships/hyperlink" Target="https://www.youtube.com/watch?v=0agZEMEpiV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comments" Target="../comments/comment18.xml"/><Relationship Id="rId5" Type="http://schemas.openxmlformats.org/officeDocument/2006/relationships/hyperlink" Target="https://www.youtube.com/watch?v=DPh4iF76LbU" TargetMode="Externa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omments" Target="../comments/commen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comments" Target="../comments/comment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comments" Target="../comments/comment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omments" Target="../comments/comment5.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6.xml"/><Relationship Id="rId3" Type="http://schemas.openxmlformats.org/officeDocument/2006/relationships/image" Target="../media/image17.jpg"/><Relationship Id="rId7" Type="http://schemas.openxmlformats.org/officeDocument/2006/relationships/hyperlink" Target="https://m.youtube.com/watch?v=nfv1Bu06OH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comments" Target="../comments/comment7.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omments" Target="../comments/comment8.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881" y="3044952"/>
            <a:ext cx="9144000" cy="2837162"/>
          </a:xfrm>
        </p:spPr>
        <p:txBody>
          <a:bodyPr>
            <a:normAutofit fontScale="90000"/>
          </a:bodyPr>
          <a:lstStyle/>
          <a:p>
            <a:r>
              <a:rPr lang="en-US" sz="8900" b="1" dirty="0" smtClean="0"/>
              <a:t>Beer and Baseball</a:t>
            </a:r>
            <a:r>
              <a:rPr lang="en-US" dirty="0" smtClean="0"/>
              <a:t/>
            </a:r>
            <a:br>
              <a:rPr lang="en-US" dirty="0" smtClean="0"/>
            </a:br>
            <a:r>
              <a:rPr lang="en-US" dirty="0"/>
              <a:t/>
            </a:r>
            <a:br>
              <a:rPr lang="en-US" dirty="0"/>
            </a:br>
            <a:r>
              <a:rPr lang="en-US" dirty="0" smtClean="0"/>
              <a:t/>
            </a:r>
            <a:br>
              <a:rPr lang="en-US" dirty="0" smtClean="0"/>
            </a:br>
            <a:r>
              <a:rPr lang="en-US" sz="3600" dirty="0" smtClean="0"/>
              <a:t>In Heaven there is no beer,</a:t>
            </a:r>
            <a:br>
              <a:rPr lang="en-US" sz="3600" dirty="0" smtClean="0"/>
            </a:br>
            <a:r>
              <a:rPr lang="en-US" sz="3600" dirty="0" smtClean="0"/>
              <a:t>that’s why we drink it here …</a:t>
            </a:r>
            <a:br>
              <a:rPr lang="en-US" sz="3600" dirty="0" smtClean="0"/>
            </a:br>
            <a:endParaRPr lang="en-US" sz="3600" dirty="0"/>
          </a:p>
        </p:txBody>
      </p:sp>
      <p:sp>
        <p:nvSpPr>
          <p:cNvPr id="3" name="TextBox 2"/>
          <p:cNvSpPr txBox="1"/>
          <p:nvPr/>
        </p:nvSpPr>
        <p:spPr>
          <a:xfrm>
            <a:off x="7088734" y="5657671"/>
            <a:ext cx="2697085" cy="1200329"/>
          </a:xfrm>
          <a:prstGeom prst="rect">
            <a:avLst/>
          </a:prstGeom>
          <a:noFill/>
        </p:spPr>
        <p:txBody>
          <a:bodyPr wrap="none" rtlCol="0">
            <a:spAutoFit/>
          </a:bodyPr>
          <a:lstStyle/>
          <a:p>
            <a:r>
              <a:rPr lang="en-US" dirty="0" smtClean="0"/>
              <a:t>verse from a popular polka</a:t>
            </a:r>
          </a:p>
          <a:p>
            <a:endParaRPr lang="en-US" dirty="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370" y="961077"/>
            <a:ext cx="2288286" cy="2971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4418" y="1453575"/>
            <a:ext cx="2066925" cy="2219325"/>
          </a:xfrm>
          <a:prstGeom prst="rect">
            <a:avLst/>
          </a:prstGeom>
        </p:spPr>
      </p:pic>
    </p:spTree>
    <p:extLst>
      <p:ext uri="{BB962C8B-B14F-4D97-AF65-F5344CB8AC3E}">
        <p14:creationId xmlns:p14="http://schemas.microsoft.com/office/powerpoint/2010/main" val="1384730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85761" y="144518"/>
            <a:ext cx="5540192" cy="9510296"/>
          </a:xfrm>
          <a:prstGeom prst="rect">
            <a:avLst/>
          </a:prstGeom>
          <a:noFill/>
        </p:spPr>
        <p:txBody>
          <a:bodyPr wrap="square" rtlCol="0">
            <a:spAutoFit/>
          </a:bodyPr>
          <a:lstStyle/>
          <a:p>
            <a:pPr algn="ctr"/>
            <a:r>
              <a:rPr lang="en-US" sz="3600" dirty="0" smtClean="0"/>
              <a:t>Baseball &amp; Beer Promotions</a:t>
            </a:r>
          </a:p>
          <a:p>
            <a:pPr algn="ctr"/>
            <a:endParaRPr lang="en-US" sz="3600" b="1" dirty="0" smtClean="0"/>
          </a:p>
          <a:p>
            <a:pPr algn="ctr"/>
            <a:r>
              <a:rPr lang="en-US" sz="3600" b="1" dirty="0" smtClean="0"/>
              <a:t>Polo Grounds, New York</a:t>
            </a:r>
          </a:p>
          <a:p>
            <a:pPr algn="ctr"/>
            <a:endParaRPr lang="en-US" sz="3600" dirty="0"/>
          </a:p>
          <a:p>
            <a:pPr algn="ctr"/>
            <a:r>
              <a:rPr lang="en-US" sz="3600" b="1" dirty="0" smtClean="0"/>
              <a:t>Rheingold Beer</a:t>
            </a:r>
          </a:p>
          <a:p>
            <a:pPr algn="ctr"/>
            <a:endParaRPr lang="en-US" sz="2400" dirty="0"/>
          </a:p>
          <a:p>
            <a:r>
              <a:rPr lang="en-US" sz="2400" dirty="0" smtClean="0"/>
              <a:t>Likewise, the “h” or “e” in the “Rheingold” ad in deepest center field at the Polo Grounds would light up to signify “hit” or “error”. </a:t>
            </a:r>
          </a:p>
          <a:p>
            <a:endParaRPr lang="en-US" sz="2400" dirty="0"/>
          </a:p>
          <a:p>
            <a:r>
              <a:rPr lang="en-US" sz="2400" dirty="0" smtClean="0"/>
              <a:t>Rheingold sponsored the N.Y. Giants after the company acquired </a:t>
            </a:r>
            <a:r>
              <a:rPr lang="en-US" sz="2400" dirty="0" err="1" smtClean="0"/>
              <a:t>Ruppert</a:t>
            </a:r>
            <a:r>
              <a:rPr lang="en-US" sz="2400" dirty="0" smtClean="0"/>
              <a:t> Brewery; after the Giants left and expansion came, they sponsored the New York Mets.</a:t>
            </a:r>
          </a:p>
          <a:p>
            <a:pPr algn="ctr"/>
            <a:endParaRPr lang="en-US" sz="2400" dirty="0"/>
          </a:p>
          <a:p>
            <a:pPr algn="ctr"/>
            <a:endParaRPr lang="en-US" sz="2400" dirty="0" smtClean="0"/>
          </a:p>
          <a:p>
            <a:endParaRPr lang="en-US" dirty="0"/>
          </a:p>
          <a:p>
            <a:endParaRPr lang="en-US" dirty="0"/>
          </a:p>
          <a:p>
            <a:endParaRPr lang="en-US" dirty="0"/>
          </a:p>
          <a:p>
            <a:endParaRPr lang="en-US" dirty="0" smtClean="0"/>
          </a:p>
          <a:p>
            <a:endParaRPr lang="en-US" dirty="0"/>
          </a:p>
          <a:p>
            <a:endParaRPr lang="en-US" dirty="0" smtClean="0"/>
          </a:p>
          <a:p>
            <a:endParaRPr lang="en-US"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7" y="0"/>
            <a:ext cx="4628777" cy="67738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304" y="726260"/>
            <a:ext cx="1703295" cy="5947338"/>
          </a:xfrm>
          <a:prstGeom prst="rect">
            <a:avLst/>
          </a:prstGeom>
        </p:spPr>
      </p:pic>
    </p:spTree>
    <p:extLst>
      <p:ext uri="{BB962C8B-B14F-4D97-AF65-F5344CB8AC3E}">
        <p14:creationId xmlns:p14="http://schemas.microsoft.com/office/powerpoint/2010/main" val="3860220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06067" y="0"/>
            <a:ext cx="5540192" cy="5632311"/>
          </a:xfrm>
          <a:prstGeom prst="rect">
            <a:avLst/>
          </a:prstGeom>
          <a:noFill/>
        </p:spPr>
        <p:txBody>
          <a:bodyPr wrap="square" rtlCol="0">
            <a:spAutoFit/>
          </a:bodyPr>
          <a:lstStyle/>
          <a:p>
            <a:pPr algn="ctr"/>
            <a:r>
              <a:rPr lang="en-US" sz="3600" dirty="0" smtClean="0"/>
              <a:t>Baseball &amp; Beer Promotions</a:t>
            </a:r>
          </a:p>
          <a:p>
            <a:pPr algn="ctr"/>
            <a:endParaRPr lang="en-US" sz="3600" b="1" dirty="0" smtClean="0"/>
          </a:p>
          <a:p>
            <a:pPr algn="ctr"/>
            <a:r>
              <a:rPr lang="en-US" sz="3600" b="1" dirty="0" smtClean="0"/>
              <a:t>Yankee Stadium</a:t>
            </a:r>
          </a:p>
          <a:p>
            <a:pPr algn="ctr"/>
            <a:endParaRPr lang="en-US" sz="3600" b="1" dirty="0" smtClean="0"/>
          </a:p>
          <a:p>
            <a:pPr algn="ctr"/>
            <a:endParaRPr lang="en-US" sz="2400" dirty="0"/>
          </a:p>
          <a:p>
            <a:pPr algn="ctr"/>
            <a:endParaRPr lang="en-US" sz="2400" dirty="0"/>
          </a:p>
          <a:p>
            <a:pPr algn="ctr"/>
            <a:endParaRPr lang="en-US" sz="2400" dirty="0" smtClean="0"/>
          </a:p>
          <a:p>
            <a:endParaRPr lang="en-US" dirty="0"/>
          </a:p>
          <a:p>
            <a:endParaRPr lang="en-US" dirty="0"/>
          </a:p>
          <a:p>
            <a:endParaRPr lang="en-US" dirty="0"/>
          </a:p>
          <a:p>
            <a:endParaRPr lang="en-US" dirty="0" smtClean="0"/>
          </a:p>
          <a:p>
            <a:endParaRPr lang="en-US" dirty="0"/>
          </a:p>
          <a:p>
            <a:endParaRPr lang="en-US" dirty="0" smtClean="0"/>
          </a:p>
          <a:p>
            <a:endParaRPr lang="en-US" dirty="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2941"/>
            <a:ext cx="8854473" cy="5065059"/>
          </a:xfrm>
          <a:prstGeom prst="rect">
            <a:avLst/>
          </a:prstGeom>
        </p:spPr>
      </p:pic>
      <p:sp>
        <p:nvSpPr>
          <p:cNvPr id="3" name="TextBox 2"/>
          <p:cNvSpPr txBox="1"/>
          <p:nvPr/>
        </p:nvSpPr>
        <p:spPr>
          <a:xfrm>
            <a:off x="8931353" y="104937"/>
            <a:ext cx="3120278" cy="1200329"/>
          </a:xfrm>
          <a:prstGeom prst="rect">
            <a:avLst/>
          </a:prstGeom>
          <a:noFill/>
        </p:spPr>
        <p:txBody>
          <a:bodyPr wrap="none" rtlCol="0">
            <a:spAutoFit/>
          </a:bodyPr>
          <a:lstStyle/>
          <a:p>
            <a:r>
              <a:rPr lang="en-US" sz="3600" b="1" dirty="0" smtClean="0"/>
              <a:t>Ballantine Beer</a:t>
            </a:r>
          </a:p>
          <a:p>
            <a:endParaRPr lang="en-US" dirty="0"/>
          </a:p>
          <a:p>
            <a:endParaRPr lang="en-US" dirty="0"/>
          </a:p>
        </p:txBody>
      </p:sp>
      <p:sp>
        <p:nvSpPr>
          <p:cNvPr id="7" name="TextBox 6"/>
          <p:cNvSpPr txBox="1"/>
          <p:nvPr/>
        </p:nvSpPr>
        <p:spPr>
          <a:xfrm>
            <a:off x="8840527" y="5001369"/>
            <a:ext cx="3301930" cy="1261884"/>
          </a:xfrm>
          <a:prstGeom prst="rect">
            <a:avLst/>
          </a:prstGeom>
          <a:noFill/>
        </p:spPr>
        <p:txBody>
          <a:bodyPr wrap="none" rtlCol="0">
            <a:spAutoFit/>
          </a:bodyPr>
          <a:lstStyle/>
          <a:p>
            <a:pPr algn="ctr"/>
            <a:r>
              <a:rPr lang="en-US" sz="2800" dirty="0" smtClean="0"/>
              <a:t>“There’s a Ballantine </a:t>
            </a:r>
          </a:p>
          <a:p>
            <a:pPr algn="ctr"/>
            <a:r>
              <a:rPr lang="en-US" sz="2800" dirty="0" smtClean="0"/>
              <a:t>Blast!”</a:t>
            </a:r>
          </a:p>
          <a:p>
            <a:pPr algn="r"/>
            <a:r>
              <a:rPr lang="en-US" sz="2000" dirty="0" smtClean="0"/>
              <a:t>Mel Allen</a:t>
            </a:r>
            <a:endParaRPr lang="en-US" sz="20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1353" y="889747"/>
            <a:ext cx="3120278" cy="3120278"/>
          </a:xfrm>
          <a:prstGeom prst="rect">
            <a:avLst/>
          </a:prstGeom>
        </p:spPr>
      </p:pic>
    </p:spTree>
    <p:extLst>
      <p:ext uri="{BB962C8B-B14F-4D97-AF65-F5344CB8AC3E}">
        <p14:creationId xmlns:p14="http://schemas.microsoft.com/office/powerpoint/2010/main" val="3586403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92302" y="176655"/>
            <a:ext cx="5540192" cy="4524315"/>
          </a:xfrm>
          <a:prstGeom prst="rect">
            <a:avLst/>
          </a:prstGeom>
          <a:noFill/>
        </p:spPr>
        <p:txBody>
          <a:bodyPr wrap="square" rtlCol="0">
            <a:spAutoFit/>
          </a:bodyPr>
          <a:lstStyle/>
          <a:p>
            <a:pPr algn="ctr"/>
            <a:r>
              <a:rPr lang="en-US" sz="3600" dirty="0" smtClean="0"/>
              <a:t>Baseball &amp; Beer Promotions</a:t>
            </a:r>
          </a:p>
          <a:p>
            <a:pPr algn="ctr"/>
            <a:endParaRPr lang="en-US" sz="3600" b="1" dirty="0" smtClean="0"/>
          </a:p>
          <a:p>
            <a:pPr algn="ctr"/>
            <a:endParaRPr lang="en-US" sz="2400" dirty="0"/>
          </a:p>
          <a:p>
            <a:pPr algn="ctr"/>
            <a:endParaRPr lang="en-US" sz="2400" dirty="0"/>
          </a:p>
          <a:p>
            <a:pPr algn="ctr"/>
            <a:endParaRPr lang="en-US" sz="2400" dirty="0" smtClean="0"/>
          </a:p>
          <a:p>
            <a:endParaRPr lang="en-US" dirty="0"/>
          </a:p>
          <a:p>
            <a:endParaRPr lang="en-US" dirty="0"/>
          </a:p>
          <a:p>
            <a:endParaRPr lang="en-US" dirty="0"/>
          </a:p>
          <a:p>
            <a:endParaRPr lang="en-US" dirty="0" smtClean="0"/>
          </a:p>
          <a:p>
            <a:endParaRPr lang="en-US" dirty="0"/>
          </a:p>
          <a:p>
            <a:endParaRPr lang="en-US" dirty="0" smtClean="0"/>
          </a:p>
          <a:p>
            <a:endParaRPr lang="en-US" dirty="0"/>
          </a:p>
          <a:p>
            <a:endParaRPr lang="en-US" dirty="0"/>
          </a:p>
        </p:txBody>
      </p:sp>
      <p:sp>
        <p:nvSpPr>
          <p:cNvPr id="3" name="TextBox 2"/>
          <p:cNvSpPr txBox="1"/>
          <p:nvPr/>
        </p:nvSpPr>
        <p:spPr>
          <a:xfrm>
            <a:off x="8191231" y="129192"/>
            <a:ext cx="3381567" cy="1200329"/>
          </a:xfrm>
          <a:prstGeom prst="rect">
            <a:avLst/>
          </a:prstGeom>
          <a:noFill/>
        </p:spPr>
        <p:txBody>
          <a:bodyPr wrap="none" rtlCol="0">
            <a:spAutoFit/>
          </a:bodyPr>
          <a:lstStyle/>
          <a:p>
            <a:r>
              <a:rPr lang="en-US" sz="3600" b="1" dirty="0" smtClean="0"/>
              <a:t>Grand Prize Beer</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868" y="0"/>
            <a:ext cx="10578353" cy="7424671"/>
          </a:xfrm>
          <a:prstGeom prst="rect">
            <a:avLst/>
          </a:prstGeom>
        </p:spPr>
      </p:pic>
      <p:sp>
        <p:nvSpPr>
          <p:cNvPr id="9" name="TextBox 8"/>
          <p:cNvSpPr txBox="1"/>
          <p:nvPr/>
        </p:nvSpPr>
        <p:spPr>
          <a:xfrm>
            <a:off x="1535174" y="5792331"/>
            <a:ext cx="5197320" cy="984885"/>
          </a:xfrm>
          <a:prstGeom prst="rect">
            <a:avLst/>
          </a:prstGeom>
          <a:noFill/>
        </p:spPr>
        <p:txBody>
          <a:bodyPr wrap="none" rtlCol="0">
            <a:spAutoFit/>
          </a:bodyPr>
          <a:lstStyle/>
          <a:p>
            <a:r>
              <a:rPr lang="en-US" sz="4000" b="1" dirty="0">
                <a:solidFill>
                  <a:schemeClr val="bg1"/>
                </a:solidFill>
              </a:rPr>
              <a:t>Buffs Stadium, Houston</a:t>
            </a:r>
          </a:p>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0447" y="2357718"/>
            <a:ext cx="1891553" cy="4500282"/>
          </a:xfrm>
          <a:prstGeom prst="rect">
            <a:avLst/>
          </a:prstGeom>
        </p:spPr>
      </p:pic>
      <p:sp>
        <p:nvSpPr>
          <p:cNvPr id="7" name="TextBox 6"/>
          <p:cNvSpPr txBox="1"/>
          <p:nvPr/>
        </p:nvSpPr>
        <p:spPr>
          <a:xfrm>
            <a:off x="7943485" y="896179"/>
            <a:ext cx="3896992" cy="5632311"/>
          </a:xfrm>
          <a:prstGeom prst="rect">
            <a:avLst/>
          </a:prstGeom>
          <a:noFill/>
        </p:spPr>
        <p:txBody>
          <a:bodyPr wrap="square" rtlCol="0">
            <a:spAutoFit/>
          </a:bodyPr>
          <a:lstStyle/>
          <a:p>
            <a:r>
              <a:rPr lang="en-US" sz="2400" dirty="0" smtClean="0"/>
              <a:t>Buffalo Stadium was home to the Texas League </a:t>
            </a:r>
          </a:p>
          <a:p>
            <a:r>
              <a:rPr lang="en-US" sz="2400" dirty="0" smtClean="0"/>
              <a:t>Houston Buffaloes</a:t>
            </a:r>
          </a:p>
          <a:p>
            <a:r>
              <a:rPr lang="en-US" sz="2400" dirty="0" smtClean="0"/>
              <a:t>from 1928-61.</a:t>
            </a:r>
          </a:p>
          <a:p>
            <a:endParaRPr lang="en-US" sz="2400" dirty="0" smtClean="0"/>
          </a:p>
          <a:p>
            <a:r>
              <a:rPr lang="en-US" sz="2400" dirty="0" smtClean="0"/>
              <a:t>Grand Prize Beer </a:t>
            </a:r>
          </a:p>
          <a:p>
            <a:r>
              <a:rPr lang="en-US" sz="2400" dirty="0" smtClean="0"/>
              <a:t>was a product of</a:t>
            </a:r>
          </a:p>
          <a:p>
            <a:r>
              <a:rPr lang="en-US" sz="2400" dirty="0" smtClean="0"/>
              <a:t>Gulf Brewing Co.</a:t>
            </a:r>
          </a:p>
          <a:p>
            <a:r>
              <a:rPr lang="en-US" sz="2400" dirty="0" smtClean="0"/>
              <a:t>in Houston.</a:t>
            </a:r>
          </a:p>
          <a:p>
            <a:endParaRPr lang="en-US" sz="2400" dirty="0"/>
          </a:p>
          <a:p>
            <a:r>
              <a:rPr lang="en-US" sz="2400" dirty="0" smtClean="0"/>
              <a:t>Gulf Brewing was</a:t>
            </a:r>
          </a:p>
          <a:p>
            <a:r>
              <a:rPr lang="en-US" sz="2400" dirty="0" smtClean="0"/>
              <a:t>founded in 1933</a:t>
            </a:r>
          </a:p>
          <a:p>
            <a:r>
              <a:rPr lang="en-US" sz="2400" dirty="0" smtClean="0"/>
              <a:t>by a prominent</a:t>
            </a:r>
          </a:p>
          <a:p>
            <a:r>
              <a:rPr lang="en-US" sz="2400" dirty="0" smtClean="0"/>
              <a:t>Houston-born</a:t>
            </a:r>
          </a:p>
          <a:p>
            <a:r>
              <a:rPr lang="en-US" sz="2400" dirty="0" smtClean="0"/>
              <a:t>businessman. </a:t>
            </a:r>
          </a:p>
        </p:txBody>
      </p:sp>
    </p:spTree>
    <p:extLst>
      <p:ext uri="{BB962C8B-B14F-4D97-AF65-F5344CB8AC3E}">
        <p14:creationId xmlns:p14="http://schemas.microsoft.com/office/powerpoint/2010/main" val="646328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92302" y="176655"/>
            <a:ext cx="5540192" cy="4524315"/>
          </a:xfrm>
          <a:prstGeom prst="rect">
            <a:avLst/>
          </a:prstGeom>
          <a:noFill/>
        </p:spPr>
        <p:txBody>
          <a:bodyPr wrap="square" rtlCol="0">
            <a:spAutoFit/>
          </a:bodyPr>
          <a:lstStyle/>
          <a:p>
            <a:pPr algn="ctr"/>
            <a:r>
              <a:rPr lang="en-US" sz="3600" dirty="0" smtClean="0"/>
              <a:t>Baseball &amp; Beer Promotions</a:t>
            </a:r>
          </a:p>
          <a:p>
            <a:pPr algn="ctr"/>
            <a:endParaRPr lang="en-US" sz="3600" b="1" dirty="0" smtClean="0"/>
          </a:p>
          <a:p>
            <a:pPr algn="ctr"/>
            <a:endParaRPr lang="en-US" sz="2400" dirty="0"/>
          </a:p>
          <a:p>
            <a:pPr algn="ctr"/>
            <a:endParaRPr lang="en-US" sz="2400" dirty="0"/>
          </a:p>
          <a:p>
            <a:pPr algn="ctr"/>
            <a:endParaRPr lang="en-US" sz="2400" dirty="0" smtClean="0"/>
          </a:p>
          <a:p>
            <a:endParaRPr lang="en-US" dirty="0"/>
          </a:p>
          <a:p>
            <a:endParaRPr lang="en-US" dirty="0"/>
          </a:p>
          <a:p>
            <a:endParaRPr lang="en-US" dirty="0"/>
          </a:p>
          <a:p>
            <a:endParaRPr lang="en-US" dirty="0" smtClean="0"/>
          </a:p>
          <a:p>
            <a:endParaRPr lang="en-US" dirty="0"/>
          </a:p>
          <a:p>
            <a:endParaRPr lang="en-US" dirty="0" smtClean="0"/>
          </a:p>
          <a:p>
            <a:endParaRPr lang="en-US" dirty="0"/>
          </a:p>
          <a:p>
            <a:endParaRPr lang="en-US" dirty="0"/>
          </a:p>
        </p:txBody>
      </p:sp>
      <p:sp>
        <p:nvSpPr>
          <p:cNvPr id="3" name="TextBox 2"/>
          <p:cNvSpPr txBox="1"/>
          <p:nvPr/>
        </p:nvSpPr>
        <p:spPr>
          <a:xfrm>
            <a:off x="8385818" y="0"/>
            <a:ext cx="3384837" cy="1200329"/>
          </a:xfrm>
          <a:prstGeom prst="rect">
            <a:avLst/>
          </a:prstGeom>
          <a:noFill/>
        </p:spPr>
        <p:txBody>
          <a:bodyPr wrap="none" rtlCol="0">
            <a:spAutoFit/>
          </a:bodyPr>
          <a:lstStyle/>
          <a:p>
            <a:r>
              <a:rPr lang="en-US" sz="3600" b="1" dirty="0" smtClean="0"/>
              <a:t>Gulf Brewing Co.</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537" y="0"/>
            <a:ext cx="10578353" cy="742467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2961" y="76042"/>
            <a:ext cx="2403649" cy="5718633"/>
          </a:xfrm>
          <a:prstGeom prst="rect">
            <a:avLst/>
          </a:prstGeom>
        </p:spPr>
      </p:pic>
      <p:sp>
        <p:nvSpPr>
          <p:cNvPr id="7" name="TextBox 6"/>
          <p:cNvSpPr txBox="1"/>
          <p:nvPr/>
        </p:nvSpPr>
        <p:spPr>
          <a:xfrm>
            <a:off x="7943485" y="630361"/>
            <a:ext cx="3896992" cy="892552"/>
          </a:xfrm>
          <a:prstGeom prst="rect">
            <a:avLst/>
          </a:prstGeom>
          <a:noFill/>
        </p:spPr>
        <p:txBody>
          <a:bodyPr wrap="square" rtlCol="0">
            <a:spAutoFit/>
          </a:bodyPr>
          <a:lstStyle/>
          <a:p>
            <a:pPr algn="ctr"/>
            <a:r>
              <a:rPr lang="en-US" sz="2400" dirty="0" smtClean="0"/>
              <a:t>was founded by</a:t>
            </a:r>
          </a:p>
          <a:p>
            <a:pPr algn="ctr"/>
            <a:r>
              <a:rPr lang="en-US" sz="2800" b="1" dirty="0" smtClean="0"/>
              <a:t>Howard Hughes</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2563" y="1487431"/>
            <a:ext cx="4882732" cy="5846430"/>
          </a:xfrm>
          <a:prstGeom prst="rect">
            <a:avLst/>
          </a:prstGeom>
        </p:spPr>
      </p:pic>
    </p:spTree>
    <p:extLst>
      <p:ext uri="{BB962C8B-B14F-4D97-AF65-F5344CB8AC3E}">
        <p14:creationId xmlns:p14="http://schemas.microsoft.com/office/powerpoint/2010/main" val="3569712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2468" y="-71717"/>
            <a:ext cx="5540192" cy="5632311"/>
          </a:xfrm>
          <a:prstGeom prst="rect">
            <a:avLst/>
          </a:prstGeom>
          <a:noFill/>
        </p:spPr>
        <p:txBody>
          <a:bodyPr wrap="square" rtlCol="0">
            <a:spAutoFit/>
          </a:bodyPr>
          <a:lstStyle/>
          <a:p>
            <a:pPr algn="ctr"/>
            <a:r>
              <a:rPr lang="en-US" sz="3600" dirty="0" smtClean="0"/>
              <a:t>Baseball &amp; Beer Promotions</a:t>
            </a:r>
          </a:p>
          <a:p>
            <a:pPr algn="ctr"/>
            <a:endParaRPr lang="en-US" sz="3600" b="1" dirty="0" smtClean="0"/>
          </a:p>
          <a:p>
            <a:pPr algn="ctr"/>
            <a:r>
              <a:rPr lang="en-US" sz="3600" b="1" dirty="0" smtClean="0"/>
              <a:t>Miller Park , Milwaukee</a:t>
            </a:r>
          </a:p>
          <a:p>
            <a:pPr algn="ctr"/>
            <a:endParaRPr lang="en-US" sz="3600" b="1" dirty="0" smtClean="0"/>
          </a:p>
          <a:p>
            <a:pPr algn="ctr"/>
            <a:endParaRPr lang="en-US" sz="2400" dirty="0"/>
          </a:p>
          <a:p>
            <a:pPr algn="ctr"/>
            <a:endParaRPr lang="en-US" sz="2400" dirty="0"/>
          </a:p>
          <a:p>
            <a:pPr algn="ctr"/>
            <a:endParaRPr lang="en-US" sz="2400" dirty="0" smtClean="0"/>
          </a:p>
          <a:p>
            <a:endParaRPr lang="en-US" dirty="0"/>
          </a:p>
          <a:p>
            <a:endParaRPr lang="en-US" dirty="0"/>
          </a:p>
          <a:p>
            <a:endParaRPr lang="en-US" dirty="0"/>
          </a:p>
          <a:p>
            <a:endParaRPr lang="en-US" dirty="0" smtClean="0"/>
          </a:p>
          <a:p>
            <a:endParaRPr lang="en-US" dirty="0"/>
          </a:p>
          <a:p>
            <a:endParaRPr lang="en-US" dirty="0" smtClean="0"/>
          </a:p>
          <a:p>
            <a:endParaRPr lang="en-US" dirty="0"/>
          </a:p>
          <a:p>
            <a:endParaRPr lang="en-US" dirty="0"/>
          </a:p>
        </p:txBody>
      </p:sp>
      <p:sp>
        <p:nvSpPr>
          <p:cNvPr id="3" name="TextBox 2"/>
          <p:cNvSpPr txBox="1"/>
          <p:nvPr/>
        </p:nvSpPr>
        <p:spPr>
          <a:xfrm>
            <a:off x="7229258" y="113902"/>
            <a:ext cx="4622804" cy="3385542"/>
          </a:xfrm>
          <a:prstGeom prst="rect">
            <a:avLst/>
          </a:prstGeom>
          <a:noFill/>
        </p:spPr>
        <p:txBody>
          <a:bodyPr wrap="none" rtlCol="0">
            <a:spAutoFit/>
          </a:bodyPr>
          <a:lstStyle/>
          <a:p>
            <a:pPr algn="ctr"/>
            <a:r>
              <a:rPr lang="en-US" sz="3600" b="1" dirty="0" smtClean="0"/>
              <a:t>Miller Lite</a:t>
            </a:r>
          </a:p>
          <a:p>
            <a:endParaRPr lang="en-US" sz="2000" b="1" dirty="0"/>
          </a:p>
          <a:p>
            <a:r>
              <a:rPr lang="en-US" sz="2000" dirty="0" smtClean="0"/>
              <a:t>Now days, it’s OK for a ball park to be</a:t>
            </a:r>
          </a:p>
          <a:p>
            <a:r>
              <a:rPr lang="en-US" sz="2000" dirty="0" smtClean="0"/>
              <a:t>named for a beer brand.</a:t>
            </a:r>
          </a:p>
          <a:p>
            <a:endParaRPr lang="en-US" sz="2000" dirty="0"/>
          </a:p>
          <a:p>
            <a:r>
              <a:rPr lang="en-US" sz="2000" dirty="0" smtClean="0"/>
              <a:t>Although usually a football ritual, baseball </a:t>
            </a:r>
          </a:p>
          <a:p>
            <a:r>
              <a:rPr lang="en-US" sz="2000" dirty="0" smtClean="0"/>
              <a:t>tailgating is popular in Milwaukee:</a:t>
            </a:r>
          </a:p>
          <a:p>
            <a:endParaRPr lang="en-US" sz="2000" dirty="0"/>
          </a:p>
          <a:p>
            <a:endParaRPr lang="en-US" sz="20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9" y="1676634"/>
            <a:ext cx="6863977" cy="514798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6445" y="2678959"/>
            <a:ext cx="3877835" cy="3877835"/>
          </a:xfrm>
          <a:prstGeom prst="rect">
            <a:avLst/>
          </a:prstGeom>
        </p:spPr>
      </p:pic>
      <p:sp>
        <p:nvSpPr>
          <p:cNvPr id="2" name="Rectangle 1"/>
          <p:cNvSpPr/>
          <p:nvPr/>
        </p:nvSpPr>
        <p:spPr>
          <a:xfrm>
            <a:off x="9722135" y="6095755"/>
            <a:ext cx="1264024" cy="215153"/>
          </a:xfrm>
          <a:prstGeom prst="rect">
            <a:avLst/>
          </a:prstGeom>
          <a:solidFill>
            <a:schemeClr val="bg2">
              <a:lumMod val="1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bg1"/>
                </a:solidFill>
              </a:rPr>
              <a:t>POLKA</a:t>
            </a:r>
            <a:endParaRPr lang="en-US" sz="1600" dirty="0">
              <a:solidFill>
                <a:schemeClr val="bg1"/>
              </a:solidFill>
            </a:endParaRPr>
          </a:p>
        </p:txBody>
      </p:sp>
    </p:spTree>
    <p:extLst>
      <p:ext uri="{BB962C8B-B14F-4D97-AF65-F5344CB8AC3E}">
        <p14:creationId xmlns:p14="http://schemas.microsoft.com/office/powerpoint/2010/main" val="1937468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2468" y="-71717"/>
            <a:ext cx="5540192" cy="5632311"/>
          </a:xfrm>
          <a:prstGeom prst="rect">
            <a:avLst/>
          </a:prstGeom>
          <a:noFill/>
        </p:spPr>
        <p:txBody>
          <a:bodyPr wrap="square" rtlCol="0">
            <a:spAutoFit/>
          </a:bodyPr>
          <a:lstStyle/>
          <a:p>
            <a:pPr algn="ctr"/>
            <a:r>
              <a:rPr lang="en-US" sz="3600" dirty="0" smtClean="0"/>
              <a:t>Baseball &amp; Beer Promotions</a:t>
            </a:r>
          </a:p>
          <a:p>
            <a:pPr algn="ctr"/>
            <a:endParaRPr lang="en-US" sz="3600" b="1" dirty="0" smtClean="0"/>
          </a:p>
          <a:p>
            <a:pPr algn="ctr"/>
            <a:r>
              <a:rPr lang="en-US" sz="3600" b="1" dirty="0" smtClean="0"/>
              <a:t>Miller Park , Milwaukee</a:t>
            </a:r>
          </a:p>
          <a:p>
            <a:pPr algn="ctr"/>
            <a:endParaRPr lang="en-US" sz="3600" b="1" dirty="0" smtClean="0"/>
          </a:p>
          <a:p>
            <a:pPr algn="ctr"/>
            <a:endParaRPr lang="en-US" sz="2400" dirty="0"/>
          </a:p>
          <a:p>
            <a:pPr algn="ctr"/>
            <a:endParaRPr lang="en-US" sz="2400" dirty="0"/>
          </a:p>
          <a:p>
            <a:pPr algn="ctr"/>
            <a:endParaRPr lang="en-US" sz="2400" dirty="0" smtClean="0"/>
          </a:p>
          <a:p>
            <a:endParaRPr lang="en-US" dirty="0"/>
          </a:p>
          <a:p>
            <a:endParaRPr lang="en-US" dirty="0"/>
          </a:p>
          <a:p>
            <a:endParaRPr lang="en-US" dirty="0"/>
          </a:p>
          <a:p>
            <a:endParaRPr lang="en-US" dirty="0" smtClean="0"/>
          </a:p>
          <a:p>
            <a:endParaRPr lang="en-US" dirty="0"/>
          </a:p>
          <a:p>
            <a:endParaRPr lang="en-US" dirty="0" smtClean="0"/>
          </a:p>
          <a:p>
            <a:endParaRPr lang="en-US" dirty="0"/>
          </a:p>
          <a:p>
            <a:endParaRPr lang="en-US" dirty="0"/>
          </a:p>
        </p:txBody>
      </p:sp>
      <p:sp>
        <p:nvSpPr>
          <p:cNvPr id="3" name="TextBox 2"/>
          <p:cNvSpPr txBox="1"/>
          <p:nvPr/>
        </p:nvSpPr>
        <p:spPr>
          <a:xfrm>
            <a:off x="6752721" y="113902"/>
            <a:ext cx="5575885" cy="6647974"/>
          </a:xfrm>
          <a:prstGeom prst="rect">
            <a:avLst/>
          </a:prstGeom>
          <a:noFill/>
        </p:spPr>
        <p:txBody>
          <a:bodyPr wrap="none" rtlCol="0">
            <a:spAutoFit/>
          </a:bodyPr>
          <a:lstStyle/>
          <a:p>
            <a:pPr algn="ctr"/>
            <a:r>
              <a:rPr lang="en-US" sz="3600" b="1" dirty="0" smtClean="0"/>
              <a:t>Beer Polkas</a:t>
            </a:r>
          </a:p>
          <a:p>
            <a:endParaRPr lang="en-US" sz="2000" b="1" dirty="0"/>
          </a:p>
          <a:p>
            <a:r>
              <a:rPr lang="en-US" sz="2000" dirty="0" smtClean="0"/>
              <a:t>Beer-related polkas are a staple of tail-gating</a:t>
            </a:r>
          </a:p>
          <a:p>
            <a:r>
              <a:rPr lang="en-US" sz="2000" dirty="0" smtClean="0"/>
              <a:t>in Milwaukee:</a:t>
            </a:r>
          </a:p>
          <a:p>
            <a:endParaRPr lang="en-US" sz="2000" dirty="0"/>
          </a:p>
          <a:p>
            <a:r>
              <a:rPr lang="en-US" sz="3200" dirty="0" smtClean="0"/>
              <a:t>Ready to sing?</a:t>
            </a:r>
          </a:p>
          <a:p>
            <a:endParaRPr lang="en-US" sz="2000" dirty="0"/>
          </a:p>
          <a:p>
            <a:endParaRPr lang="en-US" sz="2000" dirty="0" smtClean="0"/>
          </a:p>
          <a:p>
            <a:r>
              <a:rPr lang="en-US" sz="2000" dirty="0" smtClean="0"/>
              <a:t>In Heaven There is No Beer:</a:t>
            </a:r>
          </a:p>
          <a:p>
            <a:endParaRPr lang="en-US" sz="2000" dirty="0"/>
          </a:p>
          <a:p>
            <a:r>
              <a:rPr lang="en-US" sz="2000" dirty="0">
                <a:hlinkClick r:id="rId3"/>
              </a:rPr>
              <a:t>https://www.youtube.com/watch?v=WzC_koWckdY</a:t>
            </a:r>
            <a:endParaRPr lang="en-US" sz="2000" dirty="0"/>
          </a:p>
          <a:p>
            <a:endParaRPr lang="en-US" sz="2000" dirty="0" smtClean="0"/>
          </a:p>
          <a:p>
            <a:endParaRPr lang="en-US" sz="2000" dirty="0" smtClean="0"/>
          </a:p>
          <a:p>
            <a:r>
              <a:rPr lang="en-US" sz="2000" dirty="0" smtClean="0"/>
              <a:t>The Beer </a:t>
            </a:r>
            <a:r>
              <a:rPr lang="en-US" sz="2000" smtClean="0"/>
              <a:t>Barrel Polka:</a:t>
            </a:r>
            <a:endParaRPr lang="en-US" sz="2000" dirty="0" smtClean="0"/>
          </a:p>
          <a:p>
            <a:endParaRPr lang="en-US" sz="2000" dirty="0"/>
          </a:p>
          <a:p>
            <a:r>
              <a:rPr lang="en-US" sz="2000" u="sng" dirty="0">
                <a:hlinkClick r:id="rId4"/>
              </a:rPr>
              <a:t>https://</a:t>
            </a:r>
            <a:r>
              <a:rPr lang="en-US" sz="2000" u="sng" dirty="0" smtClean="0">
                <a:hlinkClick r:id="rId4"/>
              </a:rPr>
              <a:t>www.youtube.com/watch?v=XsS_CXk2z_Q</a:t>
            </a:r>
            <a:endParaRPr lang="en-US" sz="2000" u="sng" dirty="0" smtClean="0"/>
          </a:p>
          <a:p>
            <a:endParaRPr lang="en-US" sz="2000" u="sng" dirty="0"/>
          </a:p>
          <a:p>
            <a:endParaRPr lang="en-US" sz="2000" dirty="0"/>
          </a:p>
          <a:p>
            <a:endParaRPr lang="en-US" sz="2000" dirty="0"/>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69" y="1828800"/>
            <a:ext cx="6661089" cy="4995817"/>
          </a:xfrm>
          <a:prstGeom prst="rect">
            <a:avLst/>
          </a:prstGeom>
        </p:spPr>
      </p:pic>
    </p:spTree>
    <p:extLst>
      <p:ext uri="{BB962C8B-B14F-4D97-AF65-F5344CB8AC3E}">
        <p14:creationId xmlns:p14="http://schemas.microsoft.com/office/powerpoint/2010/main" val="940168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51645"/>
            <a:ext cx="7333129" cy="59348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9953" y="1138517"/>
            <a:ext cx="5647764" cy="5486400"/>
          </a:xfrm>
          <a:prstGeom prst="rect">
            <a:avLst/>
          </a:prstGeom>
        </p:spPr>
      </p:pic>
      <p:sp>
        <p:nvSpPr>
          <p:cNvPr id="6" name="TextBox 5"/>
          <p:cNvSpPr txBox="1"/>
          <p:nvPr/>
        </p:nvSpPr>
        <p:spPr>
          <a:xfrm>
            <a:off x="6069104" y="179293"/>
            <a:ext cx="5540192" cy="6001643"/>
          </a:xfrm>
          <a:prstGeom prst="rect">
            <a:avLst/>
          </a:prstGeom>
          <a:noFill/>
        </p:spPr>
        <p:txBody>
          <a:bodyPr wrap="square" rtlCol="0">
            <a:spAutoFit/>
          </a:bodyPr>
          <a:lstStyle/>
          <a:p>
            <a:pPr algn="ctr"/>
            <a:r>
              <a:rPr lang="en-US" sz="3600" dirty="0" smtClean="0"/>
              <a:t>Baseball &amp; Beer Pitchmen</a:t>
            </a:r>
          </a:p>
          <a:p>
            <a:pPr algn="ctr"/>
            <a:endParaRPr lang="en-US" sz="3600" b="1" dirty="0" smtClean="0"/>
          </a:p>
          <a:p>
            <a:pPr algn="ctr"/>
            <a:r>
              <a:rPr lang="en-US" sz="3600" b="1" dirty="0" smtClean="0"/>
              <a:t>Dizzy Dean</a:t>
            </a:r>
          </a:p>
          <a:p>
            <a:pPr algn="ctr"/>
            <a:endParaRPr lang="en-US" sz="3600" dirty="0"/>
          </a:p>
          <a:p>
            <a:pPr algn="ctr"/>
            <a:r>
              <a:rPr lang="en-US" sz="2400" dirty="0" smtClean="0"/>
              <a:t>the ‘</a:t>
            </a:r>
            <a:r>
              <a:rPr lang="en-US" sz="2400" dirty="0" err="1" smtClean="0"/>
              <a:t>Ol</a:t>
            </a:r>
            <a:r>
              <a:rPr lang="en-US" sz="2400" dirty="0" smtClean="0"/>
              <a:t> </a:t>
            </a:r>
            <a:r>
              <a:rPr lang="en-US" sz="2400" dirty="0" err="1" smtClean="0"/>
              <a:t>Pardner</a:t>
            </a:r>
            <a:r>
              <a:rPr lang="en-US" sz="2400" dirty="0" smtClean="0"/>
              <a:t>’ on the </a:t>
            </a:r>
          </a:p>
          <a:p>
            <a:pPr algn="ctr"/>
            <a:r>
              <a:rPr lang="en-US" sz="2400" dirty="0" smtClean="0"/>
              <a:t>Game of the Week</a:t>
            </a:r>
          </a:p>
          <a:p>
            <a:pPr algn="ctr"/>
            <a:endParaRPr lang="en-US" sz="2400" dirty="0"/>
          </a:p>
          <a:p>
            <a:pPr algn="ctr"/>
            <a:r>
              <a:rPr lang="en-US" sz="2400" dirty="0" smtClean="0"/>
              <a:t>pitching Falstaff</a:t>
            </a:r>
          </a:p>
          <a:p>
            <a:endParaRPr lang="en-US" dirty="0"/>
          </a:p>
          <a:p>
            <a:endParaRPr lang="en-US" dirty="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436346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76962" y="331694"/>
            <a:ext cx="5540192" cy="4524315"/>
          </a:xfrm>
          <a:prstGeom prst="rect">
            <a:avLst/>
          </a:prstGeom>
          <a:noFill/>
        </p:spPr>
        <p:txBody>
          <a:bodyPr wrap="square" rtlCol="0">
            <a:spAutoFit/>
          </a:bodyPr>
          <a:lstStyle/>
          <a:p>
            <a:pPr algn="ctr"/>
            <a:r>
              <a:rPr lang="en-US" sz="3600" dirty="0" smtClean="0"/>
              <a:t>Baseball &amp; Beer Pitchmen</a:t>
            </a:r>
          </a:p>
          <a:p>
            <a:pPr algn="ctr"/>
            <a:endParaRPr lang="en-US" sz="3600" b="1" dirty="0" smtClean="0"/>
          </a:p>
          <a:p>
            <a:pPr algn="ctr"/>
            <a:r>
              <a:rPr lang="en-US" sz="3600" b="1" dirty="0" smtClean="0"/>
              <a:t>Harry Caray</a:t>
            </a:r>
          </a:p>
          <a:p>
            <a:pPr algn="ctr"/>
            <a:endParaRPr lang="en-US" sz="3600" dirty="0"/>
          </a:p>
          <a:p>
            <a:endParaRPr lang="en-US" dirty="0"/>
          </a:p>
          <a:p>
            <a:endParaRPr lang="en-US" dirty="0"/>
          </a:p>
          <a:p>
            <a:endParaRPr lang="en-US" dirty="0"/>
          </a:p>
          <a:p>
            <a:endParaRPr lang="en-US" dirty="0" smtClean="0"/>
          </a:p>
          <a:p>
            <a:endParaRPr lang="en-US" dirty="0"/>
          </a:p>
          <a:p>
            <a:endParaRPr lang="en-US" dirty="0" smtClean="0"/>
          </a:p>
          <a:p>
            <a:endParaRPr lang="en-US" dirty="0"/>
          </a:p>
          <a:p>
            <a:endParaRPr lang="en-US" dirty="0"/>
          </a:p>
        </p:txBody>
      </p:sp>
      <p:sp>
        <p:nvSpPr>
          <p:cNvPr id="2" name="TextBox 1"/>
          <p:cNvSpPr txBox="1"/>
          <p:nvPr/>
        </p:nvSpPr>
        <p:spPr>
          <a:xfrm>
            <a:off x="122109" y="5746376"/>
            <a:ext cx="5035994" cy="646331"/>
          </a:xfrm>
          <a:prstGeom prst="rect">
            <a:avLst/>
          </a:prstGeom>
          <a:noFill/>
        </p:spPr>
        <p:txBody>
          <a:bodyPr wrap="none" rtlCol="0">
            <a:spAutoFit/>
          </a:bodyPr>
          <a:lstStyle/>
          <a:p>
            <a:r>
              <a:rPr lang="en-US" dirty="0">
                <a:hlinkClick r:id="rId3"/>
              </a:rPr>
              <a:t>https://</a:t>
            </a:r>
            <a:r>
              <a:rPr lang="en-US" dirty="0" smtClean="0">
                <a:hlinkClick r:id="rId3"/>
              </a:rPr>
              <a:t>www.youtube.com/watch?v=s6NXkH9Wcp8</a:t>
            </a:r>
            <a:endParaRPr lang="en-US" dirty="0" smtClean="0"/>
          </a:p>
          <a:p>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1274" y="3128682"/>
            <a:ext cx="4750726" cy="356054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70328"/>
            <a:ext cx="3238481" cy="384299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8481" y="1196835"/>
            <a:ext cx="4713213" cy="4124062"/>
          </a:xfrm>
          <a:prstGeom prst="rect">
            <a:avLst/>
          </a:prstGeom>
        </p:spPr>
      </p:pic>
    </p:spTree>
    <p:extLst>
      <p:ext uri="{BB962C8B-B14F-4D97-AF65-F5344CB8AC3E}">
        <p14:creationId xmlns:p14="http://schemas.microsoft.com/office/powerpoint/2010/main" val="4222715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004672" y="3692567"/>
            <a:ext cx="4426195" cy="4578733"/>
          </a:xfrm>
          <a:prstGeom prst="rect">
            <a:avLst/>
          </a:prstGeom>
        </p:spPr>
      </p:pic>
      <p:sp>
        <p:nvSpPr>
          <p:cNvPr id="6" name="TextBox 5"/>
          <p:cNvSpPr txBox="1"/>
          <p:nvPr/>
        </p:nvSpPr>
        <p:spPr>
          <a:xfrm>
            <a:off x="6866963" y="0"/>
            <a:ext cx="5540192" cy="5632311"/>
          </a:xfrm>
          <a:prstGeom prst="rect">
            <a:avLst/>
          </a:prstGeom>
          <a:noFill/>
        </p:spPr>
        <p:txBody>
          <a:bodyPr wrap="square" rtlCol="0">
            <a:spAutoFit/>
          </a:bodyPr>
          <a:lstStyle/>
          <a:p>
            <a:pPr algn="ctr"/>
            <a:r>
              <a:rPr lang="en-US" sz="3600" dirty="0" smtClean="0"/>
              <a:t>Baseball &amp; Beer Pitchmen</a:t>
            </a:r>
          </a:p>
          <a:p>
            <a:pPr algn="ctr"/>
            <a:endParaRPr lang="en-US" sz="3600" b="1" dirty="0" smtClean="0"/>
          </a:p>
          <a:p>
            <a:pPr algn="ctr"/>
            <a:r>
              <a:rPr lang="en-US" sz="3600" b="1" dirty="0" smtClean="0"/>
              <a:t>Miller Lite</a:t>
            </a:r>
          </a:p>
          <a:p>
            <a:pPr algn="ctr"/>
            <a:endParaRPr lang="en-US" sz="3600" dirty="0"/>
          </a:p>
          <a:p>
            <a:pPr algn="ctr"/>
            <a:r>
              <a:rPr lang="en-US" sz="2400" b="1" dirty="0" smtClean="0"/>
              <a:t>George Steinbrenner</a:t>
            </a:r>
          </a:p>
          <a:p>
            <a:pPr algn="ctr"/>
            <a:r>
              <a:rPr lang="en-US" sz="2400" dirty="0" smtClean="0"/>
              <a:t>and</a:t>
            </a:r>
          </a:p>
          <a:p>
            <a:pPr algn="ctr"/>
            <a:r>
              <a:rPr lang="en-US" sz="2400" b="1" dirty="0" smtClean="0"/>
              <a:t>Billy Martin</a:t>
            </a:r>
          </a:p>
          <a:p>
            <a:endParaRPr lang="en-US" dirty="0"/>
          </a:p>
          <a:p>
            <a:endParaRPr lang="en-US" dirty="0"/>
          </a:p>
          <a:p>
            <a:endParaRPr lang="en-US" dirty="0"/>
          </a:p>
          <a:p>
            <a:endParaRPr lang="en-US" dirty="0" smtClean="0"/>
          </a:p>
          <a:p>
            <a:endParaRPr lang="en-US" dirty="0"/>
          </a:p>
          <a:p>
            <a:endParaRPr lang="en-US" dirty="0" smtClean="0"/>
          </a:p>
          <a:p>
            <a:endParaRPr lang="en-US" dirty="0"/>
          </a:p>
          <a:p>
            <a:endParaRPr lang="en-US" dirty="0"/>
          </a:p>
        </p:txBody>
      </p:sp>
      <p:sp>
        <p:nvSpPr>
          <p:cNvPr id="3" name="TextBox 2"/>
          <p:cNvSpPr txBox="1"/>
          <p:nvPr/>
        </p:nvSpPr>
        <p:spPr>
          <a:xfrm>
            <a:off x="7001435" y="6096001"/>
            <a:ext cx="4890891" cy="646331"/>
          </a:xfrm>
          <a:prstGeom prst="rect">
            <a:avLst/>
          </a:prstGeom>
          <a:noFill/>
        </p:spPr>
        <p:txBody>
          <a:bodyPr wrap="none" rtlCol="0">
            <a:spAutoFit/>
          </a:bodyPr>
          <a:lstStyle/>
          <a:p>
            <a:r>
              <a:rPr lang="en-US" dirty="0">
                <a:hlinkClick r:id="rId4"/>
              </a:rPr>
              <a:t>https://</a:t>
            </a:r>
            <a:r>
              <a:rPr lang="en-US" dirty="0" smtClean="0">
                <a:hlinkClick r:id="rId4"/>
              </a:rPr>
              <a:t>www.youtube.com/watch?v=0agZEMEpiVI</a:t>
            </a:r>
            <a:endParaRPr lang="en-US" dirty="0" smtClean="0"/>
          </a:p>
          <a:p>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
            <a:ext cx="7176339" cy="4688541"/>
          </a:xfrm>
          <a:prstGeom prst="rect">
            <a:avLst/>
          </a:prstGeom>
        </p:spPr>
      </p:pic>
    </p:spTree>
    <p:extLst>
      <p:ext uri="{BB962C8B-B14F-4D97-AF65-F5344CB8AC3E}">
        <p14:creationId xmlns:p14="http://schemas.microsoft.com/office/powerpoint/2010/main" val="861220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58" y="6412"/>
            <a:ext cx="4388223" cy="59622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5750" y="2028691"/>
            <a:ext cx="4286250" cy="4578733"/>
          </a:xfrm>
          <a:prstGeom prst="rect">
            <a:avLst/>
          </a:prstGeom>
        </p:spPr>
      </p:pic>
      <p:sp>
        <p:nvSpPr>
          <p:cNvPr id="6" name="TextBox 5"/>
          <p:cNvSpPr txBox="1"/>
          <p:nvPr/>
        </p:nvSpPr>
        <p:spPr>
          <a:xfrm>
            <a:off x="4742327" y="466164"/>
            <a:ext cx="5540192" cy="4893647"/>
          </a:xfrm>
          <a:prstGeom prst="rect">
            <a:avLst/>
          </a:prstGeom>
          <a:noFill/>
        </p:spPr>
        <p:txBody>
          <a:bodyPr wrap="square" rtlCol="0">
            <a:spAutoFit/>
          </a:bodyPr>
          <a:lstStyle/>
          <a:p>
            <a:pPr algn="ctr"/>
            <a:r>
              <a:rPr lang="en-US" sz="3600" dirty="0" smtClean="0"/>
              <a:t>Baseball &amp; Beer Pitchmen</a:t>
            </a:r>
          </a:p>
          <a:p>
            <a:pPr algn="ctr"/>
            <a:endParaRPr lang="en-US" sz="3600" b="1" dirty="0" smtClean="0"/>
          </a:p>
          <a:p>
            <a:pPr algn="ctr"/>
            <a:r>
              <a:rPr lang="en-US" sz="3600" b="1" dirty="0" smtClean="0"/>
              <a:t>Miller Lite</a:t>
            </a:r>
          </a:p>
          <a:p>
            <a:pPr algn="ctr"/>
            <a:endParaRPr lang="en-US" sz="3600" dirty="0"/>
          </a:p>
          <a:p>
            <a:pPr algn="ctr"/>
            <a:r>
              <a:rPr lang="en-US" sz="2400" dirty="0" smtClean="0"/>
              <a:t>with “Mr. Baseball” – </a:t>
            </a:r>
            <a:r>
              <a:rPr lang="en-US" sz="2400" b="1" dirty="0" smtClean="0"/>
              <a:t>Bob </a:t>
            </a:r>
            <a:r>
              <a:rPr lang="en-US" sz="2400" b="1" dirty="0" err="1" smtClean="0"/>
              <a:t>Uecker</a:t>
            </a:r>
            <a:endParaRPr lang="en-US" sz="2400" b="1" dirty="0" smtClean="0"/>
          </a:p>
          <a:p>
            <a:endParaRPr lang="en-US" dirty="0"/>
          </a:p>
          <a:p>
            <a:endParaRPr lang="en-US" dirty="0"/>
          </a:p>
          <a:p>
            <a:endParaRPr lang="en-US" dirty="0"/>
          </a:p>
          <a:p>
            <a:endParaRPr lang="en-US" dirty="0" smtClean="0"/>
          </a:p>
          <a:p>
            <a:endParaRPr lang="en-US" dirty="0"/>
          </a:p>
          <a:p>
            <a:endParaRPr lang="en-US" dirty="0" smtClean="0"/>
          </a:p>
          <a:p>
            <a:endParaRPr lang="en-US" dirty="0"/>
          </a:p>
          <a:p>
            <a:endParaRPr lang="en-US" dirty="0"/>
          </a:p>
        </p:txBody>
      </p:sp>
      <p:sp>
        <p:nvSpPr>
          <p:cNvPr id="3" name="TextBox 2"/>
          <p:cNvSpPr txBox="1"/>
          <p:nvPr/>
        </p:nvSpPr>
        <p:spPr>
          <a:xfrm>
            <a:off x="0" y="6221506"/>
            <a:ext cx="4921347" cy="646331"/>
          </a:xfrm>
          <a:prstGeom prst="rect">
            <a:avLst/>
          </a:prstGeom>
          <a:noFill/>
        </p:spPr>
        <p:txBody>
          <a:bodyPr wrap="none" rtlCol="0">
            <a:spAutoFit/>
          </a:bodyPr>
          <a:lstStyle/>
          <a:p>
            <a:r>
              <a:rPr lang="en-US" dirty="0">
                <a:hlinkClick r:id="rId5"/>
              </a:rPr>
              <a:t>https://</a:t>
            </a:r>
            <a:r>
              <a:rPr lang="en-US" dirty="0" smtClean="0">
                <a:hlinkClick r:id="rId5"/>
              </a:rPr>
              <a:t>www.youtube.com/watch?v=DPh4iF76LbU</a:t>
            </a:r>
            <a:endParaRPr lang="en-US" dirty="0" smtClean="0"/>
          </a:p>
          <a:p>
            <a:endParaRPr lang="en-US" dirty="0"/>
          </a:p>
        </p:txBody>
      </p:sp>
    </p:spTree>
    <p:extLst>
      <p:ext uri="{BB962C8B-B14F-4D97-AF65-F5344CB8AC3E}">
        <p14:creationId xmlns:p14="http://schemas.microsoft.com/office/powerpoint/2010/main" val="221523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27058" y="107577"/>
            <a:ext cx="6231277" cy="9294852"/>
          </a:xfrm>
          <a:prstGeom prst="rect">
            <a:avLst/>
          </a:prstGeom>
          <a:noFill/>
        </p:spPr>
        <p:txBody>
          <a:bodyPr wrap="square" rtlCol="0">
            <a:spAutoFit/>
          </a:bodyPr>
          <a:lstStyle/>
          <a:p>
            <a:r>
              <a:rPr lang="en-US" sz="4400" b="1" dirty="0" smtClean="0"/>
              <a:t>“Beer &amp; Whiskey League”</a:t>
            </a:r>
          </a:p>
          <a:p>
            <a:r>
              <a:rPr lang="en-US" sz="3200" b="1" dirty="0"/>
              <a:t>	</a:t>
            </a:r>
            <a:endParaRPr lang="en-US" sz="3200" b="1" dirty="0" smtClean="0"/>
          </a:p>
          <a:p>
            <a:r>
              <a:rPr lang="en-US" dirty="0" smtClean="0"/>
              <a:t>Beer was not always welcomed at the ball park.</a:t>
            </a:r>
            <a:endParaRPr lang="en-US" dirty="0"/>
          </a:p>
          <a:p>
            <a:endParaRPr lang="en-US" dirty="0" smtClean="0"/>
          </a:p>
          <a:p>
            <a:r>
              <a:rPr lang="en-US" dirty="0" smtClean="0"/>
              <a:t>In 1878, baseball’s only “major league”, the National</a:t>
            </a:r>
          </a:p>
          <a:p>
            <a:r>
              <a:rPr lang="en-US" dirty="0" smtClean="0"/>
              <a:t>League, voted to expel any club that played baseball on</a:t>
            </a:r>
          </a:p>
          <a:p>
            <a:r>
              <a:rPr lang="en-US" dirty="0" smtClean="0"/>
              <a:t>Sunday or sold beer or whiskey at its ballpark.</a:t>
            </a:r>
          </a:p>
          <a:p>
            <a:endParaRPr lang="en-US" dirty="0"/>
          </a:p>
          <a:p>
            <a:r>
              <a:rPr lang="en-US" dirty="0" smtClean="0"/>
              <a:t>The Cincinnati Red Stockings were expelled from the National</a:t>
            </a:r>
          </a:p>
          <a:p>
            <a:r>
              <a:rPr lang="en-US" dirty="0" smtClean="0"/>
              <a:t>League in 1880, thus setting the stage for the creation of a </a:t>
            </a:r>
          </a:p>
          <a:p>
            <a:r>
              <a:rPr lang="en-US" dirty="0" smtClean="0"/>
              <a:t>second major league.</a:t>
            </a:r>
          </a:p>
          <a:p>
            <a:endParaRPr lang="en-US" dirty="0"/>
          </a:p>
          <a:p>
            <a:r>
              <a:rPr lang="en-US" dirty="0" smtClean="0"/>
              <a:t>Representatives from major cities, including Cincinnati, St. Louis, Pittsburgh and Louisville met in 1881 to establish the</a:t>
            </a:r>
          </a:p>
          <a:p>
            <a:r>
              <a:rPr lang="en-US" dirty="0" smtClean="0"/>
              <a:t>American Association.  Part of their organizing agreement was that the member clubs could set their own business rules and decide locally about ticket prices, Sunday baseball, and selling  liquor at the ball park.</a:t>
            </a:r>
          </a:p>
          <a:p>
            <a:endParaRPr lang="en-US" dirty="0"/>
          </a:p>
          <a:p>
            <a:r>
              <a:rPr lang="en-US" dirty="0" smtClean="0"/>
              <a:t>Many of baseball’s “old guard” of that era referred to the American Association as “The Beer and Whiskey League.”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70" y="0"/>
            <a:ext cx="4572000" cy="6858000"/>
          </a:xfrm>
          <a:prstGeom prst="rect">
            <a:avLst/>
          </a:prstGeom>
        </p:spPr>
      </p:pic>
    </p:spTree>
    <p:extLst>
      <p:ext uri="{BB962C8B-B14F-4D97-AF65-F5344CB8AC3E}">
        <p14:creationId xmlns:p14="http://schemas.microsoft.com/office/powerpoint/2010/main" val="606188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9975" y="2528045"/>
            <a:ext cx="3781292" cy="1200329"/>
          </a:xfrm>
          <a:prstGeom prst="rect">
            <a:avLst/>
          </a:prstGeom>
          <a:noFill/>
        </p:spPr>
        <p:txBody>
          <a:bodyPr wrap="none" rtlCol="0">
            <a:spAutoFit/>
          </a:bodyPr>
          <a:lstStyle/>
          <a:p>
            <a:r>
              <a:rPr lang="en-US" sz="7200" dirty="0" smtClean="0"/>
              <a:t>Thirsty ??</a:t>
            </a:r>
            <a:endParaRPr lang="en-US" sz="7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0064" y="1471982"/>
            <a:ext cx="2288286" cy="2971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2892" y="2018548"/>
            <a:ext cx="2066925" cy="2219325"/>
          </a:xfrm>
          <a:prstGeom prst="rect">
            <a:avLst/>
          </a:prstGeom>
        </p:spPr>
      </p:pic>
    </p:spTree>
    <p:extLst>
      <p:ext uri="{BB962C8B-B14F-4D97-AF65-F5344CB8AC3E}">
        <p14:creationId xmlns:p14="http://schemas.microsoft.com/office/powerpoint/2010/main" val="42970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82987" y="107577"/>
            <a:ext cx="6231277" cy="6032421"/>
          </a:xfrm>
          <a:prstGeom prst="rect">
            <a:avLst/>
          </a:prstGeom>
          <a:noFill/>
        </p:spPr>
        <p:txBody>
          <a:bodyPr wrap="square" rtlCol="0">
            <a:spAutoFit/>
          </a:bodyPr>
          <a:lstStyle/>
          <a:p>
            <a:pPr algn="ctr"/>
            <a:r>
              <a:rPr lang="en-US" sz="4400" b="1" dirty="0" smtClean="0"/>
              <a:t>Chris von der </a:t>
            </a:r>
            <a:r>
              <a:rPr lang="en-US" sz="4400" b="1" dirty="0" err="1" smtClean="0"/>
              <a:t>Ahe</a:t>
            </a:r>
            <a:endParaRPr lang="en-US" sz="4400" b="1" dirty="0" smtClean="0"/>
          </a:p>
          <a:p>
            <a:r>
              <a:rPr lang="en-US" dirty="0" smtClean="0"/>
              <a:t>He was a German immigrant and owned a grocery store and saloon in St. Louis.</a:t>
            </a:r>
          </a:p>
          <a:p>
            <a:endParaRPr lang="en-US" dirty="0"/>
          </a:p>
          <a:p>
            <a:r>
              <a:rPr lang="en-US" dirty="0" smtClean="0"/>
              <a:t>He noticed that business at the saloon always picked up before and after the nearby baseball game.  So, in 1882, he decided to purchase the St. Louis Brown Stockings baseball team in the AA.  </a:t>
            </a:r>
          </a:p>
          <a:p>
            <a:endParaRPr lang="en-US" dirty="0"/>
          </a:p>
          <a:p>
            <a:r>
              <a:rPr lang="en-US" dirty="0" smtClean="0"/>
              <a:t>He opened a beer garden to serve patrons at Sportsman’s Park.</a:t>
            </a:r>
          </a:p>
          <a:p>
            <a:endParaRPr lang="en-US" dirty="0"/>
          </a:p>
          <a:p>
            <a:r>
              <a:rPr lang="en-US" dirty="0" smtClean="0"/>
              <a:t>Was known as a showman and for malapropisms in his heavy German accent.  He referred to himself as “Der </a:t>
            </a:r>
            <a:r>
              <a:rPr lang="en-US" dirty="0" err="1" smtClean="0"/>
              <a:t>Poss</a:t>
            </a:r>
            <a:r>
              <a:rPr lang="en-US" dirty="0" smtClean="0"/>
              <a:t> </a:t>
            </a:r>
            <a:r>
              <a:rPr lang="en-US" dirty="0" err="1" smtClean="0"/>
              <a:t>Bresident</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6" y="107577"/>
            <a:ext cx="3691964" cy="671266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4140" y="3951462"/>
            <a:ext cx="8355107" cy="2798961"/>
          </a:xfrm>
          <a:prstGeom prst="rect">
            <a:avLst/>
          </a:prstGeom>
        </p:spPr>
      </p:pic>
    </p:spTree>
    <p:extLst>
      <p:ext uri="{BB962C8B-B14F-4D97-AF65-F5344CB8AC3E}">
        <p14:creationId xmlns:p14="http://schemas.microsoft.com/office/powerpoint/2010/main" val="20751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6213" y="38761"/>
            <a:ext cx="4352025" cy="1384995"/>
          </a:xfrm>
          <a:prstGeom prst="rect">
            <a:avLst/>
          </a:prstGeom>
          <a:noFill/>
        </p:spPr>
        <p:txBody>
          <a:bodyPr wrap="none" rtlCol="0">
            <a:spAutoFit/>
          </a:bodyPr>
          <a:lstStyle/>
          <a:p>
            <a:pPr algn="ctr"/>
            <a:r>
              <a:rPr lang="en-US" sz="4400" b="1" dirty="0" smtClean="0"/>
              <a:t>Third Base Saloon</a:t>
            </a:r>
          </a:p>
          <a:p>
            <a:pPr algn="ctr"/>
            <a:r>
              <a:rPr lang="en-US" sz="4000" dirty="0" smtClean="0"/>
              <a:t>Boston</a:t>
            </a:r>
            <a:endParaRPr lang="en-US" sz="4000" dirty="0"/>
          </a:p>
        </p:txBody>
      </p:sp>
      <p:sp>
        <p:nvSpPr>
          <p:cNvPr id="4" name="TextBox 3"/>
          <p:cNvSpPr txBox="1"/>
          <p:nvPr/>
        </p:nvSpPr>
        <p:spPr>
          <a:xfrm>
            <a:off x="7339879" y="1408016"/>
            <a:ext cx="4247188" cy="1754326"/>
          </a:xfrm>
          <a:prstGeom prst="rect">
            <a:avLst/>
          </a:prstGeom>
          <a:noFill/>
        </p:spPr>
        <p:txBody>
          <a:bodyPr wrap="none" rtlCol="0">
            <a:spAutoFit/>
          </a:bodyPr>
          <a:lstStyle/>
          <a:p>
            <a:r>
              <a:rPr lang="en-US" dirty="0" smtClean="0"/>
              <a:t>Meeting place for the Boston Royal Rooters</a:t>
            </a:r>
          </a:p>
          <a:p>
            <a:endParaRPr lang="en-US" dirty="0"/>
          </a:p>
          <a:p>
            <a:r>
              <a:rPr lang="en-US" dirty="0" smtClean="0"/>
              <a:t>Michael McGreevy was the proprietor</a:t>
            </a:r>
          </a:p>
          <a:p>
            <a:endParaRPr lang="en-US" dirty="0" smtClean="0"/>
          </a:p>
          <a:p>
            <a:endParaRPr lang="en-US"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9993"/>
            <a:ext cx="5330148" cy="413800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472"/>
            <a:ext cx="6455403" cy="413123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8895" y="2248506"/>
            <a:ext cx="3186323" cy="460949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6197" y="3397624"/>
            <a:ext cx="4395803" cy="3460376"/>
          </a:xfrm>
          <a:prstGeom prst="rect">
            <a:avLst/>
          </a:prstGeom>
        </p:spPr>
      </p:pic>
      <p:sp>
        <p:nvSpPr>
          <p:cNvPr id="9" name="TextBox 8"/>
          <p:cNvSpPr txBox="1"/>
          <p:nvPr/>
        </p:nvSpPr>
        <p:spPr>
          <a:xfrm>
            <a:off x="8379009" y="3558989"/>
            <a:ext cx="3208058" cy="646331"/>
          </a:xfrm>
          <a:prstGeom prst="rect">
            <a:avLst/>
          </a:prstGeom>
          <a:solidFill>
            <a:schemeClr val="bg1"/>
          </a:solidFill>
        </p:spPr>
        <p:txBody>
          <a:bodyPr wrap="none" rtlCol="0">
            <a:spAutoFit/>
          </a:bodyPr>
          <a:lstStyle/>
          <a:p>
            <a:pPr algn="ctr"/>
            <a:r>
              <a:rPr lang="en-US" dirty="0" smtClean="0"/>
              <a:t>Third Base Saloon was the</a:t>
            </a:r>
          </a:p>
          <a:p>
            <a:pPr algn="ctr"/>
            <a:r>
              <a:rPr lang="en-US" dirty="0" smtClean="0"/>
              <a:t>HQ for the Boston Royal Rooters</a:t>
            </a:r>
            <a:endParaRPr lang="en-US" dirty="0"/>
          </a:p>
        </p:txBody>
      </p:sp>
      <p:sp>
        <p:nvSpPr>
          <p:cNvPr id="10" name="TextBox 9"/>
          <p:cNvSpPr txBox="1"/>
          <p:nvPr/>
        </p:nvSpPr>
        <p:spPr>
          <a:xfrm>
            <a:off x="5330148" y="2827761"/>
            <a:ext cx="2943819" cy="369332"/>
          </a:xfrm>
          <a:prstGeom prst="rect">
            <a:avLst/>
          </a:prstGeom>
          <a:noFill/>
        </p:spPr>
        <p:txBody>
          <a:bodyPr wrap="none" rtlCol="0">
            <a:spAutoFit/>
          </a:bodyPr>
          <a:lstStyle/>
          <a:p>
            <a:r>
              <a:rPr lang="en-US" dirty="0" smtClean="0">
                <a:solidFill>
                  <a:schemeClr val="bg1"/>
                </a:solidFill>
              </a:rPr>
              <a:t>Michael “</a:t>
            </a:r>
            <a:r>
              <a:rPr lang="en-US" dirty="0" err="1" smtClean="0">
                <a:solidFill>
                  <a:schemeClr val="bg1"/>
                </a:solidFill>
              </a:rPr>
              <a:t>Nuf</a:t>
            </a:r>
            <a:r>
              <a:rPr lang="en-US" dirty="0" smtClean="0">
                <a:solidFill>
                  <a:schemeClr val="bg1"/>
                </a:solidFill>
              </a:rPr>
              <a:t> </a:t>
            </a:r>
            <a:r>
              <a:rPr lang="en-US" dirty="0" err="1" smtClean="0">
                <a:solidFill>
                  <a:schemeClr val="bg1"/>
                </a:solidFill>
              </a:rPr>
              <a:t>Ced</a:t>
            </a:r>
            <a:r>
              <a:rPr lang="en-US" dirty="0" smtClean="0">
                <a:solidFill>
                  <a:schemeClr val="bg1"/>
                </a:solidFill>
              </a:rPr>
              <a:t>” McGreevy</a:t>
            </a:r>
            <a:endParaRPr lang="en-US" dirty="0">
              <a:solidFill>
                <a:schemeClr val="bg1"/>
              </a:solidFill>
            </a:endParaRPr>
          </a:p>
        </p:txBody>
      </p:sp>
    </p:spTree>
    <p:extLst>
      <p:ext uri="{BB962C8B-B14F-4D97-AF65-F5344CB8AC3E}">
        <p14:creationId xmlns:p14="http://schemas.microsoft.com/office/powerpoint/2010/main" val="3495653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95083" y="120456"/>
            <a:ext cx="3632897" cy="6032421"/>
          </a:xfrm>
          <a:prstGeom prst="rect">
            <a:avLst/>
          </a:prstGeom>
          <a:noFill/>
        </p:spPr>
        <p:txBody>
          <a:bodyPr wrap="square" rtlCol="0">
            <a:spAutoFit/>
          </a:bodyPr>
          <a:lstStyle/>
          <a:p>
            <a:r>
              <a:rPr lang="en-US" sz="4400" b="1" dirty="0" smtClean="0"/>
              <a:t>Jacob </a:t>
            </a:r>
            <a:r>
              <a:rPr lang="en-US" sz="4400" b="1" dirty="0" err="1" smtClean="0"/>
              <a:t>Ruppert</a:t>
            </a:r>
            <a:endParaRPr lang="en-US" sz="4400" b="1" dirty="0" smtClean="0"/>
          </a:p>
          <a:p>
            <a:endParaRPr lang="en-US" dirty="0"/>
          </a:p>
          <a:p>
            <a:r>
              <a:rPr lang="en-US" dirty="0" smtClean="0"/>
              <a:t>New York brewery owner who purchased the New York AL franchise in 1915.</a:t>
            </a:r>
          </a:p>
          <a:p>
            <a:endParaRPr lang="en-US" dirty="0"/>
          </a:p>
          <a:p>
            <a:r>
              <a:rPr lang="en-US" dirty="0" smtClean="0"/>
              <a:t>Obtained Babe Ruth from Boston in 1920.</a:t>
            </a:r>
          </a:p>
          <a:p>
            <a:endParaRPr lang="en-US" dirty="0"/>
          </a:p>
          <a:p>
            <a:r>
              <a:rPr lang="en-US" dirty="0" smtClean="0"/>
              <a:t>Built “The House that Ruth Built” in 1923</a:t>
            </a:r>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682"/>
            <a:ext cx="4956201" cy="693868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2840" y="3539538"/>
            <a:ext cx="4148078" cy="33184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8323" y="0"/>
            <a:ext cx="2700618" cy="385802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8323" y="3075111"/>
            <a:ext cx="2825284" cy="3763512"/>
          </a:xfrm>
          <a:prstGeom prst="rect">
            <a:avLst/>
          </a:prstGeom>
        </p:spPr>
      </p:pic>
    </p:spTree>
    <p:extLst>
      <p:ext uri="{BB962C8B-B14F-4D97-AF65-F5344CB8AC3E}">
        <p14:creationId xmlns:p14="http://schemas.microsoft.com/office/powerpoint/2010/main" val="3079998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65057" y="62753"/>
            <a:ext cx="4684102" cy="8956298"/>
          </a:xfrm>
          <a:prstGeom prst="rect">
            <a:avLst/>
          </a:prstGeom>
          <a:noFill/>
        </p:spPr>
        <p:txBody>
          <a:bodyPr wrap="square" rtlCol="0">
            <a:spAutoFit/>
          </a:bodyPr>
          <a:lstStyle/>
          <a:p>
            <a:r>
              <a:rPr lang="en-US" sz="3600" b="1" dirty="0" smtClean="0"/>
              <a:t>The Billy Goat Tavern</a:t>
            </a:r>
          </a:p>
          <a:p>
            <a:pPr algn="ctr"/>
            <a:r>
              <a:rPr lang="en-US" sz="3600" dirty="0" smtClean="0"/>
              <a:t>Chicago</a:t>
            </a:r>
          </a:p>
          <a:p>
            <a:endParaRPr lang="en-US" dirty="0"/>
          </a:p>
          <a:p>
            <a:r>
              <a:rPr lang="en-US" dirty="0" smtClean="0"/>
              <a:t>William </a:t>
            </a:r>
            <a:r>
              <a:rPr lang="en-US" dirty="0" err="1" smtClean="0"/>
              <a:t>Sianis</a:t>
            </a:r>
            <a:r>
              <a:rPr lang="en-US" dirty="0" smtClean="0"/>
              <a:t> owned the Billy Goat</a:t>
            </a:r>
          </a:p>
          <a:p>
            <a:r>
              <a:rPr lang="en-US" dirty="0" smtClean="0"/>
              <a:t>Tavern across the street from the Chicago Stadium (where the Blackhawks played).  </a:t>
            </a:r>
          </a:p>
          <a:p>
            <a:endParaRPr lang="en-US" dirty="0"/>
          </a:p>
          <a:p>
            <a:r>
              <a:rPr lang="en-US" dirty="0" smtClean="0"/>
              <a:t>The Saloon’s mascot, Murphy the Goat, supposedly escaped from a passing freight train, wandered into the saloon, and was adopted by </a:t>
            </a:r>
            <a:r>
              <a:rPr lang="en-US" dirty="0" err="1" smtClean="0"/>
              <a:t>Sianis</a:t>
            </a:r>
            <a:r>
              <a:rPr lang="en-US" dirty="0" smtClean="0"/>
              <a:t>.  Murphy’s favorite beer was </a:t>
            </a:r>
            <a:r>
              <a:rPr lang="en-US" dirty="0" err="1" smtClean="0"/>
              <a:t>Blatz</a:t>
            </a:r>
            <a:r>
              <a:rPr lang="en-US" dirty="0" smtClean="0"/>
              <a:t> !</a:t>
            </a:r>
          </a:p>
          <a:p>
            <a:endParaRPr lang="en-US" dirty="0"/>
          </a:p>
          <a:p>
            <a:r>
              <a:rPr lang="en-US" dirty="0" err="1" smtClean="0"/>
              <a:t>Sianis</a:t>
            </a:r>
            <a:r>
              <a:rPr lang="en-US" dirty="0" smtClean="0"/>
              <a:t> and his mascot goat were denied admission to Game 4 of the 1945 World</a:t>
            </a:r>
          </a:p>
          <a:p>
            <a:r>
              <a:rPr lang="en-US" dirty="0" smtClean="0"/>
              <a:t>Series at Wrigley Field. The goat had a paid ticket.</a:t>
            </a:r>
          </a:p>
          <a:p>
            <a:endParaRPr lang="en-US" dirty="0"/>
          </a:p>
          <a:p>
            <a:r>
              <a:rPr lang="en-US" dirty="0" smtClean="0"/>
              <a:t>Upon being denied entry, </a:t>
            </a:r>
            <a:r>
              <a:rPr lang="en-US" dirty="0" err="1" smtClean="0"/>
              <a:t>Sianis</a:t>
            </a:r>
            <a:r>
              <a:rPr lang="en-US" dirty="0" smtClean="0"/>
              <a:t> reportedly told ushers, “You are never going to win a</a:t>
            </a:r>
          </a:p>
          <a:p>
            <a:r>
              <a:rPr lang="en-US" dirty="0" smtClean="0"/>
              <a:t>World Series again.”</a:t>
            </a:r>
          </a:p>
          <a:p>
            <a:endParaRPr lang="en-US" dirty="0"/>
          </a:p>
          <a:p>
            <a:r>
              <a:rPr lang="en-US" dirty="0" smtClean="0"/>
              <a:t>The “Curse of the Billy Goat” held for 71 years !!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82" y="3854824"/>
            <a:ext cx="4853132" cy="300317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761" y="-295836"/>
            <a:ext cx="5104280" cy="444072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9568" y="1546412"/>
            <a:ext cx="2419350" cy="4398818"/>
          </a:xfrm>
          <a:prstGeom prst="rect">
            <a:avLst/>
          </a:prstGeom>
        </p:spPr>
      </p:pic>
    </p:spTree>
    <p:extLst>
      <p:ext uri="{BB962C8B-B14F-4D97-AF65-F5344CB8AC3E}">
        <p14:creationId xmlns:p14="http://schemas.microsoft.com/office/powerpoint/2010/main" val="2626691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66477" y="125505"/>
            <a:ext cx="4684102" cy="8679299"/>
          </a:xfrm>
          <a:prstGeom prst="rect">
            <a:avLst/>
          </a:prstGeom>
          <a:noFill/>
        </p:spPr>
        <p:txBody>
          <a:bodyPr wrap="square" rtlCol="0">
            <a:spAutoFit/>
          </a:bodyPr>
          <a:lstStyle/>
          <a:p>
            <a:pPr algn="ctr"/>
            <a:r>
              <a:rPr lang="en-US" sz="3600" b="1" dirty="0" smtClean="0"/>
              <a:t>Gussie Busch</a:t>
            </a:r>
          </a:p>
          <a:p>
            <a:pPr algn="ctr"/>
            <a:r>
              <a:rPr lang="en-US" sz="3600" dirty="0" smtClean="0"/>
              <a:t>St. Louis</a:t>
            </a:r>
          </a:p>
          <a:p>
            <a:endParaRPr lang="en-US" dirty="0"/>
          </a:p>
          <a:p>
            <a:r>
              <a:rPr lang="en-US" dirty="0" smtClean="0"/>
              <a:t>August A. Busch, Jr. was head of a brewing family in St. Louis and purchased the Cardinals NL franchise in early 1953. </a:t>
            </a:r>
          </a:p>
          <a:p>
            <a:endParaRPr lang="en-US" dirty="0"/>
          </a:p>
          <a:p>
            <a:r>
              <a:rPr lang="en-US" dirty="0" smtClean="0"/>
              <a:t>At the same time, he also bought Sportsman’s Park in St. Louis from Browns’ owner Bill </a:t>
            </a:r>
            <a:r>
              <a:rPr lang="en-US" dirty="0" err="1" smtClean="0"/>
              <a:t>Veeck</a:t>
            </a:r>
            <a:r>
              <a:rPr lang="en-US" dirty="0" smtClean="0"/>
              <a:t>.  Busch planned to rename the park “Budweiser Stadium”, but this was nixed by baseball commissioner Ford Frick.  Busch then named the park “Busch Stadium”, supposedly to honor his father and grandfather.  But he then created a new brand of beer – “Busch Bavarian” – which went on sale in 1955.</a:t>
            </a:r>
          </a:p>
          <a:p>
            <a:endParaRPr lang="en-US" dirty="0"/>
          </a:p>
          <a:p>
            <a:r>
              <a:rPr lang="en-US" dirty="0" smtClean="0"/>
              <a:t>Here are two of </a:t>
            </a:r>
            <a:r>
              <a:rPr lang="en-US" dirty="0" err="1" smtClean="0"/>
              <a:t>Gussie’s</a:t>
            </a:r>
            <a:r>
              <a:rPr lang="en-US" dirty="0" smtClean="0"/>
              <a:t> favorite employees in a TV spot for Busch Beer:</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 y="277906"/>
            <a:ext cx="5549759" cy="372035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98259"/>
            <a:ext cx="5558118" cy="277905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2381" y="-358589"/>
            <a:ext cx="2504210" cy="445192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9644" y="3065929"/>
            <a:ext cx="1897596" cy="4153739"/>
          </a:xfrm>
          <a:prstGeom prst="rect">
            <a:avLst/>
          </a:prstGeom>
        </p:spPr>
      </p:pic>
      <p:sp>
        <p:nvSpPr>
          <p:cNvPr id="2" name="TextBox 1"/>
          <p:cNvSpPr txBox="1"/>
          <p:nvPr/>
        </p:nvSpPr>
        <p:spPr>
          <a:xfrm>
            <a:off x="6174917" y="6192543"/>
            <a:ext cx="3672480" cy="584775"/>
          </a:xfrm>
          <a:prstGeom prst="rect">
            <a:avLst/>
          </a:prstGeom>
          <a:noFill/>
        </p:spPr>
        <p:txBody>
          <a:bodyPr wrap="none" rtlCol="0">
            <a:spAutoFit/>
          </a:bodyPr>
          <a:lstStyle/>
          <a:p>
            <a:r>
              <a:rPr lang="en-US" sz="1400" u="sng" dirty="0">
                <a:hlinkClick r:id="rId7"/>
              </a:rPr>
              <a:t>https://</a:t>
            </a:r>
            <a:r>
              <a:rPr lang="en-US" sz="1400" u="sng" dirty="0" smtClean="0">
                <a:hlinkClick r:id="rId7"/>
              </a:rPr>
              <a:t>m.youtube.com/watch?v=nfv1Bu06OHE</a:t>
            </a:r>
            <a:endParaRPr lang="en-US" sz="1400" u="sng" dirty="0" smtClean="0"/>
          </a:p>
          <a:p>
            <a:endParaRPr lang="en-US" dirty="0"/>
          </a:p>
        </p:txBody>
      </p:sp>
    </p:spTree>
    <p:extLst>
      <p:ext uri="{BB962C8B-B14F-4D97-AF65-F5344CB8AC3E}">
        <p14:creationId xmlns:p14="http://schemas.microsoft.com/office/powerpoint/2010/main" val="3557331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4022" y="125505"/>
            <a:ext cx="4684102" cy="7848302"/>
          </a:xfrm>
          <a:prstGeom prst="rect">
            <a:avLst/>
          </a:prstGeom>
          <a:noFill/>
        </p:spPr>
        <p:txBody>
          <a:bodyPr wrap="square" rtlCol="0">
            <a:spAutoFit/>
          </a:bodyPr>
          <a:lstStyle/>
          <a:p>
            <a:pPr algn="ctr"/>
            <a:r>
              <a:rPr lang="en-US" sz="3600" b="1" dirty="0" smtClean="0"/>
              <a:t>Jerold </a:t>
            </a:r>
            <a:r>
              <a:rPr lang="en-US" sz="3600" b="1" dirty="0" err="1" smtClean="0"/>
              <a:t>Hoffberger</a:t>
            </a:r>
            <a:endParaRPr lang="en-US" sz="3600" b="1" dirty="0" smtClean="0"/>
          </a:p>
          <a:p>
            <a:pPr algn="ctr"/>
            <a:r>
              <a:rPr lang="en-US" sz="3600" dirty="0" smtClean="0"/>
              <a:t>Baltimore</a:t>
            </a:r>
          </a:p>
          <a:p>
            <a:endParaRPr lang="en-US" dirty="0"/>
          </a:p>
          <a:p>
            <a:r>
              <a:rPr lang="en-US" dirty="0" err="1" smtClean="0"/>
              <a:t>Hoffberger</a:t>
            </a:r>
            <a:r>
              <a:rPr lang="en-US" dirty="0" smtClean="0"/>
              <a:t> was president of National Brewing Company in Baltimore and was part of the ownership group that purchased the St. Louis Browns and moved them to Baltimore for the 1954 AL season.</a:t>
            </a:r>
          </a:p>
          <a:p>
            <a:endParaRPr lang="en-US" dirty="0"/>
          </a:p>
          <a:p>
            <a:r>
              <a:rPr lang="en-US" dirty="0" smtClean="0"/>
              <a:t>His main beer label was National Bohemian, which went by the nickname of “Natty </a:t>
            </a:r>
            <a:r>
              <a:rPr lang="en-US" dirty="0" err="1" smtClean="0"/>
              <a:t>Boh</a:t>
            </a:r>
            <a:r>
              <a:rPr lang="en-US" dirty="0" smtClean="0"/>
              <a:t>”.</a:t>
            </a:r>
          </a:p>
          <a:p>
            <a:endParaRPr lang="en-US" dirty="0"/>
          </a:p>
          <a:p>
            <a:r>
              <a:rPr lang="en-US" dirty="0" smtClean="0"/>
              <a:t>The move of the Browns, now renamed the Baltimore Orioles, was opposed by Washington Senators owner Clark Griffith who claimed that Baltimore was part of the Senators’ territory.  </a:t>
            </a:r>
            <a:r>
              <a:rPr lang="en-US" dirty="0" err="1" smtClean="0"/>
              <a:t>Hoffberger</a:t>
            </a:r>
            <a:r>
              <a:rPr lang="en-US" dirty="0" smtClean="0"/>
              <a:t> resolved this challenge by agreeing that his brewing company would become a major sponsor for the cash-strapped Senators.</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418" y="726140"/>
            <a:ext cx="1901691" cy="368526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96" y="4025328"/>
            <a:ext cx="5253318" cy="283267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
            <a:ext cx="4894729" cy="4033257"/>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8828" y="5110857"/>
            <a:ext cx="2667000" cy="1714500"/>
          </a:xfrm>
          <a:prstGeom prst="rect">
            <a:avLst/>
          </a:prstGeom>
        </p:spPr>
      </p:pic>
    </p:spTree>
    <p:extLst>
      <p:ext uri="{BB962C8B-B14F-4D97-AF65-F5344CB8AC3E}">
        <p14:creationId xmlns:p14="http://schemas.microsoft.com/office/powerpoint/2010/main" val="2923669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30438" y="100886"/>
            <a:ext cx="4104072" cy="6924973"/>
          </a:xfrm>
          <a:prstGeom prst="rect">
            <a:avLst/>
          </a:prstGeom>
          <a:noFill/>
        </p:spPr>
        <p:txBody>
          <a:bodyPr wrap="square" rtlCol="0">
            <a:spAutoFit/>
          </a:bodyPr>
          <a:lstStyle/>
          <a:p>
            <a:pPr algn="ctr"/>
            <a:r>
              <a:rPr lang="en-US" sz="3600" b="1" dirty="0" smtClean="0"/>
              <a:t>Schaefer Beer</a:t>
            </a:r>
          </a:p>
          <a:p>
            <a:r>
              <a:rPr lang="en-US" sz="2400" dirty="0" smtClean="0"/>
              <a:t>The “h” or “e” in the “Schaefer” ad in right field at </a:t>
            </a:r>
            <a:r>
              <a:rPr lang="en-US" sz="2400" dirty="0" err="1" smtClean="0"/>
              <a:t>Ebbets</a:t>
            </a:r>
            <a:r>
              <a:rPr lang="en-US" sz="2400" dirty="0" smtClean="0"/>
              <a:t> Field would light up to signify “hit” or “error”.</a:t>
            </a:r>
          </a:p>
          <a:p>
            <a:endParaRPr lang="en-US" sz="2400" dirty="0"/>
          </a:p>
          <a:p>
            <a:r>
              <a:rPr lang="en-US" sz="2400" dirty="0" smtClean="0"/>
              <a:t>Schaefer held the naming rights to the New England Patriots’ Foxboro stadium 1971-2001.</a:t>
            </a:r>
          </a:p>
          <a:p>
            <a:endParaRPr lang="en-US" sz="2400" dirty="0"/>
          </a:p>
          <a:p>
            <a:pPr algn="ctr"/>
            <a:endParaRPr lang="en-US" sz="2400" dirty="0"/>
          </a:p>
          <a:p>
            <a:pPr algn="ctr"/>
            <a:endParaRPr lang="en-US" sz="2400" dirty="0" smtClean="0"/>
          </a:p>
          <a:p>
            <a:endParaRPr lang="en-US" dirty="0"/>
          </a:p>
          <a:p>
            <a:endParaRPr lang="en-US" dirty="0"/>
          </a:p>
          <a:p>
            <a:endParaRPr lang="en-US" dirty="0"/>
          </a:p>
          <a:p>
            <a:endParaRPr lang="en-US" dirty="0" smtClean="0"/>
          </a:p>
          <a:p>
            <a:endParaRPr lang="en-US" dirty="0"/>
          </a:p>
          <a:p>
            <a:endParaRPr lang="en-US" dirty="0" smtClean="0"/>
          </a:p>
          <a:p>
            <a:endParaRPr lang="en-US" dirty="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9673"/>
            <a:ext cx="7711077" cy="5738327"/>
          </a:xfrm>
          <a:prstGeom prst="rect">
            <a:avLst/>
          </a:prstGeom>
        </p:spPr>
      </p:pic>
      <p:sp>
        <p:nvSpPr>
          <p:cNvPr id="4" name="TextBox 3"/>
          <p:cNvSpPr txBox="1"/>
          <p:nvPr/>
        </p:nvSpPr>
        <p:spPr>
          <a:xfrm>
            <a:off x="-1999161" y="100886"/>
            <a:ext cx="11337823" cy="2031325"/>
          </a:xfrm>
          <a:prstGeom prst="rect">
            <a:avLst/>
          </a:prstGeom>
          <a:noFill/>
        </p:spPr>
        <p:txBody>
          <a:bodyPr wrap="square" rtlCol="0">
            <a:spAutoFit/>
          </a:bodyPr>
          <a:lstStyle/>
          <a:p>
            <a:pPr algn="ctr"/>
            <a:r>
              <a:rPr lang="en-US" sz="3600" dirty="0"/>
              <a:t>Baseball &amp; Beer </a:t>
            </a:r>
            <a:r>
              <a:rPr lang="en-US" sz="3600" dirty="0" smtClean="0"/>
              <a:t>Promotions</a:t>
            </a:r>
          </a:p>
          <a:p>
            <a:pPr algn="ctr"/>
            <a:endParaRPr lang="en-US" sz="3600" b="1" dirty="0"/>
          </a:p>
          <a:p>
            <a:pPr algn="ctr"/>
            <a:r>
              <a:rPr lang="en-US" sz="3600" b="1" dirty="0" smtClean="0"/>
              <a:t> </a:t>
            </a:r>
            <a:r>
              <a:rPr lang="en-US" sz="3600" b="1" dirty="0" err="1" smtClean="0">
                <a:solidFill>
                  <a:schemeClr val="bg1"/>
                </a:solidFill>
              </a:rPr>
              <a:t>Ebbets</a:t>
            </a:r>
            <a:r>
              <a:rPr lang="en-US" sz="3600" b="1" dirty="0" smtClean="0">
                <a:solidFill>
                  <a:schemeClr val="bg1"/>
                </a:solidFill>
              </a:rPr>
              <a:t> Field, Brooklyn</a:t>
            </a:r>
            <a:endParaRPr lang="en-US" sz="3600" b="1" dirty="0">
              <a:solidFill>
                <a:schemeClr val="bg1"/>
              </a:solidFill>
            </a:endParaRP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9960" y="3620278"/>
            <a:ext cx="2782836" cy="3237722"/>
          </a:xfrm>
          <a:prstGeom prst="rect">
            <a:avLst/>
          </a:prstGeom>
        </p:spPr>
      </p:pic>
    </p:spTree>
    <p:extLst>
      <p:ext uri="{BB962C8B-B14F-4D97-AF65-F5344CB8AC3E}">
        <p14:creationId xmlns:p14="http://schemas.microsoft.com/office/powerpoint/2010/main" val="3419465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910</Words>
  <Application>Microsoft Office PowerPoint</Application>
  <PresentationFormat>Widescreen</PresentationFormat>
  <Paragraphs>333</Paragraphs>
  <Slides>20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Beer and Baseball   In Heaven there is no beer, that’s why we drink it here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Monte Cely</dc:creator>
  <cp:lastModifiedBy>Monte Cely</cp:lastModifiedBy>
  <cp:revision>237</cp:revision>
  <dcterms:created xsi:type="dcterms:W3CDTF">2017-05-08T19:17:02Z</dcterms:created>
  <dcterms:modified xsi:type="dcterms:W3CDTF">2017-06-26T23:19:30Z</dcterms:modified>
</cp:coreProperties>
</file>