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22"/>
  </p:notesMasterIdLst>
  <p:handoutMasterIdLst>
    <p:handoutMasterId r:id="rId23"/>
  </p:handoutMasterIdLst>
  <p:sldIdLst>
    <p:sldId id="257" r:id="rId3"/>
    <p:sldId id="260" r:id="rId4"/>
    <p:sldId id="262" r:id="rId5"/>
    <p:sldId id="280" r:id="rId6"/>
    <p:sldId id="281" r:id="rId7"/>
    <p:sldId id="286" r:id="rId8"/>
    <p:sldId id="287" r:id="rId9"/>
    <p:sldId id="288" r:id="rId10"/>
    <p:sldId id="289" r:id="rId11"/>
    <p:sldId id="290" r:id="rId12"/>
    <p:sldId id="291" r:id="rId13"/>
    <p:sldId id="292" r:id="rId14"/>
    <p:sldId id="293" r:id="rId15"/>
    <p:sldId id="294" r:id="rId16"/>
    <p:sldId id="295" r:id="rId17"/>
    <p:sldId id="296" r:id="rId18"/>
    <p:sldId id="297" r:id="rId19"/>
    <p:sldId id="298" r:id="rId20"/>
    <p:sldId id="299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D03447BB-5D67-496B-8E87-E561075AD55C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>
      <p:cViewPr varScale="1">
        <p:scale>
          <a:sx n="68" d="100"/>
          <a:sy n="68" d="100"/>
        </p:scale>
        <p:origin x="81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95" d="100"/>
          <a:sy n="95" d="100"/>
        </p:scale>
        <p:origin x="696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DE8356-FFDA-4E74-B804-79023C7DD259}" type="datetimeFigureOut">
              <a:rPr lang="en-US" smtClean="0"/>
              <a:t>10/9/2016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CB32D8-F2D2-4D01-80A9-88F3B128AE7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08472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3DDCE7-616C-4285-A468-7301F171BC93}" type="datetimeFigureOut">
              <a:rPr lang="en-US" smtClean="0"/>
              <a:t>10/9/2016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C1D8F7-2BDD-4C56-98AF-2E212EF349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76194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Vicki</a:t>
            </a:r>
            <a:r>
              <a:rPr lang="en-US" baseline="0" dirty="0"/>
              <a:t> liked Dalrymple; Paul liked John Bateman; do you remember that </a:t>
            </a:r>
            <a:r>
              <a:rPr lang="en-US" baseline="0" dirty="0" err="1"/>
              <a:t>Biggio</a:t>
            </a:r>
            <a:r>
              <a:rPr lang="en-US" baseline="0" dirty="0"/>
              <a:t> broke in as a catcher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C1D8F7-2BDD-4C56-98AF-2E212EF349F3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42065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Three Hall of Fame catchers. Ernie “</a:t>
            </a:r>
            <a:r>
              <a:rPr lang="en-US" dirty="0" err="1"/>
              <a:t>Schnozz</a:t>
            </a:r>
            <a:r>
              <a:rPr lang="en-US" dirty="0"/>
              <a:t>” Lombardi was still playing</a:t>
            </a:r>
            <a:r>
              <a:rPr lang="en-US" baseline="0" dirty="0"/>
              <a:t> when Bill started following baseball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C1D8F7-2BDD-4C56-98AF-2E212EF349F3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68736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1913 St Mary’s Industrial School (for wayward boys) in Baltimore.</a:t>
            </a:r>
            <a:r>
              <a:rPr lang="en-US" baseline="0" dirty="0"/>
              <a:t> Babe Ruth in the middle.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C1D8F7-2BDD-4C56-98AF-2E212EF349F3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29690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Joe Garagiola far</a:t>
            </a:r>
            <a:r>
              <a:rPr lang="en-US" baseline="0" dirty="0"/>
              <a:t> left on front row. Yogi Berra second row, third </a:t>
            </a:r>
            <a:r>
              <a:rPr lang="en-US" baseline="0"/>
              <a:t>from left.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C1D8F7-2BDD-4C56-98AF-2E212EF349F3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63555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38800" y="304801"/>
            <a:ext cx="5486400" cy="2514599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638800" y="2895600"/>
            <a:ext cx="5486400" cy="914400"/>
          </a:xfrm>
        </p:spPr>
        <p:txBody>
          <a:bodyPr/>
          <a:lstStyle>
            <a:lvl1pPr marL="0" indent="0" algn="l">
              <a:spcBef>
                <a:spcPts val="1200"/>
              </a:spcBef>
              <a:buNone/>
              <a:defRPr sz="2400">
                <a:solidFill>
                  <a:schemeClr val="bg2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0533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2EC29-B8C5-4C7A-B6DA-418494D5CB21}" type="datetimeFigureOut">
              <a:rPr lang="en-US" smtClean="0"/>
              <a:t>10/9/2016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43838-BFF5-400C-B067-3DF4A5F395D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4512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6400" y="365125"/>
            <a:ext cx="1828800" cy="56546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365125"/>
            <a:ext cx="8001000" cy="565467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2EC29-B8C5-4C7A-B6DA-418494D5CB21}" type="datetimeFigureOut">
              <a:rPr lang="en-US" smtClean="0"/>
              <a:t>10/9/2016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43838-BFF5-400C-B067-3DF4A5F395D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7379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2EC29-B8C5-4C7A-B6DA-418494D5CB21}" type="datetimeFigureOut">
              <a:rPr lang="en-US" smtClean="0"/>
              <a:t>10/9/2016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43838-BFF5-400C-B067-3DF4A5F395D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3009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0450" y="1676401"/>
            <a:ext cx="10058400" cy="175260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0450" y="3581400"/>
            <a:ext cx="10058400" cy="1143000"/>
          </a:xfrm>
        </p:spPr>
        <p:txBody>
          <a:bodyPr/>
          <a:lstStyle>
            <a:lvl1pPr marL="0" indent="0">
              <a:spcBef>
                <a:spcPts val="1200"/>
              </a:spcBef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2EC29-B8C5-4C7A-B6DA-418494D5CB21}" type="datetimeFigureOut">
              <a:rPr lang="en-US" smtClean="0"/>
              <a:t>10/9/2016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43838-BFF5-400C-B067-3DF4A5F395D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665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1676401"/>
            <a:ext cx="4846320" cy="43434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78880" y="1676401"/>
            <a:ext cx="4846320" cy="43434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2EC29-B8C5-4C7A-B6DA-418494D5CB21}" type="datetimeFigureOut">
              <a:rPr lang="en-US" smtClean="0"/>
              <a:t>10/9/2016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43838-BFF5-400C-B067-3DF4A5F395D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0256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681163"/>
            <a:ext cx="4846320" cy="823912"/>
          </a:xfrm>
        </p:spPr>
        <p:txBody>
          <a:bodyPr anchor="ctr"/>
          <a:lstStyle>
            <a:lvl1pPr marL="0" indent="0">
              <a:buNone/>
              <a:defRPr sz="2400" b="0">
                <a:solidFill>
                  <a:schemeClr val="bg2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6800" y="2505075"/>
            <a:ext cx="4846320" cy="35147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78880" y="1681163"/>
            <a:ext cx="4846320" cy="823912"/>
          </a:xfrm>
        </p:spPr>
        <p:txBody>
          <a:bodyPr anchor="ctr"/>
          <a:lstStyle>
            <a:lvl1pPr marL="0" indent="0">
              <a:buNone/>
              <a:defRPr sz="2400" b="0">
                <a:solidFill>
                  <a:schemeClr val="bg2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78880" y="2505075"/>
            <a:ext cx="4846320" cy="35147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2EC29-B8C5-4C7A-B6DA-418494D5CB21}" type="datetimeFigureOut">
              <a:rPr lang="en-US" smtClean="0"/>
              <a:t>10/9/2016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43838-BFF5-400C-B067-3DF4A5F395D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2426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2EC29-B8C5-4C7A-B6DA-418494D5CB21}" type="datetimeFigureOut">
              <a:rPr lang="en-US" smtClean="0"/>
              <a:t>10/9/2016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43838-BFF5-400C-B067-3DF4A5F395D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0930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2EC29-B8C5-4C7A-B6DA-418494D5CB21}" type="datetimeFigureOut">
              <a:rPr lang="en-US" smtClean="0"/>
              <a:t>10/9/2016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43838-BFF5-400C-B067-3DF4A5F395D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1200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7467600" cy="6858000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4800" y="838200"/>
            <a:ext cx="3657600" cy="213360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838200"/>
            <a:ext cx="6172200" cy="5181601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24802" y="3124200"/>
            <a:ext cx="3657600" cy="28956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79593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239000" y="0"/>
            <a:ext cx="228600" cy="6858000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4800" y="838200"/>
            <a:ext cx="3657600" cy="213360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24801" y="3124200"/>
            <a:ext cx="3657600" cy="28956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7239000" cy="6858000"/>
          </a:xfrm>
          <a:solidFill>
            <a:schemeClr val="bg1"/>
          </a:solidFill>
        </p:spPr>
        <p:txBody>
          <a:bodyPr tIns="36576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944115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100584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676400"/>
            <a:ext cx="1005840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34400" y="6392562"/>
            <a:ext cx="1295400" cy="1809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62EC29-B8C5-4C7A-B6DA-418494D5CB21}" type="datetimeFigureOut">
              <a:rPr lang="en-US" smtClean="0"/>
              <a:pPr/>
              <a:t>10/9/2016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0918" y="6392562"/>
            <a:ext cx="7082481" cy="1809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058400" y="6392562"/>
            <a:ext cx="1066800" cy="1809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043838-BFF5-400C-B067-3DF4A5F395D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920951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5156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87452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2316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28600"/>
            <a:ext cx="12191999" cy="70865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57400" y="304801"/>
            <a:ext cx="9067800" cy="2514599"/>
          </a:xfrm>
        </p:spPr>
        <p:txBody>
          <a:bodyPr>
            <a:normAutofit/>
          </a:bodyPr>
          <a:lstStyle/>
          <a:p>
            <a:r>
              <a:rPr lang="en-US" sz="9600" dirty="0"/>
              <a:t>Catchers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7600" y="4038600"/>
            <a:ext cx="7467600" cy="1524000"/>
          </a:xfrm>
        </p:spPr>
        <p:txBody>
          <a:bodyPr>
            <a:noAutofit/>
          </a:bodyPr>
          <a:lstStyle/>
          <a:p>
            <a:r>
              <a:rPr lang="en-US" sz="4000" dirty="0">
                <a:solidFill>
                  <a:schemeClr val="tx1"/>
                </a:solidFill>
              </a:rPr>
              <a:t>The Tools of Ignorance</a:t>
            </a:r>
            <a:endParaRPr lang="en-US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6090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304800"/>
            <a:ext cx="110490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“The way to catch a knuckleball is to wait until it stops rolling and then pick it up.”</a:t>
            </a:r>
          </a:p>
          <a:p>
            <a:endParaRPr lang="en-US" sz="4400" dirty="0"/>
          </a:p>
          <a:p>
            <a:r>
              <a:rPr lang="en-US" sz="4400" dirty="0"/>
              <a:t>                                       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4121" y="2743200"/>
            <a:ext cx="2360956" cy="306804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3400" y="4267200"/>
            <a:ext cx="7543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* </a:t>
            </a:r>
            <a:r>
              <a:rPr lang="en-US" sz="3200" i="1" dirty="0"/>
              <a:t>In 1967, Uecker led the league in passed balls. He only caught 59 games that season!</a:t>
            </a:r>
          </a:p>
        </p:txBody>
      </p:sp>
    </p:spTree>
    <p:extLst>
      <p:ext uri="{BB962C8B-B14F-4D97-AF65-F5344CB8AC3E}">
        <p14:creationId xmlns:p14="http://schemas.microsoft.com/office/powerpoint/2010/main" val="557626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304800"/>
            <a:ext cx="110490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“People don't know this but I helped the Cardinals win the pennant. I came down with hepatitis. The trainer injected me with it."</a:t>
            </a:r>
          </a:p>
          <a:p>
            <a:endParaRPr lang="en-US" sz="4400" dirty="0"/>
          </a:p>
          <a:p>
            <a:endParaRPr lang="en-US" sz="4400" dirty="0"/>
          </a:p>
          <a:p>
            <a:r>
              <a:rPr lang="en-US" sz="4400" dirty="0"/>
              <a:t>                                       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4121" y="2743200"/>
            <a:ext cx="2360956" cy="306804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3400" y="4267200"/>
            <a:ext cx="7543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* </a:t>
            </a:r>
            <a:r>
              <a:rPr lang="en-US" sz="3200" i="1" dirty="0"/>
              <a:t>Uecker is in the Hall of Fame – he won the prestigious Ford C. Frick Award in 2003</a:t>
            </a:r>
          </a:p>
        </p:txBody>
      </p:sp>
    </p:spTree>
    <p:extLst>
      <p:ext uri="{BB962C8B-B14F-4D97-AF65-F5344CB8AC3E}">
        <p14:creationId xmlns:p14="http://schemas.microsoft.com/office/powerpoint/2010/main" val="3678627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304800"/>
            <a:ext cx="110490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4400" dirty="0"/>
              <a:t>“I knew when my career was over. In 1965 my baseball card came out with no picture.”</a:t>
            </a:r>
          </a:p>
          <a:p>
            <a:endParaRPr lang="en-US" sz="4400" dirty="0"/>
          </a:p>
          <a:p>
            <a:endParaRPr lang="en-US" sz="4400" dirty="0"/>
          </a:p>
          <a:p>
            <a:r>
              <a:rPr lang="en-US" sz="4400" dirty="0"/>
              <a:t>                                       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8718" y="2743200"/>
            <a:ext cx="2171762" cy="306804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3400" y="5206425"/>
            <a:ext cx="7543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* </a:t>
            </a:r>
            <a:r>
              <a:rPr lang="en-US" sz="3200" i="1" dirty="0"/>
              <a:t>Bob Uecker batted right handed</a:t>
            </a:r>
          </a:p>
        </p:txBody>
      </p:sp>
    </p:spTree>
    <p:extLst>
      <p:ext uri="{BB962C8B-B14F-4D97-AF65-F5344CB8AC3E}">
        <p14:creationId xmlns:p14="http://schemas.microsoft.com/office/powerpoint/2010/main" val="1154540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304800"/>
            <a:ext cx="110490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4400" dirty="0"/>
              <a:t>"He hits from both sides of the plate. He's amphibious."</a:t>
            </a:r>
          </a:p>
          <a:p>
            <a:endParaRPr lang="en-US" sz="4400" dirty="0"/>
          </a:p>
          <a:p>
            <a:endParaRPr lang="en-US" sz="4400" dirty="0"/>
          </a:p>
          <a:p>
            <a:r>
              <a:rPr lang="en-US" sz="4400" dirty="0"/>
              <a:t>                                       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4121" y="2908941"/>
            <a:ext cx="2360956" cy="273656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3400" y="3657600"/>
            <a:ext cx="75438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* </a:t>
            </a:r>
            <a:r>
              <a:rPr lang="en-US" sz="3200" i="1" dirty="0"/>
              <a:t>Yogi’s real name was Lorenzo Pietro Berra. His parents’ desire to assimilate in their new homeland led them to the English translation of Lawrence Peter.</a:t>
            </a:r>
          </a:p>
        </p:txBody>
      </p:sp>
    </p:spTree>
    <p:extLst>
      <p:ext uri="{BB962C8B-B14F-4D97-AF65-F5344CB8AC3E}">
        <p14:creationId xmlns:p14="http://schemas.microsoft.com/office/powerpoint/2010/main" val="3842728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304800"/>
            <a:ext cx="110490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4400" dirty="0"/>
              <a:t>"You should always go to other people's funerals, otherwise, they won't come to yours."</a:t>
            </a:r>
          </a:p>
          <a:p>
            <a:endParaRPr lang="en-US" sz="4400" dirty="0"/>
          </a:p>
          <a:p>
            <a:endParaRPr lang="en-US" sz="4400" dirty="0"/>
          </a:p>
          <a:p>
            <a:r>
              <a:rPr lang="en-US" sz="4400" dirty="0"/>
              <a:t>                                       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4121" y="2908941"/>
            <a:ext cx="2360956" cy="273656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3400" y="4267200"/>
            <a:ext cx="7543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* </a:t>
            </a:r>
            <a:r>
              <a:rPr lang="en-US" sz="3200" i="1" dirty="0"/>
              <a:t>Berra was voted to the AL All Star team 18 times. He played on 10 World Series championship teams.</a:t>
            </a:r>
          </a:p>
        </p:txBody>
      </p:sp>
    </p:spTree>
    <p:extLst>
      <p:ext uri="{BB962C8B-B14F-4D97-AF65-F5344CB8AC3E}">
        <p14:creationId xmlns:p14="http://schemas.microsoft.com/office/powerpoint/2010/main" val="353100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304800"/>
            <a:ext cx="110490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4400" dirty="0"/>
              <a:t>"Nobody goes there anymore because it's too crowded."</a:t>
            </a:r>
          </a:p>
          <a:p>
            <a:endParaRPr lang="en-US" sz="4400" dirty="0"/>
          </a:p>
          <a:p>
            <a:endParaRPr lang="en-US" sz="4400" dirty="0"/>
          </a:p>
          <a:p>
            <a:r>
              <a:rPr lang="en-US" sz="4400" dirty="0"/>
              <a:t>                                       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4121" y="2908941"/>
            <a:ext cx="2360956" cy="273656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3400" y="4561582"/>
            <a:ext cx="7543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* </a:t>
            </a:r>
            <a:r>
              <a:rPr lang="en-US" sz="3200" i="1" dirty="0"/>
              <a:t>Berra was inducted into the Hall of Fame in 1972</a:t>
            </a:r>
          </a:p>
        </p:txBody>
      </p:sp>
    </p:spTree>
    <p:extLst>
      <p:ext uri="{BB962C8B-B14F-4D97-AF65-F5344CB8AC3E}">
        <p14:creationId xmlns:p14="http://schemas.microsoft.com/office/powerpoint/2010/main" val="4041140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304800"/>
            <a:ext cx="110490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" When you come to a fork in the road, take it.”</a:t>
            </a:r>
          </a:p>
          <a:p>
            <a:pPr lvl="0"/>
            <a:endParaRPr lang="en-US" sz="4400" dirty="0"/>
          </a:p>
          <a:p>
            <a:endParaRPr lang="en-US" sz="4400" dirty="0"/>
          </a:p>
          <a:p>
            <a:endParaRPr lang="en-US" sz="4400" dirty="0"/>
          </a:p>
          <a:p>
            <a:r>
              <a:rPr lang="en-US" sz="4400" dirty="0"/>
              <a:t>                                       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4121" y="2908941"/>
            <a:ext cx="2360956" cy="273656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3400" y="4114800"/>
            <a:ext cx="7543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* </a:t>
            </a:r>
            <a:r>
              <a:rPr lang="en-US" sz="3200" i="1" dirty="0"/>
              <a:t>Berra’s #8 was retired by the Yankees. Yankee catcher Bill Dickey also had his number 8 retired by New York.</a:t>
            </a:r>
          </a:p>
        </p:txBody>
      </p:sp>
    </p:spTree>
    <p:extLst>
      <p:ext uri="{BB962C8B-B14F-4D97-AF65-F5344CB8AC3E}">
        <p14:creationId xmlns:p14="http://schemas.microsoft.com/office/powerpoint/2010/main" val="2754664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304800"/>
            <a:ext cx="110490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4400" dirty="0"/>
              <a:t>"Baseball is ninety percent mental. The other half is physical."</a:t>
            </a:r>
          </a:p>
          <a:p>
            <a:pPr lvl="0"/>
            <a:endParaRPr lang="en-US" sz="4400" dirty="0"/>
          </a:p>
          <a:p>
            <a:endParaRPr lang="en-US" sz="4400" dirty="0"/>
          </a:p>
          <a:p>
            <a:endParaRPr lang="en-US" sz="4400" dirty="0"/>
          </a:p>
          <a:p>
            <a:r>
              <a:rPr lang="en-US" sz="4400" dirty="0"/>
              <a:t>                                       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4121" y="2908941"/>
            <a:ext cx="2360956" cy="273656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3400" y="3124200"/>
            <a:ext cx="75438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* </a:t>
            </a:r>
            <a:r>
              <a:rPr lang="en-US" sz="3200" i="1" dirty="0"/>
              <a:t>In WWII, Berra became a machine gunner and saw action on D-Day aboard a rocket boat deployed just off the Normandy coast helping as the soldiers assaulted the beach. </a:t>
            </a:r>
          </a:p>
        </p:txBody>
      </p:sp>
    </p:spTree>
    <p:extLst>
      <p:ext uri="{BB962C8B-B14F-4D97-AF65-F5344CB8AC3E}">
        <p14:creationId xmlns:p14="http://schemas.microsoft.com/office/powerpoint/2010/main" val="3417961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304800"/>
            <a:ext cx="11049000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4000" dirty="0"/>
              <a:t>Who is the left handed catcher in the middle?</a:t>
            </a:r>
          </a:p>
          <a:p>
            <a:endParaRPr lang="en-US" sz="4400" dirty="0"/>
          </a:p>
          <a:p>
            <a:endParaRPr lang="en-US" sz="4400" dirty="0"/>
          </a:p>
          <a:p>
            <a:r>
              <a:rPr lang="en-US" sz="4400" dirty="0"/>
              <a:t>                                       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1295400"/>
            <a:ext cx="8001000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3325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304800"/>
            <a:ext cx="10210800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4000" dirty="0"/>
              <a:t>Who are two of these kids?</a:t>
            </a:r>
          </a:p>
          <a:p>
            <a:endParaRPr lang="en-US" sz="4400" dirty="0"/>
          </a:p>
          <a:p>
            <a:endParaRPr lang="en-US" sz="4400" dirty="0"/>
          </a:p>
          <a:p>
            <a:r>
              <a:rPr lang="en-US" sz="4400" dirty="0"/>
              <a:t>                                       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1295400"/>
            <a:ext cx="7239000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0091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304800"/>
            <a:ext cx="110490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“I remember one time going out to the mound to talk to Bob Gibson. He told me to shut up – that the only thing I knew about pitching was that it was hard to hit.”*</a:t>
            </a:r>
          </a:p>
          <a:p>
            <a:r>
              <a:rPr lang="en-US" sz="4400" dirty="0"/>
              <a:t>                                       - </a:t>
            </a:r>
            <a:r>
              <a:rPr lang="en-US" sz="3600" dirty="0"/>
              <a:t>Tim McCarver, Catcher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1149" y="3924300"/>
            <a:ext cx="1752600" cy="26289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3400" y="5171182"/>
            <a:ext cx="6705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* </a:t>
            </a:r>
            <a:r>
              <a:rPr lang="en-US" sz="3200" i="1" dirty="0"/>
              <a:t>There are only 17 Catchers in the Hall of Fame</a:t>
            </a:r>
          </a:p>
        </p:txBody>
      </p:sp>
    </p:spTree>
    <p:extLst>
      <p:ext uri="{BB962C8B-B14F-4D97-AF65-F5344CB8AC3E}">
        <p14:creationId xmlns:p14="http://schemas.microsoft.com/office/powerpoint/2010/main" val="2494629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381000"/>
            <a:ext cx="11049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Who was your favorite Catcher?</a:t>
            </a:r>
            <a:endParaRPr lang="en-US"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145029"/>
            <a:ext cx="1800225" cy="252031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0320" y="2237254"/>
            <a:ext cx="1673234" cy="233474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8700" y="2179240"/>
            <a:ext cx="1790700" cy="249951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14400" y="4800600"/>
            <a:ext cx="2895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Clay Dalrymple</a:t>
            </a:r>
          </a:p>
          <a:p>
            <a:pPr algn="ctr"/>
            <a:r>
              <a:rPr lang="en-US" sz="2400" dirty="0"/>
              <a:t>Philadelphia Phillies</a:t>
            </a:r>
          </a:p>
        </p:txBody>
      </p:sp>
      <p:sp>
        <p:nvSpPr>
          <p:cNvPr id="9" name="Rectangle 8"/>
          <p:cNvSpPr/>
          <p:nvPr/>
        </p:nvSpPr>
        <p:spPr>
          <a:xfrm>
            <a:off x="4724400" y="4800600"/>
            <a:ext cx="2667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400" dirty="0">
                <a:solidFill>
                  <a:prstClr val="white"/>
                </a:solidFill>
              </a:rPr>
              <a:t>Craig Biggio</a:t>
            </a:r>
          </a:p>
          <a:p>
            <a:pPr lvl="0" algn="ctr"/>
            <a:r>
              <a:rPr lang="en-US" sz="2400" dirty="0">
                <a:solidFill>
                  <a:prstClr val="white"/>
                </a:solidFill>
              </a:rPr>
              <a:t>Houston Astros</a:t>
            </a:r>
          </a:p>
        </p:txBody>
      </p:sp>
      <p:sp>
        <p:nvSpPr>
          <p:cNvPr id="10" name="Rectangle 9"/>
          <p:cNvSpPr/>
          <p:nvPr/>
        </p:nvSpPr>
        <p:spPr>
          <a:xfrm>
            <a:off x="8001000" y="4807803"/>
            <a:ext cx="3200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400" dirty="0">
                <a:solidFill>
                  <a:prstClr val="white"/>
                </a:solidFill>
              </a:rPr>
              <a:t>John Bateman</a:t>
            </a:r>
          </a:p>
          <a:p>
            <a:pPr lvl="0" algn="ctr"/>
            <a:r>
              <a:rPr lang="en-US" sz="2400" dirty="0">
                <a:solidFill>
                  <a:prstClr val="white"/>
                </a:solidFill>
              </a:rPr>
              <a:t>Houston Colt 45s</a:t>
            </a:r>
          </a:p>
        </p:txBody>
      </p:sp>
    </p:spTree>
    <p:extLst>
      <p:ext uri="{BB962C8B-B14F-4D97-AF65-F5344CB8AC3E}">
        <p14:creationId xmlns:p14="http://schemas.microsoft.com/office/powerpoint/2010/main" val="1088749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381000"/>
            <a:ext cx="11049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Bill’s favorite Catchers</a:t>
            </a:r>
            <a:endParaRPr lang="en-US"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8556" y="2167035"/>
            <a:ext cx="1742488" cy="245239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3717" y="2356368"/>
            <a:ext cx="1705491" cy="207372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9111" y="2205838"/>
            <a:ext cx="1769877" cy="244632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14400" y="4800600"/>
            <a:ext cx="2895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Roy </a:t>
            </a:r>
            <a:r>
              <a:rPr lang="en-US" sz="2400" dirty="0" err="1"/>
              <a:t>Campanella</a:t>
            </a:r>
            <a:endParaRPr lang="en-US" sz="2400" dirty="0"/>
          </a:p>
          <a:p>
            <a:pPr algn="ctr"/>
            <a:r>
              <a:rPr lang="en-US" sz="2400" dirty="0"/>
              <a:t>Brooklyn Dodgers</a:t>
            </a:r>
          </a:p>
        </p:txBody>
      </p:sp>
      <p:sp>
        <p:nvSpPr>
          <p:cNvPr id="9" name="Rectangle 8"/>
          <p:cNvSpPr/>
          <p:nvPr/>
        </p:nvSpPr>
        <p:spPr>
          <a:xfrm>
            <a:off x="4343400" y="4800600"/>
            <a:ext cx="3276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400" dirty="0">
                <a:solidFill>
                  <a:prstClr val="white"/>
                </a:solidFill>
              </a:rPr>
              <a:t>Ernie Lombardi</a:t>
            </a:r>
          </a:p>
          <a:p>
            <a:pPr lvl="0" algn="ctr"/>
            <a:r>
              <a:rPr lang="en-US" sz="2400" dirty="0">
                <a:solidFill>
                  <a:prstClr val="white"/>
                </a:solidFill>
              </a:rPr>
              <a:t>Cincinnati Reds</a:t>
            </a:r>
          </a:p>
        </p:txBody>
      </p:sp>
      <p:sp>
        <p:nvSpPr>
          <p:cNvPr id="10" name="Rectangle 9"/>
          <p:cNvSpPr/>
          <p:nvPr/>
        </p:nvSpPr>
        <p:spPr>
          <a:xfrm>
            <a:off x="8001000" y="4807803"/>
            <a:ext cx="3200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400" dirty="0">
                <a:solidFill>
                  <a:prstClr val="white"/>
                </a:solidFill>
              </a:rPr>
              <a:t>Mike Piazza</a:t>
            </a:r>
          </a:p>
          <a:p>
            <a:pPr lvl="0" algn="ctr"/>
            <a:r>
              <a:rPr lang="en-US" sz="2400" dirty="0">
                <a:solidFill>
                  <a:prstClr val="white"/>
                </a:solidFill>
              </a:rPr>
              <a:t>Los Angeles Dodgers</a:t>
            </a:r>
          </a:p>
        </p:txBody>
      </p:sp>
    </p:spTree>
    <p:extLst>
      <p:ext uri="{BB962C8B-B14F-4D97-AF65-F5344CB8AC3E}">
        <p14:creationId xmlns:p14="http://schemas.microsoft.com/office/powerpoint/2010/main" val="929621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381000"/>
            <a:ext cx="11049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Bob’s favorite Catchers</a:t>
            </a:r>
            <a:endParaRPr lang="en-US"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5419" y="2165694"/>
            <a:ext cx="1777386" cy="247898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7243" y="2233261"/>
            <a:ext cx="1678438" cy="231993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5917" y="2191448"/>
            <a:ext cx="1736266" cy="247510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14400" y="4800600"/>
            <a:ext cx="2895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Tim McCarver</a:t>
            </a:r>
          </a:p>
          <a:p>
            <a:pPr algn="ctr"/>
            <a:r>
              <a:rPr lang="en-US" sz="2400" dirty="0"/>
              <a:t>St. Louis Cardinals</a:t>
            </a:r>
          </a:p>
        </p:txBody>
      </p:sp>
      <p:sp>
        <p:nvSpPr>
          <p:cNvPr id="9" name="Rectangle 8"/>
          <p:cNvSpPr/>
          <p:nvPr/>
        </p:nvSpPr>
        <p:spPr>
          <a:xfrm>
            <a:off x="4343400" y="4800600"/>
            <a:ext cx="3276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400" dirty="0">
                <a:solidFill>
                  <a:prstClr val="white"/>
                </a:solidFill>
              </a:rPr>
              <a:t>Manny Sanguillen</a:t>
            </a:r>
          </a:p>
          <a:p>
            <a:pPr lvl="0" algn="ctr"/>
            <a:r>
              <a:rPr lang="en-US" sz="2400" dirty="0">
                <a:solidFill>
                  <a:prstClr val="white"/>
                </a:solidFill>
              </a:rPr>
              <a:t>Pittsburgh Pirates</a:t>
            </a:r>
          </a:p>
        </p:txBody>
      </p:sp>
      <p:sp>
        <p:nvSpPr>
          <p:cNvPr id="10" name="Rectangle 9"/>
          <p:cNvSpPr/>
          <p:nvPr/>
        </p:nvSpPr>
        <p:spPr>
          <a:xfrm>
            <a:off x="8001000" y="4807803"/>
            <a:ext cx="3200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400" dirty="0">
                <a:solidFill>
                  <a:prstClr val="white"/>
                </a:solidFill>
              </a:rPr>
              <a:t>Johnny Bench</a:t>
            </a:r>
          </a:p>
          <a:p>
            <a:pPr lvl="0" algn="ctr"/>
            <a:r>
              <a:rPr lang="en-US" sz="2400" dirty="0">
                <a:solidFill>
                  <a:prstClr val="white"/>
                </a:solidFill>
              </a:rPr>
              <a:t>Cincinnati Reds</a:t>
            </a:r>
          </a:p>
        </p:txBody>
      </p:sp>
    </p:spTree>
    <p:extLst>
      <p:ext uri="{BB962C8B-B14F-4D97-AF65-F5344CB8AC3E}">
        <p14:creationId xmlns:p14="http://schemas.microsoft.com/office/powerpoint/2010/main" val="3630952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381000"/>
            <a:ext cx="11049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Jim’s favorite Comedians</a:t>
            </a:r>
            <a:endParaRPr lang="en-US"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2265146"/>
            <a:ext cx="2057399" cy="228008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8642" y="2265146"/>
            <a:ext cx="2091758" cy="228008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2306931"/>
            <a:ext cx="2362200" cy="217259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14400" y="4800600"/>
            <a:ext cx="289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Bob Hope</a:t>
            </a:r>
          </a:p>
        </p:txBody>
      </p:sp>
      <p:sp>
        <p:nvSpPr>
          <p:cNvPr id="9" name="Rectangle 8"/>
          <p:cNvSpPr/>
          <p:nvPr/>
        </p:nvSpPr>
        <p:spPr>
          <a:xfrm>
            <a:off x="4343400" y="4800600"/>
            <a:ext cx="3276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400" dirty="0">
                <a:solidFill>
                  <a:prstClr val="white"/>
                </a:solidFill>
              </a:rPr>
              <a:t>W.C. Fields</a:t>
            </a:r>
          </a:p>
        </p:txBody>
      </p:sp>
      <p:sp>
        <p:nvSpPr>
          <p:cNvPr id="10" name="Rectangle 9"/>
          <p:cNvSpPr/>
          <p:nvPr/>
        </p:nvSpPr>
        <p:spPr>
          <a:xfrm>
            <a:off x="8001000" y="4807803"/>
            <a:ext cx="3200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400" dirty="0">
                <a:solidFill>
                  <a:prstClr val="white"/>
                </a:solidFill>
              </a:rPr>
              <a:t>Robin Williams</a:t>
            </a:r>
          </a:p>
        </p:txBody>
      </p:sp>
    </p:spTree>
    <p:extLst>
      <p:ext uri="{BB962C8B-B14F-4D97-AF65-F5344CB8AC3E}">
        <p14:creationId xmlns:p14="http://schemas.microsoft.com/office/powerpoint/2010/main" val="347529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381000"/>
            <a:ext cx="11049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/>
              <a:t>Baseball’s favorite Comedians</a:t>
            </a:r>
          </a:p>
          <a:p>
            <a:pPr algn="ctr"/>
            <a:r>
              <a:rPr lang="en-US" sz="4400" dirty="0"/>
              <a:t>(all were Catchers)</a:t>
            </a:r>
            <a:endParaRPr lang="en-US"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4163" y="2165694"/>
            <a:ext cx="1679898" cy="247898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2233261"/>
            <a:ext cx="1904999" cy="241141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5917" y="2210567"/>
            <a:ext cx="1736266" cy="243686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14400" y="4800600"/>
            <a:ext cx="2895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Joe Garagiola</a:t>
            </a:r>
          </a:p>
          <a:p>
            <a:pPr algn="ctr"/>
            <a:r>
              <a:rPr lang="en-US" sz="2400" dirty="0"/>
              <a:t>Pittsburgh Pirates</a:t>
            </a:r>
          </a:p>
        </p:txBody>
      </p:sp>
      <p:sp>
        <p:nvSpPr>
          <p:cNvPr id="9" name="Rectangle 8"/>
          <p:cNvSpPr/>
          <p:nvPr/>
        </p:nvSpPr>
        <p:spPr>
          <a:xfrm>
            <a:off x="4343400" y="4800600"/>
            <a:ext cx="3276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400" dirty="0">
                <a:solidFill>
                  <a:prstClr val="white"/>
                </a:solidFill>
              </a:rPr>
              <a:t>Bob Uecker</a:t>
            </a:r>
          </a:p>
          <a:p>
            <a:pPr lvl="0" algn="ctr"/>
            <a:r>
              <a:rPr lang="en-US" sz="2400" dirty="0">
                <a:solidFill>
                  <a:prstClr val="white"/>
                </a:solidFill>
              </a:rPr>
              <a:t>St. Louis Cardinals</a:t>
            </a:r>
          </a:p>
        </p:txBody>
      </p:sp>
      <p:sp>
        <p:nvSpPr>
          <p:cNvPr id="10" name="Rectangle 9"/>
          <p:cNvSpPr/>
          <p:nvPr/>
        </p:nvSpPr>
        <p:spPr>
          <a:xfrm>
            <a:off x="8001000" y="4807803"/>
            <a:ext cx="3200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2400" dirty="0">
                <a:solidFill>
                  <a:prstClr val="white"/>
                </a:solidFill>
              </a:rPr>
              <a:t>Yogi Berra</a:t>
            </a:r>
          </a:p>
          <a:p>
            <a:pPr lvl="0" algn="ctr"/>
            <a:r>
              <a:rPr lang="en-US" sz="2400" dirty="0">
                <a:solidFill>
                  <a:prstClr val="white"/>
                </a:solidFill>
              </a:rPr>
              <a:t>New York Yankees</a:t>
            </a:r>
          </a:p>
        </p:txBody>
      </p:sp>
    </p:spTree>
    <p:extLst>
      <p:ext uri="{BB962C8B-B14F-4D97-AF65-F5344CB8AC3E}">
        <p14:creationId xmlns:p14="http://schemas.microsoft.com/office/powerpoint/2010/main" val="1877545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304800"/>
            <a:ext cx="110490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“I know a baseball star who wouldn't report the theft of his wife's credit cards because the thief spends less than she does.”</a:t>
            </a:r>
          </a:p>
          <a:p>
            <a:r>
              <a:rPr lang="en-US" sz="4400" dirty="0"/>
              <a:t>                                       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9200" y="2743200"/>
            <a:ext cx="2590799" cy="306804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3400" y="4343400"/>
            <a:ext cx="6705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* </a:t>
            </a:r>
            <a:r>
              <a:rPr lang="en-US" sz="3200" i="1" dirty="0"/>
              <a:t>Garagiola is in the Hall of Fame – he won the prestigious Ford C. Frick Award in 1991</a:t>
            </a:r>
          </a:p>
        </p:txBody>
      </p:sp>
    </p:spTree>
    <p:extLst>
      <p:ext uri="{BB962C8B-B14F-4D97-AF65-F5344CB8AC3E}">
        <p14:creationId xmlns:p14="http://schemas.microsoft.com/office/powerpoint/2010/main" val="1341625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304800"/>
            <a:ext cx="110490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“Not only was I not the best catcher in the Major Leagues, I wasn't even the best catcher on my street!.”</a:t>
            </a:r>
          </a:p>
          <a:p>
            <a:r>
              <a:rPr lang="en-US" sz="4400" dirty="0"/>
              <a:t>                                       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9200" y="2743200"/>
            <a:ext cx="2590799" cy="306804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3400" y="4267200"/>
            <a:ext cx="7543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* </a:t>
            </a:r>
            <a:r>
              <a:rPr lang="en-US" sz="3200" i="1" dirty="0"/>
              <a:t>Garagiola grew up in St. Louis on Elizabeth Avenue – just across the street from childhood friend Yogi Berra.</a:t>
            </a:r>
          </a:p>
        </p:txBody>
      </p:sp>
    </p:spTree>
    <p:extLst>
      <p:ext uri="{BB962C8B-B14F-4D97-AF65-F5344CB8AC3E}">
        <p14:creationId xmlns:p14="http://schemas.microsoft.com/office/powerpoint/2010/main" val="177623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Basketball 16x9">
  <a:themeElements>
    <a:clrScheme name="Basketball">
      <a:dk1>
        <a:sysClr val="windowText" lastClr="000000"/>
      </a:dk1>
      <a:lt1>
        <a:sysClr val="window" lastClr="FFFFFF"/>
      </a:lt1>
      <a:dk2>
        <a:srgbClr val="51270B"/>
      </a:dk2>
      <a:lt2>
        <a:srgbClr val="CAAF92"/>
      </a:lt2>
      <a:accent1>
        <a:srgbClr val="8C061E"/>
      </a:accent1>
      <a:accent2>
        <a:srgbClr val="CD0205"/>
      </a:accent2>
      <a:accent3>
        <a:srgbClr val="D05002"/>
      </a:accent3>
      <a:accent4>
        <a:srgbClr val="052A5E"/>
      </a:accent4>
      <a:accent5>
        <a:srgbClr val="1A559C"/>
      </a:accent5>
      <a:accent6>
        <a:srgbClr val="156645"/>
      </a:accent6>
      <a:hlink>
        <a:srgbClr val="D05002"/>
      </a:hlink>
      <a:folHlink>
        <a:srgbClr val="808080"/>
      </a:folHlink>
    </a:clrScheme>
    <a:fontScheme name="Impact - Franklin Gothic Medium">
      <a:majorFont>
        <a:latin typeface="Impact"/>
        <a:ea typeface=""/>
        <a:cs typeface=""/>
      </a:majorFont>
      <a:minorFont>
        <a:latin typeface="Franklin Gothic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ketball_16x9.potx" id="{DCF2C791-EE76-41C3-9BB0-21CE31E0B312}" vid="{AA4094CD-6F6C-4074-B677-74FA5D2823E5}"/>
    </a:ext>
  </a:extLst>
</a:theme>
</file>

<file path=ppt/theme/theme2.xml><?xml version="1.0" encoding="utf-8"?>
<a:theme xmlns:a="http://schemas.openxmlformats.org/drawingml/2006/main" name="Office Theme">
  <a:themeElements>
    <a:clrScheme name="Basketball">
      <a:dk1>
        <a:sysClr val="windowText" lastClr="000000"/>
      </a:dk1>
      <a:lt1>
        <a:sysClr val="window" lastClr="FFFFFF"/>
      </a:lt1>
      <a:dk2>
        <a:srgbClr val="51270B"/>
      </a:dk2>
      <a:lt2>
        <a:srgbClr val="CAAF92"/>
      </a:lt2>
      <a:accent1>
        <a:srgbClr val="8C061E"/>
      </a:accent1>
      <a:accent2>
        <a:srgbClr val="CD0205"/>
      </a:accent2>
      <a:accent3>
        <a:srgbClr val="D05002"/>
      </a:accent3>
      <a:accent4>
        <a:srgbClr val="052A5E"/>
      </a:accent4>
      <a:accent5>
        <a:srgbClr val="1A559C"/>
      </a:accent5>
      <a:accent6>
        <a:srgbClr val="156645"/>
      </a:accent6>
      <a:hlink>
        <a:srgbClr val="D05002"/>
      </a:hlink>
      <a:folHlink>
        <a:srgbClr val="808080"/>
      </a:folHlink>
    </a:clrScheme>
    <a:fontScheme name="Impact - Franklin Gothic Medium">
      <a:majorFont>
        <a:latin typeface="Impact"/>
        <a:ea typeface=""/>
        <a:cs typeface=""/>
      </a:majorFont>
      <a:minorFont>
        <a:latin typeface="Franklin Gothic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Basketball">
      <a:dk1>
        <a:sysClr val="windowText" lastClr="000000"/>
      </a:dk1>
      <a:lt1>
        <a:sysClr val="window" lastClr="FFFFFF"/>
      </a:lt1>
      <a:dk2>
        <a:srgbClr val="51270B"/>
      </a:dk2>
      <a:lt2>
        <a:srgbClr val="CAAF92"/>
      </a:lt2>
      <a:accent1>
        <a:srgbClr val="8C061E"/>
      </a:accent1>
      <a:accent2>
        <a:srgbClr val="CD0205"/>
      </a:accent2>
      <a:accent3>
        <a:srgbClr val="D05002"/>
      </a:accent3>
      <a:accent4>
        <a:srgbClr val="052A5E"/>
      </a:accent4>
      <a:accent5>
        <a:srgbClr val="1A559C"/>
      </a:accent5>
      <a:accent6>
        <a:srgbClr val="156645"/>
      </a:accent6>
      <a:hlink>
        <a:srgbClr val="D05002"/>
      </a:hlink>
      <a:folHlink>
        <a:srgbClr val="808080"/>
      </a:folHlink>
    </a:clrScheme>
    <a:fontScheme name="Impact - Franklin Gothic Medium">
      <a:majorFont>
        <a:latin typeface="Impact"/>
        <a:ea typeface=""/>
        <a:cs typeface=""/>
      </a:majorFont>
      <a:minorFont>
        <a:latin typeface="Franklin Gothic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A6771E9A-D5D0-42D6-AFF0-B7562B94D8D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Basketball presentation (widescreen)</Template>
  <TotalTime>0</TotalTime>
  <Words>643</Words>
  <Application>Microsoft Office PowerPoint</Application>
  <PresentationFormat>Widescreen</PresentationFormat>
  <Paragraphs>101</Paragraphs>
  <Slides>19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Franklin Gothic Medium</vt:lpstr>
      <vt:lpstr>Impact</vt:lpstr>
      <vt:lpstr>Basketball 16x9</vt:lpstr>
      <vt:lpstr>Catchers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2016-08-24T16:00:57Z</dcterms:created>
  <dcterms:modified xsi:type="dcterms:W3CDTF">2016-10-09T22:05:17Z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TC040011739991</vt:lpwstr>
  </property>
</Properties>
</file>