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7" r:id="rId3"/>
    <p:sldId id="300" r:id="rId4"/>
    <p:sldId id="301" r:id="rId5"/>
    <p:sldId id="334" r:id="rId6"/>
    <p:sldId id="315" r:id="rId7"/>
    <p:sldId id="313" r:id="rId8"/>
    <p:sldId id="316" r:id="rId9"/>
    <p:sldId id="314" r:id="rId10"/>
    <p:sldId id="317" r:id="rId11"/>
    <p:sldId id="280" r:id="rId12"/>
    <p:sldId id="318" r:id="rId13"/>
    <p:sldId id="320" r:id="rId14"/>
    <p:sldId id="333" r:id="rId15"/>
    <p:sldId id="331" r:id="rId16"/>
    <p:sldId id="332" r:id="rId17"/>
    <p:sldId id="321" r:id="rId18"/>
    <p:sldId id="322" r:id="rId19"/>
    <p:sldId id="323" r:id="rId20"/>
    <p:sldId id="324" r:id="rId21"/>
    <p:sldId id="325" r:id="rId22"/>
    <p:sldId id="330" r:id="rId23"/>
    <p:sldId id="326" r:id="rId24"/>
    <p:sldId id="327" r:id="rId25"/>
    <p:sldId id="328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7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</a:t>
            </a:r>
            <a:r>
              <a:rPr lang="en-US" baseline="0" dirty="0"/>
              <a:t> because of numerous trades (8 times in 4 years 1955-1959). Nicknamed before this time because of size 13 shoes – as big as suitcases. From newspaper comics character in comic strip “</a:t>
            </a:r>
            <a:r>
              <a:rPr lang="en-US" baseline="0" dirty="0" err="1"/>
              <a:t>Toonerville</a:t>
            </a:r>
            <a:r>
              <a:rPr lang="en-US" baseline="0" dirty="0"/>
              <a:t> Folks” – Suitcase Simpson.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9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3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6’4” 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8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</a:t>
            </a:r>
            <a:r>
              <a:rPr lang="en-US" baseline="0" dirty="0"/>
              <a:t> hair after trade to Montreal Expos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7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33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his league’s 1B in errors seven straight seasons. </a:t>
            </a:r>
            <a:r>
              <a:rPr lang="en-US" dirty="0" err="1"/>
              <a:t>Radatz</a:t>
            </a:r>
            <a:r>
              <a:rPr lang="en-US" dirty="0"/>
              <a:t> suggested his license plate be</a:t>
            </a:r>
            <a:r>
              <a:rPr lang="en-US" baseline="0" dirty="0"/>
              <a:t> “E3”. Once received a standing ovation for picking up a hot </a:t>
            </a:r>
            <a:r>
              <a:rPr lang="en-US" baseline="0"/>
              <a:t>dog wrapper.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9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Hall of Fame catchers. Ernie “</a:t>
            </a:r>
            <a:r>
              <a:rPr lang="en-US" dirty="0" err="1"/>
              <a:t>Schnozz</a:t>
            </a:r>
            <a:r>
              <a:rPr lang="en-US" dirty="0"/>
              <a:t>” Lombardi was still playing</a:t>
            </a:r>
            <a:r>
              <a:rPr lang="en-US" baseline="0" dirty="0"/>
              <a:t> when Bill started following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</a:t>
            </a:r>
            <a:r>
              <a:rPr lang="en-US" baseline="0" dirty="0"/>
              <a:t> of durability and consistency – like a legendary locomotive (The Iron Horse) of the day. Also nicknamed “Biscuit Pants” by the players because of baggy pants over thick legs and a “broad back porch”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3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Symbol</a:t>
            </a:r>
            <a:r>
              <a:rPr lang="en-US" baseline="0" dirty="0"/>
              <a:t> of futility for one of worst teams in ML history – 1962 Mets. Once hit what looked like game winning triple. Umpire called him out when he missed first base. Umpire later told Casey Stengel that he also missed second base!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7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Hall of Fame catchers. Ernie “</a:t>
            </a:r>
            <a:r>
              <a:rPr lang="en-US" dirty="0" err="1"/>
              <a:t>Schnozz</a:t>
            </a:r>
            <a:r>
              <a:rPr lang="en-US" dirty="0"/>
              <a:t>” Lombardi was still playing</a:t>
            </a:r>
            <a:r>
              <a:rPr lang="en-US" baseline="0" dirty="0"/>
              <a:t> when Bill started following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8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Hall of Fame catchers. Ernie “</a:t>
            </a:r>
            <a:r>
              <a:rPr lang="en-US" dirty="0" err="1"/>
              <a:t>Schnozz</a:t>
            </a:r>
            <a:r>
              <a:rPr lang="en-US" dirty="0"/>
              <a:t>” Lombardi was still playing</a:t>
            </a:r>
            <a:r>
              <a:rPr lang="en-US" baseline="0" dirty="0"/>
              <a:t> when Bill started following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2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3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First Basemen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Frank Thomas’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5" y="1066800"/>
            <a:ext cx="333121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Frank Thomas’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14399"/>
            <a:ext cx="3962400" cy="497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892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Big Hurt</a:t>
            </a:r>
          </a:p>
        </p:txBody>
      </p:sp>
    </p:spTree>
    <p:extLst>
      <p:ext uri="{BB962C8B-B14F-4D97-AF65-F5344CB8AC3E}">
        <p14:creationId xmlns:p14="http://schemas.microsoft.com/office/powerpoint/2010/main" val="34706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Lou Gehrig’s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3962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Lou Gehrig’s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39624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892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Iron Horse</a:t>
            </a:r>
          </a:p>
        </p:txBody>
      </p:sp>
    </p:spTree>
    <p:extLst>
      <p:ext uri="{BB962C8B-B14F-4D97-AF65-F5344CB8AC3E}">
        <p14:creationId xmlns:p14="http://schemas.microsoft.com/office/powerpoint/2010/main" val="28813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Marv </a:t>
            </a:r>
            <a:r>
              <a:rPr lang="en-US" sz="4400" dirty="0" err="1"/>
              <a:t>Throneberry’s</a:t>
            </a:r>
            <a:r>
              <a:rPr lang="en-US" sz="4400" dirty="0"/>
              <a:t>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1" y="949659"/>
            <a:ext cx="3505218" cy="49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Marv </a:t>
            </a:r>
            <a:r>
              <a:rPr lang="en-US" sz="4400" dirty="0" err="1"/>
              <a:t>Throneberry’s</a:t>
            </a:r>
            <a:r>
              <a:rPr lang="en-US" sz="4400" dirty="0"/>
              <a:t>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1" y="949659"/>
            <a:ext cx="3505218" cy="4907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892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Marvelous Marv</a:t>
            </a:r>
          </a:p>
        </p:txBody>
      </p:sp>
    </p:spTree>
    <p:extLst>
      <p:ext uri="{BB962C8B-B14F-4D97-AF65-F5344CB8AC3E}">
        <p14:creationId xmlns:p14="http://schemas.microsoft.com/office/powerpoint/2010/main" val="15751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Mike Hargrove’s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1" y="938705"/>
            <a:ext cx="3505218" cy="49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Mike Hargrove’s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1" y="938705"/>
            <a:ext cx="3505218" cy="4929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892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Human Rain Delay</a:t>
            </a:r>
          </a:p>
        </p:txBody>
      </p:sp>
    </p:spTree>
    <p:extLst>
      <p:ext uri="{BB962C8B-B14F-4D97-AF65-F5344CB8AC3E}">
        <p14:creationId xmlns:p14="http://schemas.microsoft.com/office/powerpoint/2010/main" val="9016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Harry Simpson’s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38705"/>
            <a:ext cx="3413935" cy="49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Harry Simpson’s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38705"/>
            <a:ext cx="3413935" cy="4929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892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Suitcase</a:t>
            </a:r>
          </a:p>
        </p:txBody>
      </p:sp>
    </p:spTree>
    <p:extLst>
      <p:ext uri="{BB962C8B-B14F-4D97-AF65-F5344CB8AC3E}">
        <p14:creationId xmlns:p14="http://schemas.microsoft.com/office/powerpoint/2010/main" val="1475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753147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15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 Musial, HOF First Baseman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638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*The Cardinals’ Mike Shannon played high school baseball with Stan’s 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04800"/>
            <a:ext cx="1112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“When my son’s best friend is my teammate, I figure it’s time to retire.”</a:t>
            </a:r>
          </a:p>
          <a:p>
            <a:pPr algn="ctr"/>
            <a:r>
              <a:rPr lang="en-US" sz="2800" dirty="0"/>
              <a:t>                                                                   - Stan Musial (age 43 in 1963)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Willie McCovey’s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91881"/>
            <a:ext cx="3413935" cy="48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Willie McCovey’s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91881"/>
            <a:ext cx="3413935" cy="4822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892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Stretch</a:t>
            </a:r>
          </a:p>
        </p:txBody>
      </p:sp>
    </p:spTree>
    <p:extLst>
      <p:ext uri="{BB962C8B-B14F-4D97-AF65-F5344CB8AC3E}">
        <p14:creationId xmlns:p14="http://schemas.microsoft.com/office/powerpoint/2010/main" val="9169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Rusty </a:t>
            </a:r>
            <a:r>
              <a:rPr lang="en-US" sz="4400" dirty="0" err="1"/>
              <a:t>Staub’s</a:t>
            </a:r>
            <a:r>
              <a:rPr lang="en-US" sz="4400" dirty="0"/>
              <a:t>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69974"/>
            <a:ext cx="3413935" cy="48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Rusty </a:t>
            </a:r>
            <a:r>
              <a:rPr lang="en-US" sz="4400" dirty="0" err="1"/>
              <a:t>Staub’s</a:t>
            </a:r>
            <a:r>
              <a:rPr lang="en-US" sz="4400" dirty="0"/>
              <a:t>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69974"/>
            <a:ext cx="3413935" cy="4866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892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 Grande Orange</a:t>
            </a:r>
          </a:p>
        </p:txBody>
      </p:sp>
    </p:spTree>
    <p:extLst>
      <p:ext uri="{BB962C8B-B14F-4D97-AF65-F5344CB8AC3E}">
        <p14:creationId xmlns:p14="http://schemas.microsoft.com/office/powerpoint/2010/main" val="13621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Dick Stuart’s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91880"/>
            <a:ext cx="3413935" cy="48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was Dick Stuart’s Nickname?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2" y="991880"/>
            <a:ext cx="3413935" cy="4822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892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Dr. </a:t>
            </a:r>
            <a:r>
              <a:rPr lang="en-US" sz="3200" dirty="0" err="1"/>
              <a:t>Strangeglove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19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 was your Favorite First Baseman?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89" y="914400"/>
            <a:ext cx="3207223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5" y="931926"/>
            <a:ext cx="3236639" cy="4537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6" y="914400"/>
            <a:ext cx="3138249" cy="4572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Gil Hodges</a:t>
            </a:r>
          </a:p>
          <a:p>
            <a:pPr algn="ctr"/>
            <a:r>
              <a:rPr lang="en-US" sz="2400" dirty="0"/>
              <a:t>Brooklyn Dodgers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Ted </a:t>
            </a:r>
            <a:r>
              <a:rPr lang="en-US" sz="2400" dirty="0" err="1">
                <a:solidFill>
                  <a:prstClr val="white"/>
                </a:solidFill>
              </a:rPr>
              <a:t>Kluszweski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Cincinnati </a:t>
            </a:r>
            <a:r>
              <a:rPr lang="en-US" sz="2400" dirty="0" err="1">
                <a:solidFill>
                  <a:prstClr val="white"/>
                </a:solidFill>
              </a:rPr>
              <a:t>Redlegs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Bill </a:t>
            </a:r>
            <a:r>
              <a:rPr lang="en-US" sz="2400" dirty="0" err="1">
                <a:solidFill>
                  <a:prstClr val="white"/>
                </a:solidFill>
              </a:rPr>
              <a:t>Skowron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Yankees</a:t>
            </a:r>
          </a:p>
        </p:txBody>
      </p:sp>
    </p:spTree>
    <p:extLst>
      <p:ext uri="{BB962C8B-B14F-4D97-AF65-F5344CB8AC3E}">
        <p14:creationId xmlns:p14="http://schemas.microsoft.com/office/powerpoint/2010/main" val="2802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First Baseman had the highest career Batting Average?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914400"/>
            <a:ext cx="3581399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5" y="914400"/>
            <a:ext cx="3236639" cy="4572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914400"/>
            <a:ext cx="3276600" cy="4572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Johnny Mize</a:t>
            </a:r>
          </a:p>
          <a:p>
            <a:pPr algn="ctr"/>
            <a:r>
              <a:rPr lang="en-US" sz="2400" dirty="0"/>
              <a:t>New York Yankees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Stan Musial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St. Louis Cardinals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Bill Terry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Giants</a:t>
            </a:r>
          </a:p>
        </p:txBody>
      </p:sp>
    </p:spTree>
    <p:extLst>
      <p:ext uri="{BB962C8B-B14F-4D97-AF65-F5344CB8AC3E}">
        <p14:creationId xmlns:p14="http://schemas.microsoft.com/office/powerpoint/2010/main" val="27198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First Baseman had the highest career Batting Average?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914400"/>
            <a:ext cx="3581399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Bill Terry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Giants</a:t>
            </a:r>
          </a:p>
        </p:txBody>
      </p:sp>
    </p:spTree>
    <p:extLst>
      <p:ext uri="{BB962C8B-B14F-4D97-AF65-F5344CB8AC3E}">
        <p14:creationId xmlns:p14="http://schemas.microsoft.com/office/powerpoint/2010/main" val="28494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First Baseman had the most career Hits?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37" y="914400"/>
            <a:ext cx="3248526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3" y="914400"/>
            <a:ext cx="3276883" cy="4572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0" y="914400"/>
            <a:ext cx="3236639" cy="4572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 Musial</a:t>
            </a:r>
          </a:p>
          <a:p>
            <a:pPr algn="ctr"/>
            <a:r>
              <a:rPr lang="en-US" sz="2400" dirty="0"/>
              <a:t>St. Louis Cardinals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Eddie Murray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Baltimore Orioles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George </a:t>
            </a:r>
            <a:r>
              <a:rPr lang="en-US" sz="2400" dirty="0" err="1">
                <a:solidFill>
                  <a:prstClr val="white"/>
                </a:solidFill>
              </a:rPr>
              <a:t>Sisler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St. Louis Browns</a:t>
            </a:r>
          </a:p>
        </p:txBody>
      </p:sp>
    </p:spTree>
    <p:extLst>
      <p:ext uri="{BB962C8B-B14F-4D97-AF65-F5344CB8AC3E}">
        <p14:creationId xmlns:p14="http://schemas.microsoft.com/office/powerpoint/2010/main" val="39592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First Baseman had the most career Hits?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0" y="914400"/>
            <a:ext cx="3236639" cy="4572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 Musial</a:t>
            </a:r>
          </a:p>
          <a:p>
            <a:pPr algn="ctr"/>
            <a:r>
              <a:rPr lang="en-US" sz="2400" dirty="0"/>
              <a:t>St. Louis Cardinals</a:t>
            </a:r>
          </a:p>
        </p:txBody>
      </p:sp>
    </p:spTree>
    <p:extLst>
      <p:ext uri="{BB962C8B-B14F-4D97-AF65-F5344CB8AC3E}">
        <p14:creationId xmlns:p14="http://schemas.microsoft.com/office/powerpoint/2010/main" val="33533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First Baseman hit the most Home Runs?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37" y="914400"/>
            <a:ext cx="3248526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70" y="914400"/>
            <a:ext cx="3219728" cy="4572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581400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Lou Gehrig</a:t>
            </a:r>
          </a:p>
          <a:p>
            <a:pPr algn="ctr"/>
            <a:r>
              <a:rPr lang="en-US" sz="2400" dirty="0"/>
              <a:t>New York Yankees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870" y="5486400"/>
            <a:ext cx="358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Harmon </a:t>
            </a:r>
            <a:r>
              <a:rPr lang="en-US" sz="2400" dirty="0" err="1">
                <a:solidFill>
                  <a:prstClr val="white"/>
                </a:solidFill>
              </a:rPr>
              <a:t>Killebrew</a:t>
            </a:r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Minnesota Twins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Mark McGwire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St. Louis Cardinals</a:t>
            </a:r>
          </a:p>
        </p:txBody>
      </p:sp>
    </p:spTree>
    <p:extLst>
      <p:ext uri="{BB962C8B-B14F-4D97-AF65-F5344CB8AC3E}">
        <p14:creationId xmlns:p14="http://schemas.microsoft.com/office/powerpoint/2010/main" val="327540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5983"/>
            <a:ext cx="1219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Which First Baseman hit the most Home Runs?</a:t>
            </a:r>
          </a:p>
          <a:p>
            <a:endParaRPr lang="en-US" dirty="0"/>
          </a:p>
          <a:p>
            <a:r>
              <a:rPr lang="en-US" sz="3200" dirty="0"/>
              <a:t>  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837" y="914400"/>
            <a:ext cx="3248526" cy="457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53401" y="54936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Mark McGwire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St. Louis Cardinals</a:t>
            </a:r>
          </a:p>
        </p:txBody>
      </p:sp>
    </p:spTree>
    <p:extLst>
      <p:ext uri="{BB962C8B-B14F-4D97-AF65-F5344CB8AC3E}">
        <p14:creationId xmlns:p14="http://schemas.microsoft.com/office/powerpoint/2010/main" val="366052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559</Words>
  <Application>Microsoft Office PowerPoint</Application>
  <PresentationFormat>Widescreen</PresentationFormat>
  <Paragraphs>105</Paragraphs>
  <Slides>25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Franklin Gothic Medium</vt:lpstr>
      <vt:lpstr>Impact</vt:lpstr>
      <vt:lpstr>Basketball 16x9</vt:lpstr>
      <vt:lpstr>First Basemen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2016-11-14T15:54:38Z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