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6" r:id="rId19"/>
    <p:sldId id="273"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C255F-87F1-46C6-A0B6-0099767BD9C4}" type="datetimeFigureOut">
              <a:rPr lang="en-US" smtClean="0"/>
              <a:t>10/17/2017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320D9-3ACD-404F-8595-F3D350D52BBB}" type="slidenum">
              <a:rPr lang="en-US" smtClean="0"/>
              <a:t>‹#›</a:t>
            </a:fld>
            <a:endParaRPr lang="en-US"/>
          </a:p>
        </p:txBody>
      </p:sp>
    </p:spTree>
    <p:extLst>
      <p:ext uri="{BB962C8B-B14F-4D97-AF65-F5344CB8AC3E}">
        <p14:creationId xmlns:p14="http://schemas.microsoft.com/office/powerpoint/2010/main" val="274511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a:t>
            </a:fld>
            <a:endParaRPr lang="en-US"/>
          </a:p>
        </p:txBody>
      </p:sp>
    </p:spTree>
    <p:extLst>
      <p:ext uri="{BB962C8B-B14F-4D97-AF65-F5344CB8AC3E}">
        <p14:creationId xmlns:p14="http://schemas.microsoft.com/office/powerpoint/2010/main" val="26455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10</a:t>
            </a:fld>
            <a:endParaRPr lang="en-US"/>
          </a:p>
        </p:txBody>
      </p:sp>
    </p:spTree>
    <p:extLst>
      <p:ext uri="{BB962C8B-B14F-4D97-AF65-F5344CB8AC3E}">
        <p14:creationId xmlns:p14="http://schemas.microsoft.com/office/powerpoint/2010/main" val="2256210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11</a:t>
            </a:fld>
            <a:endParaRPr lang="en-US"/>
          </a:p>
        </p:txBody>
      </p:sp>
    </p:spTree>
    <p:extLst>
      <p:ext uri="{BB962C8B-B14F-4D97-AF65-F5344CB8AC3E}">
        <p14:creationId xmlns:p14="http://schemas.microsoft.com/office/powerpoint/2010/main" val="186550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12</a:t>
            </a:fld>
            <a:endParaRPr lang="en-US"/>
          </a:p>
        </p:txBody>
      </p:sp>
    </p:spTree>
    <p:extLst>
      <p:ext uri="{BB962C8B-B14F-4D97-AF65-F5344CB8AC3E}">
        <p14:creationId xmlns:p14="http://schemas.microsoft.com/office/powerpoint/2010/main" val="3738006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13</a:t>
            </a:fld>
            <a:endParaRPr lang="en-US"/>
          </a:p>
        </p:txBody>
      </p:sp>
    </p:spTree>
    <p:extLst>
      <p:ext uri="{BB962C8B-B14F-4D97-AF65-F5344CB8AC3E}">
        <p14:creationId xmlns:p14="http://schemas.microsoft.com/office/powerpoint/2010/main" val="370119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14</a:t>
            </a:fld>
            <a:endParaRPr lang="en-US"/>
          </a:p>
        </p:txBody>
      </p:sp>
    </p:spTree>
    <p:extLst>
      <p:ext uri="{BB962C8B-B14F-4D97-AF65-F5344CB8AC3E}">
        <p14:creationId xmlns:p14="http://schemas.microsoft.com/office/powerpoint/2010/main" val="284457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15</a:t>
            </a:fld>
            <a:endParaRPr lang="en-US"/>
          </a:p>
        </p:txBody>
      </p:sp>
    </p:spTree>
    <p:extLst>
      <p:ext uri="{BB962C8B-B14F-4D97-AF65-F5344CB8AC3E}">
        <p14:creationId xmlns:p14="http://schemas.microsoft.com/office/powerpoint/2010/main" val="2048648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16</a:t>
            </a:fld>
            <a:endParaRPr lang="en-US"/>
          </a:p>
        </p:txBody>
      </p:sp>
    </p:spTree>
    <p:extLst>
      <p:ext uri="{BB962C8B-B14F-4D97-AF65-F5344CB8AC3E}">
        <p14:creationId xmlns:p14="http://schemas.microsoft.com/office/powerpoint/2010/main" val="124772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17</a:t>
            </a:fld>
            <a:endParaRPr lang="en-US"/>
          </a:p>
        </p:txBody>
      </p:sp>
    </p:spTree>
    <p:extLst>
      <p:ext uri="{BB962C8B-B14F-4D97-AF65-F5344CB8AC3E}">
        <p14:creationId xmlns:p14="http://schemas.microsoft.com/office/powerpoint/2010/main" val="3554544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18</a:t>
            </a:fld>
            <a:endParaRPr lang="en-US"/>
          </a:p>
        </p:txBody>
      </p:sp>
    </p:spTree>
    <p:extLst>
      <p:ext uri="{BB962C8B-B14F-4D97-AF65-F5344CB8AC3E}">
        <p14:creationId xmlns:p14="http://schemas.microsoft.com/office/powerpoint/2010/main" val="260602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19</a:t>
            </a:fld>
            <a:endParaRPr lang="en-US"/>
          </a:p>
        </p:txBody>
      </p:sp>
    </p:spTree>
    <p:extLst>
      <p:ext uri="{BB962C8B-B14F-4D97-AF65-F5344CB8AC3E}">
        <p14:creationId xmlns:p14="http://schemas.microsoft.com/office/powerpoint/2010/main" val="69196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2</a:t>
            </a:fld>
            <a:endParaRPr lang="en-US"/>
          </a:p>
        </p:txBody>
      </p:sp>
    </p:spTree>
    <p:extLst>
      <p:ext uri="{BB962C8B-B14F-4D97-AF65-F5344CB8AC3E}">
        <p14:creationId xmlns:p14="http://schemas.microsoft.com/office/powerpoint/2010/main" val="2387208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20</a:t>
            </a:fld>
            <a:endParaRPr lang="en-US"/>
          </a:p>
        </p:txBody>
      </p:sp>
    </p:spTree>
    <p:extLst>
      <p:ext uri="{BB962C8B-B14F-4D97-AF65-F5344CB8AC3E}">
        <p14:creationId xmlns:p14="http://schemas.microsoft.com/office/powerpoint/2010/main" val="878284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21</a:t>
            </a:fld>
            <a:endParaRPr lang="en-US"/>
          </a:p>
        </p:txBody>
      </p:sp>
    </p:spTree>
    <p:extLst>
      <p:ext uri="{BB962C8B-B14F-4D97-AF65-F5344CB8AC3E}">
        <p14:creationId xmlns:p14="http://schemas.microsoft.com/office/powerpoint/2010/main" val="126358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3</a:t>
            </a:fld>
            <a:endParaRPr lang="en-US"/>
          </a:p>
        </p:txBody>
      </p:sp>
    </p:spTree>
    <p:extLst>
      <p:ext uri="{BB962C8B-B14F-4D97-AF65-F5344CB8AC3E}">
        <p14:creationId xmlns:p14="http://schemas.microsoft.com/office/powerpoint/2010/main" val="77319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4</a:t>
            </a:fld>
            <a:endParaRPr lang="en-US"/>
          </a:p>
        </p:txBody>
      </p:sp>
    </p:spTree>
    <p:extLst>
      <p:ext uri="{BB962C8B-B14F-4D97-AF65-F5344CB8AC3E}">
        <p14:creationId xmlns:p14="http://schemas.microsoft.com/office/powerpoint/2010/main" val="55893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5</a:t>
            </a:fld>
            <a:endParaRPr lang="en-US"/>
          </a:p>
        </p:txBody>
      </p:sp>
    </p:spTree>
    <p:extLst>
      <p:ext uri="{BB962C8B-B14F-4D97-AF65-F5344CB8AC3E}">
        <p14:creationId xmlns:p14="http://schemas.microsoft.com/office/powerpoint/2010/main" val="96233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6</a:t>
            </a:fld>
            <a:endParaRPr lang="en-US"/>
          </a:p>
        </p:txBody>
      </p:sp>
    </p:spTree>
    <p:extLst>
      <p:ext uri="{BB962C8B-B14F-4D97-AF65-F5344CB8AC3E}">
        <p14:creationId xmlns:p14="http://schemas.microsoft.com/office/powerpoint/2010/main" val="2832125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7</a:t>
            </a:fld>
            <a:endParaRPr lang="en-US"/>
          </a:p>
        </p:txBody>
      </p:sp>
    </p:spTree>
    <p:extLst>
      <p:ext uri="{BB962C8B-B14F-4D97-AF65-F5344CB8AC3E}">
        <p14:creationId xmlns:p14="http://schemas.microsoft.com/office/powerpoint/2010/main" val="128924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8</a:t>
            </a:fld>
            <a:endParaRPr lang="en-US"/>
          </a:p>
        </p:txBody>
      </p:sp>
    </p:spTree>
    <p:extLst>
      <p:ext uri="{BB962C8B-B14F-4D97-AF65-F5344CB8AC3E}">
        <p14:creationId xmlns:p14="http://schemas.microsoft.com/office/powerpoint/2010/main" val="292951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320D9-3ACD-404F-8595-F3D350D52BBB}" type="slidenum">
              <a:rPr lang="en-US" smtClean="0"/>
              <a:t>9</a:t>
            </a:fld>
            <a:endParaRPr lang="en-US"/>
          </a:p>
        </p:txBody>
      </p:sp>
    </p:spTree>
    <p:extLst>
      <p:ext uri="{BB962C8B-B14F-4D97-AF65-F5344CB8AC3E}">
        <p14:creationId xmlns:p14="http://schemas.microsoft.com/office/powerpoint/2010/main" val="3352867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7E5833A-1D6D-4099-943D-CE8F7135073B}"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1693521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E5833A-1D6D-4099-943D-CE8F7135073B}"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304878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E5833A-1D6D-4099-943D-CE8F7135073B}"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173147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E5833A-1D6D-4099-943D-CE8F7135073B}"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2432491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833A-1D6D-4099-943D-CE8F7135073B}"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597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E5833A-1D6D-4099-943D-CE8F7135073B}"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418706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E5833A-1D6D-4099-943D-CE8F7135073B}" type="datetimeFigureOut">
              <a:rPr lang="en-US" smtClean="0"/>
              <a:t>10/17/2017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10726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7E5833A-1D6D-4099-943D-CE8F7135073B}" type="datetimeFigureOut">
              <a:rPr lang="en-US" smtClean="0"/>
              <a:t>10/17/2017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137060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833A-1D6D-4099-943D-CE8F7135073B}" type="datetimeFigureOut">
              <a:rPr lang="en-US" smtClean="0"/>
              <a:t>10/17/2017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350762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833A-1D6D-4099-943D-CE8F7135073B}"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3906613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833A-1D6D-4099-943D-CE8F7135073B}"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640B8C-73B9-416D-8B4C-390C024DD034}" type="slidenum">
              <a:rPr lang="en-US" smtClean="0"/>
              <a:t>‹#›</a:t>
            </a:fld>
            <a:endParaRPr lang="en-US"/>
          </a:p>
        </p:txBody>
      </p:sp>
    </p:spTree>
    <p:extLst>
      <p:ext uri="{BB962C8B-B14F-4D97-AF65-F5344CB8AC3E}">
        <p14:creationId xmlns:p14="http://schemas.microsoft.com/office/powerpoint/2010/main" val="398449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833A-1D6D-4099-943D-CE8F7135073B}" type="datetimeFigureOut">
              <a:rPr lang="en-US" smtClean="0"/>
              <a:t>10/17/2017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40B8C-73B9-416D-8B4C-390C024DD034}" type="slidenum">
              <a:rPr lang="en-US" smtClean="0"/>
              <a:t>‹#›</a:t>
            </a:fld>
            <a:endParaRPr lang="en-US"/>
          </a:p>
        </p:txBody>
      </p:sp>
    </p:spTree>
    <p:extLst>
      <p:ext uri="{BB962C8B-B14F-4D97-AF65-F5344CB8AC3E}">
        <p14:creationId xmlns:p14="http://schemas.microsoft.com/office/powerpoint/2010/main" val="1843782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dirty="0" smtClean="0"/>
              <a:t>Sandy Koufax</a:t>
            </a:r>
            <a:endParaRPr lang="en-US" sz="8800" dirty="0"/>
          </a:p>
        </p:txBody>
      </p:sp>
      <p:sp>
        <p:nvSpPr>
          <p:cNvPr id="3" name="Subtitle 2"/>
          <p:cNvSpPr>
            <a:spLocks noGrp="1"/>
          </p:cNvSpPr>
          <p:nvPr>
            <p:ph type="subTitle" idx="1"/>
          </p:nvPr>
        </p:nvSpPr>
        <p:spPr/>
        <p:txBody>
          <a:bodyPr>
            <a:normAutofit/>
          </a:bodyPr>
          <a:lstStyle/>
          <a:p>
            <a:r>
              <a:rPr lang="en-US" sz="5400" dirty="0" smtClean="0"/>
              <a:t>“The Left Arm of God”</a:t>
            </a:r>
            <a:endParaRPr lang="en-US" sz="5400" dirty="0"/>
          </a:p>
        </p:txBody>
      </p:sp>
    </p:spTree>
    <p:extLst>
      <p:ext uri="{BB962C8B-B14F-4D97-AF65-F5344CB8AC3E}">
        <p14:creationId xmlns:p14="http://schemas.microsoft.com/office/powerpoint/2010/main" val="346441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200025"/>
          </a:xfrm>
        </p:spPr>
        <p:txBody>
          <a:bodyPr>
            <a:normAutofit fontScale="90000"/>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4628600" y="1190261"/>
            <a:ext cx="9485700" cy="3753213"/>
          </a:xfrm>
          <a:prstGeom prst="rect">
            <a:avLst/>
          </a:prstGeom>
        </p:spPr>
      </p:pic>
      <p:sp>
        <p:nvSpPr>
          <p:cNvPr id="4" name="Text Placeholder 3"/>
          <p:cNvSpPr>
            <a:spLocks noGrp="1"/>
          </p:cNvSpPr>
          <p:nvPr>
            <p:ph type="body" sz="half" idx="2"/>
          </p:nvPr>
        </p:nvSpPr>
        <p:spPr>
          <a:xfrm>
            <a:off x="839788" y="819150"/>
            <a:ext cx="3932237" cy="5049838"/>
          </a:xfrm>
        </p:spPr>
        <p:txBody>
          <a:bodyPr>
            <a:noAutofit/>
          </a:bodyPr>
          <a:lstStyle/>
          <a:p>
            <a:r>
              <a:rPr lang="en-US" sz="1800" dirty="0"/>
              <a:t>Harvey </a:t>
            </a:r>
            <a:r>
              <a:rPr lang="en-US" sz="1800" dirty="0" err="1"/>
              <a:t>Kuenn</a:t>
            </a:r>
            <a:r>
              <a:rPr lang="en-US" sz="1800" dirty="0"/>
              <a:t> made last out in two Koufax no-hitters (also vs. Giants in 1963).</a:t>
            </a:r>
          </a:p>
          <a:p>
            <a:r>
              <a:rPr lang="en-US" sz="1800" dirty="0"/>
              <a:t>Most strikeouts in a perfect game (14); tied with Matt Cain.  Only pitcher to strike out at least one batter in each inning in a perfect game).  Struck out last six batters.</a:t>
            </a:r>
          </a:p>
          <a:p>
            <a:r>
              <a:rPr lang="en-US" sz="1800" dirty="0"/>
              <a:t>Three Hall of Famers in Cubs lineup (Banks, Santo, B. Williams).</a:t>
            </a:r>
          </a:p>
          <a:p>
            <a:r>
              <a:rPr lang="en-US" sz="1800" dirty="0"/>
              <a:t>Selected in 1995 by SABR as the greatest game ever pitched.</a:t>
            </a:r>
          </a:p>
          <a:p>
            <a:r>
              <a:rPr lang="en-US" sz="1800" dirty="0" err="1"/>
              <a:t>Hendley</a:t>
            </a:r>
            <a:r>
              <a:rPr lang="en-US" sz="1800" dirty="0"/>
              <a:t> defeated Koufax five days later in a rematch, 2-1.</a:t>
            </a:r>
          </a:p>
          <a:p>
            <a:r>
              <a:rPr lang="en-US" sz="1800" dirty="0"/>
              <a:t>Cubs then went 7,920 games before being no-hit (Cole Hamels) – longest streak in MLB.</a:t>
            </a:r>
          </a:p>
          <a:p>
            <a:endParaRPr lang="en-US" sz="1800" dirty="0"/>
          </a:p>
        </p:txBody>
      </p:sp>
    </p:spTree>
    <p:extLst>
      <p:ext uri="{BB962C8B-B14F-4D97-AF65-F5344CB8AC3E}">
        <p14:creationId xmlns:p14="http://schemas.microsoft.com/office/powerpoint/2010/main" val="923145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257175"/>
          </a:xfrm>
        </p:spPr>
        <p:txBody>
          <a:bodyPr>
            <a:normAutofit fontScale="90000"/>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5223272" y="987425"/>
            <a:ext cx="6092031" cy="4873625"/>
          </a:xfrm>
          <a:prstGeom prst="rect">
            <a:avLst/>
          </a:prstGeom>
        </p:spPr>
      </p:pic>
      <p:sp>
        <p:nvSpPr>
          <p:cNvPr id="4" name="Text Placeholder 3"/>
          <p:cNvSpPr>
            <a:spLocks noGrp="1"/>
          </p:cNvSpPr>
          <p:nvPr>
            <p:ph type="body" sz="half" idx="2"/>
          </p:nvPr>
        </p:nvSpPr>
        <p:spPr>
          <a:xfrm>
            <a:off x="744538" y="987424"/>
            <a:ext cx="3932237" cy="5280025"/>
          </a:xfrm>
        </p:spPr>
        <p:txBody>
          <a:bodyPr/>
          <a:lstStyle/>
          <a:p>
            <a:r>
              <a:rPr lang="en-US" sz="2400" dirty="0"/>
              <a:t>(Extra credit: What future Hall of Famer was born on October 3, 1951, the day Bobby Thomson hit his pennant-winning HR</a:t>
            </a:r>
            <a:r>
              <a:rPr lang="en-US" sz="2400" dirty="0" smtClean="0"/>
              <a:t>?)</a:t>
            </a:r>
          </a:p>
          <a:p>
            <a:endParaRPr lang="en-US" sz="2400" dirty="0" smtClean="0"/>
          </a:p>
          <a:p>
            <a:r>
              <a:rPr lang="en-US" sz="2400" dirty="0"/>
              <a:t>Q</a:t>
            </a:r>
            <a:r>
              <a:rPr lang="en-US" sz="2400" dirty="0" smtClean="0"/>
              <a:t>. Who </a:t>
            </a:r>
            <a:r>
              <a:rPr lang="en-US" sz="2400" dirty="0"/>
              <a:t>was the catcher for Koufax’s perfect game, and the only person to catch no-hitters for both Koufax and Nolan Ryan?</a:t>
            </a:r>
          </a:p>
          <a:p>
            <a:endParaRPr lang="en-US" sz="2400" dirty="0"/>
          </a:p>
          <a:p>
            <a:r>
              <a:rPr lang="en-US" sz="2400" dirty="0"/>
              <a:t>A</a:t>
            </a:r>
            <a:r>
              <a:rPr lang="en-US" sz="2400" dirty="0" smtClean="0"/>
              <a:t>. Jeff </a:t>
            </a:r>
            <a:r>
              <a:rPr lang="en-US" sz="2400" dirty="0" err="1"/>
              <a:t>Torborg</a:t>
            </a:r>
            <a:r>
              <a:rPr lang="en-US" sz="2400" dirty="0"/>
              <a:t>.</a:t>
            </a: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16327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81075"/>
          </a:xfrm>
        </p:spPr>
        <p:txBody>
          <a:bodyPr/>
          <a:lstStyle/>
          <a:p>
            <a:r>
              <a:rPr lang="en-US" dirty="0"/>
              <a:t>A Man of Principle: The 1965 World </a:t>
            </a:r>
            <a:r>
              <a:rPr lang="en-US" dirty="0" smtClean="0"/>
              <a:t>Series</a:t>
            </a:r>
            <a:endParaRPr lang="en-US" dirty="0"/>
          </a:p>
        </p:txBody>
      </p:sp>
      <p:pic>
        <p:nvPicPr>
          <p:cNvPr id="5" name="Content Placeholder 4"/>
          <p:cNvPicPr>
            <a:picLocks noGrp="1" noChangeAspect="1"/>
          </p:cNvPicPr>
          <p:nvPr>
            <p:ph idx="1"/>
          </p:nvPr>
        </p:nvPicPr>
        <p:blipFill>
          <a:blip r:embed="rId3"/>
          <a:stretch>
            <a:fillRect/>
          </a:stretch>
        </p:blipFill>
        <p:spPr>
          <a:xfrm>
            <a:off x="5029200" y="1186656"/>
            <a:ext cx="7976076" cy="4336155"/>
          </a:xfrm>
          <a:prstGeom prst="rect">
            <a:avLst/>
          </a:prstGeom>
        </p:spPr>
      </p:pic>
      <p:sp>
        <p:nvSpPr>
          <p:cNvPr id="4" name="Text Placeholder 3"/>
          <p:cNvSpPr>
            <a:spLocks noGrp="1"/>
          </p:cNvSpPr>
          <p:nvPr>
            <p:ph type="body" sz="half" idx="2"/>
          </p:nvPr>
        </p:nvSpPr>
        <p:spPr>
          <a:xfrm>
            <a:off x="839788" y="1609725"/>
            <a:ext cx="3932237" cy="4259263"/>
          </a:xfrm>
        </p:spPr>
        <p:txBody>
          <a:bodyPr>
            <a:noAutofit/>
          </a:bodyPr>
          <a:lstStyle/>
          <a:p>
            <a:r>
              <a:rPr lang="en-US" dirty="0"/>
              <a:t>Declined to pitch Game 1 because of Yom Kippur.</a:t>
            </a:r>
          </a:p>
          <a:p>
            <a:r>
              <a:rPr lang="en-US" dirty="0"/>
              <a:t>Drysdale started and lost.  When Alston came to relieve him, Drysdale told him “I bet you wish I was Jewish too).</a:t>
            </a:r>
          </a:p>
          <a:p>
            <a:r>
              <a:rPr lang="en-US" dirty="0"/>
              <a:t>Koufax also lost Game 2 5-1, putting Dodgers down 2-0, but they won three in a row at home, then lost Game 6 in Minnesota, setting the stage for Game 7.</a:t>
            </a:r>
          </a:p>
          <a:p>
            <a:r>
              <a:rPr lang="en-US" dirty="0"/>
              <a:t>Started on two days rest; lost use of curveball early in game and relied only on fastball.</a:t>
            </a:r>
          </a:p>
          <a:p>
            <a:r>
              <a:rPr lang="en-US" dirty="0"/>
              <a:t>Pitched three hit shutout against team with </a:t>
            </a:r>
            <a:r>
              <a:rPr lang="en-US" dirty="0" err="1"/>
              <a:t>Killebrew</a:t>
            </a:r>
            <a:r>
              <a:rPr lang="en-US" dirty="0"/>
              <a:t>, Oliva, Allison, Hall, etc. </a:t>
            </a:r>
          </a:p>
          <a:p>
            <a:endParaRPr lang="en-US" dirty="0"/>
          </a:p>
          <a:p>
            <a:r>
              <a:rPr lang="en-US" dirty="0"/>
              <a:t>Q</a:t>
            </a:r>
            <a:r>
              <a:rPr lang="en-US" dirty="0" smtClean="0"/>
              <a:t>. Who </a:t>
            </a:r>
            <a:r>
              <a:rPr lang="en-US" dirty="0"/>
              <a:t>was the losing pitcher in Game 7 of the 1965 World Series</a:t>
            </a:r>
            <a:r>
              <a:rPr lang="en-US" dirty="0" smtClean="0"/>
              <a:t>?</a:t>
            </a:r>
            <a:endParaRPr lang="en-US" dirty="0"/>
          </a:p>
          <a:p>
            <a:r>
              <a:rPr lang="en-US" dirty="0"/>
              <a:t>A</a:t>
            </a:r>
            <a:r>
              <a:rPr lang="en-US" dirty="0" smtClean="0"/>
              <a:t>. Jim </a:t>
            </a:r>
            <a:r>
              <a:rPr lang="en-US" dirty="0" err="1"/>
              <a:t>Kaat</a:t>
            </a:r>
            <a:r>
              <a:rPr lang="en-US" dirty="0"/>
              <a:t>.</a:t>
            </a:r>
          </a:p>
        </p:txBody>
      </p:sp>
    </p:spTree>
    <p:extLst>
      <p:ext uri="{BB962C8B-B14F-4D97-AF65-F5344CB8AC3E}">
        <p14:creationId xmlns:p14="http://schemas.microsoft.com/office/powerpoint/2010/main" val="3879082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28650"/>
          </a:xfrm>
        </p:spPr>
        <p:txBody>
          <a:bodyPr/>
          <a:lstStyle/>
          <a:p>
            <a:r>
              <a:rPr lang="en-US" dirty="0" smtClean="0"/>
              <a:t>Injuries take their toll</a:t>
            </a:r>
            <a:endParaRPr lang="en-US" dirty="0"/>
          </a:p>
        </p:txBody>
      </p:sp>
      <p:pic>
        <p:nvPicPr>
          <p:cNvPr id="5" name="Content Placeholder 4"/>
          <p:cNvPicPr>
            <a:picLocks noGrp="1" noChangeAspect="1"/>
          </p:cNvPicPr>
          <p:nvPr>
            <p:ph idx="1"/>
          </p:nvPr>
        </p:nvPicPr>
        <p:blipFill>
          <a:blip r:embed="rId3"/>
          <a:stretch>
            <a:fillRect/>
          </a:stretch>
        </p:blipFill>
        <p:spPr>
          <a:xfrm>
            <a:off x="5295349" y="1369444"/>
            <a:ext cx="6782193" cy="3621655"/>
          </a:xfrm>
          <a:prstGeom prst="rect">
            <a:avLst/>
          </a:prstGeom>
        </p:spPr>
      </p:pic>
      <p:sp>
        <p:nvSpPr>
          <p:cNvPr id="4" name="Text Placeholder 3"/>
          <p:cNvSpPr>
            <a:spLocks noGrp="1"/>
          </p:cNvSpPr>
          <p:nvPr>
            <p:ph type="body" sz="half" idx="2"/>
          </p:nvPr>
        </p:nvSpPr>
        <p:spPr>
          <a:xfrm>
            <a:off x="839788" y="1209675"/>
            <a:ext cx="3932237" cy="4659313"/>
          </a:xfrm>
        </p:spPr>
        <p:txBody>
          <a:bodyPr>
            <a:noAutofit/>
          </a:bodyPr>
          <a:lstStyle/>
          <a:p>
            <a:r>
              <a:rPr lang="en-US" sz="2000" dirty="0"/>
              <a:t>In July 1962, Sandy was 14-4 with 209 Ks.  He missed the rest of the season with an ailment in the index finger that was so serious that doctors considered amputation.  The Dodgers lost the pennant in a three game playoff.  Later, he developed arthritis in his left elbow, and was told he could lose proper function of the arm.  The hemorrhaging was so serious that he had to take codeine for the pain</a:t>
            </a:r>
            <a:r>
              <a:rPr lang="en-US" sz="2000" dirty="0" smtClean="0"/>
              <a:t>, and </a:t>
            </a:r>
            <a:r>
              <a:rPr lang="en-US" sz="2000" dirty="0" err="1"/>
              <a:t>Butazoldin</a:t>
            </a:r>
            <a:r>
              <a:rPr lang="en-US" sz="2000" dirty="0"/>
              <a:t> (usually given to race horses) and “atomic balm” for </a:t>
            </a:r>
            <a:r>
              <a:rPr lang="en-US" sz="2000" dirty="0" smtClean="0"/>
              <a:t>inflammation.  He also </a:t>
            </a:r>
            <a:r>
              <a:rPr lang="en-US" sz="2000" dirty="0"/>
              <a:t>had to soak his arm in ice water after each start, during which observers claimed that the arm appeared nearly twice </a:t>
            </a:r>
            <a:r>
              <a:rPr lang="en-US" sz="2000" dirty="0" smtClean="0"/>
              <a:t>its </a:t>
            </a:r>
            <a:r>
              <a:rPr lang="en-US" sz="2000" dirty="0"/>
              <a:t>normal size.</a:t>
            </a:r>
          </a:p>
        </p:txBody>
      </p:sp>
    </p:spTree>
    <p:extLst>
      <p:ext uri="{BB962C8B-B14F-4D97-AF65-F5344CB8AC3E}">
        <p14:creationId xmlns:p14="http://schemas.microsoft.com/office/powerpoint/2010/main" val="725640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r>
              <a:rPr lang="en-US" dirty="0" smtClean="0"/>
              <a:t>Retirement at age 30</a:t>
            </a:r>
            <a:endParaRPr lang="en-US" dirty="0"/>
          </a:p>
        </p:txBody>
      </p:sp>
      <p:pic>
        <p:nvPicPr>
          <p:cNvPr id="5" name="Content Placeholder 4"/>
          <p:cNvPicPr>
            <a:picLocks noGrp="1" noChangeAspect="1"/>
          </p:cNvPicPr>
          <p:nvPr>
            <p:ph idx="1"/>
          </p:nvPr>
        </p:nvPicPr>
        <p:blipFill>
          <a:blip r:embed="rId3"/>
          <a:stretch>
            <a:fillRect/>
          </a:stretch>
        </p:blipFill>
        <p:spPr>
          <a:xfrm>
            <a:off x="5162541" y="-4568826"/>
            <a:ext cx="6919306" cy="9559925"/>
          </a:xfrm>
          <a:prstGeom prst="rect">
            <a:avLst/>
          </a:prstGeom>
        </p:spPr>
      </p:pic>
      <p:sp>
        <p:nvSpPr>
          <p:cNvPr id="4" name="Text Placeholder 3"/>
          <p:cNvSpPr>
            <a:spLocks noGrp="1"/>
          </p:cNvSpPr>
          <p:nvPr>
            <p:ph type="body" sz="half" idx="2"/>
          </p:nvPr>
        </p:nvSpPr>
        <p:spPr>
          <a:xfrm>
            <a:off x="839788" y="1123949"/>
            <a:ext cx="3932237" cy="4962525"/>
          </a:xfrm>
        </p:spPr>
        <p:txBody>
          <a:bodyPr>
            <a:normAutofit fontScale="92500" lnSpcReduction="20000"/>
          </a:bodyPr>
          <a:lstStyle/>
          <a:p>
            <a:r>
              <a:rPr lang="en-US" dirty="0"/>
              <a:t>Held out jointly with Don Drysdale prior to 1966 season, ultimately </a:t>
            </a:r>
            <a:r>
              <a:rPr lang="en-US" dirty="0" smtClean="0"/>
              <a:t>signed for $</a:t>
            </a:r>
            <a:r>
              <a:rPr lang="en-US" dirty="0"/>
              <a:t>125,000.</a:t>
            </a:r>
          </a:p>
          <a:p>
            <a:r>
              <a:rPr lang="en-US" dirty="0"/>
              <a:t>Went 27-9 with 1.73 ERA in final season (highest win total since Dizzy Dean won 30).</a:t>
            </a:r>
          </a:p>
          <a:p>
            <a:r>
              <a:rPr lang="en-US" dirty="0"/>
              <a:t>Won pennant for Dodgers with 6-0 shutout against Phillies on last day of the season.</a:t>
            </a:r>
          </a:p>
          <a:p>
            <a:r>
              <a:rPr lang="en-US" dirty="0"/>
              <a:t>Lost Game 2 in last start of career when CF Willie Davis made three errors in same inning (two on same play).</a:t>
            </a:r>
          </a:p>
          <a:p>
            <a:r>
              <a:rPr lang="en-US" dirty="0"/>
              <a:t>Total WS record: only 4-3, but with a 0.95 ERA.</a:t>
            </a:r>
          </a:p>
          <a:p>
            <a:r>
              <a:rPr lang="en-US" dirty="0"/>
              <a:t>Retired </a:t>
            </a:r>
            <a:r>
              <a:rPr lang="en-US" dirty="0" smtClean="0"/>
              <a:t>November </a:t>
            </a:r>
            <a:r>
              <a:rPr lang="en-US" dirty="0"/>
              <a:t>18, </a:t>
            </a:r>
            <a:r>
              <a:rPr lang="en-US" dirty="0" smtClean="0"/>
              <a:t>1966, a month short of his 31</a:t>
            </a:r>
            <a:r>
              <a:rPr lang="en-US" baseline="30000" dirty="0" smtClean="0"/>
              <a:t>st</a:t>
            </a:r>
            <a:r>
              <a:rPr lang="en-US" dirty="0" smtClean="0"/>
              <a:t> birthday.  </a:t>
            </a:r>
            <a:r>
              <a:rPr lang="en-US" dirty="0"/>
              <a:t>A ten year old boy in Los Angeles cried that day</a:t>
            </a:r>
            <a:r>
              <a:rPr lang="en-US" dirty="0" smtClean="0"/>
              <a:t>.</a:t>
            </a:r>
          </a:p>
          <a:p>
            <a:endParaRPr lang="en-US" dirty="0"/>
          </a:p>
          <a:p>
            <a:r>
              <a:rPr lang="en-US" dirty="0"/>
              <a:t>Q</a:t>
            </a:r>
            <a:r>
              <a:rPr lang="en-US" dirty="0" smtClean="0"/>
              <a:t>. Other </a:t>
            </a:r>
            <a:r>
              <a:rPr lang="en-US" dirty="0"/>
              <a:t>than Koufax</a:t>
            </a:r>
            <a:r>
              <a:rPr lang="en-US"/>
              <a:t>, </a:t>
            </a:r>
            <a:r>
              <a:rPr lang="en-US" smtClean="0"/>
              <a:t>who is </a:t>
            </a:r>
            <a:r>
              <a:rPr lang="en-US" dirty="0"/>
              <a:t>the </a:t>
            </a:r>
            <a:r>
              <a:rPr lang="en-US"/>
              <a:t>only </a:t>
            </a:r>
            <a:r>
              <a:rPr lang="en-US" smtClean="0"/>
              <a:t>pitcher </a:t>
            </a:r>
            <a:r>
              <a:rPr lang="en-US" dirty="0"/>
              <a:t>to win 20 games in his final season?</a:t>
            </a:r>
          </a:p>
          <a:p>
            <a:r>
              <a:rPr lang="en-US" dirty="0" smtClean="0"/>
              <a:t>A. Mike </a:t>
            </a:r>
            <a:r>
              <a:rPr lang="en-US" dirty="0" err="1"/>
              <a:t>Mussina</a:t>
            </a:r>
            <a:r>
              <a:rPr lang="en-US" dirty="0"/>
              <a:t>.</a:t>
            </a:r>
          </a:p>
          <a:p>
            <a:r>
              <a:rPr lang="en-US" dirty="0" smtClean="0"/>
              <a:t>Q. What </a:t>
            </a:r>
            <a:r>
              <a:rPr lang="en-US" dirty="0"/>
              <a:t>HOF pitcher defeated Koufax in his last start?  (Hint: also youngest pitcher to win a WS game)</a:t>
            </a:r>
          </a:p>
          <a:p>
            <a:r>
              <a:rPr lang="en-US" dirty="0" smtClean="0"/>
              <a:t>A. Jim </a:t>
            </a:r>
            <a:r>
              <a:rPr lang="en-US" dirty="0"/>
              <a:t>Palmer.</a:t>
            </a:r>
          </a:p>
        </p:txBody>
      </p:sp>
    </p:spTree>
    <p:extLst>
      <p:ext uri="{BB962C8B-B14F-4D97-AF65-F5344CB8AC3E}">
        <p14:creationId xmlns:p14="http://schemas.microsoft.com/office/powerpoint/2010/main" val="2581416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535862"/>
          </a:xfrm>
        </p:spPr>
        <p:txBody>
          <a:bodyPr>
            <a:normAutofit fontScale="90000"/>
          </a:bodyPr>
          <a:lstStyle/>
          <a:p>
            <a:r>
              <a:rPr lang="en-US" dirty="0" smtClean="0"/>
              <a:t>Hall of Fame and beyond</a:t>
            </a:r>
            <a:endParaRPr lang="en-US" dirty="0"/>
          </a:p>
        </p:txBody>
      </p:sp>
      <p:pic>
        <p:nvPicPr>
          <p:cNvPr id="5" name="Content Placeholder 4"/>
          <p:cNvPicPr>
            <a:picLocks noGrp="1" noChangeAspect="1"/>
          </p:cNvPicPr>
          <p:nvPr>
            <p:ph idx="1"/>
          </p:nvPr>
        </p:nvPicPr>
        <p:blipFill>
          <a:blip r:embed="rId3"/>
          <a:stretch>
            <a:fillRect/>
          </a:stretch>
        </p:blipFill>
        <p:spPr>
          <a:xfrm>
            <a:off x="5104850" y="993062"/>
            <a:ext cx="7017998" cy="3826588"/>
          </a:xfrm>
          <a:prstGeom prst="rect">
            <a:avLst/>
          </a:prstGeom>
        </p:spPr>
      </p:pic>
      <p:sp>
        <p:nvSpPr>
          <p:cNvPr id="4" name="Text Placeholder 3"/>
          <p:cNvSpPr>
            <a:spLocks noGrp="1"/>
          </p:cNvSpPr>
          <p:nvPr>
            <p:ph type="body" sz="half" idx="2"/>
          </p:nvPr>
        </p:nvSpPr>
        <p:spPr>
          <a:xfrm>
            <a:off x="839788" y="1173191"/>
            <a:ext cx="3932237" cy="5322499"/>
          </a:xfrm>
        </p:spPr>
        <p:txBody>
          <a:bodyPr>
            <a:noAutofit/>
          </a:bodyPr>
          <a:lstStyle/>
          <a:p>
            <a:r>
              <a:rPr lang="en-US" dirty="0"/>
              <a:t>Elected on first ballot in 1972 at age 36 (along with Yogi Berra).  Youngest elected </a:t>
            </a:r>
            <a:r>
              <a:rPr lang="en-US" dirty="0" err="1"/>
              <a:t>HOFer</a:t>
            </a:r>
            <a:r>
              <a:rPr lang="en-US" dirty="0"/>
              <a:t> ever.</a:t>
            </a:r>
          </a:p>
          <a:p>
            <a:r>
              <a:rPr lang="en-US" dirty="0"/>
              <a:t>Has now been a member of the HOF for 45 years, the longest ever.</a:t>
            </a:r>
          </a:p>
          <a:p>
            <a:r>
              <a:rPr lang="en-US" dirty="0"/>
              <a:t>Became sportscaster immediately upon retirement (ended 10 year contract after 6 years).</a:t>
            </a:r>
          </a:p>
          <a:p>
            <a:r>
              <a:rPr lang="en-US" dirty="0"/>
              <a:t>Selected in 2017, along with Mays, Aaron, and Bench, as one of the four greatest living players.</a:t>
            </a:r>
          </a:p>
          <a:p>
            <a:r>
              <a:rPr lang="en-US" dirty="0"/>
              <a:t>Koufax was the final player chosen in the inaugural Israel Baseball League draft in April 2007.  Said Manager Art </a:t>
            </a:r>
            <a:r>
              <a:rPr lang="en-US" dirty="0" err="1"/>
              <a:t>Shamsky</a:t>
            </a:r>
            <a:r>
              <a:rPr lang="en-US" dirty="0"/>
              <a:t>, “he’d be working on 41 years rest.”</a:t>
            </a:r>
          </a:p>
          <a:p>
            <a:r>
              <a:rPr lang="en-US" dirty="0"/>
              <a:t>Named “favorite athlete of the 20</a:t>
            </a:r>
            <a:r>
              <a:rPr lang="en-US" baseline="30000" dirty="0"/>
              <a:t>th</a:t>
            </a:r>
            <a:r>
              <a:rPr lang="en-US" dirty="0"/>
              <a:t> Century” by Sports Illustrated</a:t>
            </a:r>
            <a:r>
              <a:rPr lang="en-US" dirty="0" smtClean="0"/>
              <a:t>.</a:t>
            </a:r>
            <a:endParaRPr lang="en-US" dirty="0"/>
          </a:p>
          <a:p>
            <a:r>
              <a:rPr lang="en-US" dirty="0" smtClean="0"/>
              <a:t>ESPN has called him the </a:t>
            </a:r>
            <a:r>
              <a:rPr lang="en-US" dirty="0"/>
              <a:t>James Dean of </a:t>
            </a:r>
            <a:r>
              <a:rPr lang="en-US" dirty="0" smtClean="0"/>
              <a:t>baseball, and likened him to the late author J.D. Salinger.</a:t>
            </a:r>
            <a:endParaRPr lang="en-US" dirty="0"/>
          </a:p>
        </p:txBody>
      </p:sp>
    </p:spTree>
    <p:extLst>
      <p:ext uri="{BB962C8B-B14F-4D97-AF65-F5344CB8AC3E}">
        <p14:creationId xmlns:p14="http://schemas.microsoft.com/office/powerpoint/2010/main" val="2963959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Sandy and me: my hero for over half a </a:t>
            </a:r>
            <a:r>
              <a:rPr lang="en-US" dirty="0" smtClean="0"/>
              <a:t>century</a:t>
            </a:r>
            <a:endParaRPr lang="en-US" dirty="0"/>
          </a:p>
        </p:txBody>
      </p:sp>
      <p:pic>
        <p:nvPicPr>
          <p:cNvPr id="5" name="Content Placeholder 4"/>
          <p:cNvPicPr>
            <a:picLocks noGrp="1" noChangeAspect="1"/>
          </p:cNvPicPr>
          <p:nvPr>
            <p:ph idx="1"/>
          </p:nvPr>
        </p:nvPicPr>
        <p:blipFill>
          <a:blip r:embed="rId3"/>
          <a:stretch>
            <a:fillRect/>
          </a:stretch>
        </p:blipFill>
        <p:spPr>
          <a:xfrm>
            <a:off x="6567904" y="0"/>
            <a:ext cx="7666172" cy="5314405"/>
          </a:xfrm>
          <a:prstGeom prst="rect">
            <a:avLst/>
          </a:prstGeom>
        </p:spPr>
      </p:pic>
      <p:sp>
        <p:nvSpPr>
          <p:cNvPr id="4" name="Text Placeholder 3"/>
          <p:cNvSpPr>
            <a:spLocks noGrp="1"/>
          </p:cNvSpPr>
          <p:nvPr>
            <p:ph type="body" sz="half" idx="2"/>
          </p:nvPr>
        </p:nvSpPr>
        <p:spPr/>
        <p:txBody>
          <a:bodyPr>
            <a:normAutofit lnSpcReduction="10000"/>
          </a:bodyPr>
          <a:lstStyle/>
          <a:p>
            <a:endParaRPr lang="en-US" dirty="0" smtClean="0"/>
          </a:p>
          <a:p>
            <a:r>
              <a:rPr lang="en-US" sz="2800" dirty="0" smtClean="0"/>
              <a:t>(Because, after all, it’s my presentation).</a:t>
            </a:r>
          </a:p>
          <a:p>
            <a:endParaRPr lang="en-US" sz="2800" dirty="0"/>
          </a:p>
          <a:p>
            <a:endParaRPr lang="en-US" sz="2800" dirty="0" smtClean="0"/>
          </a:p>
          <a:p>
            <a:r>
              <a:rPr lang="en-US" sz="2800" dirty="0" smtClean="0"/>
              <a:t>My most prized possession:  a signed ticket stub from Sandy’s perfect game.</a:t>
            </a:r>
            <a:endParaRPr lang="en-US" sz="2800" dirty="0"/>
          </a:p>
        </p:txBody>
      </p:sp>
    </p:spTree>
    <p:extLst>
      <p:ext uri="{BB962C8B-B14F-4D97-AF65-F5344CB8AC3E}">
        <p14:creationId xmlns:p14="http://schemas.microsoft.com/office/powerpoint/2010/main" val="2356246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219075"/>
          </a:xfrm>
        </p:spPr>
        <p:txBody>
          <a:bodyPr>
            <a:normAutofit fontScale="90000"/>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6399977" y="-4428337"/>
            <a:ext cx="7506524" cy="9562312"/>
          </a:xfrm>
          <a:prstGeom prst="rect">
            <a:avLst/>
          </a:prstGeom>
        </p:spPr>
      </p:pic>
      <p:sp>
        <p:nvSpPr>
          <p:cNvPr id="4" name="Text Placeholder 3"/>
          <p:cNvSpPr>
            <a:spLocks noGrp="1"/>
          </p:cNvSpPr>
          <p:nvPr>
            <p:ph type="body" sz="half" idx="2"/>
          </p:nvPr>
        </p:nvSpPr>
        <p:spPr>
          <a:xfrm>
            <a:off x="839788" y="2371724"/>
            <a:ext cx="3932237" cy="3497263"/>
          </a:xfrm>
        </p:spPr>
        <p:txBody>
          <a:bodyPr>
            <a:normAutofit/>
          </a:bodyPr>
          <a:lstStyle/>
          <a:p>
            <a:r>
              <a:rPr lang="en-US" sz="2800" dirty="0" smtClean="0"/>
              <a:t>Me and a replica of Sandy’s HOF plaque (taken at HOF exhibit in Round Rock, TX)</a:t>
            </a:r>
            <a:endParaRPr lang="en-US" sz="2800" dirty="0"/>
          </a:p>
        </p:txBody>
      </p:sp>
    </p:spTree>
    <p:extLst>
      <p:ext uri="{BB962C8B-B14F-4D97-AF65-F5344CB8AC3E}">
        <p14:creationId xmlns:p14="http://schemas.microsoft.com/office/powerpoint/2010/main" val="3137321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p:cNvSpPr>
            <a:spLocks noGrp="1"/>
          </p:cNvSpPr>
          <p:nvPr>
            <p:ph type="body" sz="half" idx="2"/>
          </p:nvPr>
        </p:nvSpPr>
        <p:spPr>
          <a:xfrm>
            <a:off x="839788" y="2215662"/>
            <a:ext cx="3932237" cy="3653326"/>
          </a:xfrm>
        </p:spPr>
        <p:txBody>
          <a:bodyPr>
            <a:normAutofit/>
          </a:bodyPr>
          <a:lstStyle/>
          <a:p>
            <a:r>
              <a:rPr lang="en-US" sz="3200" dirty="0" smtClean="0"/>
              <a:t>The Sandy Koufax (basketball) All-Stars appear at my high school, circa 1971</a:t>
            </a:r>
            <a:endParaRPr lang="en-US" sz="3200" dirty="0"/>
          </a:p>
        </p:txBody>
      </p:sp>
    </p:spTree>
    <p:extLst>
      <p:ext uri="{BB962C8B-B14F-4D97-AF65-F5344CB8AC3E}">
        <p14:creationId xmlns:p14="http://schemas.microsoft.com/office/powerpoint/2010/main" val="2684974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Sandy-themed office decor</a:t>
            </a:r>
            <a:endParaRPr lang="en-US" sz="2400" dirty="0"/>
          </a:p>
        </p:txBody>
      </p:sp>
      <p:pic>
        <p:nvPicPr>
          <p:cNvPr id="5" name="Content Placeholder 4"/>
          <p:cNvPicPr>
            <a:picLocks noGrp="1" noChangeAspect="1"/>
          </p:cNvPicPr>
          <p:nvPr>
            <p:ph sz="half" idx="1"/>
          </p:nvPr>
        </p:nvPicPr>
        <p:blipFill>
          <a:blip r:embed="rId3"/>
          <a:stretch>
            <a:fillRect/>
          </a:stretch>
        </p:blipFill>
        <p:spPr>
          <a:xfrm>
            <a:off x="1201157" y="1385888"/>
            <a:ext cx="4247143" cy="4706684"/>
          </a:xfrm>
          <a:prstGeom prst="rect">
            <a:avLst/>
          </a:prstGeom>
        </p:spPr>
      </p:pic>
      <p:pic>
        <p:nvPicPr>
          <p:cNvPr id="6" name="Content Placeholder 5"/>
          <p:cNvPicPr>
            <a:picLocks noGrp="1" noChangeAspect="1"/>
          </p:cNvPicPr>
          <p:nvPr>
            <p:ph sz="half" idx="2"/>
          </p:nvPr>
        </p:nvPicPr>
        <p:blipFill>
          <a:blip r:embed="rId4"/>
          <a:stretch>
            <a:fillRect/>
          </a:stretch>
        </p:blipFill>
        <p:spPr>
          <a:xfrm>
            <a:off x="4343401" y="1217244"/>
            <a:ext cx="7010399" cy="4705078"/>
          </a:xfrm>
          <a:prstGeom prst="rect">
            <a:avLst/>
          </a:prstGeom>
        </p:spPr>
      </p:pic>
    </p:spTree>
    <p:extLst>
      <p:ext uri="{BB962C8B-B14F-4D97-AF65-F5344CB8AC3E}">
        <p14:creationId xmlns:p14="http://schemas.microsoft.com/office/powerpoint/2010/main" val="1337003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6" y="323851"/>
            <a:ext cx="4038599" cy="514350"/>
          </a:xfrm>
        </p:spPr>
        <p:txBody>
          <a:bodyPr>
            <a:normAutofit fontScale="90000"/>
          </a:bodyPr>
          <a:lstStyle/>
          <a:p>
            <a:r>
              <a:rPr lang="en-US" dirty="0" smtClean="0"/>
              <a:t>Birth and Childhood</a:t>
            </a:r>
            <a:endParaRPr lang="en-US" dirty="0"/>
          </a:p>
        </p:txBody>
      </p:sp>
      <p:pic>
        <p:nvPicPr>
          <p:cNvPr id="5" name="Content Placeholder 4"/>
          <p:cNvPicPr>
            <a:picLocks noGrp="1" noChangeAspect="1"/>
          </p:cNvPicPr>
          <p:nvPr>
            <p:ph idx="1"/>
          </p:nvPr>
        </p:nvPicPr>
        <p:blipFill>
          <a:blip r:embed="rId3"/>
          <a:stretch>
            <a:fillRect/>
          </a:stretch>
        </p:blipFill>
        <p:spPr>
          <a:xfrm>
            <a:off x="5313955" y="1695450"/>
            <a:ext cx="6756952" cy="3276600"/>
          </a:xfrm>
          <a:prstGeom prst="rect">
            <a:avLst/>
          </a:prstGeom>
        </p:spPr>
      </p:pic>
      <p:sp>
        <p:nvSpPr>
          <p:cNvPr id="4" name="Text Placeholder 3"/>
          <p:cNvSpPr>
            <a:spLocks noGrp="1"/>
          </p:cNvSpPr>
          <p:nvPr>
            <p:ph type="body" sz="half" idx="2"/>
          </p:nvPr>
        </p:nvSpPr>
        <p:spPr>
          <a:xfrm>
            <a:off x="390526" y="1200150"/>
            <a:ext cx="4381500" cy="4668838"/>
          </a:xfrm>
        </p:spPr>
        <p:txBody>
          <a:bodyPr>
            <a:normAutofit/>
          </a:bodyPr>
          <a:lstStyle/>
          <a:p>
            <a:r>
              <a:rPr lang="en-US" sz="2400" dirty="0"/>
              <a:t>Born: December 30, 1935, Brooklyn, NY</a:t>
            </a:r>
          </a:p>
          <a:p>
            <a:endParaRPr lang="en-US" sz="2400" dirty="0"/>
          </a:p>
          <a:p>
            <a:r>
              <a:rPr lang="en-US" sz="2400" dirty="0" smtClean="0"/>
              <a:t>Q.  What </a:t>
            </a:r>
            <a:r>
              <a:rPr lang="en-US" sz="2400" dirty="0"/>
              <a:t>was unusual about Sandy Koufax’s birth?</a:t>
            </a:r>
          </a:p>
          <a:p>
            <a:endParaRPr lang="en-US" sz="2400" dirty="0"/>
          </a:p>
          <a:p>
            <a:r>
              <a:rPr lang="en-US" sz="2400" dirty="0"/>
              <a:t>A</a:t>
            </a:r>
            <a:r>
              <a:rPr lang="en-US" sz="2400" dirty="0" smtClean="0"/>
              <a:t>.  He </a:t>
            </a:r>
            <a:r>
              <a:rPr lang="en-US" sz="2400" dirty="0"/>
              <a:t>was born Sanford Braun, and did not receive the name Koufax until age 9, when his mother married a lawyer, Irving Koufax.</a:t>
            </a:r>
          </a:p>
        </p:txBody>
      </p:sp>
    </p:spTree>
    <p:extLst>
      <p:ext uri="{BB962C8B-B14F-4D97-AF65-F5344CB8AC3E}">
        <p14:creationId xmlns:p14="http://schemas.microsoft.com/office/powerpoint/2010/main" val="1994037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20675"/>
          </a:xfrm>
        </p:spPr>
        <p:txBody>
          <a:bodyPr>
            <a:normAutofit fontScale="90000"/>
          </a:bodyPr>
          <a:lstStyle/>
          <a:p>
            <a:endParaRPr lang="en-US" dirty="0"/>
          </a:p>
        </p:txBody>
      </p:sp>
      <p:pic>
        <p:nvPicPr>
          <p:cNvPr id="5" name="Content Placeholder 4"/>
          <p:cNvPicPr>
            <a:picLocks noGrp="1" noChangeAspect="1"/>
          </p:cNvPicPr>
          <p:nvPr>
            <p:ph sz="half" idx="1"/>
          </p:nvPr>
        </p:nvPicPr>
        <p:blipFill>
          <a:blip r:embed="rId3"/>
          <a:stretch>
            <a:fillRect/>
          </a:stretch>
        </p:blipFill>
        <p:spPr>
          <a:xfrm>
            <a:off x="223521" y="1187450"/>
            <a:ext cx="5948679" cy="4056814"/>
          </a:xfrm>
          <a:prstGeom prst="rect">
            <a:avLst/>
          </a:prstGeom>
        </p:spPr>
      </p:pic>
      <p:pic>
        <p:nvPicPr>
          <p:cNvPr id="6" name="Content Placeholder 5"/>
          <p:cNvPicPr>
            <a:picLocks noGrp="1" noChangeAspect="1"/>
          </p:cNvPicPr>
          <p:nvPr>
            <p:ph sz="half" idx="2"/>
          </p:nvPr>
        </p:nvPicPr>
        <p:blipFill>
          <a:blip r:embed="rId4"/>
          <a:stretch>
            <a:fillRect/>
          </a:stretch>
        </p:blipFill>
        <p:spPr>
          <a:xfrm>
            <a:off x="6362700" y="685800"/>
            <a:ext cx="6296458" cy="4516790"/>
          </a:xfrm>
          <a:prstGeom prst="rect">
            <a:avLst/>
          </a:prstGeom>
        </p:spPr>
      </p:pic>
    </p:spTree>
    <p:extLst>
      <p:ext uri="{BB962C8B-B14F-4D97-AF65-F5344CB8AC3E}">
        <p14:creationId xmlns:p14="http://schemas.microsoft.com/office/powerpoint/2010/main" val="1792892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Forever #32</a:t>
            </a:r>
            <a:endParaRPr lang="en-US" sz="4400" dirty="0"/>
          </a:p>
        </p:txBody>
      </p:sp>
      <p:pic>
        <p:nvPicPr>
          <p:cNvPr id="5" name="Content Placeholder 4"/>
          <p:cNvPicPr>
            <a:picLocks noGrp="1" noChangeAspect="1"/>
          </p:cNvPicPr>
          <p:nvPr>
            <p:ph idx="1"/>
          </p:nvPr>
        </p:nvPicPr>
        <p:blipFill>
          <a:blip r:embed="rId3"/>
          <a:stretch>
            <a:fillRect/>
          </a:stretch>
        </p:blipFill>
        <p:spPr>
          <a:xfrm>
            <a:off x="5905500" y="331407"/>
            <a:ext cx="5077971" cy="6158294"/>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67735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132137" cy="142875"/>
          </a:xfrm>
        </p:spPr>
        <p:txBody>
          <a:bodyPr>
            <a:normAutofit fontScale="90000"/>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5295350" y="1730937"/>
            <a:ext cx="5947876" cy="3386600"/>
          </a:xfrm>
          <a:prstGeom prst="rect">
            <a:avLst/>
          </a:prstGeom>
        </p:spPr>
      </p:pic>
      <p:sp>
        <p:nvSpPr>
          <p:cNvPr id="4" name="Text Placeholder 3"/>
          <p:cNvSpPr>
            <a:spLocks noGrp="1"/>
          </p:cNvSpPr>
          <p:nvPr>
            <p:ph type="body" sz="half" idx="2"/>
          </p:nvPr>
        </p:nvSpPr>
        <p:spPr>
          <a:xfrm>
            <a:off x="839788" y="987425"/>
            <a:ext cx="3932237" cy="4881563"/>
          </a:xfrm>
        </p:spPr>
        <p:txBody>
          <a:bodyPr>
            <a:noAutofit/>
          </a:bodyPr>
          <a:lstStyle/>
          <a:p>
            <a:r>
              <a:rPr lang="en-US" sz="2000" dirty="0"/>
              <a:t>He attended Lafayette High School in Brooklyn.</a:t>
            </a:r>
          </a:p>
          <a:p>
            <a:endParaRPr lang="en-US" sz="2000" dirty="0"/>
          </a:p>
          <a:p>
            <a:r>
              <a:rPr lang="en-US" sz="2000" dirty="0"/>
              <a:t>Q</a:t>
            </a:r>
            <a:r>
              <a:rPr lang="en-US" sz="2000" dirty="0" smtClean="0"/>
              <a:t>. What </a:t>
            </a:r>
            <a:r>
              <a:rPr lang="en-US" sz="2000" dirty="0"/>
              <a:t>former major league owner was a high school classmate and teammate of Sandy’s?</a:t>
            </a:r>
          </a:p>
          <a:p>
            <a:endParaRPr lang="en-US" sz="2000" dirty="0"/>
          </a:p>
          <a:p>
            <a:r>
              <a:rPr lang="en-US" sz="2000" dirty="0"/>
              <a:t>A</a:t>
            </a:r>
            <a:r>
              <a:rPr lang="en-US" sz="2000" dirty="0" smtClean="0"/>
              <a:t>. Fred </a:t>
            </a:r>
            <a:r>
              <a:rPr lang="en-US" sz="2000" dirty="0" err="1"/>
              <a:t>Wilpon</a:t>
            </a:r>
            <a:r>
              <a:rPr lang="en-US" sz="2000" dirty="0"/>
              <a:t> (former owner of New York Mets).</a:t>
            </a:r>
          </a:p>
          <a:p>
            <a:endParaRPr lang="en-US" sz="2000" dirty="0"/>
          </a:p>
          <a:p>
            <a:r>
              <a:rPr lang="en-US" sz="2000" dirty="0"/>
              <a:t>Other notable Lafayette alumni: Bob and Ken </a:t>
            </a:r>
            <a:r>
              <a:rPr lang="en-US" sz="2000" dirty="0" err="1"/>
              <a:t>Aspromonte</a:t>
            </a:r>
            <a:r>
              <a:rPr lang="en-US" sz="2000" dirty="0"/>
              <a:t>, Al Ferrara, Larry King (two years older than Sandy), Vic </a:t>
            </a:r>
            <a:r>
              <a:rPr lang="en-US" sz="2000" dirty="0" err="1"/>
              <a:t>Damone</a:t>
            </a:r>
            <a:r>
              <a:rPr lang="en-US" sz="2000" dirty="0"/>
              <a:t>, John Franco, Peter Max, Rhea Perlman</a:t>
            </a:r>
          </a:p>
        </p:txBody>
      </p:sp>
    </p:spTree>
    <p:extLst>
      <p:ext uri="{BB962C8B-B14F-4D97-AF65-F5344CB8AC3E}">
        <p14:creationId xmlns:p14="http://schemas.microsoft.com/office/powerpoint/2010/main" val="3356363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33350"/>
          </a:xfrm>
        </p:spPr>
        <p:txBody>
          <a:bodyPr>
            <a:normAutofit fontScale="90000"/>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5295349" y="1200150"/>
            <a:ext cx="7077143" cy="3836071"/>
          </a:xfrm>
          <a:prstGeom prst="rect">
            <a:avLst/>
          </a:prstGeom>
        </p:spPr>
      </p:pic>
      <p:sp>
        <p:nvSpPr>
          <p:cNvPr id="4" name="Text Placeholder 3"/>
          <p:cNvSpPr>
            <a:spLocks noGrp="1"/>
          </p:cNvSpPr>
          <p:nvPr>
            <p:ph type="body" sz="half" idx="2"/>
          </p:nvPr>
        </p:nvSpPr>
        <p:spPr>
          <a:xfrm>
            <a:off x="839788" y="987425"/>
            <a:ext cx="3932237" cy="4881563"/>
          </a:xfrm>
        </p:spPr>
        <p:txBody>
          <a:bodyPr>
            <a:normAutofit/>
          </a:bodyPr>
          <a:lstStyle/>
          <a:p>
            <a:r>
              <a:rPr lang="en-US" sz="2000" dirty="0"/>
              <a:t>In high school, he originally played catcher (left-handed) and first base.</a:t>
            </a:r>
          </a:p>
          <a:p>
            <a:endParaRPr lang="en-US" sz="2000" dirty="0"/>
          </a:p>
          <a:p>
            <a:r>
              <a:rPr lang="en-US" sz="2000" dirty="0"/>
              <a:t>Q</a:t>
            </a:r>
            <a:r>
              <a:rPr lang="en-US" sz="2000" dirty="0" smtClean="0"/>
              <a:t>. Where </a:t>
            </a:r>
            <a:r>
              <a:rPr lang="en-US" sz="2000" dirty="0"/>
              <a:t>did Sandy attend college, and what was his primary sport?</a:t>
            </a:r>
          </a:p>
          <a:p>
            <a:endParaRPr lang="en-US" sz="2000" dirty="0"/>
          </a:p>
          <a:p>
            <a:r>
              <a:rPr lang="en-US" sz="2000" dirty="0"/>
              <a:t>A</a:t>
            </a:r>
            <a:r>
              <a:rPr lang="en-US" sz="2000" dirty="0" smtClean="0"/>
              <a:t>. University </a:t>
            </a:r>
            <a:r>
              <a:rPr lang="en-US" sz="2000" dirty="0"/>
              <a:t>of Cincinnati (as a walk on), and later earned a partial basketball scholarship.  Fun fact: his coach was Ed </a:t>
            </a:r>
            <a:r>
              <a:rPr lang="en-US" sz="2000" dirty="0" err="1"/>
              <a:t>Jucker</a:t>
            </a:r>
            <a:r>
              <a:rPr lang="en-US" sz="2000" dirty="0"/>
              <a:t>, who later coached Oscar Robertson and won a national championship.</a:t>
            </a:r>
          </a:p>
          <a:p>
            <a:r>
              <a:rPr lang="en-US" sz="2000" dirty="0"/>
              <a:t>Fun </a:t>
            </a:r>
            <a:r>
              <a:rPr lang="en-US" sz="2000" dirty="0" smtClean="0"/>
              <a:t>fact II: </a:t>
            </a:r>
            <a:r>
              <a:rPr lang="en-US" sz="2000" dirty="0"/>
              <a:t>Sandy originally wanted to be an architect.</a:t>
            </a:r>
          </a:p>
        </p:txBody>
      </p:sp>
    </p:spTree>
    <p:extLst>
      <p:ext uri="{BB962C8B-B14F-4D97-AF65-F5344CB8AC3E}">
        <p14:creationId xmlns:p14="http://schemas.microsoft.com/office/powerpoint/2010/main" val="183773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r>
              <a:rPr lang="en-US" dirty="0" smtClean="0"/>
              <a:t>The “Bonus Baby”</a:t>
            </a:r>
            <a:endParaRPr lang="en-US" dirty="0"/>
          </a:p>
        </p:txBody>
      </p:sp>
      <p:pic>
        <p:nvPicPr>
          <p:cNvPr id="5" name="Content Placeholder 4"/>
          <p:cNvPicPr>
            <a:picLocks noGrp="1" noChangeAspect="1"/>
          </p:cNvPicPr>
          <p:nvPr>
            <p:ph idx="1"/>
          </p:nvPr>
        </p:nvPicPr>
        <p:blipFill>
          <a:blip r:embed="rId3"/>
          <a:stretch>
            <a:fillRect/>
          </a:stretch>
        </p:blipFill>
        <p:spPr>
          <a:xfrm>
            <a:off x="5295350" y="2156654"/>
            <a:ext cx="9354022" cy="3986971"/>
          </a:xfrm>
          <a:prstGeom prst="rect">
            <a:avLst/>
          </a:prstGeom>
        </p:spPr>
      </p:pic>
      <p:sp>
        <p:nvSpPr>
          <p:cNvPr id="4" name="Text Placeholder 3"/>
          <p:cNvSpPr>
            <a:spLocks noGrp="1"/>
          </p:cNvSpPr>
          <p:nvPr>
            <p:ph type="body" sz="half" idx="2"/>
          </p:nvPr>
        </p:nvSpPr>
        <p:spPr>
          <a:xfrm>
            <a:off x="839788" y="1066800"/>
            <a:ext cx="3932237" cy="4802188"/>
          </a:xfrm>
        </p:spPr>
        <p:txBody>
          <a:bodyPr>
            <a:noAutofit/>
          </a:bodyPr>
          <a:lstStyle/>
          <a:p>
            <a:r>
              <a:rPr lang="en-US" dirty="0"/>
              <a:t>Sandy signed as a “bonus baby” with the Brooklyn Dodgers in 1955.</a:t>
            </a:r>
          </a:p>
          <a:p>
            <a:endParaRPr lang="en-US" dirty="0"/>
          </a:p>
          <a:p>
            <a:r>
              <a:rPr lang="en-US" dirty="0"/>
              <a:t>Because he received a bonus of $14,000, larger than the threshold of $4,000, the Dodgers were required to keep him on the major league roster for at least two years. As a result, Sandy never played a day of minor league baseball.</a:t>
            </a:r>
          </a:p>
          <a:p>
            <a:endParaRPr lang="en-US" dirty="0"/>
          </a:p>
          <a:p>
            <a:r>
              <a:rPr lang="en-US" dirty="0"/>
              <a:t>Q</a:t>
            </a:r>
            <a:r>
              <a:rPr lang="en-US" dirty="0" smtClean="0"/>
              <a:t>. Who </a:t>
            </a:r>
            <a:r>
              <a:rPr lang="en-US" dirty="0"/>
              <a:t>was the Dodger scout who signed Koufax?</a:t>
            </a:r>
          </a:p>
          <a:p>
            <a:endParaRPr lang="en-US" dirty="0"/>
          </a:p>
          <a:p>
            <a:r>
              <a:rPr lang="en-US" dirty="0"/>
              <a:t>A</a:t>
            </a:r>
            <a:r>
              <a:rPr lang="en-US" dirty="0" smtClean="0"/>
              <a:t>. Al </a:t>
            </a:r>
            <a:r>
              <a:rPr lang="en-US" dirty="0" err="1"/>
              <a:t>Campanis</a:t>
            </a:r>
            <a:r>
              <a:rPr lang="en-US" dirty="0"/>
              <a:t>, who remarked “There are two times in my life the hair on my arms has stood up: The first time I saw the ceiling of the Sistine Chapel and the second time, I saw Sandy Koufax throw a fastball."</a:t>
            </a:r>
          </a:p>
        </p:txBody>
      </p:sp>
    </p:spTree>
    <p:extLst>
      <p:ext uri="{BB962C8B-B14F-4D97-AF65-F5344CB8AC3E}">
        <p14:creationId xmlns:p14="http://schemas.microsoft.com/office/powerpoint/2010/main" val="3959253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00075"/>
          </a:xfrm>
        </p:spPr>
        <p:txBody>
          <a:bodyPr/>
          <a:lstStyle/>
          <a:p>
            <a:r>
              <a:rPr lang="en-US" dirty="0" smtClean="0"/>
              <a:t>Early Career</a:t>
            </a:r>
            <a:endParaRPr lang="en-US" dirty="0"/>
          </a:p>
        </p:txBody>
      </p:sp>
      <p:sp>
        <p:nvSpPr>
          <p:cNvPr id="4" name="Text Placeholder 3"/>
          <p:cNvSpPr>
            <a:spLocks noGrp="1"/>
          </p:cNvSpPr>
          <p:nvPr>
            <p:ph type="body" sz="half" idx="2"/>
          </p:nvPr>
        </p:nvSpPr>
        <p:spPr>
          <a:xfrm>
            <a:off x="839788" y="1285875"/>
            <a:ext cx="3932237" cy="4583113"/>
          </a:xfrm>
        </p:spPr>
        <p:txBody>
          <a:bodyPr>
            <a:normAutofit/>
          </a:bodyPr>
          <a:lstStyle/>
          <a:p>
            <a:r>
              <a:rPr lang="en-US" sz="1800" dirty="0"/>
              <a:t>Sandy was an early disappointment during the first six years of his twelve year career.  Between 1955 and 1960, he went 36-40.  He did, however, average approximately a strikeout per inning (197 Ks in 175 innings in 1960).  He also started and pitched well in one of the games in the 1959 World Series.</a:t>
            </a:r>
          </a:p>
          <a:p>
            <a:endParaRPr lang="en-US" sz="1800" dirty="0"/>
          </a:p>
          <a:p>
            <a:r>
              <a:rPr lang="en-US" sz="1800" dirty="0"/>
              <a:t>Q</a:t>
            </a:r>
            <a:r>
              <a:rPr lang="en-US" sz="1800" dirty="0" smtClean="0"/>
              <a:t>. What </a:t>
            </a:r>
            <a:r>
              <a:rPr lang="en-US" sz="1800" dirty="0"/>
              <a:t>Hall of Famer scored the only run in Sandy’s 1-0 loss to the White Sox in the 1959 World Series?</a:t>
            </a:r>
          </a:p>
          <a:p>
            <a:endParaRPr lang="en-US" sz="1800" dirty="0"/>
          </a:p>
          <a:p>
            <a:r>
              <a:rPr lang="en-US" sz="1800" dirty="0"/>
              <a:t>A</a:t>
            </a:r>
            <a:r>
              <a:rPr lang="en-US" sz="1800" dirty="0" smtClean="0"/>
              <a:t>. Nellie </a:t>
            </a:r>
            <a:r>
              <a:rPr lang="en-US" sz="1800" dirty="0"/>
              <a:t>Fox (on a double play).</a:t>
            </a:r>
          </a:p>
        </p:txBody>
      </p:sp>
      <p:sp>
        <p:nvSpPr>
          <p:cNvPr id="6" name="Content Placeholder 5"/>
          <p:cNvSpPr>
            <a:spLocks noGrp="1"/>
          </p:cNvSpPr>
          <p:nvPr>
            <p:ph idx="1"/>
          </p:nvPr>
        </p:nvSpPr>
        <p:spPr/>
        <p:txBody>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565302156"/>
              </p:ext>
            </p:extLst>
          </p:nvPr>
        </p:nvGraphicFramePr>
        <p:xfrm>
          <a:off x="5918200" y="2119313"/>
          <a:ext cx="11846198" cy="3741737"/>
        </p:xfrm>
        <a:graphic>
          <a:graphicData uri="http://schemas.openxmlformats.org/presentationml/2006/ole">
            <mc:AlternateContent xmlns:mc="http://schemas.openxmlformats.org/markup-compatibility/2006">
              <mc:Choice xmlns:v="urn:schemas-microsoft-com:vml" Requires="v">
                <p:oleObj spid="_x0000_s1034" name="Document" r:id="rId4" imgW="5935680" imgH="1874520" progId="WP18Doc">
                  <p:embed/>
                </p:oleObj>
              </mc:Choice>
              <mc:Fallback>
                <p:oleObj name="Document" r:id="rId4" imgW="5935680" imgH="1874520" progId="WP18Doc">
                  <p:embed/>
                  <p:pic>
                    <p:nvPicPr>
                      <p:cNvPr id="0" name=""/>
                      <p:cNvPicPr/>
                      <p:nvPr/>
                    </p:nvPicPr>
                    <p:blipFill>
                      <a:blip r:embed="rId5"/>
                      <a:stretch>
                        <a:fillRect/>
                      </a:stretch>
                    </p:blipFill>
                    <p:spPr>
                      <a:xfrm>
                        <a:off x="5918200" y="2119313"/>
                        <a:ext cx="11846198" cy="3741737"/>
                      </a:xfrm>
                      <a:prstGeom prst="rect">
                        <a:avLst/>
                      </a:prstGeom>
                    </p:spPr>
                  </p:pic>
                </p:oleObj>
              </mc:Fallback>
            </mc:AlternateContent>
          </a:graphicData>
        </a:graphic>
      </p:graphicFrame>
    </p:spTree>
    <p:extLst>
      <p:ext uri="{BB962C8B-B14F-4D97-AF65-F5344CB8AC3E}">
        <p14:creationId xmlns:p14="http://schemas.microsoft.com/office/powerpoint/2010/main" val="1345772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30225"/>
          </a:xfrm>
        </p:spPr>
        <p:txBody>
          <a:bodyPr>
            <a:normAutofit fontScale="90000"/>
          </a:bodyPr>
          <a:lstStyle/>
          <a:p>
            <a:r>
              <a:rPr lang="en-US" dirty="0"/>
              <a:t>Sandy “Gets </a:t>
            </a:r>
            <a:r>
              <a:rPr lang="en-US" dirty="0" smtClean="0"/>
              <a:t>It”</a:t>
            </a:r>
            <a:endParaRPr lang="en-US" dirty="0"/>
          </a:p>
        </p:txBody>
      </p:sp>
      <p:pic>
        <p:nvPicPr>
          <p:cNvPr id="5" name="Content Placeholder 4"/>
          <p:cNvPicPr>
            <a:picLocks noGrp="1" noChangeAspect="1"/>
          </p:cNvPicPr>
          <p:nvPr>
            <p:ph idx="1"/>
          </p:nvPr>
        </p:nvPicPr>
        <p:blipFill>
          <a:blip r:embed="rId3"/>
          <a:stretch>
            <a:fillRect/>
          </a:stretch>
        </p:blipFill>
        <p:spPr>
          <a:xfrm>
            <a:off x="6419299" y="1276350"/>
            <a:ext cx="8249047" cy="4312071"/>
          </a:xfrm>
          <a:prstGeom prst="rect">
            <a:avLst/>
          </a:prstGeom>
        </p:spPr>
      </p:pic>
      <p:sp>
        <p:nvSpPr>
          <p:cNvPr id="4" name="Text Placeholder 3"/>
          <p:cNvSpPr>
            <a:spLocks noGrp="1"/>
          </p:cNvSpPr>
          <p:nvPr>
            <p:ph type="body" sz="half" idx="2"/>
          </p:nvPr>
        </p:nvSpPr>
        <p:spPr>
          <a:xfrm>
            <a:off x="839788" y="1276350"/>
            <a:ext cx="3932237" cy="4592638"/>
          </a:xfrm>
        </p:spPr>
        <p:txBody>
          <a:bodyPr>
            <a:normAutofit/>
          </a:bodyPr>
          <a:lstStyle/>
          <a:p>
            <a:r>
              <a:rPr lang="en-US" sz="1800" dirty="0"/>
              <a:t>According to the story, Sandy was to start a spring training game against the Twins.  After walking the bases full in the first inning, his catcher suggested he ease up and not try to strike everyone out.  According to Sandy, that’s what helped his control and made all the difference.  In 1961, he went 18-13 and broke Christy Mathewson’s NL record with 269 strikeouts.</a:t>
            </a:r>
          </a:p>
          <a:p>
            <a:endParaRPr lang="en-US" sz="1800" dirty="0"/>
          </a:p>
          <a:p>
            <a:r>
              <a:rPr lang="en-US" sz="1800" dirty="0"/>
              <a:t>Q</a:t>
            </a:r>
            <a:r>
              <a:rPr lang="en-US" sz="1800" dirty="0" smtClean="0"/>
              <a:t>. Who </a:t>
            </a:r>
            <a:r>
              <a:rPr lang="en-US" sz="1800" dirty="0"/>
              <a:t>was the catcher who make the career-changing suggestion to Sandy?</a:t>
            </a:r>
          </a:p>
          <a:p>
            <a:endParaRPr lang="en-US" sz="1800" dirty="0"/>
          </a:p>
          <a:p>
            <a:r>
              <a:rPr lang="en-US" sz="1800" dirty="0"/>
              <a:t>A</a:t>
            </a:r>
            <a:r>
              <a:rPr lang="en-US" sz="1800" dirty="0" smtClean="0"/>
              <a:t>. Norm </a:t>
            </a:r>
            <a:r>
              <a:rPr lang="en-US" sz="1800" dirty="0"/>
              <a:t>Sherry (brother of Larry Sherry, 1959 World Series MVP).</a:t>
            </a:r>
          </a:p>
        </p:txBody>
      </p:sp>
    </p:spTree>
    <p:extLst>
      <p:ext uri="{BB962C8B-B14F-4D97-AF65-F5344CB8AC3E}">
        <p14:creationId xmlns:p14="http://schemas.microsoft.com/office/powerpoint/2010/main" val="3823615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619125"/>
          </a:xfrm>
        </p:spPr>
        <p:txBody>
          <a:bodyPr>
            <a:normAutofit fontScale="90000"/>
          </a:bodyPr>
          <a:lstStyle/>
          <a:p>
            <a:r>
              <a:rPr lang="en-US" dirty="0"/>
              <a:t>Domination 1962-1966</a:t>
            </a:r>
          </a:p>
        </p:txBody>
      </p:sp>
      <p:pic>
        <p:nvPicPr>
          <p:cNvPr id="5" name="Content Placeholder 4"/>
          <p:cNvPicPr>
            <a:picLocks noGrp="1" noChangeAspect="1"/>
          </p:cNvPicPr>
          <p:nvPr>
            <p:ph idx="1"/>
          </p:nvPr>
        </p:nvPicPr>
        <p:blipFill>
          <a:blip r:embed="rId3"/>
          <a:stretch>
            <a:fillRect/>
          </a:stretch>
        </p:blipFill>
        <p:spPr>
          <a:xfrm>
            <a:off x="5133424" y="1076325"/>
            <a:ext cx="7739401" cy="4493796"/>
          </a:xfrm>
          <a:prstGeom prst="rect">
            <a:avLst/>
          </a:prstGeom>
        </p:spPr>
      </p:pic>
      <p:sp>
        <p:nvSpPr>
          <p:cNvPr id="4" name="Text Placeholder 3"/>
          <p:cNvSpPr>
            <a:spLocks noGrp="1"/>
          </p:cNvSpPr>
          <p:nvPr>
            <p:ph type="body" sz="half" idx="2"/>
          </p:nvPr>
        </p:nvSpPr>
        <p:spPr>
          <a:xfrm>
            <a:off x="839788" y="1285875"/>
            <a:ext cx="3932237" cy="4583113"/>
          </a:xfrm>
        </p:spPr>
        <p:txBody>
          <a:bodyPr>
            <a:normAutofit fontScale="92500" lnSpcReduction="10000"/>
          </a:bodyPr>
          <a:lstStyle/>
          <a:p>
            <a:r>
              <a:rPr lang="en-US" dirty="0"/>
              <a:t>Four no hitters; one each year (3 at Dodger Stadium, one in Philadelphia), the last one a perfect game.</a:t>
            </a:r>
          </a:p>
          <a:p>
            <a:r>
              <a:rPr lang="en-US" dirty="0"/>
              <a:t>Three Cy Young awards in four years 1963-66 (when there was only one for both leagues). All by unanimous vote.</a:t>
            </a:r>
          </a:p>
          <a:p>
            <a:r>
              <a:rPr lang="en-US" dirty="0"/>
              <a:t>MVP and 25 wins in 1963</a:t>
            </a:r>
          </a:p>
          <a:p>
            <a:r>
              <a:rPr lang="en-US" dirty="0"/>
              <a:t>Two wins in four game WS sweep vs. Yankees; set new WS strikeout record with 15 in Game 1</a:t>
            </a:r>
          </a:p>
          <a:p>
            <a:r>
              <a:rPr lang="en-US" dirty="0"/>
              <a:t>New MLB record for strikeouts (382 in 1965)</a:t>
            </a:r>
          </a:p>
          <a:p>
            <a:r>
              <a:rPr lang="en-US" dirty="0"/>
              <a:t>Led MLB in ERA for five straight years; only pitcher to do so. </a:t>
            </a:r>
          </a:p>
          <a:p>
            <a:endParaRPr lang="en-US" dirty="0"/>
          </a:p>
          <a:p>
            <a:r>
              <a:rPr lang="en-US" dirty="0"/>
              <a:t>Q</a:t>
            </a:r>
            <a:r>
              <a:rPr lang="en-US" dirty="0" smtClean="0"/>
              <a:t>. Who </a:t>
            </a:r>
            <a:r>
              <a:rPr lang="en-US" dirty="0"/>
              <a:t>won the Cy Young Award in 1964, the only year that Sandy didn’t?  (Hint: he pitched in the same home ballpark).</a:t>
            </a:r>
          </a:p>
          <a:p>
            <a:endParaRPr lang="en-US" dirty="0"/>
          </a:p>
          <a:p>
            <a:r>
              <a:rPr lang="en-US" dirty="0" smtClean="0"/>
              <a:t>A. Dean </a:t>
            </a:r>
            <a:r>
              <a:rPr lang="en-US" dirty="0"/>
              <a:t>Chance, Los Angeles Angels</a:t>
            </a:r>
          </a:p>
        </p:txBody>
      </p:sp>
    </p:spTree>
    <p:extLst>
      <p:ext uri="{BB962C8B-B14F-4D97-AF65-F5344CB8AC3E}">
        <p14:creationId xmlns:p14="http://schemas.microsoft.com/office/powerpoint/2010/main" val="2599729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85825"/>
          </a:xfrm>
        </p:spPr>
        <p:txBody>
          <a:bodyPr>
            <a:normAutofit fontScale="90000"/>
          </a:bodyPr>
          <a:lstStyle/>
          <a:p>
            <a:r>
              <a:rPr lang="en-US" dirty="0"/>
              <a:t>The Perfect Game, September 9, </a:t>
            </a:r>
            <a:r>
              <a:rPr lang="en-US" dirty="0" smtClean="0"/>
              <a:t>1965</a:t>
            </a:r>
            <a:endParaRPr lang="en-US" dirty="0"/>
          </a:p>
        </p:txBody>
      </p:sp>
      <p:pic>
        <p:nvPicPr>
          <p:cNvPr id="5" name="Content Placeholder 4"/>
          <p:cNvPicPr>
            <a:picLocks noGrp="1" noChangeAspect="1"/>
          </p:cNvPicPr>
          <p:nvPr>
            <p:ph idx="1"/>
          </p:nvPr>
        </p:nvPicPr>
        <p:blipFill>
          <a:blip r:embed="rId3"/>
          <a:stretch>
            <a:fillRect/>
          </a:stretch>
        </p:blipFill>
        <p:spPr>
          <a:xfrm>
            <a:off x="5881304" y="1143000"/>
            <a:ext cx="7951823" cy="4067173"/>
          </a:xfrm>
          <a:prstGeom prst="rect">
            <a:avLst/>
          </a:prstGeom>
        </p:spPr>
      </p:pic>
      <p:sp>
        <p:nvSpPr>
          <p:cNvPr id="4" name="Text Placeholder 3"/>
          <p:cNvSpPr>
            <a:spLocks noGrp="1"/>
          </p:cNvSpPr>
          <p:nvPr>
            <p:ph type="body" sz="half" idx="2"/>
          </p:nvPr>
        </p:nvSpPr>
        <p:spPr>
          <a:xfrm>
            <a:off x="762000" y="1581150"/>
            <a:ext cx="4619625" cy="4430713"/>
          </a:xfrm>
        </p:spPr>
        <p:txBody>
          <a:bodyPr>
            <a:noAutofit/>
          </a:bodyPr>
          <a:lstStyle/>
          <a:p>
            <a:r>
              <a:rPr lang="en-US" sz="1800" dirty="0"/>
              <a:t>Came during pennant race after Sandy had not won a game in three weeks (since </a:t>
            </a:r>
            <a:r>
              <a:rPr lang="en-US" sz="1800" dirty="0" err="1"/>
              <a:t>Marichal</a:t>
            </a:r>
            <a:r>
              <a:rPr lang="en-US" sz="1800" dirty="0"/>
              <a:t>/Roseboro incident).</a:t>
            </a:r>
          </a:p>
          <a:p>
            <a:r>
              <a:rPr lang="en-US" sz="1800" dirty="0"/>
              <a:t>Fourth no-hitter; first MLB pitcher to reach that mark (since passed by Nolan Ryan, but not equaled since).</a:t>
            </a:r>
          </a:p>
          <a:p>
            <a:r>
              <a:rPr lang="en-US" sz="1800" dirty="0"/>
              <a:t>Only game in MLB history with only one hit (Cubs pitcher Bob </a:t>
            </a:r>
            <a:r>
              <a:rPr lang="en-US" sz="1800" dirty="0" err="1"/>
              <a:t>Hendley</a:t>
            </a:r>
            <a:r>
              <a:rPr lang="en-US" sz="1800" dirty="0"/>
              <a:t> pitched a one hitter).</a:t>
            </a:r>
          </a:p>
          <a:p>
            <a:r>
              <a:rPr lang="en-US" sz="1800" dirty="0"/>
              <a:t>The one hit did not figure in the scoring.  (Walk, bunt, stolen base, throwing error on catcher).</a:t>
            </a:r>
          </a:p>
          <a:p>
            <a:r>
              <a:rPr lang="en-US" sz="1800" dirty="0"/>
              <a:t>Classic Vin Scully </a:t>
            </a:r>
            <a:r>
              <a:rPr lang="en-US" sz="1800" dirty="0" smtClean="0"/>
              <a:t>call</a:t>
            </a:r>
          </a:p>
          <a:p>
            <a:endParaRPr lang="en-US" sz="1800" dirty="0"/>
          </a:p>
        </p:txBody>
      </p:sp>
    </p:spTree>
    <p:extLst>
      <p:ext uri="{BB962C8B-B14F-4D97-AF65-F5344CB8AC3E}">
        <p14:creationId xmlns:p14="http://schemas.microsoft.com/office/powerpoint/2010/main" val="341337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TotalTime>
  <Words>1623</Words>
  <Application>Microsoft Office PowerPoint</Application>
  <PresentationFormat>Widescreen</PresentationFormat>
  <Paragraphs>134</Paragraphs>
  <Slides>21</Slides>
  <Notes>21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Arial</vt:lpstr>
      <vt:lpstr>Calibri</vt:lpstr>
      <vt:lpstr>Calibri Light</vt:lpstr>
      <vt:lpstr>Office Theme</vt:lpstr>
      <vt:lpstr>Document</vt:lpstr>
      <vt:lpstr>Sandy Koufax</vt:lpstr>
      <vt:lpstr>Birth and Childhood</vt:lpstr>
      <vt:lpstr>PowerPoint Presentation</vt:lpstr>
      <vt:lpstr>PowerPoint Presentation</vt:lpstr>
      <vt:lpstr>The “Bonus Baby”</vt:lpstr>
      <vt:lpstr>Early Career</vt:lpstr>
      <vt:lpstr>Sandy “Gets It”</vt:lpstr>
      <vt:lpstr>Domination 1962-1966</vt:lpstr>
      <vt:lpstr>The Perfect Game, September 9, 1965</vt:lpstr>
      <vt:lpstr>PowerPoint Presentation</vt:lpstr>
      <vt:lpstr>PowerPoint Presentation</vt:lpstr>
      <vt:lpstr>A Man of Principle: The 1965 World Series</vt:lpstr>
      <vt:lpstr>Injuries take their toll</vt:lpstr>
      <vt:lpstr>Retirement at age 30</vt:lpstr>
      <vt:lpstr>Hall of Fame and beyond</vt:lpstr>
      <vt:lpstr>Sandy and me: my hero for over half a century</vt:lpstr>
      <vt:lpstr>PowerPoint Presentation</vt:lpstr>
      <vt:lpstr>PowerPoint Presentation</vt:lpstr>
      <vt:lpstr>Sandy-themed office decor</vt:lpstr>
      <vt:lpstr>PowerPoint Presentation</vt:lpstr>
      <vt:lpstr>Forever #32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Sandy Koufax</dc:title>
  <dc:creator>Gerald Miller</dc:creator>
  <cp:lastModifiedBy>Gerald Miller</cp:lastModifiedBy>
  <cp:revision>14</cp:revision>
  <dcterms:created xsi:type="dcterms:W3CDTF">2017-10-16T21:34:55Z</dcterms:created>
  <dcterms:modified xsi:type="dcterms:W3CDTF">2017-10-18T00:36:08Z</dcterms:modified>
</cp:coreProperties>
</file>