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60" r:id="rId4"/>
    <p:sldId id="262" r:id="rId5"/>
    <p:sldId id="280" r:id="rId6"/>
    <p:sldId id="281" r:id="rId7"/>
    <p:sldId id="279" r:id="rId8"/>
    <p:sldId id="282" r:id="rId9"/>
    <p:sldId id="283" r:id="rId10"/>
    <p:sldId id="284" r:id="rId11"/>
    <p:sldId id="263" r:id="rId12"/>
    <p:sldId id="264" r:id="rId13"/>
    <p:sldId id="265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9067800" cy="2514599"/>
          </a:xfrm>
        </p:spPr>
        <p:txBody>
          <a:bodyPr>
            <a:normAutofit/>
          </a:bodyPr>
          <a:lstStyle/>
          <a:p>
            <a:r>
              <a:rPr lang="en-US" sz="9600" dirty="0"/>
              <a:t>Second Basemen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Or - How Mickey Mantle got Bill Mazeroski in the Hall of Fa</a:t>
            </a:r>
            <a:r>
              <a:rPr lang="en-US" sz="3200" dirty="0">
                <a:solidFill>
                  <a:schemeClr val="tx1"/>
                </a:solidFill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46753"/>
            <a:ext cx="1104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Is Bill Mazeroski in the Hall of Fame because he hit the most famous home run in World Series history?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400"/>
            <a:ext cx="42672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200400"/>
            <a:ext cx="4419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1104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If so, then Mickey Mantle is the reason Bill Mazeroski is in the </a:t>
            </a:r>
          </a:p>
          <a:p>
            <a:pPr algn="ctr"/>
            <a:r>
              <a:rPr lang="en-US" sz="5400" dirty="0"/>
              <a:t>Hall of Fame!*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4863405"/>
            <a:ext cx="1066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If not for one of the smartest plays in baseball history, Bill Mazeroski would never have batted in the 9</a:t>
            </a:r>
            <a:r>
              <a:rPr lang="en-US" sz="2800" baseline="30000" dirty="0"/>
              <a:t>th</a:t>
            </a:r>
            <a:r>
              <a:rPr lang="en-US" sz="2800" dirty="0"/>
              <a:t> inning and never had the chance to hit his famous home run!</a:t>
            </a:r>
          </a:p>
        </p:txBody>
      </p:sp>
    </p:spTree>
    <p:extLst>
      <p:ext uri="{BB962C8B-B14F-4D97-AF65-F5344CB8AC3E}">
        <p14:creationId xmlns:p14="http://schemas.microsoft.com/office/powerpoint/2010/main" val="41222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The Situation: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1112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Game 7 1960 World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Top of the 9</a:t>
            </a:r>
            <a:r>
              <a:rPr lang="en-US" sz="3600" baseline="30000" dirty="0"/>
              <a:t>th</a:t>
            </a:r>
            <a:r>
              <a:rPr lang="en-US" sz="3600" dirty="0"/>
              <a:t> inning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Pirates ahead 9-8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One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Yankee runners on first (Mickey Mantle) and third base (Gil McDougald)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Yogi Berra batting for the Yankees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17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11049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Berra hits a hard grounder to 1B Rocky Nelson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Nelson steps on first for the second out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Mantle……………………..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/>
              <a:t>The Rest is History!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111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4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1104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“People ask me what I do all winter when there’s no baseball. I’ll tell you what I do. I stare out the window and wait for Spring”*</a:t>
            </a:r>
          </a:p>
          <a:p>
            <a:r>
              <a:rPr lang="en-US" sz="4400" dirty="0"/>
              <a:t>                     - </a:t>
            </a:r>
            <a:r>
              <a:rPr lang="en-US" sz="3600" dirty="0"/>
              <a:t>Rogers Hornsby, HOF Second Baseman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68" y="3695700"/>
            <a:ext cx="2405163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171182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There are only 21 Second Basemen in the Hall of Fame</a:t>
            </a:r>
          </a:p>
        </p:txBody>
      </p:sp>
    </p:spTree>
    <p:extLst>
      <p:ext uri="{BB962C8B-B14F-4D97-AF65-F5344CB8AC3E}">
        <p14:creationId xmlns:p14="http://schemas.microsoft.com/office/powerpoint/2010/main" val="24946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was your favorite Second Baseman?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1800225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37254"/>
            <a:ext cx="1743075" cy="2334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2164140"/>
            <a:ext cx="1790700" cy="2529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Nellie Fox</a:t>
            </a:r>
          </a:p>
          <a:p>
            <a:pPr algn="ctr"/>
            <a:r>
              <a:rPr lang="en-US" sz="2400" dirty="0"/>
              <a:t>Chicago White Sox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48006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Bobby Doerr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Boston Red Sox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Bobby Richardson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New York Yankees</a:t>
            </a:r>
          </a:p>
        </p:txBody>
      </p:sp>
    </p:spTree>
    <p:extLst>
      <p:ext uri="{BB962C8B-B14F-4D97-AF65-F5344CB8AC3E}">
        <p14:creationId xmlns:p14="http://schemas.microsoft.com/office/powerpoint/2010/main" val="10887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Paul’s favorite Second Basemen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56" y="2133600"/>
            <a:ext cx="1742488" cy="2519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17" y="2173077"/>
            <a:ext cx="1705491" cy="2440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11" y="2179674"/>
            <a:ext cx="1769877" cy="2498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Jackie Robinson</a:t>
            </a:r>
          </a:p>
          <a:p>
            <a:pPr algn="ctr"/>
            <a:r>
              <a:rPr lang="en-US" sz="2400" dirty="0"/>
              <a:t>Brooklyn Dodgers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8006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Joe Morgan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Houston Astros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Rod Carew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Minnesota Twins</a:t>
            </a:r>
          </a:p>
        </p:txBody>
      </p:sp>
    </p:spTree>
    <p:extLst>
      <p:ext uri="{BB962C8B-B14F-4D97-AF65-F5344CB8AC3E}">
        <p14:creationId xmlns:p14="http://schemas.microsoft.com/office/powerpoint/2010/main" val="9296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Mike’s favorite Second Basemen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19" y="2165150"/>
            <a:ext cx="1777386" cy="248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52" y="2233261"/>
            <a:ext cx="1684821" cy="2319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085" y="2191448"/>
            <a:ext cx="1767930" cy="2475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Mike Andrews</a:t>
            </a:r>
          </a:p>
          <a:p>
            <a:pPr algn="ctr"/>
            <a:r>
              <a:rPr lang="en-US" sz="2400" dirty="0"/>
              <a:t>Boston Red Sox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8006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Davey Johnson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Atlanta Braves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Dustin Pedroia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Boston Red Sox</a:t>
            </a:r>
          </a:p>
        </p:txBody>
      </p:sp>
    </p:spTree>
    <p:extLst>
      <p:ext uri="{BB962C8B-B14F-4D97-AF65-F5344CB8AC3E}">
        <p14:creationId xmlns:p14="http://schemas.microsoft.com/office/powerpoint/2010/main" val="36309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Bill Mazeroski was inducted into the Baseball Hall of Fame in 2011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62001"/>
              </p:ext>
            </p:extLst>
          </p:nvPr>
        </p:nvGraphicFramePr>
        <p:xfrm>
          <a:off x="2032000" y="4572000"/>
          <a:ext cx="5511800" cy="1524000"/>
        </p:xfrm>
        <a:graphic>
          <a:graphicData uri="http://schemas.openxmlformats.org/drawingml/2006/table">
            <a:tbl>
              <a:tblPr bandCol="1">
                <a:tableStyleId>{D03447BB-5D67-496B-8E87-E561075AD55C}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36869690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32211854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Years Played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6917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Batting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794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Home Runs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616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RBIs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4718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828800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Frank White is </a:t>
            </a:r>
            <a:r>
              <a:rPr lang="en-US" sz="4400" u="sng" dirty="0">
                <a:solidFill>
                  <a:srgbClr val="FF0000"/>
                </a:solidFill>
              </a:rPr>
              <a:t>not</a:t>
            </a:r>
            <a:r>
              <a:rPr lang="en-US" sz="4400" dirty="0"/>
              <a:t> in the Hall of Fame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082202"/>
              </p:ext>
            </p:extLst>
          </p:nvPr>
        </p:nvGraphicFramePr>
        <p:xfrm>
          <a:off x="1477010" y="4419600"/>
          <a:ext cx="8428990" cy="1524000"/>
        </p:xfrm>
        <a:graphic>
          <a:graphicData uri="http://schemas.openxmlformats.org/drawingml/2006/table">
            <a:tbl>
              <a:tblPr bandCol="1">
                <a:tableStyleId>{D03447BB-5D67-496B-8E87-E561075AD55C}</a:tableStyleId>
              </a:tblPr>
              <a:tblGrid>
                <a:gridCol w="2143790">
                  <a:extLst>
                    <a:ext uri="{9D8B030D-6E8A-4147-A177-3AD203B41FA5}">
                      <a16:colId xmlns:a16="http://schemas.microsoft.com/office/drawing/2014/main" val="2368696903"/>
                    </a:ext>
                  </a:extLst>
                </a:gridCol>
                <a:gridCol w="3389600">
                  <a:extLst>
                    <a:ext uri="{9D8B030D-6E8A-4147-A177-3AD203B41FA5}">
                      <a16:colId xmlns:a16="http://schemas.microsoft.com/office/drawing/2014/main" val="232211854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444938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Years Played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6917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Batting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794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Home Runs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616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RBIs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4718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03" y="1600200"/>
            <a:ext cx="1784018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81150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Bobby Grich is </a:t>
            </a:r>
            <a:r>
              <a:rPr lang="en-US" sz="4400" u="sng" dirty="0">
                <a:solidFill>
                  <a:srgbClr val="FF0000"/>
                </a:solidFill>
              </a:rPr>
              <a:t>not</a:t>
            </a:r>
            <a:r>
              <a:rPr lang="en-US" sz="4400" dirty="0"/>
              <a:t> in the Hall of Fame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21538"/>
              </p:ext>
            </p:extLst>
          </p:nvPr>
        </p:nvGraphicFramePr>
        <p:xfrm>
          <a:off x="1477010" y="4419600"/>
          <a:ext cx="8428990" cy="1524000"/>
        </p:xfrm>
        <a:graphic>
          <a:graphicData uri="http://schemas.openxmlformats.org/drawingml/2006/table">
            <a:tbl>
              <a:tblPr bandCol="1">
                <a:tableStyleId>{D03447BB-5D67-496B-8E87-E561075AD55C}</a:tableStyleId>
              </a:tblPr>
              <a:tblGrid>
                <a:gridCol w="2143790">
                  <a:extLst>
                    <a:ext uri="{9D8B030D-6E8A-4147-A177-3AD203B41FA5}">
                      <a16:colId xmlns:a16="http://schemas.microsoft.com/office/drawing/2014/main" val="2368696903"/>
                    </a:ext>
                  </a:extLst>
                </a:gridCol>
                <a:gridCol w="3389600">
                  <a:extLst>
                    <a:ext uri="{9D8B030D-6E8A-4147-A177-3AD203B41FA5}">
                      <a16:colId xmlns:a16="http://schemas.microsoft.com/office/drawing/2014/main" val="232211854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444938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Years Played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6917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Batting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794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Home Runs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616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RBIs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4718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03" y="1600200"/>
            <a:ext cx="1784018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74854"/>
            <a:ext cx="1752600" cy="24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Lou Whitaker is </a:t>
            </a:r>
            <a:r>
              <a:rPr lang="en-US" sz="4400" u="sng" dirty="0">
                <a:solidFill>
                  <a:srgbClr val="FF0000"/>
                </a:solidFill>
              </a:rPr>
              <a:t>not</a:t>
            </a:r>
            <a:r>
              <a:rPr lang="en-US" sz="4400" dirty="0"/>
              <a:t> in the Hall of Fame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909823"/>
              </p:ext>
            </p:extLst>
          </p:nvPr>
        </p:nvGraphicFramePr>
        <p:xfrm>
          <a:off x="1477010" y="4419600"/>
          <a:ext cx="8428990" cy="1524000"/>
        </p:xfrm>
        <a:graphic>
          <a:graphicData uri="http://schemas.openxmlformats.org/drawingml/2006/table">
            <a:tbl>
              <a:tblPr bandCol="1">
                <a:tableStyleId>{D03447BB-5D67-496B-8E87-E561075AD55C}</a:tableStyleId>
              </a:tblPr>
              <a:tblGrid>
                <a:gridCol w="2143790">
                  <a:extLst>
                    <a:ext uri="{9D8B030D-6E8A-4147-A177-3AD203B41FA5}">
                      <a16:colId xmlns:a16="http://schemas.microsoft.com/office/drawing/2014/main" val="2368696903"/>
                    </a:ext>
                  </a:extLst>
                </a:gridCol>
                <a:gridCol w="3389600">
                  <a:extLst>
                    <a:ext uri="{9D8B030D-6E8A-4147-A177-3AD203B41FA5}">
                      <a16:colId xmlns:a16="http://schemas.microsoft.com/office/drawing/2014/main" val="232211854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444938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Years Played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6917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Batting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794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Home Runs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616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RBIs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4718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03" y="1600200"/>
            <a:ext cx="1784018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42" y="1674854"/>
            <a:ext cx="1730315" cy="24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368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Franklin Gothic Medium</vt:lpstr>
      <vt:lpstr>Impact</vt:lpstr>
      <vt:lpstr>Basketball 16x9</vt:lpstr>
      <vt:lpstr>Second Basemen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2016-09-22T13:06:45Z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