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comments/comment9.xml" ContentType="application/vnd.openxmlformats-officedocument.presentationml.comments+xml"/>
  <Override PartName="/ppt/notesSlides/notesSlide10.xml" ContentType="application/vnd.openxmlformats-officedocument.presentationml.notesSlide+xml"/>
  <Override PartName="/ppt/comments/comment10.xml" ContentType="application/vnd.openxmlformats-officedocument.presentationml.comments+xml"/>
  <Override PartName="/ppt/notesSlides/notesSlide11.xml" ContentType="application/vnd.openxmlformats-officedocument.presentationml.notesSlide+xml"/>
  <Override PartName="/ppt/comments/comment11.xml" ContentType="application/vnd.openxmlformats-officedocument.presentationml.comments+xml"/>
  <Override PartName="/ppt/notesSlides/notesSlide12.xml" ContentType="application/vnd.openxmlformats-officedocument.presentationml.notesSlide+xml"/>
  <Override PartName="/ppt/comments/comment12.xml" ContentType="application/vnd.openxmlformats-officedocument.presentationml.comments+xml"/>
  <Override PartName="/ppt/notesSlides/notesSlide13.xml" ContentType="application/vnd.openxmlformats-officedocument.presentationml.notesSlide+xml"/>
  <Override PartName="/ppt/comments/comment13.xml" ContentType="application/vnd.openxmlformats-officedocument.presentationml.comments+xml"/>
  <Override PartName="/ppt/notesSlides/notesSlide14.xml" ContentType="application/vnd.openxmlformats-officedocument.presentationml.notesSlide+xml"/>
  <Override PartName="/ppt/comments/comment14.xml" ContentType="application/vnd.openxmlformats-officedocument.presentationml.comments+xml"/>
  <Override PartName="/ppt/notesSlides/notesSlide15.xml" ContentType="application/vnd.openxmlformats-officedocument.presentationml.notesSlide+xml"/>
  <Override PartName="/ppt/comments/comment15.xml" ContentType="application/vnd.openxmlformats-officedocument.presentationml.comments+xml"/>
  <Override PartName="/ppt/notesSlides/notesSlide16.xml" ContentType="application/vnd.openxmlformats-officedocument.presentationml.notesSlide+xml"/>
  <Override PartName="/ppt/comments/comment16.xml" ContentType="application/vnd.openxmlformats-officedocument.presentationml.comments+xml"/>
  <Override PartName="/ppt/notesSlides/notesSlide17.xml" ContentType="application/vnd.openxmlformats-officedocument.presentationml.notesSlide+xml"/>
  <Override PartName="/ppt/comments/comment17.xml" ContentType="application/vnd.openxmlformats-officedocument.presentationml.comments+xml"/>
  <Override PartName="/ppt/notesSlides/notesSlide18.xml" ContentType="application/vnd.openxmlformats-officedocument.presentationml.notesSlide+xml"/>
  <Override PartName="/ppt/comments/comment18.xml" ContentType="application/vnd.openxmlformats-officedocument.presentationml.comments+xml"/>
  <Override PartName="/ppt/notesSlides/notesSlide19.xml" ContentType="application/vnd.openxmlformats-officedocument.presentationml.notesSlide+xml"/>
  <Override PartName="/ppt/comments/comment19.xml" ContentType="application/vnd.openxmlformats-officedocument.presentationml.comments+xml"/>
  <Override PartName="/ppt/notesSlides/notesSlide20.xml" ContentType="application/vnd.openxmlformats-officedocument.presentationml.notesSlide+xml"/>
  <Override PartName="/ppt/comments/comment20.xml" ContentType="application/vnd.openxmlformats-officedocument.presentationml.comments+xml"/>
  <Override PartName="/ppt/notesSlides/notesSlide21.xml" ContentType="application/vnd.openxmlformats-officedocument.presentationml.notesSlide+xml"/>
  <Override PartName="/ppt/comments/comment21.xml" ContentType="application/vnd.openxmlformats-officedocument.presentationml.comments+xml"/>
  <Override PartName="/ppt/notesSlides/notesSlide22.xml" ContentType="application/vnd.openxmlformats-officedocument.presentationml.notesSlide+xml"/>
  <Override PartName="/ppt/comments/comment22.xml" ContentType="application/vnd.openxmlformats-officedocument.presentationml.comments+xml"/>
  <Override PartName="/ppt/notesSlides/notesSlide23.xml" ContentType="application/vnd.openxmlformats-officedocument.presentationml.notesSlide+xml"/>
  <Override PartName="/ppt/comments/comment23.xml" ContentType="application/vnd.openxmlformats-officedocument.presentationml.comments+xml"/>
  <Override PartName="/ppt/notesSlides/notesSlide24.xml" ContentType="application/vnd.openxmlformats-officedocument.presentationml.notesSlide+xml"/>
  <Override PartName="/ppt/comments/comment24.xml" ContentType="application/vnd.openxmlformats-officedocument.presentationml.comments+xml"/>
  <Override PartName="/ppt/notesSlides/notesSlide25.xml" ContentType="application/vnd.openxmlformats-officedocument.presentationml.notesSlide+xml"/>
  <Override PartName="/ppt/comments/comment25.xml" ContentType="application/vnd.openxmlformats-officedocument.presentationml.comments+xml"/>
  <Override PartName="/ppt/notesSlides/notesSlide26.xml" ContentType="application/vnd.openxmlformats-officedocument.presentationml.notesSlide+xml"/>
  <Override PartName="/ppt/comments/comment26.xml" ContentType="application/vnd.openxmlformats-officedocument.presentationml.comments+xml"/>
  <Override PartName="/ppt/notesSlides/notesSlide27.xml" ContentType="application/vnd.openxmlformats-officedocument.presentationml.notesSlide+xml"/>
  <Override PartName="/ppt/comments/comment27.xml" ContentType="application/vnd.openxmlformats-officedocument.presentationml.comments+xml"/>
  <Override PartName="/ppt/notesSlides/notesSlide28.xml" ContentType="application/vnd.openxmlformats-officedocument.presentationml.notesSlide+xml"/>
  <Override PartName="/ppt/comments/comment2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2" r:id="rId3"/>
    <p:sldId id="257" r:id="rId4"/>
    <p:sldId id="263" r:id="rId5"/>
    <p:sldId id="283" r:id="rId6"/>
    <p:sldId id="260" r:id="rId7"/>
    <p:sldId id="265" r:id="rId8"/>
    <p:sldId id="267" r:id="rId9"/>
    <p:sldId id="268" r:id="rId10"/>
    <p:sldId id="269" r:id="rId11"/>
    <p:sldId id="264" r:id="rId12"/>
    <p:sldId id="270" r:id="rId13"/>
    <p:sldId id="271" r:id="rId14"/>
    <p:sldId id="280" r:id="rId15"/>
    <p:sldId id="284" r:id="rId16"/>
    <p:sldId id="281" r:id="rId17"/>
    <p:sldId id="273" r:id="rId18"/>
    <p:sldId id="282" r:id="rId19"/>
    <p:sldId id="274" r:id="rId20"/>
    <p:sldId id="275" r:id="rId21"/>
    <p:sldId id="285" r:id="rId22"/>
    <p:sldId id="258" r:id="rId23"/>
    <p:sldId id="272" r:id="rId24"/>
    <p:sldId id="259" r:id="rId25"/>
    <p:sldId id="277" r:id="rId26"/>
    <p:sldId id="278" r:id="rId27"/>
    <p:sldId id="279" r:id="rId28"/>
    <p:sldId id="276" r:id="rId29"/>
    <p:sldId id="26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te Cely" initials="MC" lastIdx="2" clrIdx="0">
    <p:extLst>
      <p:ext uri="{19B8F6BF-5375-455C-9EA6-DF929625EA0E}">
        <p15:presenceInfo xmlns:p15="http://schemas.microsoft.com/office/powerpoint/2012/main" userId="867cbb0a334bccf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94" autoAdjust="0"/>
  </p:normalViewPr>
  <p:slideViewPr>
    <p:cSldViewPr snapToGrid="0">
      <p:cViewPr varScale="1">
        <p:scale>
          <a:sx n="85" d="100"/>
          <a:sy n="85" d="100"/>
        </p:scale>
        <p:origin x="590" y="58"/>
      </p:cViewPr>
      <p:guideLst/>
    </p:cSldViewPr>
  </p:slideViewPr>
  <p:outlineViewPr>
    <p:cViewPr>
      <p:scale>
        <a:sx n="33" d="100"/>
        <a:sy n="33" d="100"/>
      </p:scale>
      <p:origin x="0" y="-4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25.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26.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27.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28.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3A0B0-5889-488A-8FC1-A2EDA454FBEC}" type="datetimeFigureOut">
              <a:rPr lang="en-US" smtClean="0"/>
              <a:t>6/2/2017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C3D58-AE1C-49C8-AE5A-F036578BAC86}" type="slidenum">
              <a:rPr lang="en-US" smtClean="0"/>
              <a:t>‹#›</a:t>
            </a:fld>
            <a:endParaRPr lang="en-US"/>
          </a:p>
        </p:txBody>
      </p:sp>
    </p:spTree>
    <p:extLst>
      <p:ext uri="{BB962C8B-B14F-4D97-AF65-F5344CB8AC3E}">
        <p14:creationId xmlns:p14="http://schemas.microsoft.com/office/powerpoint/2010/main" val="322469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2</a:t>
            </a:fld>
            <a:endParaRPr lang="en-US"/>
          </a:p>
        </p:txBody>
      </p:sp>
    </p:spTree>
    <p:extLst>
      <p:ext uri="{BB962C8B-B14F-4D97-AF65-F5344CB8AC3E}">
        <p14:creationId xmlns:p14="http://schemas.microsoft.com/office/powerpoint/2010/main" val="4119476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11</a:t>
            </a:fld>
            <a:endParaRPr lang="en-US"/>
          </a:p>
        </p:txBody>
      </p:sp>
    </p:spTree>
    <p:extLst>
      <p:ext uri="{BB962C8B-B14F-4D97-AF65-F5344CB8AC3E}">
        <p14:creationId xmlns:p14="http://schemas.microsoft.com/office/powerpoint/2010/main" val="436151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12</a:t>
            </a:fld>
            <a:endParaRPr lang="en-US"/>
          </a:p>
        </p:txBody>
      </p:sp>
    </p:spTree>
    <p:extLst>
      <p:ext uri="{BB962C8B-B14F-4D97-AF65-F5344CB8AC3E}">
        <p14:creationId xmlns:p14="http://schemas.microsoft.com/office/powerpoint/2010/main" val="603273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13</a:t>
            </a:fld>
            <a:endParaRPr lang="en-US"/>
          </a:p>
        </p:txBody>
      </p:sp>
    </p:spTree>
    <p:extLst>
      <p:ext uri="{BB962C8B-B14F-4D97-AF65-F5344CB8AC3E}">
        <p14:creationId xmlns:p14="http://schemas.microsoft.com/office/powerpoint/2010/main" val="1793066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14</a:t>
            </a:fld>
            <a:endParaRPr lang="en-US"/>
          </a:p>
        </p:txBody>
      </p:sp>
    </p:spTree>
    <p:extLst>
      <p:ext uri="{BB962C8B-B14F-4D97-AF65-F5344CB8AC3E}">
        <p14:creationId xmlns:p14="http://schemas.microsoft.com/office/powerpoint/2010/main" val="2180659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 Gregg Jeffries had 46 SB in 1993.</a:t>
            </a:r>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15</a:t>
            </a:fld>
            <a:endParaRPr lang="en-US"/>
          </a:p>
        </p:txBody>
      </p:sp>
    </p:spTree>
    <p:extLst>
      <p:ext uri="{BB962C8B-B14F-4D97-AF65-F5344CB8AC3E}">
        <p14:creationId xmlns:p14="http://schemas.microsoft.com/office/powerpoint/2010/main" val="280716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16</a:t>
            </a:fld>
            <a:endParaRPr lang="en-US"/>
          </a:p>
        </p:txBody>
      </p:sp>
    </p:spTree>
    <p:extLst>
      <p:ext uri="{BB962C8B-B14F-4D97-AF65-F5344CB8AC3E}">
        <p14:creationId xmlns:p14="http://schemas.microsoft.com/office/powerpoint/2010/main" val="900586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17</a:t>
            </a:fld>
            <a:endParaRPr lang="en-US"/>
          </a:p>
        </p:txBody>
      </p:sp>
    </p:spTree>
    <p:extLst>
      <p:ext uri="{BB962C8B-B14F-4D97-AF65-F5344CB8AC3E}">
        <p14:creationId xmlns:p14="http://schemas.microsoft.com/office/powerpoint/2010/main" val="334059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18</a:t>
            </a:fld>
            <a:endParaRPr lang="en-US"/>
          </a:p>
        </p:txBody>
      </p:sp>
    </p:spTree>
    <p:extLst>
      <p:ext uri="{BB962C8B-B14F-4D97-AF65-F5344CB8AC3E}">
        <p14:creationId xmlns:p14="http://schemas.microsoft.com/office/powerpoint/2010/main" val="3678836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19</a:t>
            </a:fld>
            <a:endParaRPr lang="en-US"/>
          </a:p>
        </p:txBody>
      </p:sp>
    </p:spTree>
    <p:extLst>
      <p:ext uri="{BB962C8B-B14F-4D97-AF65-F5344CB8AC3E}">
        <p14:creationId xmlns:p14="http://schemas.microsoft.com/office/powerpoint/2010/main" val="3619546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20</a:t>
            </a:fld>
            <a:endParaRPr lang="en-US"/>
          </a:p>
        </p:txBody>
      </p:sp>
    </p:spTree>
    <p:extLst>
      <p:ext uri="{BB962C8B-B14F-4D97-AF65-F5344CB8AC3E}">
        <p14:creationId xmlns:p14="http://schemas.microsoft.com/office/powerpoint/2010/main" val="3759730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3</a:t>
            </a:fld>
            <a:endParaRPr lang="en-US"/>
          </a:p>
        </p:txBody>
      </p:sp>
    </p:spTree>
    <p:extLst>
      <p:ext uri="{BB962C8B-B14F-4D97-AF65-F5344CB8AC3E}">
        <p14:creationId xmlns:p14="http://schemas.microsoft.com/office/powerpoint/2010/main" val="4165255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21</a:t>
            </a:fld>
            <a:endParaRPr lang="en-US"/>
          </a:p>
        </p:txBody>
      </p:sp>
    </p:spTree>
    <p:extLst>
      <p:ext uri="{BB962C8B-B14F-4D97-AF65-F5344CB8AC3E}">
        <p14:creationId xmlns:p14="http://schemas.microsoft.com/office/powerpoint/2010/main" val="227396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22</a:t>
            </a:fld>
            <a:endParaRPr lang="en-US"/>
          </a:p>
        </p:txBody>
      </p:sp>
    </p:spTree>
    <p:extLst>
      <p:ext uri="{BB962C8B-B14F-4D97-AF65-F5344CB8AC3E}">
        <p14:creationId xmlns:p14="http://schemas.microsoft.com/office/powerpoint/2010/main" val="2798373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23</a:t>
            </a:fld>
            <a:endParaRPr lang="en-US"/>
          </a:p>
        </p:txBody>
      </p:sp>
    </p:spTree>
    <p:extLst>
      <p:ext uri="{BB962C8B-B14F-4D97-AF65-F5344CB8AC3E}">
        <p14:creationId xmlns:p14="http://schemas.microsoft.com/office/powerpoint/2010/main" val="1817198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24</a:t>
            </a:fld>
            <a:endParaRPr lang="en-US"/>
          </a:p>
        </p:txBody>
      </p:sp>
    </p:spTree>
    <p:extLst>
      <p:ext uri="{BB962C8B-B14F-4D97-AF65-F5344CB8AC3E}">
        <p14:creationId xmlns:p14="http://schemas.microsoft.com/office/powerpoint/2010/main" val="1489630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25</a:t>
            </a:fld>
            <a:endParaRPr lang="en-US"/>
          </a:p>
        </p:txBody>
      </p:sp>
    </p:spTree>
    <p:extLst>
      <p:ext uri="{BB962C8B-B14F-4D97-AF65-F5344CB8AC3E}">
        <p14:creationId xmlns:p14="http://schemas.microsoft.com/office/powerpoint/2010/main" val="3692500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26</a:t>
            </a:fld>
            <a:endParaRPr lang="en-US"/>
          </a:p>
        </p:txBody>
      </p:sp>
    </p:spTree>
    <p:extLst>
      <p:ext uri="{BB962C8B-B14F-4D97-AF65-F5344CB8AC3E}">
        <p14:creationId xmlns:p14="http://schemas.microsoft.com/office/powerpoint/2010/main" val="2637383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27</a:t>
            </a:fld>
            <a:endParaRPr lang="en-US"/>
          </a:p>
        </p:txBody>
      </p:sp>
    </p:spTree>
    <p:extLst>
      <p:ext uri="{BB962C8B-B14F-4D97-AF65-F5344CB8AC3E}">
        <p14:creationId xmlns:p14="http://schemas.microsoft.com/office/powerpoint/2010/main" val="147675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28</a:t>
            </a:fld>
            <a:endParaRPr lang="en-US"/>
          </a:p>
        </p:txBody>
      </p:sp>
    </p:spTree>
    <p:extLst>
      <p:ext uri="{BB962C8B-B14F-4D97-AF65-F5344CB8AC3E}">
        <p14:creationId xmlns:p14="http://schemas.microsoft.com/office/powerpoint/2010/main" val="2862485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29</a:t>
            </a:fld>
            <a:endParaRPr lang="en-US"/>
          </a:p>
        </p:txBody>
      </p:sp>
    </p:spTree>
    <p:extLst>
      <p:ext uri="{BB962C8B-B14F-4D97-AF65-F5344CB8AC3E}">
        <p14:creationId xmlns:p14="http://schemas.microsoft.com/office/powerpoint/2010/main" val="276690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4</a:t>
            </a:fld>
            <a:endParaRPr lang="en-US"/>
          </a:p>
        </p:txBody>
      </p:sp>
    </p:spTree>
    <p:extLst>
      <p:ext uri="{BB962C8B-B14F-4D97-AF65-F5344CB8AC3E}">
        <p14:creationId xmlns:p14="http://schemas.microsoft.com/office/powerpoint/2010/main" val="18905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5</a:t>
            </a:fld>
            <a:endParaRPr lang="en-US"/>
          </a:p>
        </p:txBody>
      </p:sp>
    </p:spTree>
    <p:extLst>
      <p:ext uri="{BB962C8B-B14F-4D97-AF65-F5344CB8AC3E}">
        <p14:creationId xmlns:p14="http://schemas.microsoft.com/office/powerpoint/2010/main" val="2249303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6</a:t>
            </a:fld>
            <a:endParaRPr lang="en-US"/>
          </a:p>
        </p:txBody>
      </p:sp>
    </p:spTree>
    <p:extLst>
      <p:ext uri="{BB962C8B-B14F-4D97-AF65-F5344CB8AC3E}">
        <p14:creationId xmlns:p14="http://schemas.microsoft.com/office/powerpoint/2010/main" val="2985491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7</a:t>
            </a:fld>
            <a:endParaRPr lang="en-US"/>
          </a:p>
        </p:txBody>
      </p:sp>
    </p:spTree>
    <p:extLst>
      <p:ext uri="{BB962C8B-B14F-4D97-AF65-F5344CB8AC3E}">
        <p14:creationId xmlns:p14="http://schemas.microsoft.com/office/powerpoint/2010/main" val="106875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8</a:t>
            </a:fld>
            <a:endParaRPr lang="en-US"/>
          </a:p>
        </p:txBody>
      </p:sp>
    </p:spTree>
    <p:extLst>
      <p:ext uri="{BB962C8B-B14F-4D97-AF65-F5344CB8AC3E}">
        <p14:creationId xmlns:p14="http://schemas.microsoft.com/office/powerpoint/2010/main" val="3516353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9</a:t>
            </a:fld>
            <a:endParaRPr lang="en-US"/>
          </a:p>
        </p:txBody>
      </p:sp>
    </p:spTree>
    <p:extLst>
      <p:ext uri="{BB962C8B-B14F-4D97-AF65-F5344CB8AC3E}">
        <p14:creationId xmlns:p14="http://schemas.microsoft.com/office/powerpoint/2010/main" val="1852986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10</a:t>
            </a:fld>
            <a:endParaRPr lang="en-US"/>
          </a:p>
        </p:txBody>
      </p:sp>
    </p:spTree>
    <p:extLst>
      <p:ext uri="{BB962C8B-B14F-4D97-AF65-F5344CB8AC3E}">
        <p14:creationId xmlns:p14="http://schemas.microsoft.com/office/powerpoint/2010/main" val="533406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0D895C-5EBE-4308-9879-6A523EE1F666}"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1E027-049E-434C-9847-161221FA8769}" type="slidenum">
              <a:rPr lang="en-US" smtClean="0"/>
              <a:t>‹#›</a:t>
            </a:fld>
            <a:endParaRPr lang="en-US"/>
          </a:p>
        </p:txBody>
      </p:sp>
    </p:spTree>
    <p:extLst>
      <p:ext uri="{BB962C8B-B14F-4D97-AF65-F5344CB8AC3E}">
        <p14:creationId xmlns:p14="http://schemas.microsoft.com/office/powerpoint/2010/main" val="307198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0D895C-5EBE-4308-9879-6A523EE1F666}"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1E027-049E-434C-9847-161221FA8769}" type="slidenum">
              <a:rPr lang="en-US" smtClean="0"/>
              <a:t>‹#›</a:t>
            </a:fld>
            <a:endParaRPr lang="en-US"/>
          </a:p>
        </p:txBody>
      </p:sp>
    </p:spTree>
    <p:extLst>
      <p:ext uri="{BB962C8B-B14F-4D97-AF65-F5344CB8AC3E}">
        <p14:creationId xmlns:p14="http://schemas.microsoft.com/office/powerpoint/2010/main" val="2053983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0D895C-5EBE-4308-9879-6A523EE1F666}"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1E027-049E-434C-9847-161221FA8769}" type="slidenum">
              <a:rPr lang="en-US" smtClean="0"/>
              <a:t>‹#›</a:t>
            </a:fld>
            <a:endParaRPr lang="en-US"/>
          </a:p>
        </p:txBody>
      </p:sp>
    </p:spTree>
    <p:extLst>
      <p:ext uri="{BB962C8B-B14F-4D97-AF65-F5344CB8AC3E}">
        <p14:creationId xmlns:p14="http://schemas.microsoft.com/office/powerpoint/2010/main" val="336284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0D895C-5EBE-4308-9879-6A523EE1F666}"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1E027-049E-434C-9847-161221FA8769}" type="slidenum">
              <a:rPr lang="en-US" smtClean="0"/>
              <a:t>‹#›</a:t>
            </a:fld>
            <a:endParaRPr lang="en-US"/>
          </a:p>
        </p:txBody>
      </p:sp>
    </p:spTree>
    <p:extLst>
      <p:ext uri="{BB962C8B-B14F-4D97-AF65-F5344CB8AC3E}">
        <p14:creationId xmlns:p14="http://schemas.microsoft.com/office/powerpoint/2010/main" val="319320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0D895C-5EBE-4308-9879-6A523EE1F666}"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1E027-049E-434C-9847-161221FA8769}" type="slidenum">
              <a:rPr lang="en-US" smtClean="0"/>
              <a:t>‹#›</a:t>
            </a:fld>
            <a:endParaRPr lang="en-US"/>
          </a:p>
        </p:txBody>
      </p:sp>
    </p:spTree>
    <p:extLst>
      <p:ext uri="{BB962C8B-B14F-4D97-AF65-F5344CB8AC3E}">
        <p14:creationId xmlns:p14="http://schemas.microsoft.com/office/powerpoint/2010/main" val="156732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0D895C-5EBE-4308-9879-6A523EE1F666}" type="datetimeFigureOut">
              <a:rPr lang="en-US" smtClean="0"/>
              <a:t>6/2/2017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1E027-049E-434C-9847-161221FA8769}" type="slidenum">
              <a:rPr lang="en-US" smtClean="0"/>
              <a:t>‹#›</a:t>
            </a:fld>
            <a:endParaRPr lang="en-US"/>
          </a:p>
        </p:txBody>
      </p:sp>
    </p:spTree>
    <p:extLst>
      <p:ext uri="{BB962C8B-B14F-4D97-AF65-F5344CB8AC3E}">
        <p14:creationId xmlns:p14="http://schemas.microsoft.com/office/powerpoint/2010/main" val="269931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0D895C-5EBE-4308-9879-6A523EE1F666}" type="datetimeFigureOut">
              <a:rPr lang="en-US" smtClean="0"/>
              <a:t>6/2/2017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1E027-049E-434C-9847-161221FA8769}" type="slidenum">
              <a:rPr lang="en-US" smtClean="0"/>
              <a:t>‹#›</a:t>
            </a:fld>
            <a:endParaRPr lang="en-US"/>
          </a:p>
        </p:txBody>
      </p:sp>
    </p:spTree>
    <p:extLst>
      <p:ext uri="{BB962C8B-B14F-4D97-AF65-F5344CB8AC3E}">
        <p14:creationId xmlns:p14="http://schemas.microsoft.com/office/powerpoint/2010/main" val="238964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0D895C-5EBE-4308-9879-6A523EE1F666}" type="datetimeFigureOut">
              <a:rPr lang="en-US" smtClean="0"/>
              <a:t>6/2/2017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1E027-049E-434C-9847-161221FA8769}" type="slidenum">
              <a:rPr lang="en-US" smtClean="0"/>
              <a:t>‹#›</a:t>
            </a:fld>
            <a:endParaRPr lang="en-US"/>
          </a:p>
        </p:txBody>
      </p:sp>
    </p:spTree>
    <p:extLst>
      <p:ext uri="{BB962C8B-B14F-4D97-AF65-F5344CB8AC3E}">
        <p14:creationId xmlns:p14="http://schemas.microsoft.com/office/powerpoint/2010/main" val="393211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0D895C-5EBE-4308-9879-6A523EE1F666}" type="datetimeFigureOut">
              <a:rPr lang="en-US" smtClean="0"/>
              <a:t>6/2/2017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1E027-049E-434C-9847-161221FA8769}" type="slidenum">
              <a:rPr lang="en-US" smtClean="0"/>
              <a:t>‹#›</a:t>
            </a:fld>
            <a:endParaRPr lang="en-US"/>
          </a:p>
        </p:txBody>
      </p:sp>
    </p:spTree>
    <p:extLst>
      <p:ext uri="{BB962C8B-B14F-4D97-AF65-F5344CB8AC3E}">
        <p14:creationId xmlns:p14="http://schemas.microsoft.com/office/powerpoint/2010/main" val="300856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0D895C-5EBE-4308-9879-6A523EE1F666}" type="datetimeFigureOut">
              <a:rPr lang="en-US" smtClean="0"/>
              <a:t>6/2/2017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1E027-049E-434C-9847-161221FA8769}" type="slidenum">
              <a:rPr lang="en-US" smtClean="0"/>
              <a:t>‹#›</a:t>
            </a:fld>
            <a:endParaRPr lang="en-US"/>
          </a:p>
        </p:txBody>
      </p:sp>
    </p:spTree>
    <p:extLst>
      <p:ext uri="{BB962C8B-B14F-4D97-AF65-F5344CB8AC3E}">
        <p14:creationId xmlns:p14="http://schemas.microsoft.com/office/powerpoint/2010/main" val="3417285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0D895C-5EBE-4308-9879-6A523EE1F666}" type="datetimeFigureOut">
              <a:rPr lang="en-US" smtClean="0"/>
              <a:t>6/2/2017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1E027-049E-434C-9847-161221FA8769}" type="slidenum">
              <a:rPr lang="en-US" smtClean="0"/>
              <a:t>‹#›</a:t>
            </a:fld>
            <a:endParaRPr lang="en-US"/>
          </a:p>
        </p:txBody>
      </p:sp>
    </p:spTree>
    <p:extLst>
      <p:ext uri="{BB962C8B-B14F-4D97-AF65-F5344CB8AC3E}">
        <p14:creationId xmlns:p14="http://schemas.microsoft.com/office/powerpoint/2010/main" val="816654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D895C-5EBE-4308-9879-6A523EE1F666}" type="datetimeFigureOut">
              <a:rPr lang="en-US" smtClean="0"/>
              <a:t>6/2/2017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1E027-049E-434C-9847-161221FA8769}" type="slidenum">
              <a:rPr lang="en-US" smtClean="0"/>
              <a:t>‹#›</a:t>
            </a:fld>
            <a:endParaRPr lang="en-US"/>
          </a:p>
        </p:txBody>
      </p:sp>
    </p:spTree>
    <p:extLst>
      <p:ext uri="{BB962C8B-B14F-4D97-AF65-F5344CB8AC3E}">
        <p14:creationId xmlns:p14="http://schemas.microsoft.com/office/powerpoint/2010/main" val="1822329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9.xml"/><Relationship Id="rId3" Type="http://schemas.openxmlformats.org/officeDocument/2006/relationships/hyperlink" Target="https://www.youtube.com/watch?v=diqm0GMFFYI&amp;list=PLxV0KepTnXv37N8yeAUBgEo3xncKvz4SK" TargetMode="External"/><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omments" Target="../comments/commen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comments" Target="../comments/comment11.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omments" Target="../comments/comment12.xml"/><Relationship Id="rId5" Type="http://schemas.openxmlformats.org/officeDocument/2006/relationships/hyperlink" Target="https://youtu.be/94ljkb2lT1Q"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omments" Target="../comments/comment13.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omments" Target="../comments/commen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comments" Target="../comments/comment1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omments" Target="../comments/comment16.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comments" Target="../comments/comment17.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omments" Target="../comments/comment18.xml"/><Relationship Id="rId4" Type="http://schemas.openxmlformats.org/officeDocument/2006/relationships/hyperlink" Target="https://www.youtube.com/watch?v=F0O88TQQ--o" TargetMode="Externa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comments" Target="../comments/comment19.xml"/><Relationship Id="rId4" Type="http://schemas.openxmlformats.org/officeDocument/2006/relationships/hyperlink" Target="https://www.youtube.com/watch?v=PHTK63fgl4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omments" Target="../comments/commen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comments" Target="../comments/comment21.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comments" Target="../comments/comment22.xml"/><Relationship Id="rId4" Type="http://schemas.openxmlformats.org/officeDocument/2006/relationships/hyperlink" Target="https://www.youtube.com/watch?v=zK-waX2OKKY" TargetMode="Externa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23.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omments" Target="../comments/commen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omments" Target="../comments/comment25.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comments" Target="../comments/comment26.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comments" Target="../comments/comment27.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comments" Target="../comments/comment28.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tAqGpYA2KC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omments" Target="../comments/comment4.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omments" Target="../comments/commen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omments" Target="../comments/commen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omments" Target="../comments/commen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omments" Target="../comments/comment8.xml"/><Relationship Id="rId4" Type="http://schemas.openxmlformats.org/officeDocument/2006/relationships/hyperlink" Target="https://www.youtube.com/watch?v=vq8G81oOHh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9739" y="2259697"/>
            <a:ext cx="9144000" cy="2837162"/>
          </a:xfrm>
        </p:spPr>
        <p:txBody>
          <a:bodyPr>
            <a:normAutofit fontScale="90000"/>
          </a:bodyPr>
          <a:lstStyle/>
          <a:p>
            <a:r>
              <a:rPr lang="en-US" sz="8900" b="1" dirty="0" smtClean="0"/>
              <a:t>Baseball Super Fans</a:t>
            </a:r>
            <a:r>
              <a:rPr lang="en-US" dirty="0" smtClean="0"/>
              <a:t/>
            </a:r>
            <a:br>
              <a:rPr lang="en-US" dirty="0" smtClean="0"/>
            </a:br>
            <a:r>
              <a:rPr lang="en-US" dirty="0"/>
              <a:t/>
            </a:r>
            <a:br>
              <a:rPr lang="en-US" dirty="0"/>
            </a:br>
            <a:r>
              <a:rPr lang="en-US" dirty="0" smtClean="0"/>
              <a:t>Fun, Noise and Mayhem</a:t>
            </a:r>
            <a:br>
              <a:rPr lang="en-US" dirty="0" smtClean="0"/>
            </a:br>
            <a:r>
              <a:rPr lang="en-US" dirty="0" smtClean="0"/>
              <a:t>at the Ballpark</a:t>
            </a:r>
            <a:endParaRPr lang="en-US" dirty="0"/>
          </a:p>
        </p:txBody>
      </p:sp>
    </p:spTree>
    <p:extLst>
      <p:ext uri="{BB962C8B-B14F-4D97-AF65-F5344CB8AC3E}">
        <p14:creationId xmlns:p14="http://schemas.microsoft.com/office/powerpoint/2010/main" val="1384730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58042" y="0"/>
            <a:ext cx="3165006" cy="8402300"/>
          </a:xfrm>
          <a:prstGeom prst="rect">
            <a:avLst/>
          </a:prstGeom>
          <a:noFill/>
        </p:spPr>
        <p:txBody>
          <a:bodyPr wrap="square" rtlCol="0">
            <a:spAutoFit/>
          </a:bodyPr>
          <a:lstStyle/>
          <a:p>
            <a:r>
              <a:rPr lang="en-US" sz="3600" b="1" dirty="0" smtClean="0"/>
              <a:t>Bleacher Bums</a:t>
            </a:r>
          </a:p>
          <a:p>
            <a:endParaRPr lang="en-US" dirty="0"/>
          </a:p>
          <a:p>
            <a:r>
              <a:rPr lang="en-US" dirty="0" smtClean="0"/>
              <a:t>Loyal Cubs fans sitting in the </a:t>
            </a:r>
          </a:p>
          <a:p>
            <a:r>
              <a:rPr lang="en-US" dirty="0" smtClean="0"/>
              <a:t>Wrigley Field bleachers.</a:t>
            </a:r>
          </a:p>
          <a:p>
            <a:endParaRPr lang="en-US" dirty="0"/>
          </a:p>
          <a:p>
            <a:r>
              <a:rPr lang="en-US" dirty="0" smtClean="0"/>
              <a:t>Cubs announcer Harry Caray</a:t>
            </a:r>
          </a:p>
          <a:p>
            <a:r>
              <a:rPr lang="en-US" dirty="0" smtClean="0"/>
              <a:t>often announced games sitting among the bleacher residents.</a:t>
            </a:r>
            <a:endParaRPr lang="en-US" dirty="0"/>
          </a:p>
          <a:p>
            <a:endParaRPr lang="en-US" dirty="0" smtClean="0"/>
          </a:p>
          <a:p>
            <a:r>
              <a:rPr lang="en-US" dirty="0" smtClean="0"/>
              <a:t>It’s become stylish for Bums to</a:t>
            </a:r>
          </a:p>
          <a:p>
            <a:r>
              <a:rPr lang="en-US" dirty="0" smtClean="0"/>
              <a:t>throw back a home run ball hit by the visiting team.</a:t>
            </a:r>
          </a:p>
          <a:p>
            <a:endParaRPr lang="en-US" dirty="0"/>
          </a:p>
          <a:p>
            <a:r>
              <a:rPr lang="en-US" dirty="0" smtClean="0"/>
              <a:t>Back before Wrigley Field had lights, the bleachers were lightly populated during day games.  The Cubs weren’t</a:t>
            </a:r>
          </a:p>
          <a:p>
            <a:r>
              <a:rPr lang="en-US" dirty="0" smtClean="0"/>
              <a:t>so good, and often the Bums heckled the home team and manager.</a:t>
            </a:r>
          </a:p>
          <a:p>
            <a:r>
              <a:rPr lang="en-US" dirty="0" smtClean="0"/>
              <a:t>Here’s what Cubs manager Lee</a:t>
            </a:r>
          </a:p>
          <a:p>
            <a:r>
              <a:rPr lang="en-US" dirty="0" smtClean="0"/>
              <a:t>Elia had to say about the</a:t>
            </a:r>
          </a:p>
          <a:p>
            <a:r>
              <a:rPr lang="en-US" dirty="0" smtClean="0"/>
              <a:t>Bleacher Bums in 1983: </a:t>
            </a:r>
          </a:p>
          <a:p>
            <a:endParaRPr lang="en-US" dirty="0"/>
          </a:p>
          <a:p>
            <a:endParaRPr lang="en-US" dirty="0" smtClean="0"/>
          </a:p>
          <a:p>
            <a:endParaRPr lang="en-US" dirty="0"/>
          </a:p>
          <a:p>
            <a:endParaRPr lang="en-US" dirty="0" smtClean="0"/>
          </a:p>
          <a:p>
            <a:endParaRPr lang="en-US" dirty="0"/>
          </a:p>
          <a:p>
            <a:endParaRPr lang="en-US" dirty="0"/>
          </a:p>
        </p:txBody>
      </p:sp>
      <p:sp>
        <p:nvSpPr>
          <p:cNvPr id="3" name="TextBox 2"/>
          <p:cNvSpPr txBox="1"/>
          <p:nvPr/>
        </p:nvSpPr>
        <p:spPr>
          <a:xfrm>
            <a:off x="2249737" y="5933101"/>
            <a:ext cx="3053400" cy="707886"/>
          </a:xfrm>
          <a:prstGeom prst="rect">
            <a:avLst/>
          </a:prstGeom>
          <a:noFill/>
        </p:spPr>
        <p:txBody>
          <a:bodyPr wrap="none" rtlCol="0">
            <a:spAutoFit/>
          </a:bodyPr>
          <a:lstStyle/>
          <a:p>
            <a:r>
              <a:rPr lang="en-US" sz="4000" dirty="0" smtClean="0"/>
              <a:t>Chicago Cubs</a:t>
            </a:r>
            <a:endParaRPr lang="en-US" sz="4000" dirty="0"/>
          </a:p>
        </p:txBody>
      </p:sp>
      <p:sp>
        <p:nvSpPr>
          <p:cNvPr id="5" name="TextBox 4"/>
          <p:cNvSpPr txBox="1"/>
          <p:nvPr/>
        </p:nvSpPr>
        <p:spPr>
          <a:xfrm>
            <a:off x="5681953" y="6509379"/>
            <a:ext cx="6341095" cy="461665"/>
          </a:xfrm>
          <a:prstGeom prst="rect">
            <a:avLst/>
          </a:prstGeom>
          <a:noFill/>
        </p:spPr>
        <p:txBody>
          <a:bodyPr wrap="none" rtlCol="0">
            <a:spAutoFit/>
          </a:bodyPr>
          <a:lstStyle/>
          <a:p>
            <a:r>
              <a:rPr lang="en-US" sz="1200" dirty="0">
                <a:hlinkClick r:id="rId3"/>
              </a:rPr>
              <a:t>https://</a:t>
            </a:r>
            <a:r>
              <a:rPr lang="en-US" sz="1200" dirty="0" smtClean="0">
                <a:hlinkClick r:id="rId3"/>
              </a:rPr>
              <a:t>www.youtube.com/watch?v=diqm0GMFFYI&amp;list=PLxV0KepTnXv37N8yeAUBgEo3xncKvz4SK</a:t>
            </a:r>
            <a:endParaRPr lang="en-US" sz="1200" dirty="0" smtClean="0"/>
          </a:p>
          <a:p>
            <a:endParaRPr lang="en-US" sz="1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8862" y="3257520"/>
            <a:ext cx="3729788" cy="253943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57519"/>
            <a:ext cx="5078862" cy="253943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8647" y="5661"/>
            <a:ext cx="3917903" cy="3251859"/>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0"/>
            <a:ext cx="4678648" cy="3257520"/>
          </a:xfrm>
          <a:prstGeom prst="rect">
            <a:avLst/>
          </a:prstGeom>
        </p:spPr>
      </p:pic>
    </p:spTree>
    <p:extLst>
      <p:ext uri="{BB962C8B-B14F-4D97-AF65-F5344CB8AC3E}">
        <p14:creationId xmlns:p14="http://schemas.microsoft.com/office/powerpoint/2010/main" val="1555351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9722" y="6016990"/>
            <a:ext cx="3827202" cy="707886"/>
          </a:xfrm>
          <a:prstGeom prst="rect">
            <a:avLst/>
          </a:prstGeom>
          <a:noFill/>
        </p:spPr>
        <p:txBody>
          <a:bodyPr wrap="none" rtlCol="0">
            <a:spAutoFit/>
          </a:bodyPr>
          <a:lstStyle/>
          <a:p>
            <a:r>
              <a:rPr lang="en-US" sz="4000" dirty="0" smtClean="0"/>
              <a:t>Cleveland Indians</a:t>
            </a:r>
            <a:endParaRPr lang="en-US"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7772400" cy="5764530"/>
          </a:xfrm>
          <a:prstGeom prst="rect">
            <a:avLst/>
          </a:prstGeom>
        </p:spPr>
      </p:pic>
      <p:sp>
        <p:nvSpPr>
          <p:cNvPr id="4" name="TextBox 3"/>
          <p:cNvSpPr txBox="1"/>
          <p:nvPr/>
        </p:nvSpPr>
        <p:spPr>
          <a:xfrm>
            <a:off x="7835547" y="409256"/>
            <a:ext cx="4356453" cy="5632311"/>
          </a:xfrm>
          <a:prstGeom prst="rect">
            <a:avLst/>
          </a:prstGeom>
          <a:noFill/>
        </p:spPr>
        <p:txBody>
          <a:bodyPr wrap="square" rtlCol="0">
            <a:spAutoFit/>
          </a:bodyPr>
          <a:lstStyle/>
          <a:p>
            <a:r>
              <a:rPr lang="en-US" u="sng" dirty="0" smtClean="0"/>
              <a:t>The Drum Guy at Cleveland Indians Games</a:t>
            </a:r>
          </a:p>
          <a:p>
            <a:endParaRPr lang="en-US" dirty="0"/>
          </a:p>
          <a:p>
            <a:r>
              <a:rPr lang="en-US" sz="3600" b="1" dirty="0" smtClean="0"/>
              <a:t>John Adams </a:t>
            </a:r>
            <a:r>
              <a:rPr lang="en-US" dirty="0" smtClean="0"/>
              <a:t>has been doing this since 1973</a:t>
            </a:r>
          </a:p>
          <a:p>
            <a:endParaRPr lang="en-US" dirty="0"/>
          </a:p>
          <a:p>
            <a:r>
              <a:rPr lang="en-US" dirty="0" smtClean="0"/>
              <a:t>The Indians “comp” John two season’s </a:t>
            </a:r>
          </a:p>
          <a:p>
            <a:r>
              <a:rPr lang="en-US" dirty="0" smtClean="0"/>
              <a:t>tickets – one for him and one for the drum</a:t>
            </a:r>
          </a:p>
          <a:p>
            <a:endParaRPr lang="en-US" dirty="0"/>
          </a:p>
          <a:p>
            <a:r>
              <a:rPr lang="en-US" dirty="0" smtClean="0"/>
              <a:t>He’s in the last row of the left field bleachers</a:t>
            </a:r>
          </a:p>
          <a:p>
            <a:endParaRPr lang="en-US" dirty="0"/>
          </a:p>
          <a:p>
            <a:r>
              <a:rPr lang="en-US" dirty="0" smtClean="0"/>
              <a:t>He beats his drum when:</a:t>
            </a:r>
          </a:p>
          <a:p>
            <a:endParaRPr lang="en-US" dirty="0"/>
          </a:p>
          <a:p>
            <a:pPr marL="285750" indent="-285750">
              <a:buFontTx/>
              <a:buChar char="-"/>
            </a:pPr>
            <a:r>
              <a:rPr lang="en-US" dirty="0" smtClean="0"/>
              <a:t>The game starts</a:t>
            </a:r>
          </a:p>
          <a:p>
            <a:pPr marL="285750" indent="-285750">
              <a:buFontTx/>
              <a:buChar char="-"/>
            </a:pPr>
            <a:r>
              <a:rPr lang="en-US" dirty="0" smtClean="0"/>
              <a:t>The Indians have runners on base</a:t>
            </a:r>
          </a:p>
          <a:p>
            <a:pPr marL="285750" indent="-285750">
              <a:buFontTx/>
              <a:buChar char="-"/>
            </a:pPr>
            <a:r>
              <a:rPr lang="en-US" dirty="0" smtClean="0"/>
              <a:t>The game is “late and close”</a:t>
            </a:r>
          </a:p>
          <a:p>
            <a:pPr marL="285750" indent="-285750">
              <a:buFontTx/>
              <a:buChar char="-"/>
            </a:pP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554926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0436" y="4399878"/>
            <a:ext cx="3365858" cy="707886"/>
          </a:xfrm>
          <a:prstGeom prst="rect">
            <a:avLst/>
          </a:prstGeom>
          <a:noFill/>
        </p:spPr>
        <p:txBody>
          <a:bodyPr wrap="none" rtlCol="0">
            <a:spAutoFit/>
          </a:bodyPr>
          <a:lstStyle/>
          <a:p>
            <a:r>
              <a:rPr lang="en-US" sz="4000" dirty="0" smtClean="0"/>
              <a:t>Houston Astros</a:t>
            </a:r>
            <a:endParaRPr lang="en-US" sz="4000" dirty="0"/>
          </a:p>
        </p:txBody>
      </p:sp>
      <p:sp>
        <p:nvSpPr>
          <p:cNvPr id="4" name="TextBox 3"/>
          <p:cNvSpPr txBox="1"/>
          <p:nvPr/>
        </p:nvSpPr>
        <p:spPr>
          <a:xfrm>
            <a:off x="5979853" y="77562"/>
            <a:ext cx="4356453" cy="4247317"/>
          </a:xfrm>
          <a:prstGeom prst="rect">
            <a:avLst/>
          </a:prstGeom>
          <a:noFill/>
        </p:spPr>
        <p:txBody>
          <a:bodyPr wrap="square" rtlCol="0">
            <a:spAutoFit/>
          </a:bodyPr>
          <a:lstStyle/>
          <a:p>
            <a:r>
              <a:rPr lang="en-US" sz="3600" b="1" dirty="0" smtClean="0"/>
              <a:t>Valentin </a:t>
            </a:r>
            <a:r>
              <a:rPr lang="en-US" sz="3600" b="1" dirty="0" err="1" smtClean="0"/>
              <a:t>Jalomo</a:t>
            </a:r>
            <a:r>
              <a:rPr lang="en-US" sz="3600" b="1" dirty="0" smtClean="0"/>
              <a:t> </a:t>
            </a:r>
            <a:r>
              <a:rPr lang="en-US" dirty="0" smtClean="0"/>
              <a:t>has not missed an Astros game in over 10 years.</a:t>
            </a:r>
          </a:p>
          <a:p>
            <a:endParaRPr lang="en-US" dirty="0"/>
          </a:p>
          <a:p>
            <a:r>
              <a:rPr lang="en-US" dirty="0" smtClean="0"/>
              <a:t>He is a retired Houston school teacher.</a:t>
            </a:r>
          </a:p>
          <a:p>
            <a:endParaRPr lang="en-US" dirty="0"/>
          </a:p>
          <a:p>
            <a:r>
              <a:rPr lang="en-US" dirty="0" smtClean="0"/>
              <a:t>He enjoys having his picture taken with other Astros fans at </a:t>
            </a:r>
            <a:r>
              <a:rPr lang="en-US" dirty="0" err="1" smtClean="0"/>
              <a:t>MinuteMaid</a:t>
            </a:r>
            <a:r>
              <a:rPr lang="en-US" dirty="0" smtClean="0"/>
              <a:t> Park.</a:t>
            </a:r>
          </a:p>
          <a:p>
            <a:endParaRPr lang="en-US" dirty="0"/>
          </a:p>
          <a:p>
            <a:endParaRPr lang="en-US" dirty="0" smtClean="0"/>
          </a:p>
          <a:p>
            <a:endParaRPr lang="en-US" dirty="0"/>
          </a:p>
          <a:p>
            <a:endParaRPr lang="en-US" dirty="0"/>
          </a:p>
          <a:p>
            <a:endParaRPr lang="en-US" dirty="0" smtClean="0"/>
          </a:p>
          <a:p>
            <a:endParaRPr lang="en-US"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916955" cy="425823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0641" y="2571750"/>
            <a:ext cx="5715000" cy="4286250"/>
          </a:xfrm>
          <a:prstGeom prst="rect">
            <a:avLst/>
          </a:prstGeom>
        </p:spPr>
      </p:pic>
      <p:sp>
        <p:nvSpPr>
          <p:cNvPr id="7" name="TextBox 6"/>
          <p:cNvSpPr txBox="1"/>
          <p:nvPr/>
        </p:nvSpPr>
        <p:spPr>
          <a:xfrm>
            <a:off x="105689" y="5890649"/>
            <a:ext cx="6144952" cy="861774"/>
          </a:xfrm>
          <a:prstGeom prst="rect">
            <a:avLst/>
          </a:prstGeom>
          <a:noFill/>
        </p:spPr>
        <p:txBody>
          <a:bodyPr wrap="none" rtlCol="0">
            <a:spAutoFit/>
          </a:bodyPr>
          <a:lstStyle/>
          <a:p>
            <a:r>
              <a:rPr lang="en-US" sz="3200" b="1" dirty="0" smtClean="0"/>
              <a:t>Los </a:t>
            </a:r>
            <a:r>
              <a:rPr lang="en-US" sz="3200" b="1" dirty="0" err="1" smtClean="0"/>
              <a:t>Caballitos</a:t>
            </a:r>
            <a:r>
              <a:rPr lang="en-US" sz="3200" b="1" dirty="0" smtClean="0"/>
              <a:t> </a:t>
            </a:r>
            <a:r>
              <a:rPr lang="en-US" dirty="0" smtClean="0"/>
              <a:t>– the personal fan club of “El </a:t>
            </a:r>
            <a:r>
              <a:rPr lang="en-US" dirty="0" err="1" smtClean="0"/>
              <a:t>Caballo</a:t>
            </a:r>
            <a:r>
              <a:rPr lang="en-US" dirty="0" smtClean="0"/>
              <a:t>” </a:t>
            </a:r>
          </a:p>
          <a:p>
            <a:r>
              <a:rPr lang="en-US" dirty="0" smtClean="0"/>
              <a:t>(The Horse) Carlos Lee when he played for the Astros </a:t>
            </a:r>
            <a:endParaRPr lang="en-US" dirty="0"/>
          </a:p>
        </p:txBody>
      </p:sp>
    </p:spTree>
    <p:extLst>
      <p:ext uri="{BB962C8B-B14F-4D97-AF65-F5344CB8AC3E}">
        <p14:creationId xmlns:p14="http://schemas.microsoft.com/office/powerpoint/2010/main" val="3185871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3842" y="4284466"/>
            <a:ext cx="2821606" cy="707886"/>
          </a:xfrm>
          <a:prstGeom prst="rect">
            <a:avLst/>
          </a:prstGeom>
          <a:noFill/>
        </p:spPr>
        <p:txBody>
          <a:bodyPr wrap="none" rtlCol="0">
            <a:spAutoFit/>
          </a:bodyPr>
          <a:lstStyle/>
          <a:p>
            <a:r>
              <a:rPr lang="en-US" sz="4000" dirty="0" smtClean="0"/>
              <a:t>Marlins Man</a:t>
            </a:r>
            <a:endParaRPr lang="en-US" sz="4000" dirty="0"/>
          </a:p>
        </p:txBody>
      </p:sp>
      <p:sp>
        <p:nvSpPr>
          <p:cNvPr id="4" name="TextBox 3"/>
          <p:cNvSpPr txBox="1"/>
          <p:nvPr/>
        </p:nvSpPr>
        <p:spPr>
          <a:xfrm>
            <a:off x="7675055" y="-1"/>
            <a:ext cx="4356453" cy="4801314"/>
          </a:xfrm>
          <a:prstGeom prst="rect">
            <a:avLst/>
          </a:prstGeom>
          <a:noFill/>
        </p:spPr>
        <p:txBody>
          <a:bodyPr wrap="square" rtlCol="0">
            <a:spAutoFit/>
          </a:bodyPr>
          <a:lstStyle/>
          <a:p>
            <a:r>
              <a:rPr lang="en-US" sz="3600" b="1" dirty="0" smtClean="0"/>
              <a:t>Laurence </a:t>
            </a:r>
            <a:r>
              <a:rPr lang="en-US" sz="3600" b="1" dirty="0" err="1" smtClean="0"/>
              <a:t>Leavy</a:t>
            </a:r>
            <a:r>
              <a:rPr lang="en-US" sz="3600" b="1" dirty="0" smtClean="0"/>
              <a:t> </a:t>
            </a:r>
            <a:r>
              <a:rPr lang="en-US" dirty="0" smtClean="0"/>
              <a:t>is an attorney from North Miami Beach</a:t>
            </a:r>
          </a:p>
          <a:p>
            <a:endParaRPr lang="en-US" dirty="0"/>
          </a:p>
          <a:p>
            <a:r>
              <a:rPr lang="en-US" dirty="0" smtClean="0"/>
              <a:t>He gained notoriety when he began showing up at marquee sporting events in 2012, dressed in bright orange Miami Marlins gear.</a:t>
            </a:r>
          </a:p>
          <a:p>
            <a:r>
              <a:rPr lang="en-US" dirty="0" smtClean="0"/>
              <a:t>     He estimates he spends 300 days a year </a:t>
            </a:r>
          </a:p>
          <a:p>
            <a:r>
              <a:rPr lang="en-US" dirty="0" smtClean="0"/>
              <a:t>at, or traveling to, sporting events – including the World Series, Super Bowls, NBA finals, and Triple-Crown horse racing events.</a:t>
            </a:r>
          </a:p>
          <a:p>
            <a:endParaRPr lang="en-US" dirty="0"/>
          </a:p>
          <a:p>
            <a:endParaRPr lang="en-US" dirty="0"/>
          </a:p>
          <a:p>
            <a:endParaRPr lang="en-US" dirty="0" smtClean="0"/>
          </a:p>
          <a:p>
            <a:endParaRPr lang="en-US"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7514565" cy="422694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7857" y="3340210"/>
            <a:ext cx="4684143" cy="3513107"/>
          </a:xfrm>
          <a:prstGeom prst="rect">
            <a:avLst/>
          </a:prstGeom>
        </p:spPr>
      </p:pic>
      <p:sp>
        <p:nvSpPr>
          <p:cNvPr id="7" name="TextBox 6"/>
          <p:cNvSpPr txBox="1"/>
          <p:nvPr/>
        </p:nvSpPr>
        <p:spPr>
          <a:xfrm>
            <a:off x="1310382" y="5914827"/>
            <a:ext cx="6125588" cy="1200329"/>
          </a:xfrm>
          <a:prstGeom prst="rect">
            <a:avLst/>
          </a:prstGeom>
          <a:noFill/>
        </p:spPr>
        <p:txBody>
          <a:bodyPr wrap="none" rtlCol="0">
            <a:spAutoFit/>
          </a:bodyPr>
          <a:lstStyle/>
          <a:p>
            <a:r>
              <a:rPr lang="en-US" dirty="0" smtClean="0"/>
              <a:t>Lately, he has been accompanied by “Marlins Man’s Mermaids”</a:t>
            </a:r>
          </a:p>
          <a:p>
            <a:r>
              <a:rPr lang="en-US" dirty="0" smtClean="0"/>
              <a:t>He claims he wants to “bring sexy back” to baseball …</a:t>
            </a:r>
          </a:p>
          <a:p>
            <a:pPr algn="r"/>
            <a:r>
              <a:rPr lang="en-US" dirty="0" smtClean="0">
                <a:hlinkClick r:id="rId5"/>
              </a:rPr>
              <a:t>https</a:t>
            </a:r>
            <a:r>
              <a:rPr lang="en-US" dirty="0">
                <a:hlinkClick r:id="rId5"/>
              </a:rPr>
              <a:t>://</a:t>
            </a:r>
            <a:r>
              <a:rPr lang="en-US" dirty="0" smtClean="0">
                <a:hlinkClick r:id="rId5"/>
              </a:rPr>
              <a:t>youtu.be/94ljkb2lT1Q</a:t>
            </a:r>
            <a:endParaRPr lang="en-US" dirty="0" smtClean="0"/>
          </a:p>
          <a:p>
            <a:endParaRPr lang="en-US" dirty="0"/>
          </a:p>
        </p:txBody>
      </p:sp>
    </p:spTree>
    <p:extLst>
      <p:ext uri="{BB962C8B-B14F-4D97-AF65-F5344CB8AC3E}">
        <p14:creationId xmlns:p14="http://schemas.microsoft.com/office/powerpoint/2010/main" val="865473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606" y="4247316"/>
            <a:ext cx="4716356" cy="830997"/>
          </a:xfrm>
          <a:prstGeom prst="rect">
            <a:avLst/>
          </a:prstGeom>
          <a:noFill/>
        </p:spPr>
        <p:txBody>
          <a:bodyPr wrap="none" rtlCol="0">
            <a:spAutoFit/>
          </a:bodyPr>
          <a:lstStyle/>
          <a:p>
            <a:r>
              <a:rPr lang="en-US" sz="4800" dirty="0" smtClean="0"/>
              <a:t>The Kissing Bandit</a:t>
            </a:r>
            <a:endParaRPr lang="en-US" sz="4800" dirty="0"/>
          </a:p>
        </p:txBody>
      </p:sp>
      <p:sp>
        <p:nvSpPr>
          <p:cNvPr id="4" name="TextBox 3"/>
          <p:cNvSpPr txBox="1"/>
          <p:nvPr/>
        </p:nvSpPr>
        <p:spPr>
          <a:xfrm>
            <a:off x="5371802" y="0"/>
            <a:ext cx="4356453" cy="5078313"/>
          </a:xfrm>
          <a:prstGeom prst="rect">
            <a:avLst/>
          </a:prstGeom>
          <a:noFill/>
        </p:spPr>
        <p:txBody>
          <a:bodyPr wrap="square" rtlCol="0">
            <a:spAutoFit/>
          </a:bodyPr>
          <a:lstStyle/>
          <a:p>
            <a:r>
              <a:rPr lang="en-US" sz="3600" b="1" dirty="0" err="1" smtClean="0"/>
              <a:t>Morganna</a:t>
            </a:r>
            <a:r>
              <a:rPr lang="en-US" sz="3600" b="1" dirty="0" smtClean="0"/>
              <a:t> Roberts </a:t>
            </a:r>
            <a:r>
              <a:rPr lang="en-US" dirty="0" smtClean="0"/>
              <a:t>is a baseball comedienne and exotic dancer known for rushing the field during play to kiss baseball players.</a:t>
            </a:r>
          </a:p>
          <a:p>
            <a:endParaRPr lang="en-US" dirty="0"/>
          </a:p>
          <a:p>
            <a:r>
              <a:rPr lang="en-US" dirty="0" smtClean="0"/>
              <a:t>Her first “victim” was Pete Rose in a 1969 game at Crosley Field in Cincinnati.  By 1990 she had kissed 37 MLB players, including Nolan Ryan, George Brett (twice), Steve Garvey and Cal Ripken, Jr.</a:t>
            </a:r>
          </a:p>
          <a:p>
            <a:endParaRPr lang="en-US" dirty="0"/>
          </a:p>
          <a:p>
            <a:r>
              <a:rPr lang="en-US" dirty="0" smtClean="0"/>
              <a:t>She retired at the end of the 1999 season.</a:t>
            </a:r>
          </a:p>
          <a:p>
            <a:endParaRPr lang="en-US" dirty="0"/>
          </a:p>
          <a:p>
            <a:endParaRPr lang="en-US" dirty="0"/>
          </a:p>
          <a:p>
            <a:endParaRPr lang="en-US" dirty="0" smtClean="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96" y="0"/>
            <a:ext cx="4048125" cy="40481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3165" y="3589895"/>
            <a:ext cx="5072487" cy="3190468"/>
          </a:xfrm>
          <a:prstGeom prst="rect">
            <a:avLst/>
          </a:prstGeom>
        </p:spPr>
      </p:pic>
    </p:spTree>
    <p:extLst>
      <p:ext uri="{BB962C8B-B14F-4D97-AF65-F5344CB8AC3E}">
        <p14:creationId xmlns:p14="http://schemas.microsoft.com/office/powerpoint/2010/main" val="352268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050" y="6063935"/>
            <a:ext cx="3936719" cy="707886"/>
          </a:xfrm>
          <a:prstGeom prst="rect">
            <a:avLst/>
          </a:prstGeom>
          <a:noFill/>
        </p:spPr>
        <p:txBody>
          <a:bodyPr wrap="none" rtlCol="0">
            <a:spAutoFit/>
          </a:bodyPr>
          <a:lstStyle/>
          <a:p>
            <a:r>
              <a:rPr lang="en-US" sz="4000" dirty="0" smtClean="0"/>
              <a:t>St. Louis Cardinals</a:t>
            </a:r>
            <a:endParaRPr lang="en-US" sz="4000" dirty="0"/>
          </a:p>
        </p:txBody>
      </p:sp>
      <p:sp>
        <p:nvSpPr>
          <p:cNvPr id="4" name="TextBox 3"/>
          <p:cNvSpPr txBox="1"/>
          <p:nvPr/>
        </p:nvSpPr>
        <p:spPr>
          <a:xfrm>
            <a:off x="6921147" y="480973"/>
            <a:ext cx="4356453" cy="7848302"/>
          </a:xfrm>
          <a:prstGeom prst="rect">
            <a:avLst/>
          </a:prstGeom>
          <a:noFill/>
        </p:spPr>
        <p:txBody>
          <a:bodyPr wrap="square" rtlCol="0">
            <a:spAutoFit/>
          </a:bodyPr>
          <a:lstStyle/>
          <a:p>
            <a:r>
              <a:rPr lang="en-US" sz="3600" b="1" dirty="0" smtClean="0"/>
              <a:t>Joe Palermo </a:t>
            </a:r>
            <a:r>
              <a:rPr lang="en-US" dirty="0" smtClean="0"/>
              <a:t>worked at all three ballparks named “Busch Stadium” – he stopped working full-time in 2015 at age 85.   He had 50 years of service as a scorecard/program vendor.</a:t>
            </a:r>
          </a:p>
          <a:p>
            <a:endParaRPr lang="en-US" dirty="0"/>
          </a:p>
          <a:p>
            <a:r>
              <a:rPr lang="en-US" dirty="0" smtClean="0"/>
              <a:t>When he started working, a scorecard cost 10 cents.  Now they are $2.50.</a:t>
            </a:r>
          </a:p>
          <a:p>
            <a:endParaRPr lang="en-US" dirty="0"/>
          </a:p>
          <a:p>
            <a:r>
              <a:rPr lang="en-US" dirty="0" smtClean="0"/>
              <a:t>He is known for having a trivia quiz posted at his vendor stand.  He usually awards correct answers with a mini Tootsie-Roll.</a:t>
            </a:r>
          </a:p>
          <a:p>
            <a:endParaRPr lang="en-US" dirty="0"/>
          </a:p>
          <a:p>
            <a:r>
              <a:rPr lang="en-US" dirty="0" smtClean="0"/>
              <a:t>One of his last quizzes was, “What Cardinal player holds the single season team record for most stolen bases by a first baseman?”</a:t>
            </a:r>
          </a:p>
          <a:p>
            <a:endParaRPr lang="en-US" dirty="0"/>
          </a:p>
          <a:p>
            <a:r>
              <a:rPr lang="en-US" dirty="0" smtClean="0"/>
              <a:t>He grew up near Sportsman’s Park and was a member of the Knot Hole Gang as a kid. </a:t>
            </a:r>
          </a:p>
          <a:p>
            <a:endParaRPr lang="en-US" dirty="0"/>
          </a:p>
          <a:p>
            <a:endParaRPr lang="en-US" dirty="0"/>
          </a:p>
          <a:p>
            <a:endParaRPr lang="en-US" dirty="0" smtClean="0"/>
          </a:p>
          <a:p>
            <a:endParaRPr lang="en-US" dirty="0"/>
          </a:p>
          <a:p>
            <a:endParaRPr lang="en-US" dirty="0"/>
          </a:p>
          <a:p>
            <a:endParaRPr lang="en-US" dirty="0" smtClean="0"/>
          </a:p>
          <a:p>
            <a:endParaRPr lang="en-US"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502" y="0"/>
            <a:ext cx="3950898" cy="5944306"/>
          </a:xfrm>
          <a:prstGeom prst="rect">
            <a:avLst/>
          </a:prstGeom>
        </p:spPr>
      </p:pic>
    </p:spTree>
    <p:extLst>
      <p:ext uri="{BB962C8B-B14F-4D97-AF65-F5344CB8AC3E}">
        <p14:creationId xmlns:p14="http://schemas.microsoft.com/office/powerpoint/2010/main" val="2468050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2176" y="83459"/>
            <a:ext cx="3503780" cy="707886"/>
          </a:xfrm>
          <a:prstGeom prst="rect">
            <a:avLst/>
          </a:prstGeom>
          <a:noFill/>
        </p:spPr>
        <p:txBody>
          <a:bodyPr wrap="none" rtlCol="0">
            <a:spAutoFit/>
          </a:bodyPr>
          <a:lstStyle/>
          <a:p>
            <a:r>
              <a:rPr lang="en-US" sz="4000" b="1" dirty="0" smtClean="0"/>
              <a:t>Knot Hole Gang</a:t>
            </a:r>
            <a:endParaRPr lang="en-US" sz="4000" b="1" dirty="0"/>
          </a:p>
        </p:txBody>
      </p:sp>
      <p:sp>
        <p:nvSpPr>
          <p:cNvPr id="4" name="TextBox 3"/>
          <p:cNvSpPr txBox="1"/>
          <p:nvPr/>
        </p:nvSpPr>
        <p:spPr>
          <a:xfrm>
            <a:off x="3554409" y="687636"/>
            <a:ext cx="3520583" cy="7848302"/>
          </a:xfrm>
          <a:prstGeom prst="rect">
            <a:avLst/>
          </a:prstGeom>
          <a:noFill/>
        </p:spPr>
        <p:txBody>
          <a:bodyPr wrap="square" rtlCol="0">
            <a:spAutoFit/>
          </a:bodyPr>
          <a:lstStyle/>
          <a:p>
            <a:r>
              <a:rPr lang="en-US" dirty="0" smtClean="0"/>
              <a:t>Fan clubs set up by professional teams to provide free- or reduced-price admittance for kids to attend games during the summer.</a:t>
            </a:r>
          </a:p>
          <a:p>
            <a:endParaRPr lang="en-US" dirty="0"/>
          </a:p>
          <a:p>
            <a:r>
              <a:rPr lang="en-US" dirty="0" smtClean="0"/>
              <a:t>First established by St. Louis Cardinals in 1917 as part of public solicitation to buy shares in the club.  Program was expanded by Branch Rickey during his years as GM of the Cardinals.  The St. Louis Browns had a similar group called            	the “Boys Brigade”</a:t>
            </a:r>
          </a:p>
          <a:p>
            <a:endParaRPr lang="en-US" dirty="0"/>
          </a:p>
          <a:p>
            <a:r>
              <a:rPr lang="en-US" dirty="0" smtClean="0"/>
              <a:t>	The Houston Colt .45s’</a:t>
            </a:r>
          </a:p>
          <a:p>
            <a:r>
              <a:rPr lang="en-US" dirty="0"/>
              <a:t>	</a:t>
            </a:r>
            <a:r>
              <a:rPr lang="en-US" dirty="0" smtClean="0"/>
              <a:t>knot hole gang was called</a:t>
            </a:r>
          </a:p>
          <a:p>
            <a:r>
              <a:rPr lang="en-US" dirty="0"/>
              <a:t>	</a:t>
            </a:r>
            <a:r>
              <a:rPr lang="en-US" dirty="0" smtClean="0"/>
              <a:t>the “Six Shooter Club”</a:t>
            </a:r>
          </a:p>
          <a:p>
            <a:r>
              <a:rPr lang="en-US" dirty="0" smtClean="0"/>
              <a:t>				Still a popular promotion</a:t>
            </a:r>
          </a:p>
          <a:p>
            <a:r>
              <a:rPr lang="en-US" dirty="0"/>
              <a:t>	</a:t>
            </a:r>
            <a:r>
              <a:rPr lang="en-US" dirty="0" smtClean="0"/>
              <a:t>today, especially among</a:t>
            </a:r>
          </a:p>
          <a:p>
            <a:r>
              <a:rPr lang="en-US" dirty="0"/>
              <a:t>	</a:t>
            </a:r>
            <a:r>
              <a:rPr lang="en-US" dirty="0" smtClean="0"/>
              <a:t>minor league clubs. </a:t>
            </a:r>
          </a:p>
          <a:p>
            <a:endParaRPr lang="en-US" dirty="0"/>
          </a:p>
          <a:p>
            <a:endParaRPr lang="en-US" dirty="0" smtClean="0"/>
          </a:p>
          <a:p>
            <a:endParaRPr lang="en-US" dirty="0"/>
          </a:p>
          <a:p>
            <a:endParaRPr lang="en-US" dirty="0"/>
          </a:p>
          <a:p>
            <a:endParaRPr lang="en-US" dirty="0" smtClean="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35920" cy="505902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213" y="2923045"/>
            <a:ext cx="5119787" cy="393027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2213" y="187168"/>
            <a:ext cx="5119787" cy="393391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054174"/>
            <a:ext cx="4408099" cy="2799143"/>
          </a:xfrm>
          <a:prstGeom prst="rect">
            <a:avLst/>
          </a:prstGeom>
        </p:spPr>
      </p:pic>
    </p:spTree>
    <p:extLst>
      <p:ext uri="{BB962C8B-B14F-4D97-AF65-F5344CB8AC3E}">
        <p14:creationId xmlns:p14="http://schemas.microsoft.com/office/powerpoint/2010/main" val="4167004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8262" y="462830"/>
            <a:ext cx="3503780" cy="707886"/>
          </a:xfrm>
          <a:prstGeom prst="rect">
            <a:avLst/>
          </a:prstGeom>
          <a:noFill/>
        </p:spPr>
        <p:txBody>
          <a:bodyPr wrap="none" rtlCol="0">
            <a:spAutoFit/>
          </a:bodyPr>
          <a:lstStyle/>
          <a:p>
            <a:r>
              <a:rPr lang="en-US" sz="4000" b="1" dirty="0" smtClean="0"/>
              <a:t>Knot Hole Gang</a:t>
            </a:r>
            <a:endParaRPr lang="en-US" sz="40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47" y="0"/>
            <a:ext cx="3435920" cy="505902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5725" y="1903705"/>
            <a:ext cx="7377957" cy="4695501"/>
          </a:xfrm>
          <a:prstGeom prst="rect">
            <a:avLst/>
          </a:prstGeom>
        </p:spPr>
      </p:pic>
      <p:sp>
        <p:nvSpPr>
          <p:cNvPr id="7" name="Rectangle 6"/>
          <p:cNvSpPr/>
          <p:nvPr/>
        </p:nvSpPr>
        <p:spPr>
          <a:xfrm>
            <a:off x="388189" y="4251456"/>
            <a:ext cx="3510951" cy="846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432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4409" y="172268"/>
            <a:ext cx="3503780" cy="707886"/>
          </a:xfrm>
          <a:prstGeom prst="rect">
            <a:avLst/>
          </a:prstGeom>
          <a:noFill/>
        </p:spPr>
        <p:txBody>
          <a:bodyPr wrap="none" rtlCol="0">
            <a:spAutoFit/>
          </a:bodyPr>
          <a:lstStyle/>
          <a:p>
            <a:r>
              <a:rPr lang="en-US" sz="4000" b="1" dirty="0" smtClean="0"/>
              <a:t>Knot Hole Gang</a:t>
            </a:r>
            <a:endParaRPr lang="en-US" sz="4000" b="1" dirty="0"/>
          </a:p>
        </p:txBody>
      </p:sp>
      <p:sp>
        <p:nvSpPr>
          <p:cNvPr id="4" name="TextBox 3"/>
          <p:cNvSpPr txBox="1"/>
          <p:nvPr/>
        </p:nvSpPr>
        <p:spPr>
          <a:xfrm>
            <a:off x="3554409" y="2043664"/>
            <a:ext cx="3520583" cy="3139321"/>
          </a:xfrm>
          <a:prstGeom prst="rect">
            <a:avLst/>
          </a:prstGeom>
          <a:noFill/>
        </p:spPr>
        <p:txBody>
          <a:bodyPr wrap="square" rtlCol="0">
            <a:spAutoFit/>
          </a:bodyPr>
          <a:lstStyle/>
          <a:p>
            <a:r>
              <a:rPr lang="en-US" sz="2400" dirty="0" smtClean="0"/>
              <a:t>Not everyone observed all the rules of the </a:t>
            </a:r>
          </a:p>
          <a:p>
            <a:r>
              <a:rPr lang="en-US" sz="2400" dirty="0" smtClean="0"/>
              <a:t>Knothole Gang</a:t>
            </a:r>
          </a:p>
          <a:p>
            <a:endParaRPr lang="en-US" dirty="0"/>
          </a:p>
          <a:p>
            <a:endParaRPr lang="en-US" dirty="0" smtClean="0"/>
          </a:p>
          <a:p>
            <a:endParaRPr lang="en-US" dirty="0"/>
          </a:p>
          <a:p>
            <a:endParaRPr lang="en-US" dirty="0"/>
          </a:p>
          <a:p>
            <a:endParaRPr lang="en-US" dirty="0" smtClean="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35920" cy="505902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541461"/>
            <a:ext cx="5158596" cy="328304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3482" y="327804"/>
            <a:ext cx="4709740" cy="5978105"/>
          </a:xfrm>
          <a:prstGeom prst="rect">
            <a:avLst/>
          </a:prstGeom>
        </p:spPr>
      </p:pic>
      <p:cxnSp>
        <p:nvCxnSpPr>
          <p:cNvPr id="11" name="Straight Arrow Connector 10"/>
          <p:cNvCxnSpPr/>
          <p:nvPr/>
        </p:nvCxnSpPr>
        <p:spPr>
          <a:xfrm>
            <a:off x="5589917" y="3105509"/>
            <a:ext cx="1603565" cy="621102"/>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56622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0275" y="36490"/>
            <a:ext cx="4570867" cy="707886"/>
          </a:xfrm>
          <a:prstGeom prst="rect">
            <a:avLst/>
          </a:prstGeom>
          <a:noFill/>
        </p:spPr>
        <p:txBody>
          <a:bodyPr wrap="none" rtlCol="0">
            <a:spAutoFit/>
          </a:bodyPr>
          <a:lstStyle/>
          <a:p>
            <a:r>
              <a:rPr lang="en-US" sz="4000" b="1" dirty="0" smtClean="0"/>
              <a:t>Baseball Fans in Asia</a:t>
            </a:r>
            <a:endParaRPr lang="en-US" sz="4000" b="1" dirty="0"/>
          </a:p>
        </p:txBody>
      </p:sp>
      <p:sp>
        <p:nvSpPr>
          <p:cNvPr id="4" name="TextBox 3"/>
          <p:cNvSpPr txBox="1"/>
          <p:nvPr/>
        </p:nvSpPr>
        <p:spPr>
          <a:xfrm>
            <a:off x="8671417" y="390433"/>
            <a:ext cx="3520583" cy="5601533"/>
          </a:xfrm>
          <a:prstGeom prst="rect">
            <a:avLst/>
          </a:prstGeom>
          <a:noFill/>
        </p:spPr>
        <p:txBody>
          <a:bodyPr wrap="square" rtlCol="0">
            <a:spAutoFit/>
          </a:bodyPr>
          <a:lstStyle/>
          <a:p>
            <a:pPr algn="ctr"/>
            <a:r>
              <a:rPr lang="en-US" sz="2800" b="1" dirty="0" err="1" smtClean="0"/>
              <a:t>Thundersticks</a:t>
            </a:r>
            <a:r>
              <a:rPr lang="en-US" sz="2800" b="1" dirty="0" smtClean="0"/>
              <a:t> (Korea)</a:t>
            </a:r>
          </a:p>
          <a:p>
            <a:pPr algn="ctr"/>
            <a:endParaRPr lang="en-US" sz="2800" b="1" dirty="0"/>
          </a:p>
          <a:p>
            <a:r>
              <a:rPr lang="en-US" sz="2000" dirty="0" smtClean="0"/>
              <a:t>Manufactured in South Korea and first used at baseball games there in 1994.</a:t>
            </a:r>
          </a:p>
          <a:p>
            <a:endParaRPr lang="en-US" sz="2000" dirty="0"/>
          </a:p>
          <a:p>
            <a:r>
              <a:rPr lang="en-US" sz="2000" dirty="0" smtClean="0"/>
              <a:t>Popularized in the U.S.A. by Los Angeles fans during the Angels’ 2002 World Series run.</a:t>
            </a:r>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7032"/>
            <a:ext cx="8716860" cy="4910907"/>
          </a:xfrm>
          <a:prstGeom prst="rect">
            <a:avLst/>
          </a:prstGeom>
        </p:spPr>
      </p:pic>
      <p:sp>
        <p:nvSpPr>
          <p:cNvPr id="5" name="TextBox 4"/>
          <p:cNvSpPr txBox="1"/>
          <p:nvPr/>
        </p:nvSpPr>
        <p:spPr>
          <a:xfrm>
            <a:off x="1671069" y="6021238"/>
            <a:ext cx="4950073" cy="646331"/>
          </a:xfrm>
          <a:prstGeom prst="rect">
            <a:avLst/>
          </a:prstGeom>
          <a:noFill/>
        </p:spPr>
        <p:txBody>
          <a:bodyPr wrap="none" rtlCol="0">
            <a:spAutoFit/>
          </a:bodyPr>
          <a:lstStyle/>
          <a:p>
            <a:r>
              <a:rPr lang="en-US" dirty="0">
                <a:hlinkClick r:id="rId4"/>
              </a:rPr>
              <a:t>https://www.youtube.com/watch?v=F0O88TQQ--</a:t>
            </a:r>
            <a:r>
              <a:rPr lang="en-US" dirty="0" smtClean="0">
                <a:hlinkClick r:id="rId4"/>
              </a:rPr>
              <a:t>o</a:t>
            </a:r>
            <a:endParaRPr lang="en-US" dirty="0" smtClean="0"/>
          </a:p>
          <a:p>
            <a:endParaRPr lang="en-US" dirty="0"/>
          </a:p>
        </p:txBody>
      </p:sp>
    </p:spTree>
    <p:extLst>
      <p:ext uri="{BB962C8B-B14F-4D97-AF65-F5344CB8AC3E}">
        <p14:creationId xmlns:p14="http://schemas.microsoft.com/office/powerpoint/2010/main" val="2071956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70944" y="123785"/>
            <a:ext cx="2377895" cy="707886"/>
          </a:xfrm>
          <a:prstGeom prst="rect">
            <a:avLst/>
          </a:prstGeom>
          <a:noFill/>
        </p:spPr>
        <p:txBody>
          <a:bodyPr wrap="none" rtlCol="0">
            <a:spAutoFit/>
          </a:bodyPr>
          <a:lstStyle/>
          <a:p>
            <a:r>
              <a:rPr lang="en-US" sz="4000" dirty="0"/>
              <a:t>Definition:</a:t>
            </a:r>
          </a:p>
        </p:txBody>
      </p:sp>
      <p:sp>
        <p:nvSpPr>
          <p:cNvPr id="5" name="Rectangle 4"/>
          <p:cNvSpPr/>
          <p:nvPr/>
        </p:nvSpPr>
        <p:spPr>
          <a:xfrm>
            <a:off x="798770" y="831671"/>
            <a:ext cx="9449411" cy="5755422"/>
          </a:xfrm>
          <a:prstGeom prst="rect">
            <a:avLst/>
          </a:prstGeom>
        </p:spPr>
        <p:txBody>
          <a:bodyPr wrap="square">
            <a:spAutoFit/>
          </a:bodyPr>
          <a:lstStyle/>
          <a:p>
            <a:r>
              <a:rPr lang="en-US" sz="4800" b="1" dirty="0" smtClean="0"/>
              <a:t>Fan</a:t>
            </a:r>
            <a:r>
              <a:rPr lang="en-US" sz="4000" dirty="0" smtClean="0"/>
              <a:t> (noun)</a:t>
            </a:r>
          </a:p>
          <a:p>
            <a:endParaRPr lang="en-US" sz="3200" dirty="0" smtClean="0"/>
          </a:p>
          <a:p>
            <a:pPr marL="742950" indent="-742950">
              <a:buAutoNum type="arabicPeriod"/>
            </a:pPr>
            <a:r>
              <a:rPr lang="en-US" sz="3200" dirty="0" smtClean="0"/>
              <a:t>An enthusiastic devotee (as of a sport or </a:t>
            </a:r>
          </a:p>
          <a:p>
            <a:r>
              <a:rPr lang="en-US" sz="3200" dirty="0" smtClean="0"/>
              <a:t>performing art), usually as a spectator</a:t>
            </a:r>
          </a:p>
          <a:p>
            <a:endParaRPr lang="en-US" sz="3200" dirty="0" smtClean="0"/>
          </a:p>
          <a:p>
            <a:pPr marL="742950" indent="-742950">
              <a:buAutoNum type="arabicPeriod" startAt="2"/>
            </a:pPr>
            <a:r>
              <a:rPr lang="en-US" sz="3200" dirty="0" smtClean="0"/>
              <a:t>An ardent admirer or enthusiast (as of a celebrity</a:t>
            </a:r>
          </a:p>
          <a:p>
            <a:r>
              <a:rPr lang="en-US" sz="3200" dirty="0" smtClean="0"/>
              <a:t>or pursuit) </a:t>
            </a:r>
          </a:p>
          <a:p>
            <a:endParaRPr lang="en-US" sz="3200" dirty="0"/>
          </a:p>
          <a:p>
            <a:r>
              <a:rPr lang="en-US" sz="3200" dirty="0" smtClean="0"/>
              <a:t>Probably short for “fanatic”; first known use – 1682.</a:t>
            </a:r>
          </a:p>
          <a:p>
            <a:r>
              <a:rPr lang="en-US" sz="3200" dirty="0" smtClean="0"/>
              <a:t>Derived from the Latin “</a:t>
            </a:r>
            <a:r>
              <a:rPr lang="en-US" sz="3200" dirty="0" err="1" smtClean="0"/>
              <a:t>fanaticus</a:t>
            </a:r>
            <a:r>
              <a:rPr lang="en-US" sz="3200" dirty="0" smtClean="0"/>
              <a:t>”, meaning “insanely</a:t>
            </a:r>
          </a:p>
          <a:p>
            <a:r>
              <a:rPr lang="en-US" sz="3200" dirty="0" smtClean="0"/>
              <a:t>but divinely inspired”</a:t>
            </a:r>
            <a:endParaRPr lang="en-US" sz="3200" dirty="0"/>
          </a:p>
        </p:txBody>
      </p:sp>
    </p:spTree>
    <p:extLst>
      <p:ext uri="{BB962C8B-B14F-4D97-AF65-F5344CB8AC3E}">
        <p14:creationId xmlns:p14="http://schemas.microsoft.com/office/powerpoint/2010/main" val="613650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0275" y="36490"/>
            <a:ext cx="4570867" cy="707886"/>
          </a:xfrm>
          <a:prstGeom prst="rect">
            <a:avLst/>
          </a:prstGeom>
          <a:noFill/>
        </p:spPr>
        <p:txBody>
          <a:bodyPr wrap="none" rtlCol="0">
            <a:spAutoFit/>
          </a:bodyPr>
          <a:lstStyle/>
          <a:p>
            <a:r>
              <a:rPr lang="en-US" sz="4000" b="1" dirty="0" smtClean="0"/>
              <a:t>Baseball Fans in Asia</a:t>
            </a:r>
            <a:endParaRPr lang="en-US" sz="4000" b="1" dirty="0"/>
          </a:p>
        </p:txBody>
      </p:sp>
      <p:sp>
        <p:nvSpPr>
          <p:cNvPr id="4" name="TextBox 3"/>
          <p:cNvSpPr txBox="1"/>
          <p:nvPr/>
        </p:nvSpPr>
        <p:spPr>
          <a:xfrm>
            <a:off x="8802779" y="390433"/>
            <a:ext cx="3520583" cy="3724096"/>
          </a:xfrm>
          <a:prstGeom prst="rect">
            <a:avLst/>
          </a:prstGeom>
          <a:noFill/>
        </p:spPr>
        <p:txBody>
          <a:bodyPr wrap="square" rtlCol="0">
            <a:spAutoFit/>
          </a:bodyPr>
          <a:lstStyle/>
          <a:p>
            <a:pPr algn="ctr"/>
            <a:r>
              <a:rPr lang="en-US" sz="2800" b="1" dirty="0" smtClean="0"/>
              <a:t>Fan-Bots (Korea)</a:t>
            </a:r>
          </a:p>
          <a:p>
            <a:pPr algn="ctr"/>
            <a:endParaRPr lang="en-US" sz="2800" b="1" dirty="0"/>
          </a:p>
          <a:p>
            <a:endParaRPr lang="en-US" b="1" dirty="0" smtClean="0"/>
          </a:p>
          <a:p>
            <a:r>
              <a:rPr lang="en-US" dirty="0" smtClean="0"/>
              <a:t>These fans aren’t even human !!</a:t>
            </a:r>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4376"/>
            <a:ext cx="8802779" cy="4951563"/>
          </a:xfrm>
          <a:prstGeom prst="rect">
            <a:avLst/>
          </a:prstGeom>
        </p:spPr>
      </p:pic>
      <p:sp>
        <p:nvSpPr>
          <p:cNvPr id="3" name="TextBox 2"/>
          <p:cNvSpPr txBox="1"/>
          <p:nvPr/>
        </p:nvSpPr>
        <p:spPr>
          <a:xfrm>
            <a:off x="1936066" y="6049882"/>
            <a:ext cx="4930645" cy="646331"/>
          </a:xfrm>
          <a:prstGeom prst="rect">
            <a:avLst/>
          </a:prstGeom>
          <a:noFill/>
        </p:spPr>
        <p:txBody>
          <a:bodyPr wrap="none" rtlCol="0">
            <a:spAutoFit/>
          </a:bodyPr>
          <a:lstStyle/>
          <a:p>
            <a:r>
              <a:rPr lang="en-US" dirty="0">
                <a:hlinkClick r:id="rId4"/>
              </a:rPr>
              <a:t>https://</a:t>
            </a:r>
            <a:r>
              <a:rPr lang="en-US" dirty="0" smtClean="0">
                <a:hlinkClick r:id="rId4"/>
              </a:rPr>
              <a:t>www.youtube.com/watch?v=PHTK63fgl4M</a:t>
            </a:r>
            <a:endParaRPr lang="en-US" dirty="0" smtClean="0"/>
          </a:p>
          <a:p>
            <a:endParaRPr lang="en-US" dirty="0"/>
          </a:p>
        </p:txBody>
      </p:sp>
    </p:spTree>
    <p:extLst>
      <p:ext uri="{BB962C8B-B14F-4D97-AF65-F5344CB8AC3E}">
        <p14:creationId xmlns:p14="http://schemas.microsoft.com/office/powerpoint/2010/main" val="3402825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7804" y="372504"/>
            <a:ext cx="4346062" cy="707886"/>
          </a:xfrm>
          <a:prstGeom prst="rect">
            <a:avLst/>
          </a:prstGeom>
          <a:noFill/>
        </p:spPr>
        <p:txBody>
          <a:bodyPr wrap="none" rtlCol="0">
            <a:spAutoFit/>
          </a:bodyPr>
          <a:lstStyle/>
          <a:p>
            <a:r>
              <a:rPr lang="en-US" sz="4000" b="1" dirty="0" err="1" smtClean="0"/>
              <a:t>Fanaticos</a:t>
            </a:r>
            <a:r>
              <a:rPr lang="en-US" sz="4000" b="1" dirty="0" smtClean="0"/>
              <a:t> al </a:t>
            </a:r>
            <a:r>
              <a:rPr lang="en-US" sz="4000" b="1" dirty="0" err="1" smtClean="0"/>
              <a:t>Estadio</a:t>
            </a:r>
            <a:endParaRPr lang="en-US" sz="4000" b="1" dirty="0"/>
          </a:p>
        </p:txBody>
      </p:sp>
      <p:sp>
        <p:nvSpPr>
          <p:cNvPr id="4" name="TextBox 3"/>
          <p:cNvSpPr txBox="1"/>
          <p:nvPr/>
        </p:nvSpPr>
        <p:spPr>
          <a:xfrm>
            <a:off x="8578662" y="435257"/>
            <a:ext cx="3520583" cy="5786199"/>
          </a:xfrm>
          <a:prstGeom prst="rect">
            <a:avLst/>
          </a:prstGeom>
          <a:noFill/>
        </p:spPr>
        <p:txBody>
          <a:bodyPr wrap="square" rtlCol="0">
            <a:spAutoFit/>
          </a:bodyPr>
          <a:lstStyle/>
          <a:p>
            <a:pPr algn="ctr"/>
            <a:r>
              <a:rPr lang="en-US" sz="2800" b="1" dirty="0" smtClean="0"/>
              <a:t>Fans in Mexico</a:t>
            </a:r>
          </a:p>
          <a:p>
            <a:pPr algn="ctr"/>
            <a:endParaRPr lang="en-US" sz="2800" b="1" dirty="0" smtClean="0"/>
          </a:p>
          <a:p>
            <a:pPr algn="ctr"/>
            <a:endParaRPr lang="en-US" sz="2800" b="1" dirty="0"/>
          </a:p>
          <a:p>
            <a:pPr algn="ctr"/>
            <a:endParaRPr lang="en-US" sz="2800" b="1" dirty="0"/>
          </a:p>
          <a:p>
            <a:endParaRPr lang="en-US" b="1" dirty="0" smtClean="0"/>
          </a:p>
          <a:p>
            <a:pPr algn="ctr"/>
            <a:r>
              <a:rPr lang="en-US" sz="2400" dirty="0" smtClean="0"/>
              <a:t>Monte y </a:t>
            </a:r>
            <a:r>
              <a:rPr lang="en-US" sz="2400" dirty="0" err="1" smtClean="0"/>
              <a:t>los</a:t>
            </a:r>
            <a:r>
              <a:rPr lang="en-US" sz="2400" dirty="0" smtClean="0"/>
              <a:t> dos</a:t>
            </a:r>
          </a:p>
          <a:p>
            <a:pPr algn="ctr"/>
            <a:r>
              <a:rPr lang="en-US" sz="2400" dirty="0" smtClean="0"/>
              <a:t>Juan </a:t>
            </a:r>
            <a:r>
              <a:rPr lang="en-US" sz="2400" dirty="0" err="1" smtClean="0"/>
              <a:t>Antonios</a:t>
            </a:r>
            <a:r>
              <a:rPr lang="en-US" sz="2400" dirty="0" smtClean="0"/>
              <a:t> </a:t>
            </a:r>
          </a:p>
          <a:p>
            <a:pPr algn="ctr"/>
            <a:r>
              <a:rPr lang="en-US" sz="2400" dirty="0" err="1" smtClean="0"/>
              <a:t>en</a:t>
            </a:r>
            <a:endParaRPr lang="en-US" sz="2400" dirty="0" smtClean="0"/>
          </a:p>
          <a:p>
            <a:pPr algn="ctr"/>
            <a:r>
              <a:rPr lang="en-US" sz="2400" dirty="0" smtClean="0"/>
              <a:t>Culiacan, Sinaloa, Mexico</a:t>
            </a:r>
            <a:endParaRPr lang="en-US" sz="2400" dirty="0"/>
          </a:p>
          <a:p>
            <a:endParaRPr lang="en-US" dirty="0" smtClean="0"/>
          </a:p>
          <a:p>
            <a:endParaRPr lang="en-US" dirty="0"/>
          </a:p>
          <a:p>
            <a:endParaRPr lang="en-US" dirty="0" smtClean="0"/>
          </a:p>
          <a:p>
            <a:endParaRPr lang="en-US" dirty="0"/>
          </a:p>
          <a:p>
            <a:endParaRPr lang="en-US" dirty="0"/>
          </a:p>
          <a:p>
            <a:endParaRPr lang="en-US" dirty="0" smtClean="0"/>
          </a:p>
          <a:p>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01" y="1160929"/>
            <a:ext cx="6950635" cy="5212977"/>
          </a:xfrm>
          <a:prstGeom prst="rect">
            <a:avLst/>
          </a:prstGeom>
        </p:spPr>
      </p:pic>
    </p:spTree>
    <p:extLst>
      <p:ext uri="{BB962C8B-B14F-4D97-AF65-F5344CB8AC3E}">
        <p14:creationId xmlns:p14="http://schemas.microsoft.com/office/powerpoint/2010/main" val="158310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1595" y="173900"/>
            <a:ext cx="4239109" cy="707886"/>
          </a:xfrm>
          <a:prstGeom prst="rect">
            <a:avLst/>
          </a:prstGeom>
          <a:noFill/>
        </p:spPr>
        <p:txBody>
          <a:bodyPr wrap="none" rtlCol="0">
            <a:spAutoFit/>
          </a:bodyPr>
          <a:lstStyle/>
          <a:p>
            <a:r>
              <a:rPr lang="en-US" sz="4000" dirty="0" err="1" smtClean="0"/>
              <a:t>Fanaticos</a:t>
            </a:r>
            <a:r>
              <a:rPr lang="en-US" sz="4000" dirty="0" smtClean="0"/>
              <a:t> al </a:t>
            </a:r>
            <a:r>
              <a:rPr lang="en-US" sz="4000" dirty="0" err="1" smtClean="0"/>
              <a:t>Estadio</a:t>
            </a:r>
            <a:endParaRPr lang="en-US" sz="4000" dirty="0"/>
          </a:p>
        </p:txBody>
      </p:sp>
      <p:sp>
        <p:nvSpPr>
          <p:cNvPr id="4" name="TextBox 3"/>
          <p:cNvSpPr txBox="1"/>
          <p:nvPr/>
        </p:nvSpPr>
        <p:spPr>
          <a:xfrm>
            <a:off x="928576" y="5740663"/>
            <a:ext cx="4514569" cy="923330"/>
          </a:xfrm>
          <a:prstGeom prst="rect">
            <a:avLst/>
          </a:prstGeom>
          <a:noFill/>
        </p:spPr>
        <p:txBody>
          <a:bodyPr wrap="none" rtlCol="0">
            <a:spAutoFit/>
          </a:bodyPr>
          <a:lstStyle/>
          <a:p>
            <a:pPr algn="ctr"/>
            <a:r>
              <a:rPr lang="en-US" dirty="0" smtClean="0"/>
              <a:t>With “El Diablo” </a:t>
            </a:r>
            <a:r>
              <a:rPr lang="en-US" dirty="0" err="1" smtClean="0"/>
              <a:t>Jhonny</a:t>
            </a:r>
            <a:r>
              <a:rPr lang="en-US" dirty="0" smtClean="0"/>
              <a:t> and “El Angel” Martin</a:t>
            </a:r>
          </a:p>
          <a:p>
            <a:pPr algn="ctr"/>
            <a:endParaRPr lang="en-US" dirty="0" smtClean="0"/>
          </a:p>
          <a:p>
            <a:pPr algn="ctr"/>
            <a:r>
              <a:rPr lang="en-US" dirty="0" smtClean="0"/>
              <a:t>in </a:t>
            </a:r>
            <a:r>
              <a:rPr lang="en-US" dirty="0" err="1" smtClean="0"/>
              <a:t>Porlamar</a:t>
            </a:r>
            <a:r>
              <a:rPr lang="en-US" dirty="0" smtClean="0"/>
              <a:t>, Venezuela</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501091"/>
            <a:ext cx="7419677" cy="4173568"/>
          </a:xfrm>
          <a:prstGeom prst="rect">
            <a:avLst/>
          </a:prstGeom>
        </p:spPr>
      </p:pic>
      <p:sp>
        <p:nvSpPr>
          <p:cNvPr id="10" name="TextBox 9"/>
          <p:cNvSpPr txBox="1"/>
          <p:nvPr/>
        </p:nvSpPr>
        <p:spPr>
          <a:xfrm>
            <a:off x="450832" y="820230"/>
            <a:ext cx="6060633" cy="523220"/>
          </a:xfrm>
          <a:prstGeom prst="rect">
            <a:avLst/>
          </a:prstGeom>
          <a:noFill/>
        </p:spPr>
        <p:txBody>
          <a:bodyPr wrap="none" rtlCol="0">
            <a:spAutoFit/>
          </a:bodyPr>
          <a:lstStyle/>
          <a:p>
            <a:r>
              <a:rPr lang="en-US" sz="2800" dirty="0" smtClean="0"/>
              <a:t>There are great fans South of the Border</a:t>
            </a:r>
            <a:endParaRPr lang="en-US"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528979" y="787100"/>
            <a:ext cx="6296805" cy="4722604"/>
          </a:xfrm>
          <a:prstGeom prst="rect">
            <a:avLst/>
          </a:prstGeom>
        </p:spPr>
      </p:pic>
      <p:sp>
        <p:nvSpPr>
          <p:cNvPr id="5" name="TextBox 4"/>
          <p:cNvSpPr txBox="1"/>
          <p:nvPr/>
        </p:nvSpPr>
        <p:spPr>
          <a:xfrm>
            <a:off x="7098874" y="6381309"/>
            <a:ext cx="5093126" cy="369332"/>
          </a:xfrm>
          <a:prstGeom prst="rect">
            <a:avLst/>
          </a:prstGeom>
          <a:noFill/>
        </p:spPr>
        <p:txBody>
          <a:bodyPr wrap="none" rtlCol="0">
            <a:spAutoFit/>
          </a:bodyPr>
          <a:lstStyle/>
          <a:p>
            <a:r>
              <a:rPr lang="en-US" dirty="0" smtClean="0"/>
              <a:t>With “El Papa’ Francisco” (Martin) in Santo Domingo</a:t>
            </a:r>
            <a:endParaRPr lang="en-US" dirty="0"/>
          </a:p>
        </p:txBody>
      </p:sp>
    </p:spTree>
    <p:extLst>
      <p:ext uri="{BB962C8B-B14F-4D97-AF65-F5344CB8AC3E}">
        <p14:creationId xmlns:p14="http://schemas.microsoft.com/office/powerpoint/2010/main" val="3788281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9879" y="63861"/>
            <a:ext cx="4239109" cy="707886"/>
          </a:xfrm>
          <a:prstGeom prst="rect">
            <a:avLst/>
          </a:prstGeom>
          <a:noFill/>
        </p:spPr>
        <p:txBody>
          <a:bodyPr wrap="none" rtlCol="0">
            <a:spAutoFit/>
          </a:bodyPr>
          <a:lstStyle/>
          <a:p>
            <a:r>
              <a:rPr lang="en-US" sz="4000" dirty="0" err="1" smtClean="0"/>
              <a:t>Fanaticos</a:t>
            </a:r>
            <a:r>
              <a:rPr lang="en-US" sz="4000" dirty="0" smtClean="0"/>
              <a:t> al </a:t>
            </a:r>
            <a:r>
              <a:rPr lang="en-US" sz="4000" dirty="0" err="1" smtClean="0"/>
              <a:t>Estadio</a:t>
            </a:r>
            <a:endParaRPr lang="en-US" sz="4000" dirty="0"/>
          </a:p>
        </p:txBody>
      </p:sp>
      <p:sp>
        <p:nvSpPr>
          <p:cNvPr id="6" name="TextBox 5"/>
          <p:cNvSpPr txBox="1"/>
          <p:nvPr/>
        </p:nvSpPr>
        <p:spPr>
          <a:xfrm>
            <a:off x="1810461" y="5731902"/>
            <a:ext cx="8271046" cy="584775"/>
          </a:xfrm>
          <a:prstGeom prst="rect">
            <a:avLst/>
          </a:prstGeom>
          <a:noFill/>
        </p:spPr>
        <p:txBody>
          <a:bodyPr wrap="none" rtlCol="0">
            <a:spAutoFit/>
          </a:bodyPr>
          <a:lstStyle/>
          <a:p>
            <a:pPr algn="ctr"/>
            <a:r>
              <a:rPr lang="en-US" sz="3200" b="1" dirty="0" smtClean="0"/>
              <a:t>Enrique Estrada</a:t>
            </a:r>
            <a:r>
              <a:rPr lang="en-US" dirty="0" smtClean="0"/>
              <a:t>, El Rey de </a:t>
            </a:r>
            <a:r>
              <a:rPr lang="en-US" dirty="0" err="1" smtClean="0"/>
              <a:t>los</a:t>
            </a:r>
            <a:r>
              <a:rPr lang="en-US" dirty="0" smtClean="0"/>
              <a:t> </a:t>
            </a:r>
            <a:r>
              <a:rPr lang="en-US" dirty="0" err="1" smtClean="0"/>
              <a:t>Matraqueros</a:t>
            </a:r>
            <a:r>
              <a:rPr lang="en-US" dirty="0" smtClean="0"/>
              <a:t>.  (Hermosillo, Sonora, Mexico)</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4834" y="659951"/>
            <a:ext cx="6762601" cy="5071951"/>
          </a:xfrm>
          <a:prstGeom prst="rect">
            <a:avLst/>
          </a:prstGeom>
        </p:spPr>
      </p:pic>
      <p:sp>
        <p:nvSpPr>
          <p:cNvPr id="3" name="TextBox 2"/>
          <p:cNvSpPr txBox="1"/>
          <p:nvPr/>
        </p:nvSpPr>
        <p:spPr>
          <a:xfrm>
            <a:off x="3270004" y="6257835"/>
            <a:ext cx="6332631" cy="1200329"/>
          </a:xfrm>
          <a:prstGeom prst="rect">
            <a:avLst/>
          </a:prstGeom>
          <a:noFill/>
        </p:spPr>
        <p:txBody>
          <a:bodyPr wrap="none" rtlCol="0">
            <a:spAutoFit/>
          </a:bodyPr>
          <a:lstStyle/>
          <a:p>
            <a:r>
              <a:rPr lang="en-US" dirty="0">
                <a:hlinkClick r:id="rId4"/>
              </a:rPr>
              <a:t>https://</a:t>
            </a:r>
            <a:r>
              <a:rPr lang="en-US" dirty="0" smtClean="0">
                <a:hlinkClick r:id="rId4"/>
              </a:rPr>
              <a:t>www.youtube.com/watch?v=zK-waX2OKKY</a:t>
            </a:r>
            <a:r>
              <a:rPr lang="en-US" dirty="0" smtClean="0"/>
              <a:t>        4:07 , 5:20</a:t>
            </a:r>
          </a:p>
          <a:p>
            <a:endParaRPr lang="en-US" dirty="0" smtClean="0"/>
          </a:p>
          <a:p>
            <a:endParaRPr lang="en-US" dirty="0"/>
          </a:p>
          <a:p>
            <a:endParaRPr lang="en-US" dirty="0"/>
          </a:p>
        </p:txBody>
      </p:sp>
    </p:spTree>
    <p:extLst>
      <p:ext uri="{BB962C8B-B14F-4D97-AF65-F5344CB8AC3E}">
        <p14:creationId xmlns:p14="http://schemas.microsoft.com/office/powerpoint/2010/main" val="2364023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939" y="2061928"/>
            <a:ext cx="11656332" cy="1938992"/>
          </a:xfrm>
          <a:prstGeom prst="rect">
            <a:avLst/>
          </a:prstGeom>
          <a:solidFill>
            <a:schemeClr val="bg1"/>
          </a:solidFill>
        </p:spPr>
        <p:txBody>
          <a:bodyPr wrap="none" rtlCol="0">
            <a:spAutoFit/>
          </a:bodyPr>
          <a:lstStyle/>
          <a:p>
            <a:pPr algn="ctr"/>
            <a:r>
              <a:rPr lang="en-US" sz="6000" dirty="0" smtClean="0"/>
              <a:t>We have our own</a:t>
            </a:r>
          </a:p>
          <a:p>
            <a:pPr algn="ctr"/>
            <a:r>
              <a:rPr lang="en-US" sz="6000" dirty="0" smtClean="0"/>
              <a:t>Super Fan right here in Austin, Texas.</a:t>
            </a:r>
            <a:endParaRPr lang="en-US" sz="6000" dirty="0"/>
          </a:p>
        </p:txBody>
      </p:sp>
    </p:spTree>
    <p:extLst>
      <p:ext uri="{BB962C8B-B14F-4D97-AF65-F5344CB8AC3E}">
        <p14:creationId xmlns:p14="http://schemas.microsoft.com/office/powerpoint/2010/main" val="3738974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5671" y="45138"/>
            <a:ext cx="7295394" cy="1938992"/>
          </a:xfrm>
          <a:prstGeom prst="rect">
            <a:avLst/>
          </a:prstGeom>
          <a:solidFill>
            <a:schemeClr val="bg1"/>
          </a:solidFill>
        </p:spPr>
        <p:txBody>
          <a:bodyPr wrap="none" rtlCol="0">
            <a:spAutoFit/>
          </a:bodyPr>
          <a:lstStyle/>
          <a:p>
            <a:pPr algn="ctr"/>
            <a:r>
              <a:rPr lang="en-US" sz="6000" dirty="0" smtClean="0"/>
              <a:t>He used to hang out at</a:t>
            </a:r>
          </a:p>
          <a:p>
            <a:pPr algn="ctr"/>
            <a:r>
              <a:rPr lang="en-US" sz="6000" dirty="0" smtClean="0"/>
              <a:t>Clark Field …</a:t>
            </a:r>
            <a:endParaRPr lang="en-US" sz="6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7302" y="1811757"/>
            <a:ext cx="6590268" cy="5020287"/>
          </a:xfrm>
          <a:prstGeom prst="rect">
            <a:avLst/>
          </a:prstGeom>
        </p:spPr>
      </p:pic>
    </p:spTree>
    <p:extLst>
      <p:ext uri="{BB962C8B-B14F-4D97-AF65-F5344CB8AC3E}">
        <p14:creationId xmlns:p14="http://schemas.microsoft.com/office/powerpoint/2010/main" val="1663078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7302" y="45138"/>
            <a:ext cx="6450034" cy="1938992"/>
          </a:xfrm>
          <a:prstGeom prst="rect">
            <a:avLst/>
          </a:prstGeom>
          <a:solidFill>
            <a:schemeClr val="bg1"/>
          </a:solidFill>
        </p:spPr>
        <p:txBody>
          <a:bodyPr wrap="none" rtlCol="0">
            <a:spAutoFit/>
          </a:bodyPr>
          <a:lstStyle/>
          <a:p>
            <a:pPr algn="ctr"/>
            <a:r>
              <a:rPr lang="en-US" sz="6000" dirty="0" smtClean="0"/>
              <a:t>… then he moved to</a:t>
            </a:r>
          </a:p>
          <a:p>
            <a:pPr algn="ctr"/>
            <a:r>
              <a:rPr lang="en-US" sz="6000" dirty="0" err="1" smtClean="0"/>
              <a:t>Disch</a:t>
            </a:r>
            <a:r>
              <a:rPr lang="en-US" sz="6000" dirty="0" smtClean="0"/>
              <a:t>-Falk</a:t>
            </a:r>
            <a:endParaRPr lang="en-US" sz="6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086" y="1984130"/>
            <a:ext cx="8360619" cy="4725567"/>
          </a:xfrm>
          <a:prstGeom prst="rect">
            <a:avLst/>
          </a:prstGeom>
        </p:spPr>
      </p:pic>
    </p:spTree>
    <p:extLst>
      <p:ext uri="{BB962C8B-B14F-4D97-AF65-F5344CB8AC3E}">
        <p14:creationId xmlns:p14="http://schemas.microsoft.com/office/powerpoint/2010/main" val="2115227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9145" y="45138"/>
            <a:ext cx="9426363" cy="1938992"/>
          </a:xfrm>
          <a:prstGeom prst="rect">
            <a:avLst/>
          </a:prstGeom>
          <a:solidFill>
            <a:schemeClr val="bg1"/>
          </a:solidFill>
        </p:spPr>
        <p:txBody>
          <a:bodyPr wrap="none" rtlCol="0">
            <a:spAutoFit/>
          </a:bodyPr>
          <a:lstStyle/>
          <a:p>
            <a:pPr algn="ctr"/>
            <a:r>
              <a:rPr lang="en-US" sz="6000" dirty="0" smtClean="0"/>
              <a:t>… and sometimes he’s in the </a:t>
            </a:r>
          </a:p>
          <a:p>
            <a:pPr algn="ctr"/>
            <a:r>
              <a:rPr lang="en-US" sz="6000" dirty="0" smtClean="0"/>
              <a:t>luxury boxes at Dell Diamond</a:t>
            </a:r>
            <a:endParaRPr lang="en-US" sz="6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1170" y="1909852"/>
            <a:ext cx="6429147" cy="4815655"/>
          </a:xfrm>
          <a:prstGeom prst="rect">
            <a:avLst/>
          </a:prstGeom>
        </p:spPr>
      </p:pic>
    </p:spTree>
    <p:extLst>
      <p:ext uri="{BB962C8B-B14F-4D97-AF65-F5344CB8AC3E}">
        <p14:creationId xmlns:p14="http://schemas.microsoft.com/office/powerpoint/2010/main" val="25633748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442674" y="897668"/>
            <a:ext cx="7507223" cy="4639294"/>
          </a:xfrm>
          <a:prstGeom prst="rect">
            <a:avLst/>
          </a:prstGeom>
        </p:spPr>
      </p:pic>
      <p:pic>
        <p:nvPicPr>
          <p:cNvPr id="11" name="Picture 10"/>
          <p:cNvPicPr>
            <a:picLocks noChangeAspect="1"/>
          </p:cNvPicPr>
          <p:nvPr/>
        </p:nvPicPr>
        <p:blipFill>
          <a:blip r:embed="rId4"/>
          <a:stretch>
            <a:fillRect/>
          </a:stretch>
        </p:blipFill>
        <p:spPr>
          <a:xfrm>
            <a:off x="7683194" y="881529"/>
            <a:ext cx="3429000" cy="4655433"/>
          </a:xfrm>
          <a:prstGeom prst="rect">
            <a:avLst/>
          </a:prstGeom>
        </p:spPr>
      </p:pic>
      <p:sp>
        <p:nvSpPr>
          <p:cNvPr id="2" name="TextBox 1"/>
          <p:cNvSpPr txBox="1"/>
          <p:nvPr/>
        </p:nvSpPr>
        <p:spPr>
          <a:xfrm>
            <a:off x="138348" y="78157"/>
            <a:ext cx="5115139" cy="2862322"/>
          </a:xfrm>
          <a:prstGeom prst="rect">
            <a:avLst/>
          </a:prstGeom>
          <a:solidFill>
            <a:schemeClr val="bg1"/>
          </a:solidFill>
        </p:spPr>
        <p:txBody>
          <a:bodyPr wrap="square" rtlCol="0">
            <a:spAutoFit/>
          </a:bodyPr>
          <a:lstStyle/>
          <a:p>
            <a:pPr algn="ctr"/>
            <a:r>
              <a:rPr lang="en-US" sz="6000" dirty="0" smtClean="0"/>
              <a:t>Super Longhorn </a:t>
            </a:r>
          </a:p>
          <a:p>
            <a:pPr algn="ctr"/>
            <a:r>
              <a:rPr lang="en-US" sz="6000" dirty="0" smtClean="0"/>
              <a:t>Fan</a:t>
            </a:r>
          </a:p>
          <a:p>
            <a:pPr algn="ctr"/>
            <a:r>
              <a:rPr lang="en-US" sz="6000" dirty="0" smtClean="0"/>
              <a:t>Super John</a:t>
            </a:r>
            <a:endParaRPr lang="en-US" sz="6000" dirty="0"/>
          </a:p>
        </p:txBody>
      </p:sp>
      <p:sp>
        <p:nvSpPr>
          <p:cNvPr id="3" name="TextBox 2"/>
          <p:cNvSpPr txBox="1"/>
          <p:nvPr/>
        </p:nvSpPr>
        <p:spPr>
          <a:xfrm>
            <a:off x="6728516" y="5710686"/>
            <a:ext cx="5051511" cy="923330"/>
          </a:xfrm>
          <a:prstGeom prst="rect">
            <a:avLst/>
          </a:prstGeom>
          <a:noFill/>
        </p:spPr>
        <p:txBody>
          <a:bodyPr wrap="none" rtlCol="0">
            <a:spAutoFit/>
          </a:bodyPr>
          <a:lstStyle/>
          <a:p>
            <a:r>
              <a:rPr lang="en-US" sz="3600" dirty="0" smtClean="0"/>
              <a:t>aka</a:t>
            </a:r>
            <a:r>
              <a:rPr lang="en-US" sz="5400" dirty="0" smtClean="0"/>
              <a:t> “Singing John”</a:t>
            </a:r>
            <a:endParaRPr lang="en-US" sz="5400" dirty="0"/>
          </a:p>
        </p:txBody>
      </p:sp>
    </p:spTree>
    <p:extLst>
      <p:ext uri="{BB962C8B-B14F-4D97-AF65-F5344CB8AC3E}">
        <p14:creationId xmlns:p14="http://schemas.microsoft.com/office/powerpoint/2010/main" val="3599984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62037" y="5993454"/>
            <a:ext cx="10086031" cy="461665"/>
          </a:xfrm>
          <a:prstGeom prst="rect">
            <a:avLst/>
          </a:prstGeom>
          <a:noFill/>
        </p:spPr>
        <p:txBody>
          <a:bodyPr wrap="none" rtlCol="0">
            <a:spAutoFit/>
          </a:bodyPr>
          <a:lstStyle/>
          <a:p>
            <a:r>
              <a:rPr lang="en-US" sz="2400" dirty="0" smtClean="0"/>
              <a:t>We’ve heard you can even buy John-themed sportswear at the Longhorn Shop</a:t>
            </a:r>
            <a:endParaRPr lang="en-US" sz="2400" dirty="0"/>
          </a:p>
        </p:txBody>
      </p:sp>
      <p:pic>
        <p:nvPicPr>
          <p:cNvPr id="11" name="Picture 10"/>
          <p:cNvPicPr>
            <a:picLocks noChangeAspect="1"/>
          </p:cNvPicPr>
          <p:nvPr/>
        </p:nvPicPr>
        <p:blipFill>
          <a:blip r:embed="rId3"/>
          <a:stretch>
            <a:fillRect/>
          </a:stretch>
        </p:blipFill>
        <p:spPr>
          <a:xfrm>
            <a:off x="1522502" y="422413"/>
            <a:ext cx="3903513" cy="529966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7194" y="434084"/>
            <a:ext cx="4152024" cy="5287992"/>
          </a:xfrm>
          <a:prstGeom prst="rect">
            <a:avLst/>
          </a:prstGeom>
        </p:spPr>
      </p:pic>
      <p:sp>
        <p:nvSpPr>
          <p:cNvPr id="2" name="TextBox 1"/>
          <p:cNvSpPr txBox="1"/>
          <p:nvPr/>
        </p:nvSpPr>
        <p:spPr>
          <a:xfrm rot="229979">
            <a:off x="6832121" y="1656272"/>
            <a:ext cx="965329" cy="1938992"/>
          </a:xfrm>
          <a:prstGeom prst="rect">
            <a:avLst/>
          </a:prstGeom>
          <a:noFill/>
        </p:spPr>
        <p:txBody>
          <a:bodyPr wrap="none" rtlCol="0">
            <a:spAutoFit/>
          </a:bodyPr>
          <a:lstStyle/>
          <a:p>
            <a:r>
              <a:rPr lang="en-US" sz="12000" dirty="0"/>
              <a:t>1</a:t>
            </a:r>
          </a:p>
        </p:txBody>
      </p:sp>
    </p:spTree>
    <p:extLst>
      <p:ext uri="{BB962C8B-B14F-4D97-AF65-F5344CB8AC3E}">
        <p14:creationId xmlns:p14="http://schemas.microsoft.com/office/powerpoint/2010/main" val="843664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95427" y="153863"/>
            <a:ext cx="3025828" cy="1323439"/>
          </a:xfrm>
          <a:prstGeom prst="rect">
            <a:avLst/>
          </a:prstGeom>
          <a:noFill/>
        </p:spPr>
        <p:txBody>
          <a:bodyPr wrap="none" rtlCol="0">
            <a:spAutoFit/>
          </a:bodyPr>
          <a:lstStyle/>
          <a:p>
            <a:pPr algn="ctr"/>
            <a:r>
              <a:rPr lang="en-US" sz="4000" dirty="0" smtClean="0"/>
              <a:t>The Boston </a:t>
            </a:r>
          </a:p>
          <a:p>
            <a:pPr algn="ctr"/>
            <a:r>
              <a:rPr lang="en-US" sz="4000" dirty="0" smtClean="0"/>
              <a:t>Royal Rooters</a:t>
            </a:r>
            <a:endParaRPr lang="en-US" sz="4000" dirty="0"/>
          </a:p>
        </p:txBody>
      </p:sp>
      <p:sp>
        <p:nvSpPr>
          <p:cNvPr id="4" name="TextBox 3"/>
          <p:cNvSpPr txBox="1"/>
          <p:nvPr/>
        </p:nvSpPr>
        <p:spPr>
          <a:xfrm>
            <a:off x="8379009" y="1703219"/>
            <a:ext cx="3843937" cy="5355312"/>
          </a:xfrm>
          <a:prstGeom prst="rect">
            <a:avLst/>
          </a:prstGeom>
          <a:noFill/>
        </p:spPr>
        <p:txBody>
          <a:bodyPr wrap="none" rtlCol="0">
            <a:spAutoFit/>
          </a:bodyPr>
          <a:lstStyle/>
          <a:p>
            <a:r>
              <a:rPr lang="en-US" dirty="0" smtClean="0"/>
              <a:t>Original group was organized by</a:t>
            </a:r>
          </a:p>
          <a:p>
            <a:r>
              <a:rPr lang="en-US" dirty="0" smtClean="0"/>
              <a:t>Michael “</a:t>
            </a:r>
            <a:r>
              <a:rPr lang="en-US" dirty="0" err="1" smtClean="0"/>
              <a:t>Nuff</a:t>
            </a:r>
            <a:r>
              <a:rPr lang="en-US" dirty="0" smtClean="0"/>
              <a:t> Said” </a:t>
            </a:r>
            <a:r>
              <a:rPr lang="en-US" dirty="0" err="1" smtClean="0"/>
              <a:t>McGreevey</a:t>
            </a:r>
            <a:endParaRPr lang="en-US" dirty="0" smtClean="0"/>
          </a:p>
          <a:p>
            <a:r>
              <a:rPr lang="en-US" dirty="0" smtClean="0"/>
              <a:t>at his “Third Base Saloon” and was </a:t>
            </a:r>
          </a:p>
          <a:p>
            <a:r>
              <a:rPr lang="en-US" dirty="0" smtClean="0"/>
              <a:t>active 1894 – 1918.</a:t>
            </a:r>
          </a:p>
          <a:p>
            <a:endParaRPr lang="en-US" dirty="0"/>
          </a:p>
          <a:p>
            <a:r>
              <a:rPr lang="en-US" dirty="0" smtClean="0"/>
              <a:t>They were out in force during the </a:t>
            </a:r>
          </a:p>
          <a:p>
            <a:r>
              <a:rPr lang="en-US" dirty="0" smtClean="0"/>
              <a:t>first “</a:t>
            </a:r>
            <a:r>
              <a:rPr lang="en-US" smtClean="0"/>
              <a:t>modern era” </a:t>
            </a:r>
            <a:r>
              <a:rPr lang="en-US" dirty="0" smtClean="0"/>
              <a:t>World Series in</a:t>
            </a:r>
          </a:p>
          <a:p>
            <a:r>
              <a:rPr lang="en-US" dirty="0" smtClean="0"/>
              <a:t>1903, traveling to Pittsburgh and in</a:t>
            </a:r>
          </a:p>
          <a:p>
            <a:r>
              <a:rPr lang="en-US" dirty="0" smtClean="0"/>
              <a:t>their reserved section along the third</a:t>
            </a:r>
          </a:p>
          <a:p>
            <a:r>
              <a:rPr lang="en-US" dirty="0" smtClean="0"/>
              <a:t>base line in Boston’s AL park -</a:t>
            </a:r>
          </a:p>
          <a:p>
            <a:r>
              <a:rPr lang="en-US" dirty="0" smtClean="0"/>
              <a:t>Huntington Avenue Grounds.</a:t>
            </a:r>
          </a:p>
          <a:p>
            <a:endParaRPr lang="en-US" dirty="0"/>
          </a:p>
          <a:p>
            <a:r>
              <a:rPr lang="en-US" dirty="0" smtClean="0"/>
              <a:t>Their theme song was “Tessie”</a:t>
            </a:r>
          </a:p>
          <a:p>
            <a:endParaRPr lang="en-US" dirty="0"/>
          </a:p>
          <a:p>
            <a:r>
              <a:rPr lang="en-US" dirty="0" smtClean="0"/>
              <a:t>JFK’s grandfather, Boston politician and</a:t>
            </a:r>
          </a:p>
          <a:p>
            <a:r>
              <a:rPr lang="en-US" dirty="0" smtClean="0"/>
              <a:t>mayor, John F. Fitzgerald, was an </a:t>
            </a:r>
          </a:p>
          <a:p>
            <a:r>
              <a:rPr lang="en-US" dirty="0" smtClean="0"/>
              <a:t>active member.</a:t>
            </a:r>
          </a:p>
          <a:p>
            <a:endParaRPr lang="en-US"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00" y="0"/>
            <a:ext cx="8103988" cy="6858000"/>
          </a:xfrm>
          <a:prstGeom prst="rect">
            <a:avLst/>
          </a:prstGeom>
        </p:spPr>
      </p:pic>
    </p:spTree>
    <p:extLst>
      <p:ext uri="{BB962C8B-B14F-4D97-AF65-F5344CB8AC3E}">
        <p14:creationId xmlns:p14="http://schemas.microsoft.com/office/powerpoint/2010/main" val="3495653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8441" y="5873115"/>
            <a:ext cx="4735079" cy="984885"/>
          </a:xfrm>
          <a:prstGeom prst="rect">
            <a:avLst/>
          </a:prstGeom>
          <a:noFill/>
        </p:spPr>
        <p:txBody>
          <a:bodyPr wrap="none" rtlCol="0">
            <a:spAutoFit/>
          </a:bodyPr>
          <a:lstStyle/>
          <a:p>
            <a:r>
              <a:rPr lang="en-US" sz="4000" dirty="0" smtClean="0"/>
              <a:t>Boston </a:t>
            </a:r>
            <a:r>
              <a:rPr lang="en-US" sz="4000" dirty="0"/>
              <a:t>Super </a:t>
            </a:r>
            <a:r>
              <a:rPr lang="en-US" sz="4000" dirty="0" smtClean="0"/>
              <a:t>Fan       </a:t>
            </a:r>
            <a:endParaRPr lang="en-US" dirty="0" smtClean="0"/>
          </a:p>
          <a:p>
            <a:endParaRPr lang="en-US" dirty="0"/>
          </a:p>
        </p:txBody>
      </p:sp>
      <p:sp>
        <p:nvSpPr>
          <p:cNvPr id="4" name="TextBox 3"/>
          <p:cNvSpPr txBox="1"/>
          <p:nvPr/>
        </p:nvSpPr>
        <p:spPr>
          <a:xfrm>
            <a:off x="7384211" y="0"/>
            <a:ext cx="4181066" cy="8002191"/>
          </a:xfrm>
          <a:prstGeom prst="rect">
            <a:avLst/>
          </a:prstGeom>
          <a:noFill/>
        </p:spPr>
        <p:txBody>
          <a:bodyPr wrap="square" rtlCol="0">
            <a:spAutoFit/>
          </a:bodyPr>
          <a:lstStyle/>
          <a:p>
            <a:r>
              <a:rPr lang="en-US" sz="3200" b="1" dirty="0" smtClean="0"/>
              <a:t>Elizabeth “Lib” Dooley</a:t>
            </a:r>
          </a:p>
          <a:p>
            <a:r>
              <a:rPr lang="en-US" sz="3200" b="1" dirty="0"/>
              <a:t>	</a:t>
            </a:r>
            <a:endParaRPr lang="en-US" sz="3200" b="1" dirty="0" smtClean="0"/>
          </a:p>
          <a:p>
            <a:r>
              <a:rPr lang="en-US" dirty="0" smtClean="0"/>
              <a:t>Bought her first season ticket in 1944 and faithfully attended every </a:t>
            </a:r>
            <a:r>
              <a:rPr lang="en-US" dirty="0" err="1" smtClean="0"/>
              <a:t>BoSox</a:t>
            </a:r>
            <a:r>
              <a:rPr lang="en-US" dirty="0" smtClean="0"/>
              <a:t> game until poor health caused her to miss some games in 1998 – she attended over 4000 consecutive home games !!</a:t>
            </a:r>
          </a:p>
          <a:p>
            <a:endParaRPr lang="en-US" dirty="0"/>
          </a:p>
          <a:p>
            <a:r>
              <a:rPr lang="en-US" dirty="0" smtClean="0"/>
              <a:t>On August 30</a:t>
            </a:r>
            <a:r>
              <a:rPr lang="en-US" baseline="30000" dirty="0" smtClean="0"/>
              <a:t>th</a:t>
            </a:r>
            <a:r>
              <a:rPr lang="en-US" dirty="0" smtClean="0"/>
              <a:t> of each year, she would call Ted Williams to wish him a happy birthday.  She always addressed the Splendid Splinter as “Theodore”.</a:t>
            </a:r>
          </a:p>
          <a:p>
            <a:endParaRPr lang="en-US" dirty="0"/>
          </a:p>
          <a:p>
            <a:r>
              <a:rPr lang="en-US" dirty="0" smtClean="0"/>
              <a:t>She often brought cookies and cupcakes for the players.</a:t>
            </a:r>
          </a:p>
          <a:p>
            <a:endParaRPr lang="en-US" dirty="0"/>
          </a:p>
          <a:p>
            <a:r>
              <a:rPr lang="en-US" dirty="0" smtClean="0"/>
              <a:t>Williams once said of Lib, “Forever, she’s the greatest Red Sox fan there will ever be … she’s really a big league gal.”</a:t>
            </a:r>
          </a:p>
          <a:p>
            <a:endParaRPr lang="en-US" dirty="0"/>
          </a:p>
          <a:p>
            <a:r>
              <a:rPr lang="en-US" dirty="0" smtClean="0"/>
              <a:t>Her father attended every Boston home opener from 1894 to 1970 !</a:t>
            </a:r>
          </a:p>
          <a:p>
            <a:endParaRPr lang="en-US" dirty="0"/>
          </a:p>
          <a:p>
            <a:endParaRPr lang="en-US" dirty="0" smtClean="0"/>
          </a:p>
          <a:p>
            <a:endParaRPr lang="en-US" dirty="0"/>
          </a:p>
          <a:p>
            <a:r>
              <a:rPr lang="en-US" dirty="0" smtClean="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84" y="77637"/>
            <a:ext cx="5633050" cy="5633050"/>
          </a:xfrm>
          <a:prstGeom prst="rect">
            <a:avLst/>
          </a:prstGeom>
        </p:spPr>
      </p:pic>
    </p:spTree>
    <p:extLst>
      <p:ext uri="{BB962C8B-B14F-4D97-AF65-F5344CB8AC3E}">
        <p14:creationId xmlns:p14="http://schemas.microsoft.com/office/powerpoint/2010/main" val="606188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3769" y="6055745"/>
            <a:ext cx="11202490" cy="984885"/>
          </a:xfrm>
          <a:prstGeom prst="rect">
            <a:avLst/>
          </a:prstGeom>
          <a:noFill/>
        </p:spPr>
        <p:txBody>
          <a:bodyPr wrap="none" rtlCol="0">
            <a:spAutoFit/>
          </a:bodyPr>
          <a:lstStyle/>
          <a:p>
            <a:r>
              <a:rPr lang="en-US" sz="4000" dirty="0" smtClean="0"/>
              <a:t>Current Boston </a:t>
            </a:r>
            <a:r>
              <a:rPr lang="en-US" sz="4000" dirty="0"/>
              <a:t>Super </a:t>
            </a:r>
            <a:r>
              <a:rPr lang="en-US" sz="4000" dirty="0" smtClean="0"/>
              <a:t>Fan        </a:t>
            </a:r>
            <a:r>
              <a:rPr lang="en-US" dirty="0">
                <a:hlinkClick r:id="rId3"/>
              </a:rPr>
              <a:t>https://</a:t>
            </a:r>
            <a:r>
              <a:rPr lang="en-US" dirty="0" smtClean="0">
                <a:hlinkClick r:id="rId3"/>
              </a:rPr>
              <a:t>www.youtube.com/watch?v=tAqGpYA2KCg</a:t>
            </a:r>
            <a:endParaRPr lang="en-US" dirty="0" smtClean="0"/>
          </a:p>
          <a:p>
            <a:endParaRPr lang="en-US" dirty="0"/>
          </a:p>
        </p:txBody>
      </p:sp>
      <p:sp>
        <p:nvSpPr>
          <p:cNvPr id="4" name="TextBox 3"/>
          <p:cNvSpPr txBox="1"/>
          <p:nvPr/>
        </p:nvSpPr>
        <p:spPr>
          <a:xfrm>
            <a:off x="8094199" y="935468"/>
            <a:ext cx="3979744" cy="3570208"/>
          </a:xfrm>
          <a:prstGeom prst="rect">
            <a:avLst/>
          </a:prstGeom>
          <a:noFill/>
        </p:spPr>
        <p:txBody>
          <a:bodyPr wrap="none" rtlCol="0">
            <a:spAutoFit/>
          </a:bodyPr>
          <a:lstStyle/>
          <a:p>
            <a:r>
              <a:rPr lang="en-US" sz="3200" b="1" dirty="0" smtClean="0"/>
              <a:t>Mike Schuster</a:t>
            </a:r>
          </a:p>
          <a:p>
            <a:r>
              <a:rPr lang="en-US" sz="3200" b="1" dirty="0"/>
              <a:t>	</a:t>
            </a:r>
            <a:r>
              <a:rPr lang="en-US" dirty="0" smtClean="0"/>
              <a:t>from Foxboro, Mass.</a:t>
            </a:r>
          </a:p>
          <a:p>
            <a:endParaRPr lang="en-US" dirty="0"/>
          </a:p>
          <a:p>
            <a:r>
              <a:rPr lang="en-US" dirty="0" smtClean="0"/>
              <a:t>Tops most lists as the current Red Sox</a:t>
            </a:r>
          </a:p>
          <a:p>
            <a:r>
              <a:rPr lang="en-US" dirty="0" smtClean="0"/>
              <a:t>Super Fan.</a:t>
            </a:r>
          </a:p>
          <a:p>
            <a:endParaRPr lang="en-US" dirty="0"/>
          </a:p>
          <a:p>
            <a:r>
              <a:rPr lang="en-US" dirty="0" smtClean="0"/>
              <a:t>Has appeared in the movie “Fever Pitch”</a:t>
            </a:r>
          </a:p>
          <a:p>
            <a:r>
              <a:rPr lang="en-US" dirty="0"/>
              <a:t>w</a:t>
            </a:r>
            <a:r>
              <a:rPr lang="en-US" dirty="0" smtClean="0"/>
              <a:t>ith Drew Barrymore and Jimmy Fallon,</a:t>
            </a:r>
          </a:p>
          <a:p>
            <a:r>
              <a:rPr lang="en-US" dirty="0" smtClean="0"/>
              <a:t>on David Letterman,  and many sports</a:t>
            </a:r>
          </a:p>
          <a:p>
            <a:r>
              <a:rPr lang="en-US" dirty="0" smtClean="0"/>
              <a:t>networks interviews</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15" y="0"/>
            <a:ext cx="7890296" cy="5917722"/>
          </a:xfrm>
          <a:prstGeom prst="rect">
            <a:avLst/>
          </a:prstGeom>
        </p:spPr>
      </p:pic>
    </p:spTree>
    <p:extLst>
      <p:ext uri="{BB962C8B-B14F-4D97-AF65-F5344CB8AC3E}">
        <p14:creationId xmlns:p14="http://schemas.microsoft.com/office/powerpoint/2010/main" val="1840263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107502" cy="6454754"/>
          </a:xfrm>
          <a:prstGeom prst="rect">
            <a:avLst/>
          </a:prstGeom>
        </p:spPr>
      </p:pic>
      <p:sp>
        <p:nvSpPr>
          <p:cNvPr id="6" name="TextBox 5"/>
          <p:cNvSpPr txBox="1"/>
          <p:nvPr/>
        </p:nvSpPr>
        <p:spPr>
          <a:xfrm>
            <a:off x="6487550" y="263370"/>
            <a:ext cx="5558060" cy="7848302"/>
          </a:xfrm>
          <a:prstGeom prst="rect">
            <a:avLst/>
          </a:prstGeom>
          <a:noFill/>
        </p:spPr>
        <p:txBody>
          <a:bodyPr wrap="none" rtlCol="0">
            <a:spAutoFit/>
          </a:bodyPr>
          <a:lstStyle/>
          <a:p>
            <a:r>
              <a:rPr lang="en-US" sz="3600" b="1" dirty="0" smtClean="0"/>
              <a:t>Hilda Chester </a:t>
            </a:r>
            <a:r>
              <a:rPr lang="en-US" dirty="0" smtClean="0"/>
              <a:t>at </a:t>
            </a:r>
            <a:r>
              <a:rPr lang="en-US" dirty="0" err="1" smtClean="0"/>
              <a:t>Ebbets</a:t>
            </a:r>
            <a:r>
              <a:rPr lang="en-US" dirty="0" smtClean="0"/>
              <a:t> Field in Brooklyn</a:t>
            </a:r>
          </a:p>
          <a:p>
            <a:endParaRPr lang="en-US" dirty="0"/>
          </a:p>
          <a:p>
            <a:r>
              <a:rPr lang="en-US" dirty="0" smtClean="0"/>
              <a:t>Possibly the most famous of all baseball fans</a:t>
            </a:r>
          </a:p>
          <a:p>
            <a:endParaRPr lang="en-US" dirty="0"/>
          </a:p>
          <a:p>
            <a:r>
              <a:rPr lang="en-US" dirty="0" smtClean="0"/>
              <a:t>Was a regular at </a:t>
            </a:r>
            <a:r>
              <a:rPr lang="en-US" dirty="0" err="1" smtClean="0"/>
              <a:t>Ebbets</a:t>
            </a:r>
            <a:r>
              <a:rPr lang="en-US" dirty="0" smtClean="0"/>
              <a:t> Field in Brooklyn from the</a:t>
            </a:r>
          </a:p>
          <a:p>
            <a:r>
              <a:rPr lang="en-US" dirty="0" smtClean="0"/>
              <a:t>1920s until the team moved to Los Angeles. </a:t>
            </a:r>
            <a:r>
              <a:rPr lang="en-US" dirty="0"/>
              <a:t> </a:t>
            </a:r>
            <a:r>
              <a:rPr lang="en-US" dirty="0" smtClean="0"/>
              <a:t> She then</a:t>
            </a:r>
          </a:p>
          <a:p>
            <a:r>
              <a:rPr lang="en-US" dirty="0" smtClean="0"/>
              <a:t>switched allegiance to the Yankees, but she said “it just</a:t>
            </a:r>
          </a:p>
          <a:p>
            <a:r>
              <a:rPr lang="en-US" dirty="0" smtClean="0"/>
              <a:t>isn’t the same anymore.”</a:t>
            </a:r>
          </a:p>
          <a:p>
            <a:endParaRPr lang="en-US" dirty="0"/>
          </a:p>
          <a:p>
            <a:r>
              <a:rPr lang="en-US" dirty="0" smtClean="0"/>
              <a:t>After suffering a heart attack in the 1930s, her doctor</a:t>
            </a:r>
          </a:p>
          <a:p>
            <a:r>
              <a:rPr lang="en-US" dirty="0" smtClean="0"/>
              <a:t>ordered her to stop screaming from the stands.  The</a:t>
            </a:r>
          </a:p>
          <a:p>
            <a:r>
              <a:rPr lang="en-US" dirty="0" smtClean="0"/>
              <a:t>Dodgers gave her the first of her brass cow bells.</a:t>
            </a:r>
          </a:p>
          <a:p>
            <a:endParaRPr lang="en-US" dirty="0" smtClean="0"/>
          </a:p>
          <a:p>
            <a:r>
              <a:rPr lang="en-US" dirty="0" smtClean="0"/>
              <a:t>Leo Durocher gave her a season’s pass in the grandstands</a:t>
            </a:r>
          </a:p>
          <a:p>
            <a:r>
              <a:rPr lang="en-US" dirty="0" smtClean="0"/>
              <a:t>but she preferred to sit in the center field bleachers.</a:t>
            </a:r>
          </a:p>
          <a:p>
            <a:endParaRPr lang="en-US" dirty="0"/>
          </a:p>
          <a:p>
            <a:r>
              <a:rPr lang="en-US" dirty="0" smtClean="0"/>
              <a:t>Her daughter, Bea Chester, played in the All American </a:t>
            </a:r>
          </a:p>
          <a:p>
            <a:r>
              <a:rPr lang="en-US" dirty="0" smtClean="0"/>
              <a:t>Girls Professional Baseball League in 1943, ‘44, and ‘45.</a:t>
            </a:r>
          </a:p>
          <a:p>
            <a:endParaRPr lang="en-US" dirty="0"/>
          </a:p>
          <a:p>
            <a:r>
              <a:rPr lang="en-US" dirty="0" smtClean="0"/>
              <a:t>Her favorite line was “Eat your heart out, </a:t>
            </a:r>
            <a:r>
              <a:rPr lang="en-US" dirty="0" err="1" smtClean="0"/>
              <a:t>ya</a:t>
            </a:r>
            <a:r>
              <a:rPr lang="en-US" dirty="0" smtClean="0"/>
              <a:t> bum.”</a:t>
            </a:r>
          </a:p>
          <a:p>
            <a:endParaRPr lang="en-US" dirty="0"/>
          </a:p>
          <a:p>
            <a:endParaRPr lang="en-US" dirty="0" smtClean="0"/>
          </a:p>
          <a:p>
            <a:endParaRPr lang="en-US" dirty="0"/>
          </a:p>
          <a:p>
            <a:endParaRPr lang="en-US" dirty="0"/>
          </a:p>
          <a:p>
            <a:endParaRPr lang="en-US" dirty="0" smtClean="0"/>
          </a:p>
          <a:p>
            <a:endParaRPr lang="en-US" dirty="0"/>
          </a:p>
          <a:p>
            <a:endParaRPr lang="en-US" dirty="0"/>
          </a:p>
        </p:txBody>
      </p:sp>
      <p:sp>
        <p:nvSpPr>
          <p:cNvPr id="3" name="TextBox 2"/>
          <p:cNvSpPr txBox="1"/>
          <p:nvPr/>
        </p:nvSpPr>
        <p:spPr>
          <a:xfrm>
            <a:off x="1043796" y="6150114"/>
            <a:ext cx="3863109" cy="707886"/>
          </a:xfrm>
          <a:prstGeom prst="rect">
            <a:avLst/>
          </a:prstGeom>
          <a:noFill/>
        </p:spPr>
        <p:txBody>
          <a:bodyPr wrap="none" rtlCol="0">
            <a:spAutoFit/>
          </a:bodyPr>
          <a:lstStyle/>
          <a:p>
            <a:r>
              <a:rPr lang="en-US" sz="4000" dirty="0" smtClean="0"/>
              <a:t>Brooklyn Dodgers</a:t>
            </a:r>
            <a:endParaRPr lang="en-US" sz="4000" dirty="0"/>
          </a:p>
        </p:txBody>
      </p:sp>
    </p:spTree>
    <p:extLst>
      <p:ext uri="{BB962C8B-B14F-4D97-AF65-F5344CB8AC3E}">
        <p14:creationId xmlns:p14="http://schemas.microsoft.com/office/powerpoint/2010/main" val="3049128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16815" y="410020"/>
            <a:ext cx="4098686" cy="6617196"/>
          </a:xfrm>
          <a:prstGeom prst="rect">
            <a:avLst/>
          </a:prstGeom>
          <a:noFill/>
        </p:spPr>
        <p:txBody>
          <a:bodyPr wrap="none" rtlCol="0">
            <a:spAutoFit/>
          </a:bodyPr>
          <a:lstStyle/>
          <a:p>
            <a:r>
              <a:rPr lang="en-US" sz="2800" b="1" dirty="0" smtClean="0"/>
              <a:t>Dodgers’ </a:t>
            </a:r>
            <a:r>
              <a:rPr lang="en-US" sz="2800" b="1" dirty="0" err="1" smtClean="0"/>
              <a:t>Sym</a:t>
            </a:r>
            <a:r>
              <a:rPr lang="en-US" sz="2800" b="1" dirty="0" smtClean="0"/>
              <a:t>-Phony Band</a:t>
            </a:r>
          </a:p>
          <a:p>
            <a:endParaRPr lang="en-US" dirty="0"/>
          </a:p>
          <a:p>
            <a:r>
              <a:rPr lang="en-US" dirty="0" smtClean="0"/>
              <a:t>Another staple at </a:t>
            </a:r>
            <a:r>
              <a:rPr lang="en-US" dirty="0" err="1" smtClean="0"/>
              <a:t>Ebbets</a:t>
            </a:r>
            <a:r>
              <a:rPr lang="en-US" dirty="0" smtClean="0"/>
              <a:t> Field from</a:t>
            </a:r>
          </a:p>
          <a:p>
            <a:r>
              <a:rPr lang="en-US" dirty="0" smtClean="0"/>
              <a:t>1941 through the Dodgers’ departure</a:t>
            </a:r>
          </a:p>
          <a:p>
            <a:r>
              <a:rPr lang="en-US" dirty="0" smtClean="0"/>
              <a:t>to LA.</a:t>
            </a:r>
          </a:p>
          <a:p>
            <a:endParaRPr lang="en-US" dirty="0"/>
          </a:p>
          <a:p>
            <a:r>
              <a:rPr lang="en-US" dirty="0" smtClean="0"/>
              <a:t>Dodgers’ broadcaster Vin Scully said</a:t>
            </a:r>
          </a:p>
          <a:p>
            <a:r>
              <a:rPr lang="en-US" dirty="0" smtClean="0"/>
              <a:t>the emphasis in their name should be </a:t>
            </a:r>
          </a:p>
          <a:p>
            <a:r>
              <a:rPr lang="en-US" dirty="0" smtClean="0"/>
              <a:t>on the “Phony” … none of them were</a:t>
            </a:r>
          </a:p>
          <a:p>
            <a:r>
              <a:rPr lang="en-US" dirty="0" smtClean="0"/>
              <a:t>accomplished musicians.</a:t>
            </a:r>
          </a:p>
          <a:p>
            <a:endParaRPr lang="en-US" dirty="0"/>
          </a:p>
          <a:p>
            <a:r>
              <a:rPr lang="en-US" dirty="0" smtClean="0"/>
              <a:t>They are often credited with being</a:t>
            </a:r>
          </a:p>
          <a:p>
            <a:r>
              <a:rPr lang="en-US" dirty="0" smtClean="0"/>
              <a:t>the first to play the tune</a:t>
            </a:r>
          </a:p>
          <a:p>
            <a:r>
              <a:rPr lang="en-US" dirty="0" smtClean="0"/>
              <a:t> “Three Blind Mice” when</a:t>
            </a:r>
          </a:p>
          <a:p>
            <a:r>
              <a:rPr lang="en-US" dirty="0" smtClean="0"/>
              <a:t>the umpires were introduced.</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3" name="TextBox 2"/>
          <p:cNvSpPr txBox="1"/>
          <p:nvPr/>
        </p:nvSpPr>
        <p:spPr>
          <a:xfrm>
            <a:off x="1716656" y="6150114"/>
            <a:ext cx="3863109" cy="707886"/>
          </a:xfrm>
          <a:prstGeom prst="rect">
            <a:avLst/>
          </a:prstGeom>
          <a:noFill/>
        </p:spPr>
        <p:txBody>
          <a:bodyPr wrap="none" rtlCol="0">
            <a:spAutoFit/>
          </a:bodyPr>
          <a:lstStyle/>
          <a:p>
            <a:r>
              <a:rPr lang="en-US" sz="4000" dirty="0" smtClean="0"/>
              <a:t>Brooklyn Dodgers</a:t>
            </a:r>
            <a:endParaRPr lang="en-US"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016815" cy="6012611"/>
          </a:xfrm>
          <a:prstGeom prst="rect">
            <a:avLst/>
          </a:prstGeom>
        </p:spPr>
      </p:pic>
    </p:spTree>
    <p:extLst>
      <p:ext uri="{BB962C8B-B14F-4D97-AF65-F5344CB8AC3E}">
        <p14:creationId xmlns:p14="http://schemas.microsoft.com/office/powerpoint/2010/main" val="3662755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35374" y="410020"/>
            <a:ext cx="3070116" cy="7848302"/>
          </a:xfrm>
          <a:prstGeom prst="rect">
            <a:avLst/>
          </a:prstGeom>
          <a:noFill/>
        </p:spPr>
        <p:txBody>
          <a:bodyPr wrap="square" rtlCol="0">
            <a:spAutoFit/>
          </a:bodyPr>
          <a:lstStyle/>
          <a:p>
            <a:r>
              <a:rPr lang="en-US" sz="3600" b="1" dirty="0" smtClean="0"/>
              <a:t>William </a:t>
            </a:r>
            <a:r>
              <a:rPr lang="en-US" sz="3600" b="1" dirty="0" err="1" smtClean="0"/>
              <a:t>Sianis</a:t>
            </a:r>
            <a:endParaRPr lang="en-US" sz="3600" b="1" dirty="0" smtClean="0"/>
          </a:p>
          <a:p>
            <a:endParaRPr lang="en-US" dirty="0"/>
          </a:p>
          <a:p>
            <a:r>
              <a:rPr lang="en-US" dirty="0" err="1" smtClean="0"/>
              <a:t>Sianis</a:t>
            </a:r>
            <a:r>
              <a:rPr lang="en-US" dirty="0" smtClean="0"/>
              <a:t> owned the Billy Goat</a:t>
            </a:r>
          </a:p>
          <a:p>
            <a:r>
              <a:rPr lang="en-US" dirty="0" smtClean="0"/>
              <a:t>Tavern in Chicago.  He also</a:t>
            </a:r>
          </a:p>
          <a:p>
            <a:r>
              <a:rPr lang="en-US" dirty="0" smtClean="0"/>
              <a:t>owned a Goat, “Murphy”.</a:t>
            </a:r>
          </a:p>
          <a:p>
            <a:endParaRPr lang="en-US" dirty="0"/>
          </a:p>
          <a:p>
            <a:r>
              <a:rPr lang="en-US" dirty="0" err="1" smtClean="0"/>
              <a:t>Sianis</a:t>
            </a:r>
            <a:r>
              <a:rPr lang="en-US" dirty="0" smtClean="0"/>
              <a:t> and his mascot goat</a:t>
            </a:r>
          </a:p>
          <a:p>
            <a:r>
              <a:rPr lang="en-US" dirty="0" smtClean="0"/>
              <a:t>were denied admission to </a:t>
            </a:r>
          </a:p>
          <a:p>
            <a:r>
              <a:rPr lang="en-US" dirty="0" smtClean="0"/>
              <a:t>Game 4 of the 1945 World</a:t>
            </a:r>
          </a:p>
          <a:p>
            <a:r>
              <a:rPr lang="en-US" dirty="0" smtClean="0"/>
              <a:t>Series at Wrigley Field.  </a:t>
            </a:r>
          </a:p>
          <a:p>
            <a:r>
              <a:rPr lang="en-US" dirty="0" smtClean="0"/>
              <a:t>The goat had a paid ticket.</a:t>
            </a:r>
          </a:p>
          <a:p>
            <a:endParaRPr lang="en-US" dirty="0"/>
          </a:p>
          <a:p>
            <a:r>
              <a:rPr lang="en-US" dirty="0" smtClean="0"/>
              <a:t>Upon being denied entry,</a:t>
            </a:r>
          </a:p>
          <a:p>
            <a:r>
              <a:rPr lang="en-US" dirty="0" err="1" smtClean="0"/>
              <a:t>Sianis</a:t>
            </a:r>
            <a:r>
              <a:rPr lang="en-US" dirty="0" smtClean="0"/>
              <a:t> reportedly told ushers,</a:t>
            </a:r>
          </a:p>
          <a:p>
            <a:r>
              <a:rPr lang="en-US" dirty="0" smtClean="0"/>
              <a:t>“You are never going to win a</a:t>
            </a:r>
          </a:p>
          <a:p>
            <a:r>
              <a:rPr lang="en-US" dirty="0" smtClean="0"/>
              <a:t>World Series again.”</a:t>
            </a:r>
          </a:p>
          <a:p>
            <a:endParaRPr lang="en-US" dirty="0"/>
          </a:p>
          <a:p>
            <a:r>
              <a:rPr lang="en-US" dirty="0" smtClean="0"/>
              <a:t>The “Curse of the Billy Goat”</a:t>
            </a:r>
          </a:p>
          <a:p>
            <a:r>
              <a:rPr lang="en-US" dirty="0" smtClean="0"/>
              <a:t>held for 71 years !!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3" name="TextBox 2"/>
          <p:cNvSpPr txBox="1"/>
          <p:nvPr/>
        </p:nvSpPr>
        <p:spPr>
          <a:xfrm>
            <a:off x="2982983" y="5821608"/>
            <a:ext cx="3053400" cy="707886"/>
          </a:xfrm>
          <a:prstGeom prst="rect">
            <a:avLst/>
          </a:prstGeom>
          <a:noFill/>
        </p:spPr>
        <p:txBody>
          <a:bodyPr wrap="none" rtlCol="0">
            <a:spAutoFit/>
          </a:bodyPr>
          <a:lstStyle/>
          <a:p>
            <a:r>
              <a:rPr lang="en-US" sz="4000" dirty="0" smtClean="0"/>
              <a:t>Chicago Cubs</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019366" cy="5581291"/>
          </a:xfrm>
          <a:prstGeom prst="rect">
            <a:avLst/>
          </a:prstGeom>
        </p:spPr>
      </p:pic>
    </p:spTree>
    <p:extLst>
      <p:ext uri="{BB962C8B-B14F-4D97-AF65-F5344CB8AC3E}">
        <p14:creationId xmlns:p14="http://schemas.microsoft.com/office/powerpoint/2010/main" val="3079998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05977" y="211612"/>
            <a:ext cx="3070116" cy="7848302"/>
          </a:xfrm>
          <a:prstGeom prst="rect">
            <a:avLst/>
          </a:prstGeom>
          <a:noFill/>
        </p:spPr>
        <p:txBody>
          <a:bodyPr wrap="square" rtlCol="0">
            <a:spAutoFit/>
          </a:bodyPr>
          <a:lstStyle/>
          <a:p>
            <a:r>
              <a:rPr lang="en-US" sz="3600" b="1" dirty="0" smtClean="0"/>
              <a:t>Steve </a:t>
            </a:r>
            <a:r>
              <a:rPr lang="en-US" sz="3600" b="1" dirty="0" err="1" smtClean="0"/>
              <a:t>Bartman</a:t>
            </a:r>
            <a:endParaRPr lang="en-US" sz="3600" b="1" dirty="0" smtClean="0"/>
          </a:p>
          <a:p>
            <a:endParaRPr lang="en-US" dirty="0"/>
          </a:p>
          <a:p>
            <a:r>
              <a:rPr lang="en-US" dirty="0" smtClean="0"/>
              <a:t>On October 14, 2003 the Cubs</a:t>
            </a:r>
          </a:p>
          <a:p>
            <a:r>
              <a:rPr lang="en-US" dirty="0" smtClean="0"/>
              <a:t>were ahead 3-0 in Game Six of the NLCS.  The Cubs led the series three games to two over the Florida (now Miami) Marlins.  </a:t>
            </a:r>
          </a:p>
          <a:p>
            <a:endParaRPr lang="en-US" dirty="0"/>
          </a:p>
          <a:p>
            <a:r>
              <a:rPr lang="en-US" dirty="0" smtClean="0"/>
              <a:t>If the Cubs can close out this game, they will win their first NL Pennant since</a:t>
            </a:r>
          </a:p>
          <a:p>
            <a:r>
              <a:rPr lang="en-US" dirty="0" smtClean="0"/>
              <a:t>“The Billy Goat Curse”.</a:t>
            </a:r>
            <a:endParaRPr lang="en-US" dirty="0"/>
          </a:p>
          <a:p>
            <a:endParaRPr lang="en-US" dirty="0" smtClean="0"/>
          </a:p>
          <a:p>
            <a:r>
              <a:rPr lang="en-US" dirty="0" smtClean="0"/>
              <a:t>In the 8</a:t>
            </a:r>
            <a:r>
              <a:rPr lang="en-US" baseline="30000" dirty="0" smtClean="0"/>
              <a:t>th</a:t>
            </a:r>
            <a:r>
              <a:rPr lang="en-US" dirty="0" smtClean="0"/>
              <a:t> inning, with one out,</a:t>
            </a:r>
          </a:p>
          <a:p>
            <a:r>
              <a:rPr lang="en-US" dirty="0" smtClean="0"/>
              <a:t>Marlin’s second baseman Luis</a:t>
            </a:r>
          </a:p>
          <a:p>
            <a:r>
              <a:rPr lang="en-US" dirty="0" smtClean="0"/>
              <a:t>Castillo hits a foul fly ball down</a:t>
            </a:r>
          </a:p>
          <a:p>
            <a:r>
              <a:rPr lang="en-US" dirty="0" smtClean="0"/>
              <a:t>the left field line.</a:t>
            </a:r>
          </a:p>
          <a:p>
            <a:endParaRPr lang="en-US" dirty="0"/>
          </a:p>
          <a:p>
            <a:r>
              <a:rPr lang="en-US" dirty="0" smtClean="0"/>
              <a:t>Here’s what happened next:</a:t>
            </a:r>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3" name="TextBox 2"/>
          <p:cNvSpPr txBox="1"/>
          <p:nvPr/>
        </p:nvSpPr>
        <p:spPr>
          <a:xfrm>
            <a:off x="2767322" y="5286770"/>
            <a:ext cx="3053400" cy="707886"/>
          </a:xfrm>
          <a:prstGeom prst="rect">
            <a:avLst/>
          </a:prstGeom>
          <a:noFill/>
        </p:spPr>
        <p:txBody>
          <a:bodyPr wrap="none" rtlCol="0">
            <a:spAutoFit/>
          </a:bodyPr>
          <a:lstStyle/>
          <a:p>
            <a:r>
              <a:rPr lang="en-US" sz="4000" dirty="0" smtClean="0"/>
              <a:t>Chicago Cubs</a:t>
            </a:r>
            <a:endParaRPr lang="en-US"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802778" cy="4951562"/>
          </a:xfrm>
          <a:prstGeom prst="rect">
            <a:avLst/>
          </a:prstGeom>
        </p:spPr>
      </p:pic>
      <p:sp>
        <p:nvSpPr>
          <p:cNvPr id="5" name="TextBox 4"/>
          <p:cNvSpPr txBox="1"/>
          <p:nvPr/>
        </p:nvSpPr>
        <p:spPr>
          <a:xfrm>
            <a:off x="6935638" y="5994656"/>
            <a:ext cx="5034520" cy="646331"/>
          </a:xfrm>
          <a:prstGeom prst="rect">
            <a:avLst/>
          </a:prstGeom>
          <a:noFill/>
        </p:spPr>
        <p:txBody>
          <a:bodyPr wrap="none" rtlCol="0">
            <a:spAutoFit/>
          </a:bodyPr>
          <a:lstStyle/>
          <a:p>
            <a:r>
              <a:rPr lang="en-US" dirty="0">
                <a:hlinkClick r:id="rId4"/>
              </a:rPr>
              <a:t>https://</a:t>
            </a:r>
            <a:r>
              <a:rPr lang="en-US" dirty="0" smtClean="0">
                <a:hlinkClick r:id="rId4"/>
              </a:rPr>
              <a:t>www.youtube.com/watch?v=vq8G81oOHhY</a:t>
            </a:r>
            <a:endParaRPr lang="en-US" dirty="0" smtClean="0"/>
          </a:p>
          <a:p>
            <a:endParaRPr lang="en-US" dirty="0"/>
          </a:p>
        </p:txBody>
      </p:sp>
    </p:spTree>
    <p:extLst>
      <p:ext uri="{BB962C8B-B14F-4D97-AF65-F5344CB8AC3E}">
        <p14:creationId xmlns:p14="http://schemas.microsoft.com/office/powerpoint/2010/main" val="212081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TotalTime>
  <Words>1427</Words>
  <Application>Microsoft Office PowerPoint</Application>
  <PresentationFormat>Widescreen</PresentationFormat>
  <Paragraphs>363</Paragraphs>
  <Slides>29</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Baseball Super Fans  Fun, Noise and Mayhem at the Ballpark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Monte Cely</dc:creator>
  <cp:lastModifiedBy>Monte Cely</cp:lastModifiedBy>
  <cp:revision>106</cp:revision>
  <dcterms:created xsi:type="dcterms:W3CDTF">2017-05-08T19:17:02Z</dcterms:created>
  <dcterms:modified xsi:type="dcterms:W3CDTF">2017-06-02T21:42:00Z</dcterms:modified>
</cp:coreProperties>
</file>