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9" r:id="rId14"/>
    <p:sldId id="280" r:id="rId15"/>
    <p:sldId id="281" r:id="rId16"/>
    <p:sldId id="282" r:id="rId17"/>
    <p:sldId id="284" r:id="rId18"/>
    <p:sldId id="285" r:id="rId19"/>
    <p:sldId id="275" r:id="rId20"/>
    <p:sldId id="276" r:id="rId21"/>
    <p:sldId id="277" r:id="rId22"/>
    <p:sldId id="287" r:id="rId23"/>
    <p:sldId id="288" r:id="rId24"/>
    <p:sldId id="278" r:id="rId25"/>
    <p:sldId id="268" r:id="rId26"/>
    <p:sldId id="270" r:id="rId27"/>
    <p:sldId id="272" r:id="rId28"/>
    <p:sldId id="273" r:id="rId29"/>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3853C581-E080-406B-9A93-D87A88C98E78}" type="datetimeFigureOut">
              <a:rPr lang="en-US" smtClean="0"/>
              <a:t>11/9/2017</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DCA78152-8524-41ED-8ED4-001A3952BA17}" type="slidenum">
              <a:rPr lang="en-US" smtClean="0"/>
              <a:t>‹#›</a:t>
            </a:fld>
            <a:endParaRPr lang="en-US"/>
          </a:p>
        </p:txBody>
      </p:sp>
    </p:spTree>
    <p:extLst>
      <p:ext uri="{BB962C8B-B14F-4D97-AF65-F5344CB8AC3E}">
        <p14:creationId xmlns:p14="http://schemas.microsoft.com/office/powerpoint/2010/main" val="549487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85E94906-3F1C-4C93-99FD-CA23ABAC0F10}" type="datetimeFigureOut">
              <a:rPr lang="en-US" smtClean="0"/>
              <a:t>11/8/2017</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5EA841C3-F092-4141-BA69-DC2B1E85F2D9}" type="slidenum">
              <a:rPr lang="en-US" smtClean="0"/>
              <a:t>‹#›</a:t>
            </a:fld>
            <a:endParaRPr lang="en-US"/>
          </a:p>
        </p:txBody>
      </p:sp>
    </p:spTree>
    <p:extLst>
      <p:ext uri="{BB962C8B-B14F-4D97-AF65-F5344CB8AC3E}">
        <p14:creationId xmlns:p14="http://schemas.microsoft.com/office/powerpoint/2010/main" val="2492958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a:t>
            </a:fld>
            <a:endParaRPr lang="en-US"/>
          </a:p>
        </p:txBody>
      </p:sp>
    </p:spTree>
    <p:extLst>
      <p:ext uri="{BB962C8B-B14F-4D97-AF65-F5344CB8AC3E}">
        <p14:creationId xmlns:p14="http://schemas.microsoft.com/office/powerpoint/2010/main" val="66178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10</a:t>
            </a:fld>
            <a:endParaRPr lang="en-US"/>
          </a:p>
        </p:txBody>
      </p:sp>
    </p:spTree>
    <p:extLst>
      <p:ext uri="{BB962C8B-B14F-4D97-AF65-F5344CB8AC3E}">
        <p14:creationId xmlns:p14="http://schemas.microsoft.com/office/powerpoint/2010/main" val="261516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11</a:t>
            </a:fld>
            <a:endParaRPr lang="en-US"/>
          </a:p>
        </p:txBody>
      </p:sp>
    </p:spTree>
    <p:extLst>
      <p:ext uri="{BB962C8B-B14F-4D97-AF65-F5344CB8AC3E}">
        <p14:creationId xmlns:p14="http://schemas.microsoft.com/office/powerpoint/2010/main" val="4097793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12</a:t>
            </a:fld>
            <a:endParaRPr lang="en-US"/>
          </a:p>
        </p:txBody>
      </p:sp>
    </p:spTree>
    <p:extLst>
      <p:ext uri="{BB962C8B-B14F-4D97-AF65-F5344CB8AC3E}">
        <p14:creationId xmlns:p14="http://schemas.microsoft.com/office/powerpoint/2010/main" val="2828156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13</a:t>
            </a:fld>
            <a:endParaRPr lang="en-US"/>
          </a:p>
        </p:txBody>
      </p:sp>
    </p:spTree>
    <p:extLst>
      <p:ext uri="{BB962C8B-B14F-4D97-AF65-F5344CB8AC3E}">
        <p14:creationId xmlns:p14="http://schemas.microsoft.com/office/powerpoint/2010/main" val="6738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14</a:t>
            </a:fld>
            <a:endParaRPr lang="en-US"/>
          </a:p>
        </p:txBody>
      </p:sp>
    </p:spTree>
    <p:extLst>
      <p:ext uri="{BB962C8B-B14F-4D97-AF65-F5344CB8AC3E}">
        <p14:creationId xmlns:p14="http://schemas.microsoft.com/office/powerpoint/2010/main" val="14114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15</a:t>
            </a:fld>
            <a:endParaRPr lang="en-US"/>
          </a:p>
        </p:txBody>
      </p:sp>
    </p:spTree>
    <p:extLst>
      <p:ext uri="{BB962C8B-B14F-4D97-AF65-F5344CB8AC3E}">
        <p14:creationId xmlns:p14="http://schemas.microsoft.com/office/powerpoint/2010/main" val="2425646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16</a:t>
            </a:fld>
            <a:endParaRPr lang="en-US"/>
          </a:p>
        </p:txBody>
      </p:sp>
    </p:spTree>
    <p:extLst>
      <p:ext uri="{BB962C8B-B14F-4D97-AF65-F5344CB8AC3E}">
        <p14:creationId xmlns:p14="http://schemas.microsoft.com/office/powerpoint/2010/main" val="348817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17</a:t>
            </a:fld>
            <a:endParaRPr lang="en-US"/>
          </a:p>
        </p:txBody>
      </p:sp>
    </p:spTree>
    <p:extLst>
      <p:ext uri="{BB962C8B-B14F-4D97-AF65-F5344CB8AC3E}">
        <p14:creationId xmlns:p14="http://schemas.microsoft.com/office/powerpoint/2010/main" val="266772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18</a:t>
            </a:fld>
            <a:endParaRPr lang="en-US"/>
          </a:p>
        </p:txBody>
      </p:sp>
    </p:spTree>
    <p:extLst>
      <p:ext uri="{BB962C8B-B14F-4D97-AF65-F5344CB8AC3E}">
        <p14:creationId xmlns:p14="http://schemas.microsoft.com/office/powerpoint/2010/main" val="3646942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19</a:t>
            </a:fld>
            <a:endParaRPr lang="en-US"/>
          </a:p>
        </p:txBody>
      </p:sp>
    </p:spTree>
    <p:extLst>
      <p:ext uri="{BB962C8B-B14F-4D97-AF65-F5344CB8AC3E}">
        <p14:creationId xmlns:p14="http://schemas.microsoft.com/office/powerpoint/2010/main" val="205612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a:t>
            </a:fld>
            <a:endParaRPr lang="en-US"/>
          </a:p>
        </p:txBody>
      </p:sp>
    </p:spTree>
    <p:extLst>
      <p:ext uri="{BB962C8B-B14F-4D97-AF65-F5344CB8AC3E}">
        <p14:creationId xmlns:p14="http://schemas.microsoft.com/office/powerpoint/2010/main" val="3917878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20</a:t>
            </a:fld>
            <a:endParaRPr lang="en-US"/>
          </a:p>
        </p:txBody>
      </p:sp>
    </p:spTree>
    <p:extLst>
      <p:ext uri="{BB962C8B-B14F-4D97-AF65-F5344CB8AC3E}">
        <p14:creationId xmlns:p14="http://schemas.microsoft.com/office/powerpoint/2010/main" val="3403478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21</a:t>
            </a:fld>
            <a:endParaRPr lang="en-US"/>
          </a:p>
        </p:txBody>
      </p:sp>
    </p:spTree>
    <p:extLst>
      <p:ext uri="{BB962C8B-B14F-4D97-AF65-F5344CB8AC3E}">
        <p14:creationId xmlns:p14="http://schemas.microsoft.com/office/powerpoint/2010/main" val="1433476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22</a:t>
            </a:fld>
            <a:endParaRPr lang="en-US"/>
          </a:p>
        </p:txBody>
      </p:sp>
    </p:spTree>
    <p:extLst>
      <p:ext uri="{BB962C8B-B14F-4D97-AF65-F5344CB8AC3E}">
        <p14:creationId xmlns:p14="http://schemas.microsoft.com/office/powerpoint/2010/main" val="1964736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23</a:t>
            </a:fld>
            <a:endParaRPr lang="en-US"/>
          </a:p>
        </p:txBody>
      </p:sp>
    </p:spTree>
    <p:extLst>
      <p:ext uri="{BB962C8B-B14F-4D97-AF65-F5344CB8AC3E}">
        <p14:creationId xmlns:p14="http://schemas.microsoft.com/office/powerpoint/2010/main" val="507917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24</a:t>
            </a:fld>
            <a:endParaRPr lang="en-US"/>
          </a:p>
        </p:txBody>
      </p:sp>
    </p:spTree>
    <p:extLst>
      <p:ext uri="{BB962C8B-B14F-4D97-AF65-F5344CB8AC3E}">
        <p14:creationId xmlns:p14="http://schemas.microsoft.com/office/powerpoint/2010/main" val="2894030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25</a:t>
            </a:fld>
            <a:endParaRPr lang="en-US"/>
          </a:p>
        </p:txBody>
      </p:sp>
    </p:spTree>
    <p:extLst>
      <p:ext uri="{BB962C8B-B14F-4D97-AF65-F5344CB8AC3E}">
        <p14:creationId xmlns:p14="http://schemas.microsoft.com/office/powerpoint/2010/main" val="3191831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26</a:t>
            </a:fld>
            <a:endParaRPr lang="en-US"/>
          </a:p>
        </p:txBody>
      </p:sp>
    </p:spTree>
    <p:extLst>
      <p:ext uri="{BB962C8B-B14F-4D97-AF65-F5344CB8AC3E}">
        <p14:creationId xmlns:p14="http://schemas.microsoft.com/office/powerpoint/2010/main" val="3417179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27</a:t>
            </a:fld>
            <a:endParaRPr lang="en-US"/>
          </a:p>
        </p:txBody>
      </p:sp>
    </p:spTree>
    <p:extLst>
      <p:ext uri="{BB962C8B-B14F-4D97-AF65-F5344CB8AC3E}">
        <p14:creationId xmlns:p14="http://schemas.microsoft.com/office/powerpoint/2010/main" val="2890779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28</a:t>
            </a:fld>
            <a:endParaRPr lang="en-US"/>
          </a:p>
        </p:txBody>
      </p:sp>
    </p:spTree>
    <p:extLst>
      <p:ext uri="{BB962C8B-B14F-4D97-AF65-F5344CB8AC3E}">
        <p14:creationId xmlns:p14="http://schemas.microsoft.com/office/powerpoint/2010/main" val="1476748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3</a:t>
            </a:fld>
            <a:endParaRPr lang="en-US"/>
          </a:p>
        </p:txBody>
      </p:sp>
    </p:spTree>
    <p:extLst>
      <p:ext uri="{BB962C8B-B14F-4D97-AF65-F5344CB8AC3E}">
        <p14:creationId xmlns:p14="http://schemas.microsoft.com/office/powerpoint/2010/main" val="390336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4</a:t>
            </a:fld>
            <a:endParaRPr lang="en-US"/>
          </a:p>
        </p:txBody>
      </p:sp>
    </p:spTree>
    <p:extLst>
      <p:ext uri="{BB962C8B-B14F-4D97-AF65-F5344CB8AC3E}">
        <p14:creationId xmlns:p14="http://schemas.microsoft.com/office/powerpoint/2010/main" val="286567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5</a:t>
            </a:fld>
            <a:endParaRPr lang="en-US"/>
          </a:p>
        </p:txBody>
      </p:sp>
    </p:spTree>
    <p:extLst>
      <p:ext uri="{BB962C8B-B14F-4D97-AF65-F5344CB8AC3E}">
        <p14:creationId xmlns:p14="http://schemas.microsoft.com/office/powerpoint/2010/main" val="427980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6</a:t>
            </a:fld>
            <a:endParaRPr lang="en-US"/>
          </a:p>
        </p:txBody>
      </p:sp>
    </p:spTree>
    <p:extLst>
      <p:ext uri="{BB962C8B-B14F-4D97-AF65-F5344CB8AC3E}">
        <p14:creationId xmlns:p14="http://schemas.microsoft.com/office/powerpoint/2010/main" val="434730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7</a:t>
            </a:fld>
            <a:endParaRPr lang="en-US"/>
          </a:p>
        </p:txBody>
      </p:sp>
    </p:spTree>
    <p:extLst>
      <p:ext uri="{BB962C8B-B14F-4D97-AF65-F5344CB8AC3E}">
        <p14:creationId xmlns:p14="http://schemas.microsoft.com/office/powerpoint/2010/main" val="222119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8</a:t>
            </a:fld>
            <a:endParaRPr lang="en-US"/>
          </a:p>
        </p:txBody>
      </p:sp>
    </p:spTree>
    <p:extLst>
      <p:ext uri="{BB962C8B-B14F-4D97-AF65-F5344CB8AC3E}">
        <p14:creationId xmlns:p14="http://schemas.microsoft.com/office/powerpoint/2010/main" val="4144521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841C3-F092-4141-BA69-DC2B1E85F2D9}" type="slidenum">
              <a:rPr lang="en-US" smtClean="0"/>
              <a:t>9</a:t>
            </a:fld>
            <a:endParaRPr lang="en-US"/>
          </a:p>
        </p:txBody>
      </p:sp>
    </p:spTree>
    <p:extLst>
      <p:ext uri="{BB962C8B-B14F-4D97-AF65-F5344CB8AC3E}">
        <p14:creationId xmlns:p14="http://schemas.microsoft.com/office/powerpoint/2010/main" val="8735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4F4ECC-3A2D-481B-8FD5-52BD28F0B3BC}"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101313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4F4ECC-3A2D-481B-8FD5-52BD28F0B3BC}"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379938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4F4ECC-3A2D-481B-8FD5-52BD28F0B3BC}"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149763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4F4ECC-3A2D-481B-8FD5-52BD28F0B3BC}"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57676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4F4ECC-3A2D-481B-8FD5-52BD28F0B3BC}"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28328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4F4ECC-3A2D-481B-8FD5-52BD28F0B3BC}"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296024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4F4ECC-3A2D-481B-8FD5-52BD28F0B3BC}"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162800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4F4ECC-3A2D-481B-8FD5-52BD28F0B3BC}"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328006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F4ECC-3A2D-481B-8FD5-52BD28F0B3BC}"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153125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4F4ECC-3A2D-481B-8FD5-52BD28F0B3BC}"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2075315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4F4ECC-3A2D-481B-8FD5-52BD28F0B3BC}"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947B5-BF5C-4666-B91B-4097CA391550}" type="slidenum">
              <a:rPr lang="en-US" smtClean="0"/>
              <a:t>‹#›</a:t>
            </a:fld>
            <a:endParaRPr lang="en-US"/>
          </a:p>
        </p:txBody>
      </p:sp>
    </p:spTree>
    <p:extLst>
      <p:ext uri="{BB962C8B-B14F-4D97-AF65-F5344CB8AC3E}">
        <p14:creationId xmlns:p14="http://schemas.microsoft.com/office/powerpoint/2010/main" val="514247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F4ECC-3A2D-481B-8FD5-52BD28F0B3BC}" type="datetimeFigureOut">
              <a:rPr lang="en-US" smtClean="0"/>
              <a:t>11/8/2017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947B5-BF5C-4666-B91B-4097CA391550}" type="slidenum">
              <a:rPr lang="en-US" smtClean="0"/>
              <a:t>‹#›</a:t>
            </a:fld>
            <a:endParaRPr lang="en-US"/>
          </a:p>
        </p:txBody>
      </p:sp>
    </p:spTree>
    <p:extLst>
      <p:ext uri="{BB962C8B-B14F-4D97-AF65-F5344CB8AC3E}">
        <p14:creationId xmlns:p14="http://schemas.microsoft.com/office/powerpoint/2010/main" val="4054634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AB_jC77ZZGc"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H16vDiX_PCo" TargetMode="Externa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drOdOCuWNRY"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Ze35JdWpcr8" TargetMode="Externa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OjTBcJaPj2o"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3lN_Z2mg3mY"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vJy35D4rSRY" TargetMode="Externa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sT9ftq7KoT4" TargetMode="External"/><Relationship Id="rId1" Type="http://schemas.openxmlformats.org/officeDocument/2006/relationships/video" Target="https://www.youtube.com/embed/ICs2nxhmKRs" TargetMode="External"/><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brkXK7yF79o" TargetMode="External"/><Relationship Id="rId1" Type="http://schemas.openxmlformats.org/officeDocument/2006/relationships/video" Target="https://www.youtube.com/embed/QqXEIwR9tx0" TargetMode="External"/><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0TPYI_Y3pWw" TargetMode="External"/><Relationship Id="rId1" Type="http://schemas.openxmlformats.org/officeDocument/2006/relationships/video" Target="https://www.youtube.com/embed/e0BsMuz218E" TargetMode="External"/><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TZcNLnOJafY" TargetMode="External"/><Relationship Id="rId1" Type="http://schemas.openxmlformats.org/officeDocument/2006/relationships/video" Target="https://www.youtube.com/embed/LlbUwLx785k"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media1.m4a"/><Relationship Id="rId7" Type="http://schemas.openxmlformats.org/officeDocument/2006/relationships/oleObject" Target="../embeddings/oleObject3.bin"/><Relationship Id="rId2" Type="http://schemas.microsoft.com/office/2007/relationships/media" Target="../media/media1.m4a"/><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30990"/>
            <a:ext cx="9144000" cy="2387600"/>
          </a:xfrm>
        </p:spPr>
        <p:txBody>
          <a:bodyPr>
            <a:normAutofit/>
          </a:bodyPr>
          <a:lstStyle/>
          <a:p>
            <a:r>
              <a:rPr lang="en-US" sz="8000" dirty="0" smtClean="0">
                <a:latin typeface="Segoe UI" panose="020B0502040204020203" pitchFamily="34" charset="0"/>
                <a:cs typeface="Segoe UI" panose="020B0502040204020203" pitchFamily="34" charset="0"/>
              </a:rPr>
              <a:t>Take Me Out To The Ball Game</a:t>
            </a:r>
            <a:endParaRPr lang="en-US" sz="8000" dirty="0">
              <a:latin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p:txBody>
          <a:bodyPr>
            <a:normAutofit/>
          </a:bodyPr>
          <a:lstStyle/>
          <a:p>
            <a:endParaRPr lang="en-US" dirty="0" smtClean="0"/>
          </a:p>
          <a:p>
            <a:r>
              <a:rPr lang="en-US" sz="3600" dirty="0" smtClean="0">
                <a:latin typeface="Segoe Script" panose="030B0504020000000003" pitchFamily="66" charset="0"/>
              </a:rPr>
              <a:t>The National Anthem of Baseball</a:t>
            </a:r>
            <a:endParaRPr lang="en-US" sz="3600" dirty="0">
              <a:latin typeface="Segoe Script" panose="030B0504020000000003" pitchFamily="66" charset="0"/>
            </a:endParaRPr>
          </a:p>
        </p:txBody>
      </p:sp>
    </p:spTree>
    <p:extLst>
      <p:ext uri="{BB962C8B-B14F-4D97-AF65-F5344CB8AC3E}">
        <p14:creationId xmlns:p14="http://schemas.microsoft.com/office/powerpoint/2010/main" val="1429910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1" y="447676"/>
            <a:ext cx="6705600" cy="2677656"/>
          </a:xfrm>
          <a:prstGeom prst="rect">
            <a:avLst/>
          </a:prstGeom>
        </p:spPr>
        <p:txBody>
          <a:bodyPr wrap="square">
            <a:spAutoFit/>
          </a:bodyPr>
          <a:lstStyle/>
          <a:p>
            <a:r>
              <a:rPr lang="en-US" sz="2400" b="0" i="0" u="none" strike="noStrike" baseline="0" dirty="0" smtClean="0"/>
              <a:t>•	The original manuscript of the song is in the 	Baseball Hall of Fame.</a:t>
            </a:r>
          </a:p>
          <a:p>
            <a:endParaRPr lang="en-US" sz="2400" b="0" i="0" u="none" strike="noStrike" baseline="0" dirty="0" smtClean="0"/>
          </a:p>
          <a:p>
            <a:r>
              <a:rPr lang="en-US" sz="2400" b="0" i="0" u="none" strike="noStrike" baseline="0" dirty="0" smtClean="0"/>
              <a:t>•	Contrary to the belief of some, the “Cracker 	Jack” reference is not an early example of 	product placement, but had first appeared in 	ballparks a year earlier.</a:t>
            </a:r>
            <a:endParaRPr lang="en-US" sz="2400" dirty="0"/>
          </a:p>
        </p:txBody>
      </p:sp>
      <p:pic>
        <p:nvPicPr>
          <p:cNvPr id="3" name="Picture 2"/>
          <p:cNvPicPr>
            <a:picLocks noChangeAspect="1"/>
          </p:cNvPicPr>
          <p:nvPr/>
        </p:nvPicPr>
        <p:blipFill>
          <a:blip r:embed="rId3"/>
          <a:stretch>
            <a:fillRect/>
          </a:stretch>
        </p:blipFill>
        <p:spPr>
          <a:xfrm>
            <a:off x="1138725" y="3016541"/>
            <a:ext cx="5947876" cy="3510967"/>
          </a:xfrm>
          <a:prstGeom prst="rect">
            <a:avLst/>
          </a:prstGeom>
        </p:spPr>
      </p:pic>
      <p:pic>
        <p:nvPicPr>
          <p:cNvPr id="4" name="Picture 3"/>
          <p:cNvPicPr>
            <a:picLocks noChangeAspect="1"/>
          </p:cNvPicPr>
          <p:nvPr/>
        </p:nvPicPr>
        <p:blipFill>
          <a:blip r:embed="rId4"/>
          <a:stretch>
            <a:fillRect/>
          </a:stretch>
        </p:blipFill>
        <p:spPr>
          <a:xfrm>
            <a:off x="8286750" y="447676"/>
            <a:ext cx="4414414" cy="6148791"/>
          </a:xfrm>
          <a:prstGeom prst="rect">
            <a:avLst/>
          </a:prstGeom>
        </p:spPr>
      </p:pic>
    </p:spTree>
    <p:extLst>
      <p:ext uri="{BB962C8B-B14F-4D97-AF65-F5344CB8AC3E}">
        <p14:creationId xmlns:p14="http://schemas.microsoft.com/office/powerpoint/2010/main" val="3296017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Popularity</a:t>
            </a:r>
            <a:endParaRPr lang="en-US" b="1" dirty="0"/>
          </a:p>
        </p:txBody>
      </p:sp>
      <p:sp>
        <p:nvSpPr>
          <p:cNvPr id="3" name="Content Placeholder 2"/>
          <p:cNvSpPr>
            <a:spLocks noGrp="1"/>
          </p:cNvSpPr>
          <p:nvPr>
            <p:ph idx="1"/>
          </p:nvPr>
        </p:nvSpPr>
        <p:spPr/>
        <p:txBody>
          <a:bodyPr/>
          <a:lstStyle/>
          <a:p>
            <a:r>
              <a:rPr lang="en-US" b="0" i="0" u="none" strike="noStrike" baseline="0" dirty="0" smtClean="0"/>
              <a:t>Spent seven weeks “on the charts” at number one in 1908, even though it didn’t reach the charts until the end of the baseball season.</a:t>
            </a:r>
          </a:p>
          <a:p>
            <a:endParaRPr lang="en-US" b="0" i="0" u="none" strike="noStrike" baseline="0" dirty="0" smtClean="0"/>
          </a:p>
          <a:p>
            <a:r>
              <a:rPr lang="en-US" b="0" i="0" u="none" strike="noStrike" baseline="0" dirty="0" smtClean="0"/>
              <a:t>First played at a ballpark in 1934, at a high school game in Los Angeles.</a:t>
            </a:r>
          </a:p>
          <a:p>
            <a:endParaRPr lang="en-US" b="0" i="0" u="none" strike="noStrike" baseline="0" dirty="0" smtClean="0"/>
          </a:p>
          <a:p>
            <a:r>
              <a:rPr lang="en-US" b="0" i="0" u="none" strike="noStrike" baseline="0" dirty="0" smtClean="0"/>
              <a:t>Currently the song played the third most often in public in the United States (behind the National Anthem and Happy Birthday).</a:t>
            </a:r>
            <a:endParaRPr lang="en-US" dirty="0"/>
          </a:p>
        </p:txBody>
      </p:sp>
    </p:spTree>
    <p:extLst>
      <p:ext uri="{BB962C8B-B14F-4D97-AF65-F5344CB8AC3E}">
        <p14:creationId xmlns:p14="http://schemas.microsoft.com/office/powerpoint/2010/main" val="1280301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Famous performances</a:t>
            </a:r>
            <a:endParaRPr lang="en-US" b="1" dirty="0"/>
          </a:p>
        </p:txBody>
      </p:sp>
      <p:sp>
        <p:nvSpPr>
          <p:cNvPr id="3" name="Content Placeholder 2"/>
          <p:cNvSpPr>
            <a:spLocks noGrp="1"/>
          </p:cNvSpPr>
          <p:nvPr>
            <p:ph idx="1"/>
          </p:nvPr>
        </p:nvSpPr>
        <p:spPr/>
        <p:txBody>
          <a:bodyPr>
            <a:normAutofit/>
          </a:bodyPr>
          <a:lstStyle/>
          <a:p>
            <a:pPr marL="0" indent="0">
              <a:buNone/>
            </a:pPr>
            <a:r>
              <a:rPr lang="en-US" sz="3200" b="0" i="0" u="none" strike="noStrike" baseline="0" dirty="0" smtClean="0"/>
              <a:t>In the Marx Brothers’ 1935 movie </a:t>
            </a:r>
            <a:r>
              <a:rPr lang="en-US" sz="3200" b="0" i="1" u="none" strike="noStrike" baseline="0" dirty="0" smtClean="0"/>
              <a:t>A Night At The Opera</a:t>
            </a:r>
            <a:r>
              <a:rPr lang="en-US" sz="3200" b="0" i="0" u="none" strike="noStrike" baseline="0" dirty="0" smtClean="0"/>
              <a:t>, the orchestra is supposed to play the overture from </a:t>
            </a:r>
            <a:r>
              <a:rPr lang="en-US" sz="3200" b="0" i="1" u="none" strike="noStrike" baseline="0" dirty="0" err="1" smtClean="0"/>
              <a:t>ll</a:t>
            </a:r>
            <a:r>
              <a:rPr lang="en-US" sz="3200" b="0" i="1" u="none" strike="noStrike" baseline="0" dirty="0" smtClean="0"/>
              <a:t> </a:t>
            </a:r>
            <a:r>
              <a:rPr lang="en-US" sz="3200" b="0" i="1" u="none" strike="noStrike" baseline="0" dirty="0" err="1" smtClean="0"/>
              <a:t>trovatore</a:t>
            </a:r>
            <a:r>
              <a:rPr lang="en-US" sz="3200" b="0" i="0" u="none" strike="noStrike" baseline="0" dirty="0" smtClean="0"/>
              <a:t>, but instead plays “TMOTTBG.”</a:t>
            </a:r>
          </a:p>
          <a:p>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a:p>
          <a:p>
            <a:endParaRPr lang="en-US" sz="2400" b="0" i="0" u="none" strike="noStrike" baseline="0" dirty="0" smtClean="0"/>
          </a:p>
          <a:p>
            <a:endParaRPr lang="en-US" dirty="0"/>
          </a:p>
        </p:txBody>
      </p:sp>
      <p:pic>
        <p:nvPicPr>
          <p:cNvPr id="5" name="AB_jC77ZZGc"/>
          <p:cNvPicPr>
            <a:picLocks noRot="1" noChangeAspect="1"/>
          </p:cNvPicPr>
          <p:nvPr>
            <a:videoFile r:link="rId1"/>
          </p:nvPr>
        </p:nvPicPr>
        <p:blipFill>
          <a:blip r:embed="rId4"/>
          <a:stretch>
            <a:fillRect/>
          </a:stretch>
        </p:blipFill>
        <p:spPr>
          <a:xfrm>
            <a:off x="3758240" y="3674853"/>
            <a:ext cx="5056997" cy="2844561"/>
          </a:xfrm>
          <a:prstGeom prst="rect">
            <a:avLst/>
          </a:prstGeom>
        </p:spPr>
      </p:pic>
    </p:spTree>
    <p:extLst>
      <p:ext uri="{BB962C8B-B14F-4D97-AF65-F5344CB8AC3E}">
        <p14:creationId xmlns:p14="http://schemas.microsoft.com/office/powerpoint/2010/main" val="1089124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6762" y="974785"/>
            <a:ext cx="8190201" cy="1077218"/>
          </a:xfrm>
          <a:prstGeom prst="rect">
            <a:avLst/>
          </a:prstGeom>
        </p:spPr>
        <p:txBody>
          <a:bodyPr wrap="square">
            <a:spAutoFit/>
          </a:bodyPr>
          <a:lstStyle/>
          <a:p>
            <a:r>
              <a:rPr lang="en-US" sz="3200" b="0" i="0" u="none" strike="noStrike" baseline="0" dirty="0" smtClean="0"/>
              <a:t>Harpo Marx on “I Love Lucy” (1955).  On the harp, of course.</a:t>
            </a:r>
            <a:endParaRPr lang="en-US" sz="3200" b="0" i="0" u="none" strike="noStrike" baseline="0" dirty="0" smtClean="0"/>
          </a:p>
        </p:txBody>
      </p:sp>
      <p:sp>
        <p:nvSpPr>
          <p:cNvPr id="5" name="Rectangle 4"/>
          <p:cNvSpPr/>
          <p:nvPr/>
        </p:nvSpPr>
        <p:spPr>
          <a:xfrm>
            <a:off x="2504536" y="4977290"/>
            <a:ext cx="6096000" cy="369332"/>
          </a:xfrm>
          <a:prstGeom prst="rect">
            <a:avLst/>
          </a:prstGeom>
        </p:spPr>
        <p:txBody>
          <a:bodyPr>
            <a:spAutoFit/>
          </a:bodyPr>
          <a:lstStyle/>
          <a:p>
            <a:r>
              <a:rPr lang="en-US" dirty="0" smtClean="0"/>
              <a:t>&lt;</a:t>
            </a:r>
            <a:endParaRPr lang="en-US" dirty="0"/>
          </a:p>
        </p:txBody>
      </p:sp>
      <p:pic>
        <p:nvPicPr>
          <p:cNvPr id="6" name="H16vDiX_PCo"/>
          <p:cNvPicPr>
            <a:picLocks noRot="1" noChangeAspect="1"/>
          </p:cNvPicPr>
          <p:nvPr>
            <a:videoFile r:link="rId1"/>
          </p:nvPr>
        </p:nvPicPr>
        <p:blipFill>
          <a:blip r:embed="rId4"/>
          <a:stretch>
            <a:fillRect/>
          </a:stretch>
        </p:blipFill>
        <p:spPr>
          <a:xfrm>
            <a:off x="2766204" y="2728104"/>
            <a:ext cx="5961812" cy="3353519"/>
          </a:xfrm>
          <a:prstGeom prst="rect">
            <a:avLst/>
          </a:prstGeom>
        </p:spPr>
      </p:pic>
    </p:spTree>
    <p:extLst>
      <p:ext uri="{BB962C8B-B14F-4D97-AF65-F5344CB8AC3E}">
        <p14:creationId xmlns:p14="http://schemas.microsoft.com/office/powerpoint/2010/main" val="998175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630" y="517585"/>
            <a:ext cx="8350370" cy="1569660"/>
          </a:xfrm>
          <a:prstGeom prst="rect">
            <a:avLst/>
          </a:prstGeom>
        </p:spPr>
        <p:txBody>
          <a:bodyPr wrap="square">
            <a:spAutoFit/>
          </a:bodyPr>
          <a:lstStyle/>
          <a:p>
            <a:r>
              <a:rPr lang="en-US" sz="3200" b="0" i="0" u="none" strike="noStrike" baseline="0" dirty="0" smtClean="0"/>
              <a:t>Mickey Mantle, Yogi Berra, Whitey Ford, and Bill “Moose” </a:t>
            </a:r>
            <a:r>
              <a:rPr lang="en-US" sz="3200" b="0" i="0" u="none" strike="noStrike" baseline="0" dirty="0" err="1" smtClean="0"/>
              <a:t>Skowron</a:t>
            </a:r>
            <a:r>
              <a:rPr lang="en-US" sz="3200" b="0" i="0" u="none" strike="noStrike" baseline="0" dirty="0" smtClean="0"/>
              <a:t> (with Jack </a:t>
            </a:r>
            <a:r>
              <a:rPr lang="en-US" sz="3200" b="0" i="0" u="none" strike="noStrike" baseline="0" dirty="0" err="1" smtClean="0"/>
              <a:t>Norworth</a:t>
            </a:r>
            <a:r>
              <a:rPr lang="en-US" sz="3200" b="0" i="0" u="none" strike="noStrike" baseline="0" dirty="0" smtClean="0"/>
              <a:t>) on The Ed Sullivan Show (1958)</a:t>
            </a:r>
            <a:endParaRPr lang="en-US" sz="3200" b="0" i="0" u="none" strike="noStrike" baseline="0" dirty="0" smtClean="0"/>
          </a:p>
        </p:txBody>
      </p:sp>
      <p:pic>
        <p:nvPicPr>
          <p:cNvPr id="3" name="drOdOCuWNRY"/>
          <p:cNvPicPr>
            <a:picLocks noRot="1" noChangeAspect="1"/>
          </p:cNvPicPr>
          <p:nvPr>
            <a:videoFile r:link="rId1"/>
          </p:nvPr>
        </p:nvPicPr>
        <p:blipFill>
          <a:blip r:embed="rId4"/>
          <a:stretch>
            <a:fillRect/>
          </a:stretch>
        </p:blipFill>
        <p:spPr>
          <a:xfrm>
            <a:off x="2921479" y="2510287"/>
            <a:ext cx="5915802" cy="3327639"/>
          </a:xfrm>
          <a:prstGeom prst="rect">
            <a:avLst/>
          </a:prstGeom>
        </p:spPr>
      </p:pic>
    </p:spTree>
    <p:extLst>
      <p:ext uri="{BB962C8B-B14F-4D97-AF65-F5344CB8AC3E}">
        <p14:creationId xmlns:p14="http://schemas.microsoft.com/office/powerpoint/2010/main" val="1530475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8430" y="940604"/>
            <a:ext cx="6096000" cy="1077218"/>
          </a:xfrm>
          <a:prstGeom prst="rect">
            <a:avLst/>
          </a:prstGeom>
        </p:spPr>
        <p:txBody>
          <a:bodyPr>
            <a:spAutoFit/>
          </a:bodyPr>
          <a:lstStyle/>
          <a:p>
            <a:r>
              <a:rPr lang="en-US" sz="3200" b="0" i="0" u="none" strike="noStrike" baseline="0" dirty="0" smtClean="0"/>
              <a:t>Bob Woolf (on his </a:t>
            </a:r>
            <a:r>
              <a:rPr lang="en-US" sz="3200" b="0" i="0" u="none" strike="noStrike" baseline="0" dirty="0" err="1" smtClean="0"/>
              <a:t>ukelele</a:t>
            </a:r>
            <a:r>
              <a:rPr lang="en-US" sz="3200" b="0" i="0" u="none" strike="noStrike" baseline="0" dirty="0" smtClean="0"/>
              <a:t>), Hall of Fame induction ceremony, 1995</a:t>
            </a:r>
            <a:endParaRPr lang="en-US" sz="3200" b="0" i="0" u="none" strike="noStrike" baseline="0" dirty="0" smtClean="0"/>
          </a:p>
        </p:txBody>
      </p:sp>
      <p:pic>
        <p:nvPicPr>
          <p:cNvPr id="3" name="Ze35JdWpcr8"/>
          <p:cNvPicPr>
            <a:picLocks noRot="1" noChangeAspect="1"/>
          </p:cNvPicPr>
          <p:nvPr>
            <a:videoFile r:link="rId1"/>
          </p:nvPr>
        </p:nvPicPr>
        <p:blipFill>
          <a:blip r:embed="rId4"/>
          <a:stretch>
            <a:fillRect/>
          </a:stretch>
        </p:blipFill>
        <p:spPr>
          <a:xfrm>
            <a:off x="3068128" y="2889849"/>
            <a:ext cx="6007819" cy="3379398"/>
          </a:xfrm>
          <a:prstGeom prst="rect">
            <a:avLst/>
          </a:prstGeom>
        </p:spPr>
      </p:pic>
    </p:spTree>
    <p:extLst>
      <p:ext uri="{BB962C8B-B14F-4D97-AF65-F5344CB8AC3E}">
        <p14:creationId xmlns:p14="http://schemas.microsoft.com/office/powerpoint/2010/main" val="4031256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3924" y="811208"/>
            <a:ext cx="6096000" cy="1569660"/>
          </a:xfrm>
          <a:prstGeom prst="rect">
            <a:avLst/>
          </a:prstGeom>
        </p:spPr>
        <p:txBody>
          <a:bodyPr>
            <a:spAutoFit/>
          </a:bodyPr>
          <a:lstStyle/>
          <a:p>
            <a:r>
              <a:rPr lang="en-US" sz="3200" b="0" i="0" u="none" strike="noStrike" baseline="0" dirty="0" smtClean="0"/>
              <a:t>Stan Musial (on his harmonica), various Hall of Fame induction ceremonies</a:t>
            </a:r>
            <a:endParaRPr lang="en-US" sz="3200" dirty="0"/>
          </a:p>
        </p:txBody>
      </p:sp>
      <p:pic>
        <p:nvPicPr>
          <p:cNvPr id="3" name="OjTBcJaPj2o"/>
          <p:cNvPicPr>
            <a:picLocks noRot="1" noChangeAspect="1"/>
          </p:cNvPicPr>
          <p:nvPr>
            <a:videoFile r:link="rId1"/>
          </p:nvPr>
        </p:nvPicPr>
        <p:blipFill>
          <a:blip r:embed="rId4"/>
          <a:stretch>
            <a:fillRect/>
          </a:stretch>
        </p:blipFill>
        <p:spPr>
          <a:xfrm>
            <a:off x="2748951" y="2777706"/>
            <a:ext cx="6544574" cy="3681323"/>
          </a:xfrm>
          <a:prstGeom prst="rect">
            <a:avLst/>
          </a:prstGeom>
        </p:spPr>
      </p:pic>
    </p:spTree>
    <p:extLst>
      <p:ext uri="{BB962C8B-B14F-4D97-AF65-F5344CB8AC3E}">
        <p14:creationId xmlns:p14="http://schemas.microsoft.com/office/powerpoint/2010/main" val="2297986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4588" y="1243006"/>
            <a:ext cx="10352706" cy="584775"/>
          </a:xfrm>
          <a:prstGeom prst="rect">
            <a:avLst/>
          </a:prstGeom>
        </p:spPr>
        <p:txBody>
          <a:bodyPr wrap="none">
            <a:spAutoFit/>
          </a:bodyPr>
          <a:lstStyle/>
          <a:p>
            <a:r>
              <a:rPr lang="en-US" sz="3200" b="0" i="0" u="none" strike="noStrike" baseline="0" dirty="0" smtClean="0"/>
              <a:t>Bernie Williams, on guitar, for Derek Jeter’s last game (2014)</a:t>
            </a:r>
            <a:endParaRPr lang="en-US" sz="3200" b="0" i="0" u="none" strike="noStrike" baseline="0" dirty="0" smtClean="0"/>
          </a:p>
        </p:txBody>
      </p:sp>
      <p:pic>
        <p:nvPicPr>
          <p:cNvPr id="3" name="3lN_Z2mg3mY"/>
          <p:cNvPicPr>
            <a:picLocks noRot="1" noChangeAspect="1"/>
          </p:cNvPicPr>
          <p:nvPr>
            <a:videoFile r:link="rId1"/>
          </p:nvPr>
        </p:nvPicPr>
        <p:blipFill>
          <a:blip r:embed="rId4"/>
          <a:stretch>
            <a:fillRect/>
          </a:stretch>
        </p:blipFill>
        <p:spPr>
          <a:xfrm>
            <a:off x="2809336" y="2725947"/>
            <a:ext cx="6590582" cy="3707202"/>
          </a:xfrm>
          <a:prstGeom prst="rect">
            <a:avLst/>
          </a:prstGeom>
        </p:spPr>
      </p:pic>
    </p:spTree>
    <p:extLst>
      <p:ext uri="{BB962C8B-B14F-4D97-AF65-F5344CB8AC3E}">
        <p14:creationId xmlns:p14="http://schemas.microsoft.com/office/powerpoint/2010/main" val="3052239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113" y="931653"/>
            <a:ext cx="8453887" cy="1077218"/>
          </a:xfrm>
          <a:prstGeom prst="rect">
            <a:avLst/>
          </a:prstGeom>
        </p:spPr>
        <p:txBody>
          <a:bodyPr wrap="square">
            <a:spAutoFit/>
          </a:bodyPr>
          <a:lstStyle/>
          <a:p>
            <a:r>
              <a:rPr lang="en-US" sz="3200" b="0" i="0" u="none" strike="noStrike" baseline="0" dirty="0" smtClean="0"/>
              <a:t>Bill Murray (impersonating Daffy Duck) at the World Series at Wrigley Field (2016)</a:t>
            </a:r>
            <a:endParaRPr lang="en-US" sz="3200" dirty="0"/>
          </a:p>
        </p:txBody>
      </p:sp>
      <p:pic>
        <p:nvPicPr>
          <p:cNvPr id="4" name="vJy35D4rSRY"/>
          <p:cNvPicPr>
            <a:picLocks noRot="1" noChangeAspect="1"/>
          </p:cNvPicPr>
          <p:nvPr>
            <a:videoFile r:link="rId1"/>
          </p:nvPr>
        </p:nvPicPr>
        <p:blipFill>
          <a:blip r:embed="rId4"/>
          <a:stretch>
            <a:fillRect/>
          </a:stretch>
        </p:blipFill>
        <p:spPr>
          <a:xfrm>
            <a:off x="2166188" y="2958860"/>
            <a:ext cx="5501735" cy="3094726"/>
          </a:xfrm>
          <a:prstGeom prst="rect">
            <a:avLst/>
          </a:prstGeom>
        </p:spPr>
      </p:pic>
    </p:spTree>
    <p:extLst>
      <p:ext uri="{BB962C8B-B14F-4D97-AF65-F5344CB8AC3E}">
        <p14:creationId xmlns:p14="http://schemas.microsoft.com/office/powerpoint/2010/main" val="4086556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u="none" strike="noStrike" baseline="0" dirty="0" smtClean="0"/>
              <a:t>The Theme Song Of The Seventh Inning Stretch</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b="0" i="0" u="none" strike="noStrike" baseline="0" dirty="0" smtClean="0"/>
              <a:t>Currently played in every major league ballpark, with some local variations, including the following additional songs:</a:t>
            </a:r>
          </a:p>
          <a:p>
            <a:endParaRPr lang="en-US" dirty="0"/>
          </a:p>
          <a:p>
            <a:r>
              <a:rPr lang="en-US" b="0" i="0" u="none" strike="noStrike" baseline="0" dirty="0" smtClean="0"/>
              <a:t>“Thank God I’m A Country Boy” by John Denver (Baltimore, Atlanta)</a:t>
            </a:r>
          </a:p>
          <a:p>
            <a:endParaRPr lang="en-US" b="0" i="0" u="none" strike="noStrike" baseline="0" dirty="0" smtClean="0"/>
          </a:p>
          <a:p>
            <a:r>
              <a:rPr lang="en-US" b="0" i="0" u="none" strike="noStrike" baseline="0" dirty="0" smtClean="0"/>
              <a:t>“Deep In The Heart Of Texas” (Houston)</a:t>
            </a:r>
          </a:p>
          <a:p>
            <a:endParaRPr lang="en-US" b="0" i="0" u="none" strike="noStrike" baseline="0" dirty="0" smtClean="0"/>
          </a:p>
          <a:p>
            <a:r>
              <a:rPr lang="en-US" b="0" i="0" u="none" strike="noStrike" baseline="0" dirty="0" smtClean="0"/>
              <a:t>“Louie, Louie” (Seattle)</a:t>
            </a:r>
          </a:p>
          <a:p>
            <a:endParaRPr lang="en-US" b="0" i="0" u="none" strike="noStrike" baseline="0" dirty="0" smtClean="0"/>
          </a:p>
          <a:p>
            <a:r>
              <a:rPr lang="en-US" b="0" i="0" u="none" strike="noStrike" baseline="0" dirty="0" smtClean="0"/>
              <a:t>“Beer Barrel Polka” (Milwaukee)</a:t>
            </a:r>
            <a:endParaRPr lang="en-US" dirty="0"/>
          </a:p>
        </p:txBody>
      </p:sp>
    </p:spTree>
    <p:extLst>
      <p:ext uri="{BB962C8B-B14F-4D97-AF65-F5344CB8AC3E}">
        <p14:creationId xmlns:p14="http://schemas.microsoft.com/office/powerpoint/2010/main" val="370643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smtClean="0">
                <a:latin typeface="Segoe UI" panose="020B0502040204020203" pitchFamily="34" charset="0"/>
                <a:cs typeface="Segoe UI" panose="020B0502040204020203" pitchFamily="34" charset="0"/>
              </a:rPr>
              <a:t>The Authors</a:t>
            </a:r>
            <a:endParaRPr lang="en-US" sz="5400" dirty="0">
              <a:latin typeface="Segoe UI" panose="020B0502040204020203" pitchFamily="34" charset="0"/>
              <a:cs typeface="Segoe UI" panose="020B0502040204020203" pitchFamily="34" charset="0"/>
            </a:endParaRPr>
          </a:p>
        </p:txBody>
      </p:sp>
      <p:pic>
        <p:nvPicPr>
          <p:cNvPr id="7" name="Picture Placeholder 6"/>
          <p:cNvPicPr>
            <a:picLocks noGrp="1" noChangeAspect="1"/>
          </p:cNvPicPr>
          <p:nvPr>
            <p:ph type="pic" idx="1"/>
          </p:nvPr>
        </p:nvPicPr>
        <p:blipFill>
          <a:blip r:embed="rId3"/>
          <a:srcRect t="7533" b="7533"/>
          <a:stretch>
            <a:fillRect/>
          </a:stretch>
        </p:blipFill>
        <p:spPr>
          <a:xfrm>
            <a:off x="4068763" y="590551"/>
            <a:ext cx="7133214" cy="5632450"/>
          </a:xfrm>
          <a:prstGeom prst="rect">
            <a:avLst/>
          </a:prstGeom>
        </p:spPr>
      </p:pic>
      <p:sp>
        <p:nvSpPr>
          <p:cNvPr id="6" name="Text Placeholder 5"/>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098263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29727"/>
            <a:ext cx="10515600" cy="1104181"/>
          </a:xfrm>
        </p:spPr>
        <p:txBody>
          <a:bodyPr>
            <a:normAutofit fontScale="90000"/>
          </a:bodyPr>
          <a:lstStyle/>
          <a:p>
            <a:r>
              <a:rPr lang="en-US" b="1" i="0" u="none" strike="noStrike" baseline="0" dirty="0" smtClean="0"/>
              <a:t>And then there’s Chicago. . . .</a:t>
            </a:r>
            <a:br>
              <a:rPr lang="en-US" b="1" i="0" u="none" strike="noStrike" baseline="0" dirty="0" smtClean="0"/>
            </a:br>
            <a:endParaRPr lang="en-US" b="1" dirty="0"/>
          </a:p>
        </p:txBody>
      </p:sp>
      <p:sp>
        <p:nvSpPr>
          <p:cNvPr id="3" name="Content Placeholder 2"/>
          <p:cNvSpPr>
            <a:spLocks noGrp="1"/>
          </p:cNvSpPr>
          <p:nvPr>
            <p:ph sz="half" idx="1"/>
          </p:nvPr>
        </p:nvSpPr>
        <p:spPr>
          <a:xfrm>
            <a:off x="550690" y="1630392"/>
            <a:ext cx="4694170" cy="4399472"/>
          </a:xfrm>
        </p:spPr>
        <p:txBody>
          <a:bodyPr>
            <a:normAutofit fontScale="85000" lnSpcReduction="20000"/>
          </a:bodyPr>
          <a:lstStyle/>
          <a:p>
            <a:endParaRPr lang="en-US" b="0" i="0" u="none" strike="noStrike" baseline="0" dirty="0" smtClean="0"/>
          </a:p>
          <a:p>
            <a:r>
              <a:rPr lang="en-US" b="0" i="0" u="none" strike="noStrike" baseline="0" dirty="0" smtClean="0"/>
              <a:t>While broadcasting for the White Sox, Harry Caray would sing the song in the press box during the seventh inning stretch.  He was persuaded to sing it publicly by Bill </a:t>
            </a:r>
            <a:r>
              <a:rPr lang="en-US" b="0" i="0" u="none" strike="noStrike" baseline="0" dirty="0" err="1" smtClean="0"/>
              <a:t>Veeck</a:t>
            </a:r>
            <a:r>
              <a:rPr lang="en-US" b="0" i="0" u="none" strike="noStrike" baseline="0" dirty="0" smtClean="0"/>
              <a:t>, then the Sox owner.</a:t>
            </a:r>
          </a:p>
          <a:p>
            <a:endParaRPr lang="en-US" b="0" i="0" u="none" strike="noStrike" baseline="0" dirty="0" smtClean="0"/>
          </a:p>
          <a:p>
            <a:r>
              <a:rPr lang="en-US" b="0" i="0" u="none" strike="noStrike" baseline="0" dirty="0" smtClean="0"/>
              <a:t>When Harry moved to the Cubs in 1981, he took his seventh inning tradition within him.  When Harry became ill, the Cubs engaged a series of “guest singers” to replace him, and have continued to do so since his death in 1998.</a:t>
            </a:r>
            <a:endParaRPr lang="en-US" dirty="0"/>
          </a:p>
        </p:txBody>
      </p:sp>
      <p:pic>
        <p:nvPicPr>
          <p:cNvPr id="5" name="Content Placeholder 4"/>
          <p:cNvPicPr>
            <a:picLocks noGrp="1" noChangeAspect="1"/>
          </p:cNvPicPr>
          <p:nvPr>
            <p:ph sz="half" idx="2"/>
          </p:nvPr>
        </p:nvPicPr>
        <p:blipFill>
          <a:blip r:embed="rId4"/>
          <a:stretch>
            <a:fillRect/>
          </a:stretch>
        </p:blipFill>
        <p:spPr>
          <a:xfrm>
            <a:off x="6172200" y="2355294"/>
            <a:ext cx="5181600" cy="3291999"/>
          </a:xfrm>
          <a:prstGeom prst="rect">
            <a:avLst/>
          </a:prstGeom>
        </p:spPr>
      </p:pic>
      <p:pic>
        <p:nvPicPr>
          <p:cNvPr id="6" name="Content Placeholder 4"/>
          <p:cNvPicPr>
            <a:picLocks noChangeAspect="1"/>
          </p:cNvPicPr>
          <p:nvPr/>
        </p:nvPicPr>
        <p:blipFill>
          <a:blip r:embed="rId4"/>
          <a:stretch>
            <a:fillRect/>
          </a:stretch>
        </p:blipFill>
        <p:spPr>
          <a:xfrm>
            <a:off x="6324600" y="747346"/>
            <a:ext cx="5181600" cy="5052348"/>
          </a:xfrm>
          <a:prstGeom prst="rect">
            <a:avLst/>
          </a:prstGeom>
        </p:spPr>
      </p:pic>
      <p:pic>
        <p:nvPicPr>
          <p:cNvPr id="7" name="Picture 6"/>
          <p:cNvPicPr>
            <a:picLocks noChangeAspect="1"/>
          </p:cNvPicPr>
          <p:nvPr/>
        </p:nvPicPr>
        <p:blipFill>
          <a:blip r:embed="rId4"/>
          <a:stretch>
            <a:fillRect/>
          </a:stretch>
        </p:blipFill>
        <p:spPr>
          <a:xfrm>
            <a:off x="6183702" y="2355294"/>
            <a:ext cx="5947876" cy="3778834"/>
          </a:xfrm>
          <a:prstGeom prst="rect">
            <a:avLst/>
          </a:prstGeom>
        </p:spPr>
      </p:pic>
      <p:pic>
        <p:nvPicPr>
          <p:cNvPr id="8" name="Picture 7"/>
          <p:cNvPicPr>
            <a:picLocks noChangeAspect="1"/>
          </p:cNvPicPr>
          <p:nvPr/>
        </p:nvPicPr>
        <p:blipFill>
          <a:blip r:embed="rId4"/>
          <a:stretch>
            <a:fillRect/>
          </a:stretch>
        </p:blipFill>
        <p:spPr>
          <a:xfrm>
            <a:off x="6377796" y="2236727"/>
            <a:ext cx="4770408" cy="3529132"/>
          </a:xfrm>
          <a:prstGeom prst="rect">
            <a:avLst/>
          </a:prstGeom>
        </p:spPr>
      </p:pic>
      <p:pic>
        <p:nvPicPr>
          <p:cNvPr id="9" name="Picture 8"/>
          <p:cNvPicPr>
            <a:picLocks noChangeAspect="1"/>
          </p:cNvPicPr>
          <p:nvPr/>
        </p:nvPicPr>
        <p:blipFill>
          <a:blip r:embed="rId4"/>
          <a:stretch>
            <a:fillRect/>
          </a:stretch>
        </p:blipFill>
        <p:spPr>
          <a:xfrm>
            <a:off x="5425835" y="2236727"/>
            <a:ext cx="5679237" cy="3529132"/>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626667331"/>
              </p:ext>
            </p:extLst>
          </p:nvPr>
        </p:nvGraphicFramePr>
        <p:xfrm>
          <a:off x="4685828" y="2355294"/>
          <a:ext cx="8154344" cy="2427329"/>
        </p:xfrm>
        <a:graphic>
          <a:graphicData uri="http://schemas.openxmlformats.org/presentationml/2006/ole">
            <mc:AlternateContent xmlns:mc="http://schemas.openxmlformats.org/markup-compatibility/2006">
              <mc:Choice xmlns:v="urn:schemas-microsoft-com:vml" Requires="v">
                <p:oleObj spid="_x0000_s3085" name="Document" r:id="rId5" imgW="5935680" imgH="1767600" progId="WP18Doc">
                  <p:embed/>
                </p:oleObj>
              </mc:Choice>
              <mc:Fallback>
                <p:oleObj name="Document" r:id="rId5" imgW="5935680" imgH="1767600" progId="WP18Doc">
                  <p:embed/>
                  <p:pic>
                    <p:nvPicPr>
                      <p:cNvPr id="0" name=""/>
                      <p:cNvPicPr/>
                      <p:nvPr/>
                    </p:nvPicPr>
                    <p:blipFill>
                      <a:blip r:embed="rId6"/>
                      <a:stretch>
                        <a:fillRect/>
                      </a:stretch>
                    </p:blipFill>
                    <p:spPr>
                      <a:xfrm>
                        <a:off x="4685828" y="2355294"/>
                        <a:ext cx="8154344" cy="2427329"/>
                      </a:xfrm>
                      <a:prstGeom prst="rect">
                        <a:avLst/>
                      </a:prstGeom>
                    </p:spPr>
                  </p:pic>
                </p:oleObj>
              </mc:Fallback>
            </mc:AlternateContent>
          </a:graphicData>
        </a:graphic>
      </p:graphicFrame>
    </p:spTree>
    <p:extLst>
      <p:ext uri="{BB962C8B-B14F-4D97-AF65-F5344CB8AC3E}">
        <p14:creationId xmlns:p14="http://schemas.microsoft.com/office/powerpoint/2010/main" val="56963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668215"/>
            <a:ext cx="8343900" cy="4832092"/>
          </a:xfrm>
          <a:prstGeom prst="rect">
            <a:avLst/>
          </a:prstGeom>
        </p:spPr>
        <p:txBody>
          <a:bodyPr wrap="square">
            <a:spAutoFit/>
          </a:bodyPr>
          <a:lstStyle/>
          <a:p>
            <a:r>
              <a:rPr lang="en-US" sz="3200" b="0" i="0" u="none" strike="noStrike" baseline="0" dirty="0" smtClean="0"/>
              <a:t>People who have led the singing of TMOTTBG at Wrigley Field include:</a:t>
            </a:r>
          </a:p>
          <a:p>
            <a:endParaRPr lang="en-US" sz="3200" b="0" i="0" u="none" strike="noStrike" baseline="0" dirty="0" smtClean="0"/>
          </a:p>
          <a:p>
            <a:pPr marL="457200" indent="-457200">
              <a:buFont typeface="Arial" panose="020B0604020202020204" pitchFamily="34" charset="0"/>
              <a:buChar char="•"/>
            </a:pPr>
            <a:r>
              <a:rPr lang="en-US" sz="3200" dirty="0" smtClean="0"/>
              <a:t>Sting</a:t>
            </a:r>
            <a:endParaRPr lang="en-US" sz="3200" dirty="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b="0" i="0" u="none" strike="noStrike" baseline="0" dirty="0" smtClean="0"/>
          </a:p>
          <a:p>
            <a:pPr marL="342900" indent="-342900">
              <a:buFont typeface="Arial" panose="020B0604020202020204" pitchFamily="34" charset="0"/>
              <a:buChar char="•"/>
            </a:pPr>
            <a:r>
              <a:rPr lang="en-US" sz="3200" b="0" i="0" u="none" strike="noStrike" baseline="0" dirty="0" smtClean="0"/>
              <a:t>Vin Scull</a:t>
            </a:r>
            <a:r>
              <a:rPr lang="en-US" sz="2400" b="0" i="0" u="none" strike="noStrike" baseline="0" dirty="0" smtClean="0"/>
              <a:t>y</a:t>
            </a:r>
          </a:p>
          <a:p>
            <a:pPr marL="342900" indent="-342900">
              <a:buFont typeface="Arial" panose="020B0604020202020204" pitchFamily="34" charset="0"/>
              <a:buChar char="•"/>
            </a:pPr>
            <a:endParaRPr lang="en-US" sz="2400" dirty="0"/>
          </a:p>
          <a:p>
            <a:endParaRPr lang="en-US" sz="2400" dirty="0"/>
          </a:p>
          <a:p>
            <a:endParaRPr lang="en-US" b="0" i="0" u="none" strike="noStrike" baseline="0" dirty="0" smtClean="0"/>
          </a:p>
          <a:p>
            <a:endParaRPr lang="en-US" dirty="0"/>
          </a:p>
        </p:txBody>
      </p:sp>
      <p:pic>
        <p:nvPicPr>
          <p:cNvPr id="3" name="ICs2nxhmKRs"/>
          <p:cNvPicPr>
            <a:picLocks noRot="1" noChangeAspect="1"/>
          </p:cNvPicPr>
          <p:nvPr>
            <a:videoFile r:link="rId1"/>
          </p:nvPr>
        </p:nvPicPr>
        <p:blipFill>
          <a:blip r:embed="rId5"/>
          <a:stretch>
            <a:fillRect/>
          </a:stretch>
        </p:blipFill>
        <p:spPr>
          <a:xfrm>
            <a:off x="4094671" y="4488223"/>
            <a:ext cx="3657600" cy="2057400"/>
          </a:xfrm>
          <a:prstGeom prst="rect">
            <a:avLst/>
          </a:prstGeom>
        </p:spPr>
      </p:pic>
      <p:pic>
        <p:nvPicPr>
          <p:cNvPr id="4" name="sT9ftq7KoT4"/>
          <p:cNvPicPr>
            <a:picLocks noRot="1" noChangeAspect="1"/>
          </p:cNvPicPr>
          <p:nvPr>
            <a:videoFile r:link="rId2"/>
          </p:nvPr>
        </p:nvPicPr>
        <p:blipFill>
          <a:blip r:embed="rId5"/>
          <a:stretch>
            <a:fillRect/>
          </a:stretch>
        </p:blipFill>
        <p:spPr>
          <a:xfrm>
            <a:off x="4094671" y="1934473"/>
            <a:ext cx="3657600" cy="2057400"/>
          </a:xfrm>
          <a:prstGeom prst="rect">
            <a:avLst/>
          </a:prstGeom>
        </p:spPr>
      </p:pic>
    </p:spTree>
    <p:extLst>
      <p:ext uri="{BB962C8B-B14F-4D97-AF65-F5344CB8AC3E}">
        <p14:creationId xmlns:p14="http://schemas.microsoft.com/office/powerpoint/2010/main" val="33851204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3026" y="750498"/>
            <a:ext cx="8220974" cy="3539430"/>
          </a:xfrm>
          <a:prstGeom prst="rect">
            <a:avLst/>
          </a:prstGeom>
        </p:spPr>
        <p:txBody>
          <a:bodyPr wrap="square">
            <a:spAutoFit/>
          </a:bodyPr>
          <a:lstStyle/>
          <a:p>
            <a:pPr marL="342900" indent="-342900">
              <a:buFont typeface="Arial" panose="020B0604020202020204" pitchFamily="34" charset="0"/>
              <a:buChar char="•"/>
            </a:pPr>
            <a:r>
              <a:rPr lang="en-US" sz="3200" b="0" i="0" u="none" strike="noStrike" baseline="0" dirty="0" smtClean="0"/>
              <a:t>Mr. T.</a:t>
            </a:r>
          </a:p>
          <a:p>
            <a:pPr marL="342900" indent="-342900">
              <a:buFont typeface="Arial" panose="020B0604020202020204" pitchFamily="34" charset="0"/>
              <a:buChar char="•"/>
            </a:pPr>
            <a:endParaRPr lang="en-US" sz="3200" dirty="0"/>
          </a:p>
          <a:p>
            <a:endParaRPr lang="en-US" sz="3200" dirty="0" smtClean="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dirty="0" smtClean="0"/>
          </a:p>
          <a:p>
            <a:pPr marL="342900" indent="-342900">
              <a:buFont typeface="Arial" panose="020B0604020202020204" pitchFamily="34" charset="0"/>
              <a:buChar char="•"/>
            </a:pPr>
            <a:endParaRPr lang="en-US" sz="3200" dirty="0" smtClean="0"/>
          </a:p>
          <a:p>
            <a:pPr marL="342900" indent="-342900">
              <a:buFont typeface="Arial" panose="020B0604020202020204" pitchFamily="34" charset="0"/>
              <a:buChar char="•"/>
            </a:pPr>
            <a:r>
              <a:rPr lang="en-US" sz="3200" b="0" i="0" u="none" strike="noStrike" baseline="0" dirty="0" smtClean="0"/>
              <a:t>Mike Ditka (worst rendition ever)</a:t>
            </a:r>
            <a:endParaRPr lang="en-US" sz="3200" b="0" i="0" u="none" strike="noStrike" baseline="0" dirty="0" smtClean="0"/>
          </a:p>
        </p:txBody>
      </p:sp>
      <p:pic>
        <p:nvPicPr>
          <p:cNvPr id="3" name="QqXEIwR9tx0"/>
          <p:cNvPicPr>
            <a:picLocks noRot="1" noChangeAspect="1"/>
          </p:cNvPicPr>
          <p:nvPr>
            <a:videoFile r:link="rId1"/>
          </p:nvPr>
        </p:nvPicPr>
        <p:blipFill>
          <a:blip r:embed="rId5"/>
          <a:stretch>
            <a:fillRect/>
          </a:stretch>
        </p:blipFill>
        <p:spPr>
          <a:xfrm>
            <a:off x="5486400" y="1028700"/>
            <a:ext cx="3657600" cy="2057400"/>
          </a:xfrm>
          <a:prstGeom prst="rect">
            <a:avLst/>
          </a:prstGeom>
        </p:spPr>
      </p:pic>
      <p:pic>
        <p:nvPicPr>
          <p:cNvPr id="4" name="brkXK7yF79o"/>
          <p:cNvPicPr>
            <a:picLocks noRot="1" noChangeAspect="1"/>
          </p:cNvPicPr>
          <p:nvPr>
            <a:videoFile r:link="rId2"/>
          </p:nvPr>
        </p:nvPicPr>
        <p:blipFill>
          <a:blip r:embed="rId5"/>
          <a:stretch>
            <a:fillRect/>
          </a:stretch>
        </p:blipFill>
        <p:spPr>
          <a:xfrm>
            <a:off x="5486400" y="4669047"/>
            <a:ext cx="3657600" cy="2057400"/>
          </a:xfrm>
          <a:prstGeom prst="rect">
            <a:avLst/>
          </a:prstGeom>
        </p:spPr>
      </p:pic>
    </p:spTree>
    <p:extLst>
      <p:ext uri="{BB962C8B-B14F-4D97-AF65-F5344CB8AC3E}">
        <p14:creationId xmlns:p14="http://schemas.microsoft.com/office/powerpoint/2010/main" val="590997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4785" y="802257"/>
            <a:ext cx="8169215" cy="4031873"/>
          </a:xfrm>
          <a:prstGeom prst="rect">
            <a:avLst/>
          </a:prstGeom>
        </p:spPr>
        <p:txBody>
          <a:bodyPr wrap="square">
            <a:spAutoFit/>
          </a:bodyPr>
          <a:lstStyle/>
          <a:p>
            <a:pPr marL="342900" indent="-342900">
              <a:buFont typeface="Arial" panose="020B0604020202020204" pitchFamily="34" charset="0"/>
              <a:buChar char="•"/>
            </a:pPr>
            <a:r>
              <a:rPr lang="en-US" sz="3200" b="0" i="0" u="none" strike="noStrike" baseline="0" dirty="0" smtClean="0"/>
              <a:t>Jeff Gordon (</a:t>
            </a:r>
            <a:r>
              <a:rPr lang="en-US" sz="3200" b="0" i="0" u="none" strike="noStrike" baseline="0" dirty="0" err="1" smtClean="0"/>
              <a:t>runnerup</a:t>
            </a:r>
            <a:r>
              <a:rPr lang="en-US" sz="3200" b="0" i="0" u="none" strike="noStrike" baseline="0" dirty="0" smtClean="0"/>
              <a:t>)</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b="0" i="0" u="none" strike="noStrike" baseline="0" dirty="0" smtClean="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b="0" i="0" u="none" strike="noStrike" baseline="0" dirty="0" smtClean="0"/>
          </a:p>
          <a:p>
            <a:pPr marL="342900" indent="-342900">
              <a:buFont typeface="Arial" panose="020B0604020202020204" pitchFamily="34" charset="0"/>
              <a:buChar char="•"/>
            </a:pPr>
            <a:endParaRPr lang="en-US" sz="3200" dirty="0" smtClean="0"/>
          </a:p>
          <a:p>
            <a:pPr marL="342900" indent="-342900">
              <a:buFont typeface="Arial" panose="020B0604020202020204" pitchFamily="34" charset="0"/>
              <a:buChar char="•"/>
            </a:pPr>
            <a:r>
              <a:rPr lang="en-US" sz="3200" b="0" i="0" u="none" strike="noStrike" baseline="0" dirty="0" err="1" smtClean="0"/>
              <a:t>Ozzy</a:t>
            </a:r>
            <a:r>
              <a:rPr lang="en-US" sz="3200" b="0" i="0" u="none" strike="noStrike" baseline="0" dirty="0" smtClean="0"/>
              <a:t> and Sharon Osbourne (Dishonorable Mention)</a:t>
            </a:r>
            <a:endParaRPr lang="en-US" sz="3200" b="0" i="0" u="none" strike="noStrike" baseline="0" dirty="0" smtClean="0"/>
          </a:p>
        </p:txBody>
      </p:sp>
      <p:pic>
        <p:nvPicPr>
          <p:cNvPr id="3" name="e0BsMuz218E"/>
          <p:cNvPicPr>
            <a:picLocks noRot="1" noChangeAspect="1"/>
          </p:cNvPicPr>
          <p:nvPr>
            <a:videoFile r:link="rId1"/>
          </p:nvPr>
        </p:nvPicPr>
        <p:blipFill>
          <a:blip r:embed="rId5"/>
          <a:stretch>
            <a:fillRect/>
          </a:stretch>
        </p:blipFill>
        <p:spPr>
          <a:xfrm>
            <a:off x="6190891" y="1037326"/>
            <a:ext cx="3657600" cy="2057400"/>
          </a:xfrm>
          <a:prstGeom prst="rect">
            <a:avLst/>
          </a:prstGeom>
        </p:spPr>
      </p:pic>
      <p:pic>
        <p:nvPicPr>
          <p:cNvPr id="4" name="0TPYI_Y3pWw"/>
          <p:cNvPicPr>
            <a:picLocks noRot="1" noChangeAspect="1"/>
          </p:cNvPicPr>
          <p:nvPr>
            <a:videoFile r:link="rId2"/>
          </p:nvPr>
        </p:nvPicPr>
        <p:blipFill>
          <a:blip r:embed="rId5"/>
          <a:stretch>
            <a:fillRect/>
          </a:stretch>
        </p:blipFill>
        <p:spPr>
          <a:xfrm>
            <a:off x="6104626" y="4522398"/>
            <a:ext cx="3657600" cy="2057400"/>
          </a:xfrm>
          <a:prstGeom prst="rect">
            <a:avLst/>
          </a:prstGeom>
        </p:spPr>
      </p:pic>
    </p:spTree>
    <p:extLst>
      <p:ext uri="{BB962C8B-B14F-4D97-AF65-F5344CB8AC3E}">
        <p14:creationId xmlns:p14="http://schemas.microsoft.com/office/powerpoint/2010/main" val="2817403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1487" y="690113"/>
            <a:ext cx="8462513" cy="4524315"/>
          </a:xfrm>
          <a:prstGeom prst="rect">
            <a:avLst/>
          </a:prstGeom>
        </p:spPr>
        <p:txBody>
          <a:bodyPr wrap="square">
            <a:spAutoFit/>
          </a:bodyPr>
          <a:lstStyle/>
          <a:p>
            <a:r>
              <a:rPr lang="en-US" sz="3200" b="0" i="0" u="none" strike="noStrike" baseline="0" dirty="0" smtClean="0"/>
              <a:t>And, to prove it’s a bipartisan tradition. . . .</a:t>
            </a:r>
          </a:p>
          <a:p>
            <a:endParaRPr lang="en-US" sz="3200" b="0" i="0" u="none" strike="noStrike" baseline="0" dirty="0" smtClean="0"/>
          </a:p>
          <a:p>
            <a:pPr marL="285750" indent="-285750">
              <a:buFont typeface="Arial" panose="020B0604020202020204" pitchFamily="34" charset="0"/>
              <a:buChar char="•"/>
            </a:pPr>
            <a:r>
              <a:rPr lang="en-US" sz="3200" b="0" i="0" u="none" strike="noStrike" baseline="0" dirty="0" smtClean="0"/>
              <a:t>Donald Trump</a:t>
            </a:r>
          </a:p>
          <a:p>
            <a:pPr marL="285750" indent="-285750">
              <a:buFont typeface="Arial" panose="020B0604020202020204" pitchFamily="34" charset="0"/>
              <a:buChar char="•"/>
            </a:pPr>
            <a:endParaRPr lang="en-US" sz="3200" dirty="0"/>
          </a:p>
          <a:p>
            <a:endParaRPr lang="en-US" sz="3200" b="0" i="0" u="none" strike="noStrike" baseline="0" dirty="0" smtClean="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b="0" i="0" u="none" strike="noStrike" baseline="0" dirty="0" smtClean="0"/>
              <a:t>Hillary Clinton (Opening Day 1994, when “</a:t>
            </a:r>
            <a:r>
              <a:rPr lang="en-US" sz="3200" b="0" i="0" u="none" strike="noStrike" baseline="0" dirty="0" err="1" smtClean="0"/>
              <a:t>Tuffy</a:t>
            </a:r>
            <a:r>
              <a:rPr lang="en-US" sz="3200" b="0" i="0" u="none" strike="noStrike" baseline="0" dirty="0" smtClean="0"/>
              <a:t>” Rhodes hit three home runs)</a:t>
            </a:r>
          </a:p>
          <a:p>
            <a:endParaRPr lang="en-US" sz="3200" b="0" i="0" u="none" strike="noStrike" baseline="0" dirty="0" smtClean="0"/>
          </a:p>
        </p:txBody>
      </p:sp>
      <p:pic>
        <p:nvPicPr>
          <p:cNvPr id="3" name="LlbUwLx785k"/>
          <p:cNvPicPr>
            <a:picLocks noRot="1" noChangeAspect="1"/>
          </p:cNvPicPr>
          <p:nvPr>
            <a:videoFile r:link="rId1"/>
          </p:nvPr>
        </p:nvPicPr>
        <p:blipFill>
          <a:blip r:embed="rId5"/>
          <a:stretch>
            <a:fillRect/>
          </a:stretch>
        </p:blipFill>
        <p:spPr>
          <a:xfrm>
            <a:off x="4086045" y="1416889"/>
            <a:ext cx="3657600" cy="2057400"/>
          </a:xfrm>
          <a:prstGeom prst="rect">
            <a:avLst/>
          </a:prstGeom>
        </p:spPr>
      </p:pic>
      <p:pic>
        <p:nvPicPr>
          <p:cNvPr id="4" name="TZcNLnOJafY"/>
          <p:cNvPicPr>
            <a:picLocks noRot="1" noChangeAspect="1"/>
          </p:cNvPicPr>
          <p:nvPr>
            <a:videoFile r:link="rId2"/>
          </p:nvPr>
        </p:nvPicPr>
        <p:blipFill>
          <a:blip r:embed="rId6"/>
          <a:stretch>
            <a:fillRect/>
          </a:stretch>
        </p:blipFill>
        <p:spPr>
          <a:xfrm>
            <a:off x="4180935" y="4703552"/>
            <a:ext cx="3657600" cy="2057400"/>
          </a:xfrm>
          <a:prstGeom prst="rect">
            <a:avLst/>
          </a:prstGeom>
        </p:spPr>
      </p:pic>
    </p:spTree>
    <p:extLst>
      <p:ext uri="{BB962C8B-B14F-4D97-AF65-F5344CB8AC3E}">
        <p14:creationId xmlns:p14="http://schemas.microsoft.com/office/powerpoint/2010/main" val="972485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149970"/>
            <a:ext cx="10515600" cy="1979493"/>
          </a:xfrm>
        </p:spPr>
        <p:txBody>
          <a:bodyPr>
            <a:normAutofit fontScale="90000"/>
          </a:bodyPr>
          <a:lstStyle/>
          <a:p>
            <a:r>
              <a:rPr lang="en-US" sz="2700" b="0" i="0" u="none" strike="noStrike" baseline="0" dirty="0" smtClean="0"/>
              <a:t/>
            </a:r>
            <a:br>
              <a:rPr lang="en-US" sz="2700" b="0" i="0" u="none" strike="noStrike" baseline="0" dirty="0" smtClean="0"/>
            </a:br>
            <a:r>
              <a:rPr lang="en-US" dirty="0"/>
              <a:t/>
            </a:r>
            <a:br>
              <a:rPr lang="en-US" dirty="0"/>
            </a:br>
            <a:r>
              <a:rPr lang="en-US" b="0" i="0" u="none" strike="noStrike" baseline="0" dirty="0" smtClean="0"/>
              <a:t/>
            </a:r>
            <a:br>
              <a:rPr lang="en-US" b="0" i="0" u="none" strike="noStrike" baseline="0" dirty="0" smtClean="0"/>
            </a:br>
            <a:r>
              <a:rPr lang="en-US" b="0" i="0" u="none" strike="noStrike" baseline="0" dirty="0" smtClean="0"/>
              <a:t/>
            </a:r>
            <a:br>
              <a:rPr lang="en-US" b="0" i="0" u="none" strike="noStrike" baseline="0" dirty="0" smtClean="0"/>
            </a:br>
            <a:endParaRPr lang="en-US" b="1" dirty="0"/>
          </a:p>
        </p:txBody>
      </p:sp>
      <p:sp>
        <p:nvSpPr>
          <p:cNvPr id="3" name="Content Placeholder 2"/>
          <p:cNvSpPr>
            <a:spLocks noGrp="1"/>
          </p:cNvSpPr>
          <p:nvPr>
            <p:ph idx="4294967295"/>
          </p:nvPr>
        </p:nvSpPr>
        <p:spPr>
          <a:xfrm>
            <a:off x="974785" y="621881"/>
            <a:ext cx="11049000" cy="698500"/>
          </a:xfrm>
        </p:spPr>
        <p:txBody>
          <a:bodyPr>
            <a:noAutofit/>
          </a:bodyPr>
          <a:lstStyle/>
          <a:p>
            <a:pPr marL="0" indent="0">
              <a:buNone/>
            </a:pPr>
            <a:r>
              <a:rPr lang="en-US" b="1" dirty="0" smtClean="0"/>
              <a:t>The Rest of the Song</a:t>
            </a:r>
            <a:endParaRPr lang="en-US" b="1" dirty="0"/>
          </a:p>
          <a:p>
            <a:pPr marL="0" indent="0">
              <a:buNone/>
            </a:pPr>
            <a:r>
              <a:rPr lang="en-US" sz="2000" b="0" i="0" u="none" strike="noStrike" baseline="0" dirty="0" smtClean="0"/>
              <a:t>Katie Casey was baseball mad</a:t>
            </a:r>
            <a:br>
              <a:rPr lang="en-US" sz="2000" b="0" i="0" u="none" strike="noStrike" baseline="0" dirty="0" smtClean="0"/>
            </a:br>
            <a:r>
              <a:rPr lang="en-US" sz="2000" b="0" i="0" u="none" strike="noStrike" baseline="0" dirty="0" smtClean="0"/>
              <a:t>Had the fever and had it bad.</a:t>
            </a:r>
            <a:br>
              <a:rPr lang="en-US" sz="2000" b="0" i="0" u="none" strike="noStrike" baseline="0" dirty="0" smtClean="0"/>
            </a:br>
            <a:r>
              <a:rPr lang="en-US" sz="2000" b="0" i="0" u="none" strike="noStrike" baseline="0" dirty="0" smtClean="0"/>
              <a:t>Just to root for the home town crew,</a:t>
            </a:r>
            <a:br>
              <a:rPr lang="en-US" sz="2000" b="0" i="0" u="none" strike="noStrike" baseline="0" dirty="0" smtClean="0"/>
            </a:br>
            <a:r>
              <a:rPr lang="en-US" sz="2000" b="0" i="0" u="none" strike="noStrike" baseline="0" dirty="0" err="1" smtClean="0"/>
              <a:t>Ev'ry</a:t>
            </a:r>
            <a:r>
              <a:rPr lang="en-US" sz="2000" b="0" i="0" u="none" strike="noStrike" baseline="0" dirty="0" smtClean="0"/>
              <a:t> </a:t>
            </a:r>
            <a:r>
              <a:rPr lang="en-US" sz="2000" b="0" i="0" u="none" strike="noStrike" baseline="0" dirty="0" err="1" smtClean="0"/>
              <a:t>sou</a:t>
            </a:r>
            <a:r>
              <a:rPr lang="en-US" sz="2000" b="0" i="0" u="none" strike="noStrike" baseline="0" dirty="0" smtClean="0"/>
              <a:t>* Katie blew.</a:t>
            </a:r>
            <a:br>
              <a:rPr lang="en-US" sz="2000" b="0" i="0" u="none" strike="noStrike" baseline="0" dirty="0" smtClean="0"/>
            </a:br>
            <a:r>
              <a:rPr lang="en-US" sz="2000" b="0" i="0" u="none" strike="noStrike" baseline="0" dirty="0" smtClean="0"/>
              <a:t>On a Saturday, her young beau</a:t>
            </a:r>
            <a:br>
              <a:rPr lang="en-US" sz="2000" b="0" i="0" u="none" strike="noStrike" baseline="0" dirty="0" smtClean="0"/>
            </a:br>
            <a:r>
              <a:rPr lang="en-US" sz="2000" b="0" i="0" u="none" strike="noStrike" baseline="0" dirty="0" smtClean="0"/>
              <a:t>Called to see if she'd like to go</a:t>
            </a:r>
            <a:br>
              <a:rPr lang="en-US" sz="2000" b="0" i="0" u="none" strike="noStrike" baseline="0" dirty="0" smtClean="0"/>
            </a:br>
            <a:r>
              <a:rPr lang="en-US" sz="2000" b="0" i="0" u="none" strike="noStrike" baseline="0" dirty="0" smtClean="0"/>
              <a:t>To see a show but Miss Kate said,</a:t>
            </a:r>
            <a:br>
              <a:rPr lang="en-US" sz="2000" b="0" i="0" u="none" strike="noStrike" baseline="0" dirty="0" smtClean="0"/>
            </a:br>
            <a:r>
              <a:rPr lang="en-US" sz="2000" b="0" i="0" u="none" strike="noStrike" baseline="0" dirty="0" smtClean="0"/>
              <a:t>"No, I'll tell you what you can do."</a:t>
            </a:r>
            <a:br>
              <a:rPr lang="en-US" sz="2000" b="0" i="0" u="none" strike="noStrike" baseline="0" dirty="0" smtClean="0"/>
            </a:br>
            <a:endParaRPr lang="en-US" sz="2000" dirty="0"/>
          </a:p>
        </p:txBody>
      </p:sp>
      <p:sp>
        <p:nvSpPr>
          <p:cNvPr id="4" name="Rectangle 3"/>
          <p:cNvSpPr/>
          <p:nvPr/>
        </p:nvSpPr>
        <p:spPr>
          <a:xfrm>
            <a:off x="974785" y="3907766"/>
            <a:ext cx="7539487" cy="2862322"/>
          </a:xfrm>
          <a:prstGeom prst="rect">
            <a:avLst/>
          </a:prstGeom>
        </p:spPr>
        <p:txBody>
          <a:bodyPr wrap="square">
            <a:spAutoFit/>
          </a:bodyPr>
          <a:lstStyle/>
          <a:p>
            <a:r>
              <a:rPr lang="en-US" sz="2000" b="0" i="0" u="none" strike="noStrike" baseline="0" dirty="0" smtClean="0"/>
              <a:t>Take me out to the ball game,</a:t>
            </a:r>
            <a:br>
              <a:rPr lang="en-US" sz="2000" b="0" i="0" u="none" strike="noStrike" baseline="0" dirty="0" smtClean="0"/>
            </a:br>
            <a:r>
              <a:rPr lang="en-US" sz="2000" b="0" i="0" u="none" strike="noStrike" baseline="0" dirty="0" smtClean="0"/>
              <a:t>Take me out with the crowd</a:t>
            </a:r>
            <a:br>
              <a:rPr lang="en-US" sz="2000" b="0" i="0" u="none" strike="noStrike" baseline="0" dirty="0" smtClean="0"/>
            </a:br>
            <a:r>
              <a:rPr lang="en-US" sz="2000" b="0" i="0" u="none" strike="noStrike" baseline="0" dirty="0" smtClean="0"/>
              <a:t>Buy me some peanuts and Cracker Jack,</a:t>
            </a:r>
            <a:br>
              <a:rPr lang="en-US" sz="2000" b="0" i="0" u="none" strike="noStrike" baseline="0" dirty="0" smtClean="0"/>
            </a:br>
            <a:r>
              <a:rPr lang="en-US" sz="2000" b="0" i="0" u="none" strike="noStrike" baseline="0" dirty="0" smtClean="0"/>
              <a:t>I don't care if I never get back</a:t>
            </a:r>
            <a:br>
              <a:rPr lang="en-US" sz="2000" b="0" i="0" u="none" strike="noStrike" baseline="0" dirty="0" smtClean="0"/>
            </a:br>
            <a:r>
              <a:rPr lang="en-US" sz="2000" b="0" i="0" u="none" strike="noStrike" baseline="0" dirty="0" smtClean="0"/>
              <a:t>Let me root, root, root for the home team,</a:t>
            </a:r>
            <a:br>
              <a:rPr lang="en-US" sz="2000" b="0" i="0" u="none" strike="noStrike" baseline="0" dirty="0" smtClean="0"/>
            </a:br>
            <a:r>
              <a:rPr lang="en-US" sz="2000" b="0" i="0" u="none" strike="noStrike" baseline="0" dirty="0" smtClean="0"/>
              <a:t>If they don't win it's a shame</a:t>
            </a:r>
            <a:br>
              <a:rPr lang="en-US" sz="2000" b="0" i="0" u="none" strike="noStrike" baseline="0" dirty="0" smtClean="0"/>
            </a:br>
            <a:r>
              <a:rPr lang="en-US" sz="2000" b="0" i="0" u="none" strike="noStrike" baseline="0" dirty="0" smtClean="0"/>
              <a:t>For it's one, two, three strikes, you're out</a:t>
            </a:r>
            <a:br>
              <a:rPr lang="en-US" sz="2000" b="0" i="0" u="none" strike="noStrike" baseline="0" dirty="0" smtClean="0"/>
            </a:br>
            <a:r>
              <a:rPr lang="en-US" sz="2000" b="0" i="0" u="none" strike="noStrike" baseline="0" dirty="0" smtClean="0"/>
              <a:t>At the old ball game.</a:t>
            </a:r>
            <a:br>
              <a:rPr lang="en-US" sz="2000" b="0" i="0" u="none" strike="noStrike" baseline="0" dirty="0" smtClean="0"/>
            </a:br>
            <a:endParaRPr lang="en-US" sz="2000" dirty="0"/>
          </a:p>
        </p:txBody>
      </p:sp>
    </p:spTree>
    <p:extLst>
      <p:ext uri="{BB962C8B-B14F-4D97-AF65-F5344CB8AC3E}">
        <p14:creationId xmlns:p14="http://schemas.microsoft.com/office/powerpoint/2010/main" val="8394992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901" y="600075"/>
            <a:ext cx="8420100" cy="4708981"/>
          </a:xfrm>
          <a:prstGeom prst="rect">
            <a:avLst/>
          </a:prstGeom>
        </p:spPr>
        <p:txBody>
          <a:bodyPr wrap="square">
            <a:spAutoFit/>
          </a:bodyPr>
          <a:lstStyle/>
          <a:p>
            <a:r>
              <a:rPr lang="en-US" sz="2000" b="0" i="0" u="none" strike="noStrike" baseline="0" dirty="0" smtClean="0"/>
              <a:t>Katie Casey saw all the games,</a:t>
            </a:r>
            <a:br>
              <a:rPr lang="en-US" sz="2000" b="0" i="0" u="none" strike="noStrike" baseline="0" dirty="0" smtClean="0"/>
            </a:br>
            <a:r>
              <a:rPr lang="en-US" sz="2000" b="0" i="0" u="none" strike="noStrike" baseline="0" dirty="0" smtClean="0"/>
              <a:t>Knew the players by their first names.</a:t>
            </a:r>
            <a:br>
              <a:rPr lang="en-US" sz="2000" b="0" i="0" u="none" strike="noStrike" baseline="0" dirty="0" smtClean="0"/>
            </a:br>
            <a:r>
              <a:rPr lang="en-US" sz="2000" b="0" i="0" u="none" strike="noStrike" baseline="0" dirty="0" smtClean="0"/>
              <a:t>Told the umpire he was wrong,</a:t>
            </a:r>
            <a:br>
              <a:rPr lang="en-US" sz="2000" b="0" i="0" u="none" strike="noStrike" baseline="0" dirty="0" smtClean="0"/>
            </a:br>
            <a:r>
              <a:rPr lang="en-US" sz="2000" b="0" i="0" u="none" strike="noStrike" baseline="0" dirty="0" smtClean="0"/>
              <a:t>All along, good and strong.</a:t>
            </a:r>
            <a:br>
              <a:rPr lang="en-US" sz="2000" b="0" i="0" u="none" strike="noStrike" baseline="0" dirty="0" smtClean="0"/>
            </a:br>
            <a:r>
              <a:rPr lang="en-US" sz="2000" b="0" i="0" u="none" strike="noStrike" baseline="0" dirty="0" smtClean="0"/>
              <a:t>When the score was just two to two,</a:t>
            </a:r>
            <a:br>
              <a:rPr lang="en-US" sz="2000" b="0" i="0" u="none" strike="noStrike" baseline="0" dirty="0" smtClean="0"/>
            </a:br>
            <a:r>
              <a:rPr lang="en-US" sz="2000" b="0" i="0" u="none" strike="noStrike" baseline="0" dirty="0" smtClean="0"/>
              <a:t>Katie Casey knew what to do,</a:t>
            </a:r>
            <a:br>
              <a:rPr lang="en-US" sz="2000" b="0" i="0" u="none" strike="noStrike" baseline="0" dirty="0" smtClean="0"/>
            </a:br>
            <a:r>
              <a:rPr lang="en-US" sz="2000" b="0" i="0" u="none" strike="noStrike" baseline="0" dirty="0" smtClean="0"/>
              <a:t>Just to cheer up the boys she knew,</a:t>
            </a:r>
            <a:br>
              <a:rPr lang="en-US" sz="2000" b="0" i="0" u="none" strike="noStrike" baseline="0" dirty="0" smtClean="0"/>
            </a:br>
            <a:r>
              <a:rPr lang="en-US" sz="2000" b="0" i="0" u="none" strike="noStrike" baseline="0" dirty="0" smtClean="0"/>
              <a:t>She made the gang sing this song:</a:t>
            </a:r>
          </a:p>
          <a:p>
            <a:r>
              <a:rPr lang="en-US" sz="2000" b="0" i="0" u="none" strike="noStrike" baseline="0" dirty="0" smtClean="0"/>
              <a:t/>
            </a:r>
            <a:br>
              <a:rPr lang="en-US" sz="2000" b="0" i="0" u="none" strike="noStrike" baseline="0" dirty="0" smtClean="0"/>
            </a:br>
            <a:r>
              <a:rPr lang="en-US" sz="2000" b="0" i="0" u="none" strike="noStrike" baseline="0" dirty="0" smtClean="0"/>
              <a:t>(Repeat chorus.)</a:t>
            </a:r>
          </a:p>
          <a:p>
            <a:endParaRPr lang="en-US" sz="2000" dirty="0"/>
          </a:p>
          <a:p>
            <a:r>
              <a:rPr lang="en-US" sz="2000" b="0" i="0" u="none" strike="noStrike" baseline="0" dirty="0" smtClean="0"/>
              <a:t>*A "</a:t>
            </a:r>
            <a:r>
              <a:rPr lang="en-US" sz="2000" b="0" i="0" u="none" strike="noStrike" baseline="0" dirty="0" err="1" smtClean="0"/>
              <a:t>sou</a:t>
            </a:r>
            <a:r>
              <a:rPr lang="en-US" sz="2000" b="0" i="0" u="none" strike="noStrike" baseline="0" dirty="0" smtClean="0"/>
              <a:t>" was slang for a low-denomination coin.</a:t>
            </a:r>
          </a:p>
          <a:p>
            <a:endParaRPr lang="en-US" sz="2000" b="0" i="0" u="none" strike="noStrike" baseline="0" dirty="0" smtClean="0"/>
          </a:p>
          <a:p>
            <a:r>
              <a:rPr lang="en-US" sz="2000" b="0" i="0" u="none" strike="noStrike" baseline="0" dirty="0" smtClean="0"/>
              <a:t>Katie Casey was changed to “Nelly Kelly,” with different lyrics, in a 1927 version of the song.</a:t>
            </a:r>
            <a:endParaRPr lang="en-US" sz="2000" dirty="0"/>
          </a:p>
        </p:txBody>
      </p:sp>
    </p:spTree>
    <p:extLst>
      <p:ext uri="{BB962C8B-B14F-4D97-AF65-F5344CB8AC3E}">
        <p14:creationId xmlns:p14="http://schemas.microsoft.com/office/powerpoint/2010/main" val="286247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i="0" u="none" strike="noStrike" baseline="0" dirty="0" smtClean="0"/>
              <a:t>My favorite version of the song: Carly Simon (1994)</a:t>
            </a:r>
            <a:br>
              <a:rPr lang="en-US" b="1" i="0" u="none" strike="noStrike" baseline="0" dirty="0" smtClean="0"/>
            </a:br>
            <a:endParaRPr lang="en-US" b="1" dirty="0"/>
          </a:p>
        </p:txBody>
      </p:sp>
      <p:sp>
        <p:nvSpPr>
          <p:cNvPr id="4" name="Content Placeholder 3"/>
          <p:cNvSpPr>
            <a:spLocks noGrp="1"/>
          </p:cNvSpPr>
          <p:nvPr>
            <p:ph idx="1"/>
          </p:nvPr>
        </p:nvSpPr>
        <p:spPr>
          <a:xfrm>
            <a:off x="838201" y="1247775"/>
            <a:ext cx="5505450" cy="4929188"/>
          </a:xfrm>
        </p:spPr>
        <p:txBody>
          <a:bodyPr>
            <a:normAutofit/>
          </a:bodyPr>
          <a:lstStyle/>
          <a:p>
            <a:r>
              <a:rPr lang="en-US" sz="2400" b="0" i="0" u="none" strike="noStrike" baseline="0" dirty="0" smtClean="0"/>
              <a:t>Carly and her family (of the Simon &amp; Schuster publishing company) were friends of Jackie Robinson, who stayed with the Simons while their house in Stamford, CT was being built.</a:t>
            </a:r>
          </a:p>
          <a:p>
            <a:endParaRPr lang="en-US" sz="2400" b="0" i="0" u="none" strike="noStrike" baseline="0" dirty="0" smtClean="0"/>
          </a:p>
          <a:p>
            <a:r>
              <a:rPr lang="en-US" sz="2400" b="0" i="0" u="none" strike="noStrike" baseline="0" dirty="0" smtClean="0"/>
              <a:t>Issued in connection with nine part Ken Burns documentary.</a:t>
            </a:r>
          </a:p>
          <a:p>
            <a:endParaRPr lang="en-US" sz="2400" b="0" i="0" u="none" strike="noStrike" baseline="0" dirty="0" smtClean="0"/>
          </a:p>
          <a:p>
            <a:r>
              <a:rPr lang="en-US" sz="2400" b="0" i="0" u="none" strike="noStrike" baseline="0" dirty="0" smtClean="0"/>
              <a:t>One of the few versions of the song (and the first that I heard) to include all of the verses</a:t>
            </a:r>
            <a:endParaRPr lang="en-US" sz="2400" dirty="0"/>
          </a:p>
        </p:txBody>
      </p:sp>
      <p:pic>
        <p:nvPicPr>
          <p:cNvPr id="7" name="29 Take Me Out To The Ballgam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871488" y="4911964"/>
            <a:ext cx="487363" cy="487363"/>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760692148"/>
              </p:ext>
            </p:extLst>
          </p:nvPr>
        </p:nvGraphicFramePr>
        <p:xfrm>
          <a:off x="7725376" y="1615648"/>
          <a:ext cx="8483319" cy="2745337"/>
        </p:xfrm>
        <a:graphic>
          <a:graphicData uri="http://schemas.openxmlformats.org/presentationml/2006/ole">
            <mc:AlternateContent xmlns:mc="http://schemas.openxmlformats.org/markup-compatibility/2006">
              <mc:Choice xmlns:v="urn:schemas-microsoft-com:vml" Requires="v">
                <p:oleObj spid="_x0000_s2056" name="Document" r:id="rId7" imgW="5935680" imgH="1920240" progId="WP18Doc">
                  <p:embed/>
                </p:oleObj>
              </mc:Choice>
              <mc:Fallback>
                <p:oleObj name="Document" r:id="rId7" imgW="5935680" imgH="1920240" progId="WP18Doc">
                  <p:embed/>
                  <p:pic>
                    <p:nvPicPr>
                      <p:cNvPr id="0" name=""/>
                      <p:cNvPicPr/>
                      <p:nvPr/>
                    </p:nvPicPr>
                    <p:blipFill>
                      <a:blip r:embed="rId8"/>
                      <a:stretch>
                        <a:fillRect/>
                      </a:stretch>
                    </p:blipFill>
                    <p:spPr>
                      <a:xfrm>
                        <a:off x="7725376" y="1615648"/>
                        <a:ext cx="8483319" cy="2745337"/>
                      </a:xfrm>
                      <a:prstGeom prst="rect">
                        <a:avLst/>
                      </a:prstGeom>
                    </p:spPr>
                  </p:pic>
                </p:oleObj>
              </mc:Fallback>
            </mc:AlternateContent>
          </a:graphicData>
        </a:graphic>
      </p:graphicFrame>
    </p:spTree>
    <p:extLst>
      <p:ext uri="{BB962C8B-B14F-4D97-AF65-F5344CB8AC3E}">
        <p14:creationId xmlns:p14="http://schemas.microsoft.com/office/powerpoint/2010/main" val="2056061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3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u="none" strike="noStrike" baseline="0" dirty="0" smtClean="0"/>
              <a:t>A Personal Memoir – my most memorable version of TMOTTBG</a:t>
            </a:r>
            <a:endParaRPr lang="en-US" b="1" dirty="0"/>
          </a:p>
        </p:txBody>
      </p:sp>
      <p:pic>
        <p:nvPicPr>
          <p:cNvPr id="4" name="Content Placeholder 3"/>
          <p:cNvPicPr>
            <a:picLocks noGrp="1" noChangeAspect="1"/>
          </p:cNvPicPr>
          <p:nvPr>
            <p:ph sz="half" idx="1"/>
          </p:nvPr>
        </p:nvPicPr>
        <p:blipFill>
          <a:blip r:embed="rId3"/>
          <a:stretch>
            <a:fillRect/>
          </a:stretch>
        </p:blipFill>
        <p:spPr>
          <a:xfrm>
            <a:off x="1600200" y="2248734"/>
            <a:ext cx="5181600" cy="3333670"/>
          </a:xfrm>
          <a:prstGeom prst="rect">
            <a:avLst/>
          </a:prstGeom>
        </p:spPr>
      </p:pic>
      <p:sp>
        <p:nvSpPr>
          <p:cNvPr id="5" name="Content Placeholder 4"/>
          <p:cNvSpPr>
            <a:spLocks noGrp="1"/>
          </p:cNvSpPr>
          <p:nvPr>
            <p:ph sz="half" idx="2"/>
          </p:nvPr>
        </p:nvSpPr>
        <p:spPr>
          <a:xfrm>
            <a:off x="7305674" y="2981325"/>
            <a:ext cx="4048125" cy="3195638"/>
          </a:xfrm>
        </p:spPr>
        <p:txBody>
          <a:bodyPr>
            <a:normAutofit/>
          </a:bodyPr>
          <a:lstStyle/>
          <a:p>
            <a:pPr marL="0" indent="0">
              <a:buNone/>
            </a:pPr>
            <a:r>
              <a:rPr lang="en-US" sz="3200" dirty="0" smtClean="0"/>
              <a:t>In Memoriam</a:t>
            </a:r>
          </a:p>
          <a:p>
            <a:pPr marL="0" indent="0">
              <a:buNone/>
            </a:pPr>
            <a:r>
              <a:rPr lang="en-US" sz="3200" dirty="0" smtClean="0"/>
              <a:t>Russel Rosen</a:t>
            </a:r>
          </a:p>
          <a:p>
            <a:pPr marL="0" indent="0">
              <a:buNone/>
            </a:pPr>
            <a:r>
              <a:rPr lang="en-US" sz="3200" dirty="0" smtClean="0"/>
              <a:t>1955-2013</a:t>
            </a:r>
            <a:endParaRPr lang="en-US" sz="3200" dirty="0"/>
          </a:p>
        </p:txBody>
      </p:sp>
    </p:spTree>
    <p:extLst>
      <p:ext uri="{BB962C8B-B14F-4D97-AF65-F5344CB8AC3E}">
        <p14:creationId xmlns:p14="http://schemas.microsoft.com/office/powerpoint/2010/main" val="156457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0" y="1933574"/>
            <a:ext cx="2295525" cy="123825"/>
          </a:xfrm>
        </p:spPr>
        <p:txBody>
          <a:bodyPr>
            <a:normAutofit fontScale="90000"/>
          </a:bodyPr>
          <a:lstStyle/>
          <a:p>
            <a:r>
              <a:rPr lang="en-US" dirty="0" smtClean="0"/>
              <a:t/>
            </a:r>
            <a:br>
              <a:rPr lang="en-US" dirty="0" smtClean="0"/>
            </a:br>
            <a:r>
              <a:rPr lang="en-US" dirty="0"/>
              <a:t/>
            </a:r>
            <a:br>
              <a:rPr lang="en-US" dirty="0"/>
            </a:br>
            <a:endParaRPr lang="en-US" dirty="0"/>
          </a:p>
        </p:txBody>
      </p:sp>
      <p:sp>
        <p:nvSpPr>
          <p:cNvPr id="3" name="Picture Placeholder 2"/>
          <p:cNvSpPr>
            <a:spLocks noGrp="1"/>
          </p:cNvSpPr>
          <p:nvPr>
            <p:ph type="pic" idx="1"/>
          </p:nvPr>
        </p:nvSpPr>
        <p:spPr>
          <a:xfrm>
            <a:off x="6408737" y="-130969"/>
            <a:ext cx="6172200" cy="4873625"/>
          </a:xfrm>
        </p:spPr>
      </p:sp>
      <p:sp>
        <p:nvSpPr>
          <p:cNvPr id="4" name="Text Placeholder 3"/>
          <p:cNvSpPr>
            <a:spLocks noGrp="1"/>
          </p:cNvSpPr>
          <p:nvPr>
            <p:ph type="body" sz="half" idx="2"/>
          </p:nvPr>
        </p:nvSpPr>
        <p:spPr>
          <a:xfrm>
            <a:off x="839788" y="609600"/>
            <a:ext cx="3932237" cy="5259388"/>
          </a:xfrm>
        </p:spPr>
        <p:txBody>
          <a:bodyPr>
            <a:noAutofit/>
          </a:bodyPr>
          <a:lstStyle/>
          <a:p>
            <a:r>
              <a:rPr lang="en-US" sz="2800" b="0" i="0" u="none" strike="noStrike" baseline="0" dirty="0" smtClean="0"/>
              <a:t>Music by:  Albert Von </a:t>
            </a:r>
            <a:r>
              <a:rPr lang="en-US" sz="2800" b="0" i="0" u="none" strike="noStrike" baseline="0" dirty="0" err="1" smtClean="0"/>
              <a:t>Tilzer</a:t>
            </a:r>
            <a:endParaRPr lang="en-US" sz="2800" b="0" i="0" u="none" strike="noStrike" baseline="0" dirty="0" smtClean="0"/>
          </a:p>
          <a:p>
            <a:r>
              <a:rPr lang="en-US" sz="2800" b="0" i="0" u="none" strike="noStrike" baseline="0" dirty="0" smtClean="0"/>
              <a:t>Born:	March 29, 1878</a:t>
            </a:r>
          </a:p>
          <a:p>
            <a:r>
              <a:rPr lang="en-US" sz="2800" b="0" i="0" u="none" strike="noStrike" baseline="0" dirty="0" smtClean="0"/>
              <a:t>Died:	October 1, 1956</a:t>
            </a:r>
          </a:p>
          <a:p>
            <a:endParaRPr lang="en-US" sz="2800" dirty="0"/>
          </a:p>
          <a:p>
            <a:r>
              <a:rPr lang="en-US" sz="2800" dirty="0" smtClean="0"/>
              <a:t>Other Songs:</a:t>
            </a:r>
          </a:p>
          <a:p>
            <a:r>
              <a:rPr lang="en-US" sz="2800" b="0" i="0" u="none" strike="noStrike" baseline="0" dirty="0" smtClean="0"/>
              <a:t>“Put Your Arms Around Me Honey”</a:t>
            </a:r>
          </a:p>
          <a:p>
            <a:r>
              <a:rPr lang="en-US" sz="2800" b="0" i="0" u="none" strike="noStrike" baseline="0" dirty="0" smtClean="0"/>
              <a:t>“I’ll Be With You In Apple Blossom Time”</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2454702542"/>
              </p:ext>
            </p:extLst>
          </p:nvPr>
        </p:nvGraphicFramePr>
        <p:xfrm>
          <a:off x="6282326" y="857248"/>
          <a:ext cx="9529266" cy="4133851"/>
        </p:xfrm>
        <a:graphic>
          <a:graphicData uri="http://schemas.openxmlformats.org/presentationml/2006/ole">
            <mc:AlternateContent xmlns:mc="http://schemas.openxmlformats.org/markup-compatibility/2006">
              <mc:Choice xmlns:v="urn:schemas-microsoft-com:vml" Requires="v">
                <p:oleObj spid="_x0000_s1039" name="Document" r:id="rId4" imgW="5935680" imgH="2575440" progId="WP18Doc">
                  <p:embed/>
                </p:oleObj>
              </mc:Choice>
              <mc:Fallback>
                <p:oleObj name="Document" r:id="rId4" imgW="5935680" imgH="2575440" progId="WP18Doc">
                  <p:embed/>
                  <p:pic>
                    <p:nvPicPr>
                      <p:cNvPr id="0" name=""/>
                      <p:cNvPicPr/>
                      <p:nvPr/>
                    </p:nvPicPr>
                    <p:blipFill>
                      <a:blip r:embed="rId5"/>
                      <a:stretch>
                        <a:fillRect/>
                      </a:stretch>
                    </p:blipFill>
                    <p:spPr>
                      <a:xfrm>
                        <a:off x="6282326" y="857248"/>
                        <a:ext cx="9529266" cy="4133851"/>
                      </a:xfrm>
                      <a:prstGeom prst="rect">
                        <a:avLst/>
                      </a:prstGeom>
                    </p:spPr>
                  </p:pic>
                </p:oleObj>
              </mc:Fallback>
            </mc:AlternateContent>
          </a:graphicData>
        </a:graphic>
      </p:graphicFrame>
    </p:spTree>
    <p:extLst>
      <p:ext uri="{BB962C8B-B14F-4D97-AF65-F5344CB8AC3E}">
        <p14:creationId xmlns:p14="http://schemas.microsoft.com/office/powerpoint/2010/main" val="11099896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5900" y="629728"/>
            <a:ext cx="7692606" cy="5262979"/>
          </a:xfrm>
          <a:prstGeom prst="rect">
            <a:avLst/>
          </a:prstGeom>
        </p:spPr>
        <p:txBody>
          <a:bodyPr wrap="square">
            <a:spAutoFit/>
          </a:bodyPr>
          <a:lstStyle/>
          <a:p>
            <a:r>
              <a:rPr lang="en-US" sz="2800" b="0" i="0" u="none" strike="noStrike" baseline="0" dirty="0" smtClean="0"/>
              <a:t>Fun Facts:</a:t>
            </a:r>
          </a:p>
          <a:p>
            <a:endParaRPr lang="en-US" sz="2800" dirty="0"/>
          </a:p>
          <a:p>
            <a:r>
              <a:rPr lang="en-US" sz="2800" b="0" i="0" u="none" strike="noStrike" baseline="0" dirty="0" smtClean="0"/>
              <a:t>•	Worked as a shoe salesman in Brooklyn 	before directing a vaudeville company and 	becoming a composer.</a:t>
            </a:r>
          </a:p>
          <a:p>
            <a:r>
              <a:rPr lang="en-US" sz="2800" b="0" i="0" u="none" strike="noStrike" baseline="0" dirty="0" smtClean="0"/>
              <a:t>						</a:t>
            </a:r>
          </a:p>
          <a:p>
            <a:r>
              <a:rPr lang="en-US" sz="2800" b="0" i="0" u="none" strike="noStrike" baseline="0" dirty="0" smtClean="0"/>
              <a:t>•	Never saw a baseball game until twenty 	years after he wrote the song.</a:t>
            </a:r>
          </a:p>
          <a:p>
            <a:endParaRPr lang="en-US" sz="2800" b="0" i="0" u="none" strike="noStrike" baseline="0" dirty="0" smtClean="0"/>
          </a:p>
          <a:p>
            <a:r>
              <a:rPr lang="en-US" sz="2800" dirty="0" smtClean="0"/>
              <a:t>•</a:t>
            </a:r>
            <a:r>
              <a:rPr lang="en-US" sz="2800" dirty="0"/>
              <a:t>	</a:t>
            </a:r>
            <a:r>
              <a:rPr lang="en-US" sz="2800" b="0" i="0" u="none" strike="noStrike" baseline="0" dirty="0" smtClean="0"/>
              <a:t>Died in his sleep after watching Yogi Berra, 	Sal </a:t>
            </a:r>
            <a:r>
              <a:rPr lang="en-US" sz="2800" b="0" i="0" u="none" strike="noStrike" baseline="0" dirty="0" err="1" smtClean="0"/>
              <a:t>Maglie</a:t>
            </a:r>
            <a:r>
              <a:rPr lang="en-US" sz="2800" b="0" i="0" u="none" strike="noStrike" baseline="0" dirty="0" smtClean="0"/>
              <a:t>, and Hank Aaron sing the song on 	“The Ed Sullivan Show.”</a:t>
            </a:r>
            <a:endParaRPr lang="en-US" sz="2800" dirty="0"/>
          </a:p>
        </p:txBody>
      </p:sp>
    </p:spTree>
    <p:extLst>
      <p:ext uri="{BB962C8B-B14F-4D97-AF65-F5344CB8AC3E}">
        <p14:creationId xmlns:p14="http://schemas.microsoft.com/office/powerpoint/2010/main" val="528667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Lyrics by:  Jack </a:t>
            </a:r>
            <a:r>
              <a:rPr lang="en-US" b="1" dirty="0" err="1" smtClean="0"/>
              <a:t>Norworth</a:t>
            </a:r>
            <a:endParaRPr lang="en-US" b="1" dirty="0"/>
          </a:p>
        </p:txBody>
      </p:sp>
      <p:sp>
        <p:nvSpPr>
          <p:cNvPr id="3" name="Content Placeholder 2"/>
          <p:cNvSpPr>
            <a:spLocks noGrp="1"/>
          </p:cNvSpPr>
          <p:nvPr>
            <p:ph sz="half" idx="1"/>
          </p:nvPr>
        </p:nvSpPr>
        <p:spPr/>
        <p:txBody>
          <a:bodyPr/>
          <a:lstStyle/>
          <a:p>
            <a:r>
              <a:rPr lang="en-US" b="0" i="0" u="none" strike="noStrike" baseline="0" dirty="0" smtClean="0"/>
              <a:t>Born:	January 5, 1879</a:t>
            </a:r>
          </a:p>
          <a:p>
            <a:r>
              <a:rPr lang="en-US" b="0" i="0" u="none" strike="noStrike" baseline="0" dirty="0" smtClean="0"/>
              <a:t>Died:	September 1, 1959</a:t>
            </a:r>
            <a:endParaRPr lang="en-US" dirty="0"/>
          </a:p>
        </p:txBody>
      </p:sp>
      <p:pic>
        <p:nvPicPr>
          <p:cNvPr id="5" name="Content Placeholder 4"/>
          <p:cNvPicPr>
            <a:picLocks noGrp="1" noChangeAspect="1"/>
          </p:cNvPicPr>
          <p:nvPr>
            <p:ph sz="half" idx="2"/>
          </p:nvPr>
        </p:nvPicPr>
        <p:blipFill>
          <a:blip r:embed="rId3"/>
          <a:stretch>
            <a:fillRect/>
          </a:stretch>
        </p:blipFill>
        <p:spPr>
          <a:xfrm>
            <a:off x="5581650" y="1488877"/>
            <a:ext cx="5772150" cy="4558457"/>
          </a:xfrm>
          <a:prstGeom prst="rect">
            <a:avLst/>
          </a:prstGeom>
        </p:spPr>
      </p:pic>
    </p:spTree>
    <p:extLst>
      <p:ext uri="{BB962C8B-B14F-4D97-AF65-F5344CB8AC3E}">
        <p14:creationId xmlns:p14="http://schemas.microsoft.com/office/powerpoint/2010/main" val="119321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facts:</a:t>
            </a:r>
            <a:endParaRPr lang="en-US" dirty="0"/>
          </a:p>
        </p:txBody>
      </p:sp>
      <p:sp>
        <p:nvSpPr>
          <p:cNvPr id="3" name="Content Placeholder 2"/>
          <p:cNvSpPr>
            <a:spLocks noGrp="1"/>
          </p:cNvSpPr>
          <p:nvPr>
            <p:ph idx="1"/>
          </p:nvPr>
        </p:nvSpPr>
        <p:spPr/>
        <p:txBody>
          <a:bodyPr>
            <a:normAutofit fontScale="92500"/>
          </a:bodyPr>
          <a:lstStyle/>
          <a:p>
            <a:r>
              <a:rPr lang="en-US" b="0" i="0" u="none" strike="noStrike" baseline="0" dirty="0" smtClean="0"/>
              <a:t>Born John Godfrey </a:t>
            </a:r>
            <a:r>
              <a:rPr lang="en-US" b="0" i="0" u="none" strike="noStrike" baseline="0" dirty="0" err="1" smtClean="0"/>
              <a:t>Knauff</a:t>
            </a:r>
            <a:endParaRPr lang="en-US" b="0" i="0" u="none" strike="noStrike" baseline="0" dirty="0" smtClean="0"/>
          </a:p>
          <a:p>
            <a:endParaRPr lang="en-US" b="0" i="0" u="none" strike="noStrike" baseline="0" dirty="0" smtClean="0"/>
          </a:p>
          <a:p>
            <a:r>
              <a:rPr lang="en-US" b="0" i="0" u="none" strike="noStrike" baseline="0" dirty="0" smtClean="0"/>
              <a:t>Worked as a sea trader and began writing and directing songs for sailors.</a:t>
            </a:r>
          </a:p>
          <a:p>
            <a:endParaRPr lang="en-US" b="0" i="0" u="none" strike="noStrike" baseline="0" dirty="0" smtClean="0"/>
          </a:p>
          <a:p>
            <a:r>
              <a:rPr lang="en-US" b="0" i="0" u="none" strike="noStrike" baseline="0" dirty="0" smtClean="0"/>
              <a:t>Collaborated with Von </a:t>
            </a:r>
            <a:r>
              <a:rPr lang="en-US" b="0" i="0" u="none" strike="noStrike" baseline="0" dirty="0" err="1" smtClean="0"/>
              <a:t>Tilzer</a:t>
            </a:r>
            <a:r>
              <a:rPr lang="en-US" b="0" i="0" u="none" strike="noStrike" baseline="0" dirty="0" smtClean="0"/>
              <a:t> on several other hit songs before “TMOTTBG.”</a:t>
            </a:r>
          </a:p>
          <a:p>
            <a:endParaRPr lang="en-US" b="0" i="0" u="none" strike="noStrike" baseline="0" dirty="0" smtClean="0"/>
          </a:p>
          <a:p>
            <a:r>
              <a:rPr lang="en-US" b="0" i="0" u="none" strike="noStrike" baseline="0" dirty="0" smtClean="0"/>
              <a:t>Also wrote “Shine On Harvest Moon,” which debuted in the Ziegfeld Follies of 1908.  He once remarked that his songs were sung all year long, TMOTTBG beginning in the spring, and SOHM in the fall.</a:t>
            </a:r>
            <a:endParaRPr lang="en-US" dirty="0"/>
          </a:p>
        </p:txBody>
      </p:sp>
    </p:spTree>
    <p:extLst>
      <p:ext uri="{BB962C8B-B14F-4D97-AF65-F5344CB8AC3E}">
        <p14:creationId xmlns:p14="http://schemas.microsoft.com/office/powerpoint/2010/main" val="1312525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2450" y="1454913"/>
            <a:ext cx="5000625" cy="5016758"/>
          </a:xfrm>
          <a:prstGeom prst="rect">
            <a:avLst/>
          </a:prstGeom>
        </p:spPr>
        <p:txBody>
          <a:bodyPr wrap="square">
            <a:spAutoFit/>
          </a:bodyPr>
          <a:lstStyle/>
          <a:p>
            <a:r>
              <a:rPr lang="en-US" sz="2000" b="0" i="0" u="none" strike="noStrike" baseline="0" dirty="0" smtClean="0"/>
              <a:t>•	Both he and Von </a:t>
            </a:r>
            <a:r>
              <a:rPr lang="en-US" sz="2000" b="0" i="0" u="none" strike="noStrike" baseline="0" dirty="0" err="1" smtClean="0"/>
              <a:t>Tilzer</a:t>
            </a:r>
            <a:r>
              <a:rPr lang="en-US" sz="2000" b="0" i="0" u="none" strike="noStrike" baseline="0" dirty="0" smtClean="0"/>
              <a:t> moved to 	California and died there.</a:t>
            </a:r>
          </a:p>
          <a:p>
            <a:endParaRPr lang="en-US" sz="2000" b="0" i="0" u="none" strike="noStrike" baseline="0" dirty="0" smtClean="0"/>
          </a:p>
          <a:p>
            <a:r>
              <a:rPr lang="en-US" sz="2000" b="0" i="0" u="none" strike="noStrike" baseline="0" dirty="0" smtClean="0"/>
              <a:t>•	Claimed to have never attended a 	ball game until “Jack </a:t>
            </a:r>
            <a:r>
              <a:rPr lang="en-US" sz="2000" b="0" i="0" u="none" strike="noStrike" baseline="0" dirty="0" err="1" smtClean="0"/>
              <a:t>Norworth</a:t>
            </a:r>
            <a:r>
              <a:rPr lang="en-US" sz="2000" b="0" i="0" u="none" strike="noStrike" baseline="0" dirty="0" smtClean="0"/>
              <a:t> Day” 	at </a:t>
            </a:r>
            <a:r>
              <a:rPr lang="en-US" sz="2000" b="0" i="0" u="none" strike="noStrike" baseline="0" dirty="0" err="1" smtClean="0"/>
              <a:t>Ebbets</a:t>
            </a:r>
            <a:r>
              <a:rPr lang="en-US" sz="2000" b="0" i="0" u="none" strike="noStrike" baseline="0" dirty="0" smtClean="0"/>
              <a:t> Field in 1940.  Was 	also honored at the 50</a:t>
            </a:r>
            <a:r>
              <a:rPr lang="en-US" sz="2000" b="0" i="0" u="none" strike="noStrike" baseline="30000" dirty="0" smtClean="0"/>
              <a:t>th</a:t>
            </a:r>
            <a:r>
              <a:rPr lang="en-US" sz="2000" b="0" i="0" u="none" strike="noStrike" baseline="0" dirty="0" smtClean="0"/>
              <a:t> anniversary 	of the song at the L.A. Coliseum in 	1958.</a:t>
            </a:r>
          </a:p>
          <a:p>
            <a:endParaRPr lang="en-US" sz="2000" b="0" i="0" u="none" strike="noStrike" baseline="0" dirty="0" smtClean="0"/>
          </a:p>
          <a:p>
            <a:r>
              <a:rPr lang="en-US" sz="2000" b="0" i="0" u="none" strike="noStrike" baseline="0" dirty="0" smtClean="0"/>
              <a:t>•	Founded local Little League chapter 	in Laguna Beach, California.  The 	championship team is awarded the 	</a:t>
            </a:r>
            <a:r>
              <a:rPr lang="en-US" sz="2000" b="0" i="0" u="none" strike="noStrike" baseline="0" dirty="0" err="1" smtClean="0"/>
              <a:t>Norworth</a:t>
            </a:r>
            <a:r>
              <a:rPr lang="en-US" sz="2000" b="0" i="0" u="none" strike="noStrike" baseline="0" dirty="0" smtClean="0"/>
              <a:t> Trophy, which is the 	original one given to him at the 50</a:t>
            </a:r>
            <a:r>
              <a:rPr lang="en-US" sz="2000" b="0" i="0" u="none" strike="noStrike" baseline="30000" dirty="0" smtClean="0"/>
              <a:t>th</a:t>
            </a:r>
            <a:r>
              <a:rPr lang="en-US" sz="2000" b="0" i="0" u="none" strike="noStrike" baseline="0" dirty="0" smtClean="0"/>
              <a:t> 	anniversary celebration in 1958. </a:t>
            </a:r>
            <a:endParaRPr lang="en-US" sz="2000" dirty="0"/>
          </a:p>
        </p:txBody>
      </p:sp>
      <p:pic>
        <p:nvPicPr>
          <p:cNvPr id="8" name="Picture 7"/>
          <p:cNvPicPr>
            <a:picLocks noChangeAspect="1"/>
          </p:cNvPicPr>
          <p:nvPr/>
        </p:nvPicPr>
        <p:blipFill>
          <a:blip r:embed="rId3"/>
          <a:stretch>
            <a:fillRect/>
          </a:stretch>
        </p:blipFill>
        <p:spPr>
          <a:xfrm>
            <a:off x="6912775" y="499496"/>
            <a:ext cx="11050820" cy="5972175"/>
          </a:xfrm>
          <a:prstGeom prst="rect">
            <a:avLst/>
          </a:prstGeom>
        </p:spPr>
      </p:pic>
    </p:spTree>
    <p:extLst>
      <p:ext uri="{BB962C8B-B14F-4D97-AF65-F5344CB8AC3E}">
        <p14:creationId xmlns:p14="http://schemas.microsoft.com/office/powerpoint/2010/main" val="3975593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975" y="292834"/>
            <a:ext cx="4562475" cy="5693866"/>
          </a:xfrm>
          <a:prstGeom prst="rect">
            <a:avLst/>
          </a:prstGeom>
        </p:spPr>
        <p:txBody>
          <a:bodyPr wrap="square">
            <a:spAutoFit/>
          </a:bodyPr>
          <a:lstStyle/>
          <a:p>
            <a:r>
              <a:rPr lang="en-US" sz="2800" b="0" i="0" u="none" strike="noStrike" baseline="0" dirty="0" smtClean="0"/>
              <a:t>•	Posthumously donated 	royalties from the song 	to support future  	songwriters 	through 	the ASCAP Foundation.</a:t>
            </a:r>
          </a:p>
          <a:p>
            <a:endParaRPr lang="en-US" sz="2800" b="0" i="0" u="none" strike="noStrike" baseline="0" dirty="0" smtClean="0"/>
          </a:p>
          <a:p>
            <a:r>
              <a:rPr lang="en-US" sz="2800" b="0" i="0" u="none" strike="noStrike" baseline="0" dirty="0" smtClean="0"/>
              <a:t>•	Buried less than a mile 	and a half from Angel 	Stadium in Anaheim.</a:t>
            </a:r>
          </a:p>
          <a:p>
            <a:endParaRPr lang="en-US" sz="2800" b="0" i="0" u="none" strike="noStrike" baseline="0" dirty="0" smtClean="0"/>
          </a:p>
          <a:p>
            <a:r>
              <a:rPr lang="en-US" sz="2800" b="0" i="0" u="none" strike="noStrike" baseline="0" dirty="0" smtClean="0"/>
              <a:t>•	Monument near grave 	was erected by baseball 	fans in 2010.</a:t>
            </a:r>
            <a:endParaRPr lang="en-US" sz="2800" dirty="0"/>
          </a:p>
        </p:txBody>
      </p:sp>
      <p:pic>
        <p:nvPicPr>
          <p:cNvPr id="3" name="Picture 2"/>
          <p:cNvPicPr>
            <a:picLocks noChangeAspect="1"/>
          </p:cNvPicPr>
          <p:nvPr/>
        </p:nvPicPr>
        <p:blipFill>
          <a:blip r:embed="rId3"/>
          <a:stretch>
            <a:fillRect/>
          </a:stretch>
        </p:blipFill>
        <p:spPr>
          <a:xfrm>
            <a:off x="5124450" y="292834"/>
            <a:ext cx="7051941" cy="5682576"/>
          </a:xfrm>
          <a:prstGeom prst="rect">
            <a:avLst/>
          </a:prstGeom>
        </p:spPr>
      </p:pic>
    </p:spTree>
    <p:extLst>
      <p:ext uri="{BB962C8B-B14F-4D97-AF65-F5344CB8AC3E}">
        <p14:creationId xmlns:p14="http://schemas.microsoft.com/office/powerpoint/2010/main" val="1421084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Origins of the Song	</a:t>
            </a:r>
            <a:endParaRPr lang="en-US" b="1" dirty="0"/>
          </a:p>
        </p:txBody>
      </p:sp>
      <p:sp>
        <p:nvSpPr>
          <p:cNvPr id="3" name="Content Placeholder 2"/>
          <p:cNvSpPr>
            <a:spLocks noGrp="1"/>
          </p:cNvSpPr>
          <p:nvPr>
            <p:ph idx="1"/>
          </p:nvPr>
        </p:nvSpPr>
        <p:spPr>
          <a:xfrm>
            <a:off x="838200" y="1825625"/>
            <a:ext cx="5829300" cy="4351338"/>
          </a:xfrm>
        </p:spPr>
        <p:txBody>
          <a:bodyPr>
            <a:normAutofit fontScale="92500"/>
          </a:bodyPr>
          <a:lstStyle/>
          <a:p>
            <a:r>
              <a:rPr lang="en-US" b="0" i="0" u="none" strike="noStrike" baseline="0" dirty="0" smtClean="0"/>
              <a:t>1908 was the year of the Cubs-Giants pennant race, culminating in the famous “</a:t>
            </a:r>
            <a:r>
              <a:rPr lang="en-US" b="0" i="0" u="none" strike="noStrike" baseline="0" dirty="0" err="1" smtClean="0"/>
              <a:t>Merkle</a:t>
            </a:r>
            <a:r>
              <a:rPr lang="en-US" b="0" i="0" u="none" strike="noStrike" baseline="0" dirty="0" smtClean="0"/>
              <a:t> game” and the Cubs’ last World Championship for more than a century.	</a:t>
            </a:r>
          </a:p>
          <a:p>
            <a:endParaRPr lang="en-US" b="0" i="0" u="none" strike="noStrike" baseline="0" dirty="0" smtClean="0"/>
          </a:p>
          <a:p>
            <a:r>
              <a:rPr lang="en-US" b="0" i="0" u="none" strike="noStrike" baseline="0" dirty="0" smtClean="0"/>
              <a:t>According to Jack </a:t>
            </a:r>
            <a:r>
              <a:rPr lang="en-US" b="0" i="0" u="none" strike="noStrike" baseline="0" dirty="0" err="1" smtClean="0"/>
              <a:t>Norworth</a:t>
            </a:r>
            <a:r>
              <a:rPr lang="en-US" b="0" i="0" u="none" strike="noStrike" baseline="0" dirty="0" smtClean="0"/>
              <a:t>, he was riding a subway train in New York.  He saw a sign that said “Baseball Today – Polo Grounds,” pulled out a scrap of paper from his pocket, and wrote the lyrics in fifteen minutes.</a:t>
            </a:r>
            <a:endParaRPr lang="en-US" dirty="0"/>
          </a:p>
        </p:txBody>
      </p:sp>
      <p:pic>
        <p:nvPicPr>
          <p:cNvPr id="4" name="Picture 3"/>
          <p:cNvPicPr>
            <a:picLocks noChangeAspect="1"/>
          </p:cNvPicPr>
          <p:nvPr/>
        </p:nvPicPr>
        <p:blipFill>
          <a:blip r:embed="rId3"/>
          <a:stretch>
            <a:fillRect/>
          </a:stretch>
        </p:blipFill>
        <p:spPr>
          <a:xfrm>
            <a:off x="7160662" y="1825625"/>
            <a:ext cx="5947876" cy="3510967"/>
          </a:xfrm>
          <a:prstGeom prst="rect">
            <a:avLst/>
          </a:prstGeom>
        </p:spPr>
      </p:pic>
    </p:spTree>
    <p:extLst>
      <p:ext uri="{BB962C8B-B14F-4D97-AF65-F5344CB8AC3E}">
        <p14:creationId xmlns:p14="http://schemas.microsoft.com/office/powerpoint/2010/main" val="3527612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TotalTime>
  <Words>738</Words>
  <Application>Microsoft Office PowerPoint</Application>
  <PresentationFormat>Widescreen</PresentationFormat>
  <Paragraphs>160</Paragraphs>
  <Slides>28</Slides>
  <Notes>28</Notes>
  <HiddenSlides>0</HiddenSlides>
  <MMClips>16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Arial</vt:lpstr>
      <vt:lpstr>Calibri</vt:lpstr>
      <vt:lpstr>Calibri Light</vt:lpstr>
      <vt:lpstr>Segoe Script</vt:lpstr>
      <vt:lpstr>Segoe UI</vt:lpstr>
      <vt:lpstr>Office Theme</vt:lpstr>
      <vt:lpstr>WordPerfect X8 Document</vt:lpstr>
      <vt:lpstr>Take Me Out To The Ball Game</vt:lpstr>
      <vt:lpstr>The Authors</vt:lpstr>
      <vt:lpstr>  </vt:lpstr>
      <vt:lpstr>PowerPoint Presentation</vt:lpstr>
      <vt:lpstr>Lyrics by:  Jack Norworth</vt:lpstr>
      <vt:lpstr>Fun facts:</vt:lpstr>
      <vt:lpstr>PowerPoint Presentation</vt:lpstr>
      <vt:lpstr>PowerPoint Presentation</vt:lpstr>
      <vt:lpstr>Origins of the Song </vt:lpstr>
      <vt:lpstr>PowerPoint Presentation</vt:lpstr>
      <vt:lpstr>Popularity</vt:lpstr>
      <vt:lpstr>Famous performances</vt:lpstr>
      <vt:lpstr>PowerPoint Presentation</vt:lpstr>
      <vt:lpstr>PowerPoint Presentation</vt:lpstr>
      <vt:lpstr>PowerPoint Presentation</vt:lpstr>
      <vt:lpstr>PowerPoint Presentation</vt:lpstr>
      <vt:lpstr>PowerPoint Presentation</vt:lpstr>
      <vt:lpstr>PowerPoint Presentation</vt:lpstr>
      <vt:lpstr>The Theme Song Of The Seventh Inning Stretch</vt:lpstr>
      <vt:lpstr>And then there’s Chicago. . . . </vt:lpstr>
      <vt:lpstr>PowerPoint Presentation</vt:lpstr>
      <vt:lpstr>PowerPoint Presentation</vt:lpstr>
      <vt:lpstr>PowerPoint Presentation</vt:lpstr>
      <vt:lpstr>PowerPoint Presentation</vt:lpstr>
      <vt:lpstr>    </vt:lpstr>
      <vt:lpstr>PowerPoint Presentation</vt:lpstr>
      <vt:lpstr>My favorite version of the song: Carly Simon (1994) </vt:lpstr>
      <vt:lpstr>A Personal Memoir – my most memorable version of TMOTTBG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Me Out To The Ball Game</dc:title>
  <dc:creator>Gerald Miller</dc:creator>
  <cp:lastModifiedBy>Gerald Miller</cp:lastModifiedBy>
  <cp:revision>25</cp:revision>
  <cp:lastPrinted>2017-11-09T19:12:51Z</cp:lastPrinted>
  <dcterms:created xsi:type="dcterms:W3CDTF">2017-11-09T00:00:24Z</dcterms:created>
  <dcterms:modified xsi:type="dcterms:W3CDTF">2017-11-09T19:22:26Z</dcterms:modified>
</cp:coreProperties>
</file>