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2"/>
  </p:notesMasterIdLst>
  <p:handoutMasterIdLst>
    <p:handoutMasterId r:id="rId33"/>
  </p:handoutMasterIdLst>
  <p:sldIdLst>
    <p:sldId id="257" r:id="rId3"/>
    <p:sldId id="260" r:id="rId4"/>
    <p:sldId id="263" r:id="rId5"/>
    <p:sldId id="264" r:id="rId6"/>
    <p:sldId id="265" r:id="rId7"/>
    <p:sldId id="266" r:id="rId8"/>
    <p:sldId id="267" r:id="rId9"/>
    <p:sldId id="268" r:id="rId10"/>
    <p:sldId id="269" r:id="rId11"/>
    <p:sldId id="281" r:id="rId12"/>
    <p:sldId id="282" r:id="rId13"/>
    <p:sldId id="287" r:id="rId14"/>
    <p:sldId id="283" r:id="rId15"/>
    <p:sldId id="284" r:id="rId16"/>
    <p:sldId id="288" r:id="rId17"/>
    <p:sldId id="289" r:id="rId18"/>
    <p:sldId id="285" r:id="rId19"/>
    <p:sldId id="286" r:id="rId20"/>
    <p:sldId id="270" r:id="rId21"/>
    <p:sldId id="271" r:id="rId22"/>
    <p:sldId id="276" r:id="rId23"/>
    <p:sldId id="277" r:id="rId24"/>
    <p:sldId id="272" r:id="rId25"/>
    <p:sldId id="273" r:id="rId26"/>
    <p:sldId id="278" r:id="rId27"/>
    <p:sldId id="279" r:id="rId28"/>
    <p:sldId id="274" r:id="rId29"/>
    <p:sldId id="280" r:id="rId30"/>
    <p:sldId id="27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8" d="100"/>
          <a:sy n="68" d="100"/>
        </p:scale>
        <p:origin x="816" y="90"/>
      </p:cViewPr>
      <p:guideLst/>
    </p:cSldViewPr>
  </p:slideViewPr>
  <p:notesTextViewPr>
    <p:cViewPr>
      <p:scale>
        <a:sx n="1" d="1"/>
        <a:sy n="1" d="1"/>
      </p:scale>
      <p:origin x="0" y="0"/>
    </p:cViewPr>
  </p:notesTextViewPr>
  <p:notesViewPr>
    <p:cSldViewPr>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3/16/2017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dirty="0"/>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3/16/2017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dirty="0"/>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Wade Boggs said “Ted</a:t>
            </a:r>
            <a:r>
              <a:rPr lang="en-US" baseline="0" dirty="0"/>
              <a:t> Williams is who John Wayne wanted to be when he (John Wayne) was growing up.”</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a:t>
            </a:fld>
            <a:endParaRPr lang="en-US" dirty="0"/>
          </a:p>
        </p:txBody>
      </p:sp>
    </p:spTree>
    <p:extLst>
      <p:ext uri="{BB962C8B-B14F-4D97-AF65-F5344CB8AC3E}">
        <p14:creationId xmlns:p14="http://schemas.microsoft.com/office/powerpoint/2010/main" val="3860395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divorce proceedings, Williams did not report to the Red Sox in 1955 until May 28</a:t>
            </a:r>
            <a:r>
              <a:rPr lang="en-US" baseline="30000" dirty="0"/>
              <a:t>th</a:t>
            </a:r>
            <a:r>
              <a:rPr lang="en-US" dirty="0"/>
              <a:t> (game 42). He ended up hitting .356 with 28 HRs and 83 RBIs.</a:t>
            </a:r>
          </a:p>
        </p:txBody>
      </p:sp>
      <p:sp>
        <p:nvSpPr>
          <p:cNvPr id="4" name="Slide Number Placeholder 3"/>
          <p:cNvSpPr>
            <a:spLocks noGrp="1"/>
          </p:cNvSpPr>
          <p:nvPr>
            <p:ph type="sldNum" sz="quarter" idx="10"/>
          </p:nvPr>
        </p:nvSpPr>
        <p:spPr/>
        <p:txBody>
          <a:bodyPr/>
          <a:lstStyle/>
          <a:p>
            <a:fld id="{05C1D8F7-2BDD-4C56-98AF-2E212EF349F3}" type="slidenum">
              <a:rPr lang="en-US" smtClean="0"/>
              <a:t>12</a:t>
            </a:fld>
            <a:endParaRPr lang="en-US" dirty="0"/>
          </a:p>
        </p:txBody>
      </p:sp>
    </p:spTree>
    <p:extLst>
      <p:ext uri="{BB962C8B-B14F-4D97-AF65-F5344CB8AC3E}">
        <p14:creationId xmlns:p14="http://schemas.microsoft.com/office/powerpoint/2010/main" val="147312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1957, at age 39, he fell five hits short of batting .400 (he hit .388)</a:t>
            </a:r>
          </a:p>
        </p:txBody>
      </p:sp>
      <p:sp>
        <p:nvSpPr>
          <p:cNvPr id="4" name="Slide Number Placeholder 3"/>
          <p:cNvSpPr>
            <a:spLocks noGrp="1"/>
          </p:cNvSpPr>
          <p:nvPr>
            <p:ph type="sldNum" sz="quarter" idx="10"/>
          </p:nvPr>
        </p:nvSpPr>
        <p:spPr/>
        <p:txBody>
          <a:bodyPr/>
          <a:lstStyle/>
          <a:p>
            <a:fld id="{05C1D8F7-2BDD-4C56-98AF-2E212EF349F3}" type="slidenum">
              <a:rPr lang="en-US" smtClean="0"/>
              <a:t>13</a:t>
            </a:fld>
            <a:endParaRPr lang="en-US" dirty="0"/>
          </a:p>
        </p:txBody>
      </p:sp>
    </p:spTree>
    <p:extLst>
      <p:ext uri="{BB962C8B-B14F-4D97-AF65-F5344CB8AC3E}">
        <p14:creationId xmlns:p14="http://schemas.microsoft.com/office/powerpoint/2010/main" val="3475677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1968, the Senators finished in last place. In his first season as manager (1969), Williams led them to a 4</a:t>
            </a:r>
            <a:r>
              <a:rPr lang="en-US" baseline="30000" dirty="0"/>
              <a:t>th</a:t>
            </a:r>
            <a:r>
              <a:rPr lang="en-US" dirty="0"/>
              <a:t> place finish with a 86-76 record – with most of the same players.</a:t>
            </a:r>
          </a:p>
        </p:txBody>
      </p:sp>
      <p:sp>
        <p:nvSpPr>
          <p:cNvPr id="4" name="Slide Number Placeholder 3"/>
          <p:cNvSpPr>
            <a:spLocks noGrp="1"/>
          </p:cNvSpPr>
          <p:nvPr>
            <p:ph type="sldNum" sz="quarter" idx="10"/>
          </p:nvPr>
        </p:nvSpPr>
        <p:spPr/>
        <p:txBody>
          <a:bodyPr/>
          <a:lstStyle/>
          <a:p>
            <a:fld id="{05C1D8F7-2BDD-4C56-98AF-2E212EF349F3}" type="slidenum">
              <a:rPr lang="en-US" smtClean="0"/>
              <a:t>14</a:t>
            </a:fld>
            <a:endParaRPr lang="en-US" dirty="0"/>
          </a:p>
        </p:txBody>
      </p:sp>
    </p:spTree>
    <p:extLst>
      <p:ext uri="{BB962C8B-B14F-4D97-AF65-F5344CB8AC3E}">
        <p14:creationId xmlns:p14="http://schemas.microsoft.com/office/powerpoint/2010/main" val="88555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DiMaggio has one of most famous records of all time – hitting in 56 consecutive games. In 1949, Williams reached base an incredible 84 </a:t>
            </a:r>
            <a:r>
              <a:rPr lang="en-US"/>
              <a:t>consecutive games.</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15</a:t>
            </a:fld>
            <a:endParaRPr lang="en-US" dirty="0"/>
          </a:p>
        </p:txBody>
      </p:sp>
    </p:spTree>
    <p:extLst>
      <p:ext uri="{BB962C8B-B14F-4D97-AF65-F5344CB8AC3E}">
        <p14:creationId xmlns:p14="http://schemas.microsoft.com/office/powerpoint/2010/main" val="1970935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Gave up one run in two innings as the Sox lost 12-1 to Detroit. He struck out one batter</a:t>
            </a:r>
          </a:p>
        </p:txBody>
      </p:sp>
      <p:sp>
        <p:nvSpPr>
          <p:cNvPr id="4" name="Slide Number Placeholder 3"/>
          <p:cNvSpPr>
            <a:spLocks noGrp="1"/>
          </p:cNvSpPr>
          <p:nvPr>
            <p:ph type="sldNum" sz="quarter" idx="10"/>
          </p:nvPr>
        </p:nvSpPr>
        <p:spPr/>
        <p:txBody>
          <a:bodyPr/>
          <a:lstStyle/>
          <a:p>
            <a:fld id="{05C1D8F7-2BDD-4C56-98AF-2E212EF349F3}" type="slidenum">
              <a:rPr lang="en-US" smtClean="0"/>
              <a:t>16</a:t>
            </a:fld>
            <a:endParaRPr lang="en-US" dirty="0"/>
          </a:p>
        </p:txBody>
      </p:sp>
    </p:spTree>
    <p:extLst>
      <p:ext uri="{BB962C8B-B14F-4D97-AF65-F5344CB8AC3E}">
        <p14:creationId xmlns:p14="http://schemas.microsoft.com/office/powerpoint/2010/main" val="1111880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Korean War, Williams’ F9F Panther jet was hit by anti-aircraft fire and burst into flames. Glenn flew by and pointed skyward. Flying into thinner air put out the fire.</a:t>
            </a:r>
          </a:p>
        </p:txBody>
      </p:sp>
      <p:sp>
        <p:nvSpPr>
          <p:cNvPr id="4" name="Slide Number Placeholder 3"/>
          <p:cNvSpPr>
            <a:spLocks noGrp="1"/>
          </p:cNvSpPr>
          <p:nvPr>
            <p:ph type="sldNum" sz="quarter" idx="10"/>
          </p:nvPr>
        </p:nvSpPr>
        <p:spPr/>
        <p:txBody>
          <a:bodyPr/>
          <a:lstStyle/>
          <a:p>
            <a:fld id="{05C1D8F7-2BDD-4C56-98AF-2E212EF349F3}" type="slidenum">
              <a:rPr lang="en-US" smtClean="0"/>
              <a:t>17</a:t>
            </a:fld>
            <a:endParaRPr lang="en-US" dirty="0"/>
          </a:p>
        </p:txBody>
      </p:sp>
    </p:spTree>
    <p:extLst>
      <p:ext uri="{BB962C8B-B14F-4D97-AF65-F5344CB8AC3E}">
        <p14:creationId xmlns:p14="http://schemas.microsoft.com/office/powerpoint/2010/main" val="2279598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Curt </a:t>
            </a:r>
            <a:r>
              <a:rPr lang="en-US" dirty="0" err="1"/>
              <a:t>Gowdy</a:t>
            </a:r>
            <a:r>
              <a:rPr lang="en-US" dirty="0"/>
              <a:t> called Williams the “smartest person I ever met” To honor his achievements in hitting, aviation, fishing and photography – Harvard proposed giving him an honorary degree in 1991. Williams declined saying he “didn’t earn it and it’s not the right thing to do.”</a:t>
            </a:r>
          </a:p>
        </p:txBody>
      </p:sp>
      <p:sp>
        <p:nvSpPr>
          <p:cNvPr id="4" name="Slide Number Placeholder 3"/>
          <p:cNvSpPr>
            <a:spLocks noGrp="1"/>
          </p:cNvSpPr>
          <p:nvPr>
            <p:ph type="sldNum" sz="quarter" idx="10"/>
          </p:nvPr>
        </p:nvSpPr>
        <p:spPr/>
        <p:txBody>
          <a:bodyPr/>
          <a:lstStyle/>
          <a:p>
            <a:fld id="{05C1D8F7-2BDD-4C56-98AF-2E212EF349F3}" type="slidenum">
              <a:rPr lang="en-US" smtClean="0"/>
              <a:t>18</a:t>
            </a:fld>
            <a:endParaRPr lang="en-US" dirty="0"/>
          </a:p>
        </p:txBody>
      </p:sp>
    </p:spTree>
    <p:extLst>
      <p:ext uri="{BB962C8B-B14F-4D97-AF65-F5344CB8AC3E}">
        <p14:creationId xmlns:p14="http://schemas.microsoft.com/office/powerpoint/2010/main" val="1475711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Norman</a:t>
            </a:r>
            <a:r>
              <a:rPr lang="en-US" baseline="0" dirty="0"/>
              <a:t> Rockwell cover of the Saturday Evening Post on March 2, 1957. Williams was NOT “The Rookie” but is pictured in center of picture. Mickey McDermott, rookie picture, was supposedly “The Kid”</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20</a:t>
            </a:fld>
            <a:endParaRPr lang="en-US" dirty="0"/>
          </a:p>
        </p:txBody>
      </p:sp>
    </p:spTree>
    <p:extLst>
      <p:ext uri="{BB962C8B-B14F-4D97-AF65-F5344CB8AC3E}">
        <p14:creationId xmlns:p14="http://schemas.microsoft.com/office/powerpoint/2010/main" val="1415716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Rockwell</a:t>
            </a:r>
            <a:r>
              <a:rPr lang="en-US" baseline="0" dirty="0"/>
              <a:t> paid a local high school student $60 to pose for the picture of Mickey McDermott. Frank Sullivan, Sammy White, Jackie Jensen and Billy Goodman also posed. Williams did not – Rockwell used baseball cards and photos to create </a:t>
            </a:r>
            <a:r>
              <a:rPr lang="en-US" baseline="0"/>
              <a:t>his image.</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21</a:t>
            </a:fld>
            <a:endParaRPr lang="en-US" dirty="0"/>
          </a:p>
        </p:txBody>
      </p:sp>
    </p:spTree>
    <p:extLst>
      <p:ext uri="{BB962C8B-B14F-4D97-AF65-F5344CB8AC3E}">
        <p14:creationId xmlns:p14="http://schemas.microsoft.com/office/powerpoint/2010/main" val="801075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Rockwell</a:t>
            </a:r>
            <a:r>
              <a:rPr lang="en-US" baseline="0" dirty="0"/>
              <a:t> paid a local high school student $60 to pose for the picture of Mickey McDermott. Frank Sullivan, Sammy White, Jackie Jensen and Billy Goodman also posed. Williams did not – Rockwell used baseball cards and photos to create </a:t>
            </a:r>
            <a:r>
              <a:rPr lang="en-US" baseline="0"/>
              <a:t>his image.</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22</a:t>
            </a:fld>
            <a:endParaRPr lang="en-US" dirty="0"/>
          </a:p>
        </p:txBody>
      </p:sp>
    </p:spTree>
    <p:extLst>
      <p:ext uri="{BB962C8B-B14F-4D97-AF65-F5344CB8AC3E}">
        <p14:creationId xmlns:p14="http://schemas.microsoft.com/office/powerpoint/2010/main" val="23263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Williams credited his hitting success more to focus and discipline than his great eyesight. He flew 39</a:t>
            </a:r>
            <a:r>
              <a:rPr lang="en-US" baseline="0" dirty="0"/>
              <a:t> combat missions in Korea; his wingman for part of that tour was future astronaut John Glenn.</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4</a:t>
            </a:fld>
            <a:endParaRPr lang="en-US" dirty="0"/>
          </a:p>
        </p:txBody>
      </p:sp>
    </p:spTree>
    <p:extLst>
      <p:ext uri="{BB962C8B-B14F-4D97-AF65-F5344CB8AC3E}">
        <p14:creationId xmlns:p14="http://schemas.microsoft.com/office/powerpoint/2010/main" val="4159319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Williams and Casey Stengel</a:t>
            </a:r>
            <a:r>
              <a:rPr lang="en-US" baseline="0" dirty="0"/>
              <a:t> were inducted into the baseball HOF in 1966. Williams was only the 8</a:t>
            </a:r>
            <a:r>
              <a:rPr lang="en-US" baseline="30000" dirty="0"/>
              <a:t>th</a:t>
            </a:r>
            <a:r>
              <a:rPr lang="en-US" baseline="0" dirty="0"/>
              <a:t> player elected on the first ballot.</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23</a:t>
            </a:fld>
            <a:endParaRPr lang="en-US" dirty="0"/>
          </a:p>
        </p:txBody>
      </p:sp>
    </p:spTree>
    <p:extLst>
      <p:ext uri="{BB962C8B-B14F-4D97-AF65-F5344CB8AC3E}">
        <p14:creationId xmlns:p14="http://schemas.microsoft.com/office/powerpoint/2010/main" val="655204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Williams and four others were inducted into the International Game Fish Association's Fishing Hall of Fame in Dania Beach, Fla. In February 2000.</a:t>
            </a:r>
          </a:p>
        </p:txBody>
      </p:sp>
      <p:sp>
        <p:nvSpPr>
          <p:cNvPr id="4" name="Slide Number Placeholder 3"/>
          <p:cNvSpPr>
            <a:spLocks noGrp="1"/>
          </p:cNvSpPr>
          <p:nvPr>
            <p:ph type="sldNum" sz="quarter" idx="10"/>
          </p:nvPr>
        </p:nvSpPr>
        <p:spPr/>
        <p:txBody>
          <a:bodyPr/>
          <a:lstStyle/>
          <a:p>
            <a:fld id="{05C1D8F7-2BDD-4C56-98AF-2E212EF349F3}" type="slidenum">
              <a:rPr lang="en-US" smtClean="0"/>
              <a:t>24</a:t>
            </a:fld>
            <a:endParaRPr lang="en-US" dirty="0"/>
          </a:p>
        </p:txBody>
      </p:sp>
    </p:spTree>
    <p:extLst>
      <p:ext uri="{BB962C8B-B14F-4D97-AF65-F5344CB8AC3E}">
        <p14:creationId xmlns:p14="http://schemas.microsoft.com/office/powerpoint/2010/main" val="3573591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Ted Williams (left) made a Bangor and Aroostook Railroad fishing excursion in September 1954, right after the end of the baseball season. </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25</a:t>
            </a:fld>
            <a:endParaRPr lang="en-US" dirty="0"/>
          </a:p>
        </p:txBody>
      </p:sp>
    </p:spTree>
    <p:extLst>
      <p:ext uri="{BB962C8B-B14F-4D97-AF65-F5344CB8AC3E}">
        <p14:creationId xmlns:p14="http://schemas.microsoft.com/office/powerpoint/2010/main" val="2241602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26</a:t>
            </a:fld>
            <a:endParaRPr lang="en-US" dirty="0"/>
          </a:p>
        </p:txBody>
      </p:sp>
    </p:spTree>
    <p:extLst>
      <p:ext uri="{BB962C8B-B14F-4D97-AF65-F5344CB8AC3E}">
        <p14:creationId xmlns:p14="http://schemas.microsoft.com/office/powerpoint/2010/main" val="1676645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 Gordon won MVP in 1942; Joe DiMaggio</a:t>
            </a:r>
            <a:r>
              <a:rPr lang="en-US" baseline="0" dirty="0"/>
              <a:t> in 1947. Only two players have had multiple Triple Crown seasons – Williams and Rogers Hornsby</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27</a:t>
            </a:fld>
            <a:endParaRPr lang="en-US" dirty="0"/>
          </a:p>
        </p:txBody>
      </p:sp>
    </p:spTree>
    <p:extLst>
      <p:ext uri="{BB962C8B-B14F-4D97-AF65-F5344CB8AC3E}">
        <p14:creationId xmlns:p14="http://schemas.microsoft.com/office/powerpoint/2010/main" val="3117800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Since its founding in 1948, the Jimmy Fund has raised more than $750 million to fight cancer in children.</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5C1D8F7-2BDD-4C56-98AF-2E212EF349F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29826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29</a:t>
            </a:fld>
            <a:endParaRPr lang="en-US" dirty="0"/>
          </a:p>
        </p:txBody>
      </p:sp>
    </p:spTree>
    <p:extLst>
      <p:ext uri="{BB962C8B-B14F-4D97-AF65-F5344CB8AC3E}">
        <p14:creationId xmlns:p14="http://schemas.microsoft.com/office/powerpoint/2010/main" val="96170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Military hero and TOUGH – Broke elbow in first inning of 1950 AS game. Stayed in; went one for four. Surgery next day!</a:t>
            </a:r>
          </a:p>
        </p:txBody>
      </p:sp>
      <p:sp>
        <p:nvSpPr>
          <p:cNvPr id="4" name="Slide Number Placeholder 3"/>
          <p:cNvSpPr>
            <a:spLocks noGrp="1"/>
          </p:cNvSpPr>
          <p:nvPr>
            <p:ph type="sldNum" sz="quarter" idx="10"/>
          </p:nvPr>
        </p:nvSpPr>
        <p:spPr/>
        <p:txBody>
          <a:bodyPr/>
          <a:lstStyle/>
          <a:p>
            <a:fld id="{05C1D8F7-2BDD-4C56-98AF-2E212EF349F3}" type="slidenum">
              <a:rPr lang="en-US" smtClean="0"/>
              <a:t>5</a:t>
            </a:fld>
            <a:endParaRPr lang="en-US" dirty="0"/>
          </a:p>
        </p:txBody>
      </p:sp>
    </p:spTree>
    <p:extLst>
      <p:ext uri="{BB962C8B-B14F-4D97-AF65-F5344CB8AC3E}">
        <p14:creationId xmlns:p14="http://schemas.microsoft.com/office/powerpoint/2010/main" val="409001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run bounced</a:t>
            </a:r>
            <a:r>
              <a:rPr lang="en-US" baseline="0" dirty="0"/>
              <a:t> off of the straw hat of 56 year Joe Boucher. Red Sox painted the seat red a few years later in honor of the home run.</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6</a:t>
            </a:fld>
            <a:endParaRPr lang="en-US" dirty="0"/>
          </a:p>
        </p:txBody>
      </p:sp>
    </p:spTree>
    <p:extLst>
      <p:ext uri="{BB962C8B-B14F-4D97-AF65-F5344CB8AC3E}">
        <p14:creationId xmlns:p14="http://schemas.microsoft.com/office/powerpoint/2010/main" val="36416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went 6 for 8 on the last day, raising his average to .406</a:t>
            </a:r>
          </a:p>
        </p:txBody>
      </p:sp>
      <p:sp>
        <p:nvSpPr>
          <p:cNvPr id="4" name="Slide Number Placeholder 3"/>
          <p:cNvSpPr>
            <a:spLocks noGrp="1"/>
          </p:cNvSpPr>
          <p:nvPr>
            <p:ph type="sldNum" sz="quarter" idx="10"/>
          </p:nvPr>
        </p:nvSpPr>
        <p:spPr/>
        <p:txBody>
          <a:bodyPr/>
          <a:lstStyle/>
          <a:p>
            <a:fld id="{05C1D8F7-2BDD-4C56-98AF-2E212EF349F3}" type="slidenum">
              <a:rPr lang="en-US" smtClean="0"/>
              <a:t>7</a:t>
            </a:fld>
            <a:endParaRPr lang="en-US" dirty="0"/>
          </a:p>
        </p:txBody>
      </p:sp>
    </p:spTree>
    <p:extLst>
      <p:ext uri="{BB962C8B-B14F-4D97-AF65-F5344CB8AC3E}">
        <p14:creationId xmlns:p14="http://schemas.microsoft.com/office/powerpoint/2010/main" val="194933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a:t>
            </a:r>
            <a:r>
              <a:rPr lang="en-US" baseline="0" dirty="0"/>
              <a:t> combat the shift, Williams did not want to alter his swing. As a result, he experimented with a heavier bat to slow down his swing. He also noticed a </a:t>
            </a:r>
            <a:r>
              <a:rPr lang="en-US" baseline="0" dirty="0" err="1"/>
              <a:t>mis</a:t>
            </a:r>
            <a:r>
              <a:rPr lang="en-US" baseline="0" dirty="0"/>
              <a:t>-aligned home plate at Fenway and a batter’s box that was not level in Kansas City.</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8</a:t>
            </a:fld>
            <a:endParaRPr lang="en-US" dirty="0"/>
          </a:p>
        </p:txBody>
      </p:sp>
    </p:spTree>
    <p:extLst>
      <p:ext uri="{BB962C8B-B14F-4D97-AF65-F5344CB8AC3E}">
        <p14:creationId xmlns:p14="http://schemas.microsoft.com/office/powerpoint/2010/main" val="251187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combat the shift, Williams did not want to alter his swing. As a result, he experimented with a heavier bat to slow down his swing. He also noticed a </a:t>
            </a:r>
            <a:r>
              <a:rPr lang="en-US" baseline="0" dirty="0" err="1"/>
              <a:t>mis</a:t>
            </a:r>
            <a:r>
              <a:rPr lang="en-US" baseline="0" dirty="0"/>
              <a:t>-aligned home plate at Fenway and a batter’s box that was not level in Kansas City.</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9</a:t>
            </a:fld>
            <a:endParaRPr lang="en-US" dirty="0"/>
          </a:p>
        </p:txBody>
      </p:sp>
    </p:spTree>
    <p:extLst>
      <p:ext uri="{BB962C8B-B14F-4D97-AF65-F5344CB8AC3E}">
        <p14:creationId xmlns:p14="http://schemas.microsoft.com/office/powerpoint/2010/main" val="910229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combat the shift, Williams did not want to alter his swing. As a result, he experimented with a heavier bat to slow down his swing. He also noticed a </a:t>
            </a:r>
            <a:r>
              <a:rPr lang="en-US" baseline="0" dirty="0" err="1"/>
              <a:t>mis</a:t>
            </a:r>
            <a:r>
              <a:rPr lang="en-US" baseline="0" dirty="0"/>
              <a:t>-aligned home plate at Fenway and a batter’s box that was not level in Kansas City.</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10</a:t>
            </a:fld>
            <a:endParaRPr lang="en-US" dirty="0"/>
          </a:p>
        </p:txBody>
      </p:sp>
    </p:spTree>
    <p:extLst>
      <p:ext uri="{BB962C8B-B14F-4D97-AF65-F5344CB8AC3E}">
        <p14:creationId xmlns:p14="http://schemas.microsoft.com/office/powerpoint/2010/main" val="3961711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 Yankee home game in 1947, Red Sox owner Tom </a:t>
            </a:r>
            <a:r>
              <a:rPr lang="en-US" dirty="0" err="1"/>
              <a:t>Yawkey</a:t>
            </a:r>
            <a:r>
              <a:rPr lang="en-US" dirty="0"/>
              <a:t> and Yankees owner Dan Topping went drinking at Toots Shor’s bar.</a:t>
            </a:r>
          </a:p>
        </p:txBody>
      </p:sp>
      <p:sp>
        <p:nvSpPr>
          <p:cNvPr id="4" name="Slide Number Placeholder 3"/>
          <p:cNvSpPr>
            <a:spLocks noGrp="1"/>
          </p:cNvSpPr>
          <p:nvPr>
            <p:ph type="sldNum" sz="quarter" idx="10"/>
          </p:nvPr>
        </p:nvSpPr>
        <p:spPr/>
        <p:txBody>
          <a:bodyPr/>
          <a:lstStyle/>
          <a:p>
            <a:fld id="{05C1D8F7-2BDD-4C56-98AF-2E212EF349F3}" type="slidenum">
              <a:rPr lang="en-US" smtClean="0"/>
              <a:t>11</a:t>
            </a:fld>
            <a:endParaRPr lang="en-US" dirty="0"/>
          </a:p>
        </p:txBody>
      </p:sp>
    </p:spTree>
    <p:extLst>
      <p:ext uri="{BB962C8B-B14F-4D97-AF65-F5344CB8AC3E}">
        <p14:creationId xmlns:p14="http://schemas.microsoft.com/office/powerpoint/2010/main" val="1091258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2EC29-B8C5-4C7A-B6DA-418494D5CB21}"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2EC29-B8C5-4C7A-B6DA-418494D5CB21}" type="datetimeFigureOut">
              <a:rPr lang="en-US" smtClean="0"/>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2EC29-B8C5-4C7A-B6DA-418494D5CB21}" type="datetimeFigureOut">
              <a:rPr lang="en-US" smtClean="0"/>
              <a:t>3/16/2017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62EC29-B8C5-4C7A-B6DA-418494D5CB21}" type="datetimeFigureOut">
              <a:rPr lang="en-US" smtClean="0"/>
              <a:t>3/16/2017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EC29-B8C5-4C7A-B6DA-418494D5CB21}" type="datetimeFigureOut">
              <a:rPr lang="en-US" smtClean="0"/>
              <a:t>3/16/2017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3762EC29-B8C5-4C7A-B6DA-418494D5CB21}" type="datetimeFigureOut">
              <a:rPr lang="en-US" smtClean="0"/>
              <a:pPr/>
              <a:t>3/16/2017</a:t>
            </a:fld>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F9043838-BFF5-400C-B067-3DF4A5F395D6}" type="slidenum">
              <a:rPr lang="en-US" smtClean="0"/>
              <a:pPr/>
              <a:t>‹#›</a:t>
            </a:fld>
            <a:endParaRPr lang="en-US" dirty="0"/>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8600"/>
            <a:ext cx="12191999" cy="7086599"/>
          </a:xfrm>
          <a:prstGeom prst="rect">
            <a:avLst/>
          </a:prstGeom>
        </p:spPr>
      </p:pic>
      <p:sp>
        <p:nvSpPr>
          <p:cNvPr id="2" name="Title 1"/>
          <p:cNvSpPr>
            <a:spLocks noGrp="1"/>
          </p:cNvSpPr>
          <p:nvPr>
            <p:ph type="ctrTitle"/>
          </p:nvPr>
        </p:nvSpPr>
        <p:spPr>
          <a:xfrm>
            <a:off x="2057400" y="304801"/>
            <a:ext cx="9067800" cy="2514599"/>
          </a:xfrm>
        </p:spPr>
        <p:txBody>
          <a:bodyPr>
            <a:normAutofit/>
          </a:bodyPr>
          <a:lstStyle/>
          <a:p>
            <a:r>
              <a:rPr lang="en-US" sz="9600" dirty="0"/>
              <a:t>Ted Williams</a:t>
            </a:r>
          </a:p>
        </p:txBody>
      </p:sp>
      <p:sp>
        <p:nvSpPr>
          <p:cNvPr id="3" name="Subtitle 2"/>
          <p:cNvSpPr>
            <a:spLocks noGrp="1"/>
          </p:cNvSpPr>
          <p:nvPr>
            <p:ph type="subTitle" idx="1"/>
          </p:nvPr>
        </p:nvSpPr>
        <p:spPr>
          <a:xfrm>
            <a:off x="3657600" y="4038600"/>
            <a:ext cx="7467600" cy="1524000"/>
          </a:xfrm>
        </p:spPr>
        <p:txBody>
          <a:bodyPr>
            <a:noAutofit/>
          </a:bodyPr>
          <a:lstStyle/>
          <a:p>
            <a:r>
              <a:rPr lang="en-US" sz="4000" dirty="0">
                <a:solidFill>
                  <a:schemeClr val="tx1"/>
                </a:solidFill>
              </a:rPr>
              <a:t>The Greatest Hitter of All Time?</a:t>
            </a:r>
            <a:endParaRPr lang="en-US" sz="3200" dirty="0">
              <a:solidFill>
                <a:schemeClr val="tx1"/>
              </a:solidFill>
            </a:endParaRP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0" y="2228671"/>
            <a:ext cx="12192000" cy="1384995"/>
          </a:xfrm>
          <a:prstGeom prst="rect">
            <a:avLst/>
          </a:prstGeom>
          <a:noFill/>
        </p:spPr>
        <p:txBody>
          <a:bodyPr wrap="square" rtlCol="0">
            <a:spAutoFit/>
          </a:bodyPr>
          <a:lstStyle/>
          <a:p>
            <a:pPr algn="ctr"/>
            <a:r>
              <a:rPr lang="en-US" sz="4800" dirty="0"/>
              <a:t>Things You Didn’t Know about Ted Williams</a:t>
            </a:r>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11898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0" y="76200"/>
            <a:ext cx="12192000" cy="1261884"/>
          </a:xfrm>
          <a:prstGeom prst="rect">
            <a:avLst/>
          </a:prstGeom>
          <a:noFill/>
        </p:spPr>
        <p:txBody>
          <a:bodyPr wrap="square" rtlCol="0">
            <a:spAutoFit/>
          </a:bodyPr>
          <a:lstStyle/>
          <a:p>
            <a:pPr algn="ctr"/>
            <a:r>
              <a:rPr lang="en-US" sz="4000" dirty="0"/>
              <a:t>He was almost traded to the NY Yankees</a:t>
            </a:r>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838200"/>
            <a:ext cx="5791200" cy="5791200"/>
          </a:xfrm>
          <a:prstGeom prst="rect">
            <a:avLst/>
          </a:prstGeom>
        </p:spPr>
      </p:pic>
    </p:spTree>
    <p:extLst>
      <p:ext uri="{BB962C8B-B14F-4D97-AF65-F5344CB8AC3E}">
        <p14:creationId xmlns:p14="http://schemas.microsoft.com/office/powerpoint/2010/main" val="37886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0" y="76200"/>
            <a:ext cx="12192000" cy="1261884"/>
          </a:xfrm>
          <a:prstGeom prst="rect">
            <a:avLst/>
          </a:prstGeom>
          <a:noFill/>
        </p:spPr>
        <p:txBody>
          <a:bodyPr wrap="square" rtlCol="0">
            <a:spAutoFit/>
          </a:bodyPr>
          <a:lstStyle/>
          <a:p>
            <a:pPr algn="ctr"/>
            <a:r>
              <a:rPr lang="en-US" sz="4000" dirty="0"/>
              <a:t>He was almost retired after 1954 season</a:t>
            </a:r>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838200"/>
            <a:ext cx="8305800" cy="5715000"/>
          </a:xfrm>
          <a:prstGeom prst="rect">
            <a:avLst/>
          </a:prstGeom>
        </p:spPr>
      </p:pic>
    </p:spTree>
    <p:extLst>
      <p:ext uri="{BB962C8B-B14F-4D97-AF65-F5344CB8AC3E}">
        <p14:creationId xmlns:p14="http://schemas.microsoft.com/office/powerpoint/2010/main" val="340387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0" y="76200"/>
            <a:ext cx="12192000" cy="1261884"/>
          </a:xfrm>
          <a:prstGeom prst="rect">
            <a:avLst/>
          </a:prstGeom>
          <a:noFill/>
        </p:spPr>
        <p:txBody>
          <a:bodyPr wrap="square" rtlCol="0">
            <a:spAutoFit/>
          </a:bodyPr>
          <a:lstStyle/>
          <a:p>
            <a:pPr algn="ctr"/>
            <a:r>
              <a:rPr lang="en-US" sz="4000" dirty="0"/>
              <a:t>He almost hit .400 twice</a:t>
            </a:r>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838200"/>
            <a:ext cx="7086600" cy="5715000"/>
          </a:xfrm>
          <a:prstGeom prst="rect">
            <a:avLst/>
          </a:prstGeom>
        </p:spPr>
      </p:pic>
    </p:spTree>
    <p:extLst>
      <p:ext uri="{BB962C8B-B14F-4D97-AF65-F5344CB8AC3E}">
        <p14:creationId xmlns:p14="http://schemas.microsoft.com/office/powerpoint/2010/main" val="146403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0" y="76200"/>
            <a:ext cx="12192000" cy="1261884"/>
          </a:xfrm>
          <a:prstGeom prst="rect">
            <a:avLst/>
          </a:prstGeom>
          <a:noFill/>
        </p:spPr>
        <p:txBody>
          <a:bodyPr wrap="square" rtlCol="0">
            <a:spAutoFit/>
          </a:bodyPr>
          <a:lstStyle/>
          <a:p>
            <a:pPr algn="ctr"/>
            <a:r>
              <a:rPr lang="en-US" sz="4000" dirty="0"/>
              <a:t>He was AL Manager of the Year in 1969</a:t>
            </a:r>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838201"/>
            <a:ext cx="7467600" cy="5511554"/>
          </a:xfrm>
          <a:prstGeom prst="rect">
            <a:avLst/>
          </a:prstGeom>
        </p:spPr>
      </p:pic>
    </p:spTree>
    <p:extLst>
      <p:ext uri="{BB962C8B-B14F-4D97-AF65-F5344CB8AC3E}">
        <p14:creationId xmlns:p14="http://schemas.microsoft.com/office/powerpoint/2010/main" val="198632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0" y="76200"/>
            <a:ext cx="12192000" cy="1261884"/>
          </a:xfrm>
          <a:prstGeom prst="rect">
            <a:avLst/>
          </a:prstGeom>
          <a:noFill/>
        </p:spPr>
        <p:txBody>
          <a:bodyPr wrap="square" rtlCol="0">
            <a:spAutoFit/>
          </a:bodyPr>
          <a:lstStyle/>
          <a:p>
            <a:pPr algn="ctr"/>
            <a:r>
              <a:rPr lang="en-US" sz="4000" dirty="0"/>
              <a:t>Is a “walk as good as a hit”?</a:t>
            </a:r>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914400"/>
            <a:ext cx="7239000" cy="5715000"/>
          </a:xfrm>
          <a:prstGeom prst="rect">
            <a:avLst/>
          </a:prstGeom>
        </p:spPr>
      </p:pic>
    </p:spTree>
    <p:extLst>
      <p:ext uri="{BB962C8B-B14F-4D97-AF65-F5344CB8AC3E}">
        <p14:creationId xmlns:p14="http://schemas.microsoft.com/office/powerpoint/2010/main" val="110538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0" y="76200"/>
            <a:ext cx="12192000" cy="1261884"/>
          </a:xfrm>
          <a:prstGeom prst="rect">
            <a:avLst/>
          </a:prstGeom>
          <a:noFill/>
        </p:spPr>
        <p:txBody>
          <a:bodyPr wrap="square" rtlCol="0">
            <a:spAutoFit/>
          </a:bodyPr>
          <a:lstStyle/>
          <a:p>
            <a:pPr algn="ctr"/>
            <a:r>
              <a:rPr lang="en-US" sz="4000" dirty="0"/>
              <a:t>Ted pitched two innings in relief on August 24, 1940</a:t>
            </a:r>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838200"/>
            <a:ext cx="8686800" cy="5791200"/>
          </a:xfrm>
          <a:prstGeom prst="rect">
            <a:avLst/>
          </a:prstGeom>
        </p:spPr>
      </p:pic>
    </p:spTree>
    <p:extLst>
      <p:ext uri="{BB962C8B-B14F-4D97-AF65-F5344CB8AC3E}">
        <p14:creationId xmlns:p14="http://schemas.microsoft.com/office/powerpoint/2010/main" val="364740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0" y="76200"/>
            <a:ext cx="12192000" cy="1261884"/>
          </a:xfrm>
          <a:prstGeom prst="rect">
            <a:avLst/>
          </a:prstGeom>
          <a:noFill/>
        </p:spPr>
        <p:txBody>
          <a:bodyPr wrap="square" rtlCol="0">
            <a:spAutoFit/>
          </a:bodyPr>
          <a:lstStyle/>
          <a:p>
            <a:pPr algn="ctr"/>
            <a:r>
              <a:rPr lang="en-US" sz="4000" dirty="0"/>
              <a:t>John Glenn saved his life</a:t>
            </a:r>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76400"/>
            <a:ext cx="5410200" cy="359758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676399"/>
            <a:ext cx="5638800" cy="3597587"/>
          </a:xfrm>
          <a:prstGeom prst="rect">
            <a:avLst/>
          </a:prstGeom>
        </p:spPr>
      </p:pic>
    </p:spTree>
    <p:extLst>
      <p:ext uri="{BB962C8B-B14F-4D97-AF65-F5344CB8AC3E}">
        <p14:creationId xmlns:p14="http://schemas.microsoft.com/office/powerpoint/2010/main" val="142327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0" y="76200"/>
            <a:ext cx="12192000" cy="1261884"/>
          </a:xfrm>
          <a:prstGeom prst="rect">
            <a:avLst/>
          </a:prstGeom>
          <a:noFill/>
        </p:spPr>
        <p:txBody>
          <a:bodyPr wrap="square" rtlCol="0">
            <a:spAutoFit/>
          </a:bodyPr>
          <a:lstStyle/>
          <a:p>
            <a:pPr algn="ctr"/>
            <a:r>
              <a:rPr lang="en-US" sz="4000" dirty="0"/>
              <a:t>Harvard wanted to give him honorary degree in 1991</a:t>
            </a:r>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838200"/>
            <a:ext cx="9525000" cy="5715000"/>
          </a:xfrm>
          <a:prstGeom prst="rect">
            <a:avLst/>
          </a:prstGeom>
        </p:spPr>
      </p:pic>
    </p:spTree>
    <p:extLst>
      <p:ext uri="{BB962C8B-B14F-4D97-AF65-F5344CB8AC3E}">
        <p14:creationId xmlns:p14="http://schemas.microsoft.com/office/powerpoint/2010/main" val="244730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04800"/>
            <a:ext cx="11049000" cy="1754326"/>
          </a:xfrm>
          <a:prstGeom prst="rect">
            <a:avLst/>
          </a:prstGeom>
          <a:noFill/>
        </p:spPr>
        <p:txBody>
          <a:bodyPr wrap="square" rtlCol="0">
            <a:spAutoFit/>
          </a:bodyPr>
          <a:lstStyle/>
          <a:p>
            <a:pPr algn="ctr"/>
            <a:r>
              <a:rPr lang="en-US" sz="3600" dirty="0"/>
              <a:t>Nicknames</a:t>
            </a:r>
          </a:p>
          <a:p>
            <a:pPr algn="ctr"/>
            <a:r>
              <a:rPr lang="en-US" sz="3600" dirty="0"/>
              <a:t> </a:t>
            </a:r>
          </a:p>
          <a:p>
            <a:pPr marL="571500" indent="-571500">
              <a:buFont typeface="Arial" panose="020B0604020202020204" pitchFamily="34" charset="0"/>
              <a:buChar char="•"/>
            </a:pP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228" y="1371600"/>
            <a:ext cx="3526771" cy="5257801"/>
          </a:xfrm>
          <a:prstGeom prst="rect">
            <a:avLst/>
          </a:prstGeom>
        </p:spPr>
      </p:pic>
      <p:sp>
        <p:nvSpPr>
          <p:cNvPr id="3" name="TextBox 2"/>
          <p:cNvSpPr txBox="1"/>
          <p:nvPr/>
        </p:nvSpPr>
        <p:spPr>
          <a:xfrm>
            <a:off x="1371600" y="1371600"/>
            <a:ext cx="495300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Splendid Splinter</a:t>
            </a:r>
          </a:p>
          <a:p>
            <a:endParaRPr lang="en-US" sz="2800" dirty="0"/>
          </a:p>
          <a:p>
            <a:pPr marL="457200" indent="-457200">
              <a:buFont typeface="Arial" panose="020B0604020202020204" pitchFamily="34" charset="0"/>
              <a:buChar char="•"/>
            </a:pPr>
            <a:r>
              <a:rPr lang="en-US" sz="2800" dirty="0"/>
              <a:t>Thumper</a:t>
            </a:r>
          </a:p>
          <a:p>
            <a:endParaRPr lang="en-US" sz="2800" dirty="0"/>
          </a:p>
          <a:p>
            <a:pPr marL="457200" indent="-457200">
              <a:buFont typeface="Arial" panose="020B0604020202020204" pitchFamily="34" charset="0"/>
              <a:buChar char="•"/>
            </a:pPr>
            <a:r>
              <a:rPr lang="en-US" sz="2800" dirty="0"/>
              <a:t>Teddy Ballgame</a:t>
            </a:r>
          </a:p>
          <a:p>
            <a:endParaRPr lang="en-US" sz="2800" dirty="0"/>
          </a:p>
          <a:p>
            <a:pPr marL="457200" indent="-457200">
              <a:buFont typeface="Arial" panose="020B0604020202020204" pitchFamily="34" charset="0"/>
              <a:buChar char="•"/>
            </a:pPr>
            <a:r>
              <a:rPr lang="en-US" sz="2800" dirty="0"/>
              <a:t>The Kid</a:t>
            </a:r>
          </a:p>
        </p:txBody>
      </p:sp>
    </p:spTree>
    <p:extLst>
      <p:ext uri="{BB962C8B-B14F-4D97-AF65-F5344CB8AC3E}">
        <p14:creationId xmlns:p14="http://schemas.microsoft.com/office/powerpoint/2010/main" val="412982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04800"/>
            <a:ext cx="11049000" cy="2800767"/>
          </a:xfrm>
          <a:prstGeom prst="rect">
            <a:avLst/>
          </a:prstGeom>
          <a:noFill/>
        </p:spPr>
        <p:txBody>
          <a:bodyPr wrap="square" rtlCol="0">
            <a:spAutoFit/>
          </a:bodyPr>
          <a:lstStyle/>
          <a:p>
            <a:r>
              <a:rPr lang="en-US" sz="4400" dirty="0"/>
              <a:t>“All I want out of life is that when I walk down the street folks will say “there goes the greatest hitter that ever lived.”</a:t>
            </a:r>
          </a:p>
          <a:p>
            <a:r>
              <a:rPr lang="en-US" sz="4400" dirty="0"/>
              <a:t>                                       - </a:t>
            </a:r>
            <a:r>
              <a:rPr lang="en-US" sz="3600" dirty="0"/>
              <a:t>Ted Williams, age 20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667000"/>
            <a:ext cx="3429000" cy="3581400"/>
          </a:xfrm>
          <a:prstGeom prst="rect">
            <a:avLst/>
          </a:prstGeom>
        </p:spPr>
      </p:pic>
    </p:spTree>
    <p:extLst>
      <p:ext uri="{BB962C8B-B14F-4D97-AF65-F5344CB8AC3E}">
        <p14:creationId xmlns:p14="http://schemas.microsoft.com/office/powerpoint/2010/main" val="249462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152400"/>
            <a:ext cx="11049000" cy="1200329"/>
          </a:xfrm>
          <a:prstGeom prst="rect">
            <a:avLst/>
          </a:prstGeom>
          <a:noFill/>
        </p:spPr>
        <p:txBody>
          <a:bodyPr wrap="square" rtlCol="0">
            <a:spAutoFit/>
          </a:bodyPr>
          <a:lstStyle/>
          <a:p>
            <a:pPr algn="ctr"/>
            <a:r>
              <a:rPr lang="en-US" sz="3600" dirty="0"/>
              <a:t>The Rookie</a:t>
            </a:r>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838200"/>
            <a:ext cx="5029200" cy="5715000"/>
          </a:xfrm>
          <a:prstGeom prst="rect">
            <a:avLst/>
          </a:prstGeom>
        </p:spPr>
      </p:pic>
    </p:spTree>
    <p:extLst>
      <p:ext uri="{BB962C8B-B14F-4D97-AF65-F5344CB8AC3E}">
        <p14:creationId xmlns:p14="http://schemas.microsoft.com/office/powerpoint/2010/main" val="367465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152400"/>
            <a:ext cx="11049000" cy="1200329"/>
          </a:xfrm>
          <a:prstGeom prst="rect">
            <a:avLst/>
          </a:prstGeom>
          <a:noFill/>
        </p:spPr>
        <p:txBody>
          <a:bodyPr wrap="square" rtlCol="0">
            <a:spAutoFit/>
          </a:bodyPr>
          <a:lstStyle/>
          <a:p>
            <a:pPr algn="ctr"/>
            <a:endParaRPr lang="en-US" sz="3600" dirty="0"/>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52400"/>
            <a:ext cx="6324600" cy="6553200"/>
          </a:xfrm>
          <a:prstGeom prst="rect">
            <a:avLst/>
          </a:prstGeom>
        </p:spPr>
      </p:pic>
      <p:sp>
        <p:nvSpPr>
          <p:cNvPr id="3" name="TextBox 2"/>
          <p:cNvSpPr txBox="1"/>
          <p:nvPr/>
        </p:nvSpPr>
        <p:spPr>
          <a:xfrm>
            <a:off x="381000" y="838200"/>
            <a:ext cx="449580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Painting sold for $22,565,000 in 2014</a:t>
            </a:r>
          </a:p>
        </p:txBody>
      </p:sp>
    </p:spTree>
    <p:extLst>
      <p:ext uri="{BB962C8B-B14F-4D97-AF65-F5344CB8AC3E}">
        <p14:creationId xmlns:p14="http://schemas.microsoft.com/office/powerpoint/2010/main" val="297953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152400"/>
            <a:ext cx="11049000" cy="1200329"/>
          </a:xfrm>
          <a:prstGeom prst="rect">
            <a:avLst/>
          </a:prstGeom>
          <a:noFill/>
        </p:spPr>
        <p:txBody>
          <a:bodyPr wrap="square" rtlCol="0">
            <a:spAutoFit/>
          </a:bodyPr>
          <a:lstStyle/>
          <a:p>
            <a:pPr algn="ctr"/>
            <a:endParaRPr lang="en-US" sz="3600" dirty="0"/>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838200"/>
            <a:ext cx="6781800" cy="4953000"/>
          </a:xfrm>
          <a:prstGeom prst="rect">
            <a:avLst/>
          </a:prstGeom>
        </p:spPr>
      </p:pic>
      <p:sp>
        <p:nvSpPr>
          <p:cNvPr id="3" name="TextBox 2"/>
          <p:cNvSpPr txBox="1"/>
          <p:nvPr/>
        </p:nvSpPr>
        <p:spPr>
          <a:xfrm>
            <a:off x="381000" y="838200"/>
            <a:ext cx="449580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Rockwell paid a local high school student $60 to pose as McDermott</a:t>
            </a:r>
          </a:p>
        </p:txBody>
      </p:sp>
    </p:spTree>
    <p:extLst>
      <p:ext uri="{BB962C8B-B14F-4D97-AF65-F5344CB8AC3E}">
        <p14:creationId xmlns:p14="http://schemas.microsoft.com/office/powerpoint/2010/main" val="361905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04800"/>
            <a:ext cx="11049000" cy="1200329"/>
          </a:xfrm>
          <a:prstGeom prst="rect">
            <a:avLst/>
          </a:prstGeom>
          <a:noFill/>
        </p:spPr>
        <p:txBody>
          <a:bodyPr wrap="square" rtlCol="0">
            <a:spAutoFit/>
          </a:bodyPr>
          <a:lstStyle/>
          <a:p>
            <a:pPr algn="ctr"/>
            <a:r>
              <a:rPr lang="en-US" sz="3600" dirty="0"/>
              <a:t>Hall of Fame</a:t>
            </a:r>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76400"/>
            <a:ext cx="5029200" cy="4572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1" y="1676400"/>
            <a:ext cx="5029200" cy="4572000"/>
          </a:xfrm>
          <a:prstGeom prst="rect">
            <a:avLst/>
          </a:prstGeom>
        </p:spPr>
      </p:pic>
      <p:sp>
        <p:nvSpPr>
          <p:cNvPr id="4" name="TextBox 3"/>
          <p:cNvSpPr txBox="1"/>
          <p:nvPr/>
        </p:nvSpPr>
        <p:spPr>
          <a:xfrm>
            <a:off x="838200" y="914400"/>
            <a:ext cx="10744200" cy="461665"/>
          </a:xfrm>
          <a:prstGeom prst="rect">
            <a:avLst/>
          </a:prstGeom>
          <a:noFill/>
        </p:spPr>
        <p:txBody>
          <a:bodyPr wrap="square" rtlCol="0">
            <a:spAutoFit/>
          </a:bodyPr>
          <a:lstStyle/>
          <a:p>
            <a:pPr algn="ctr"/>
            <a:r>
              <a:rPr lang="en-US" sz="2400" dirty="0"/>
              <a:t>Ted Williams and Casey Stengel were inducted into the Hall of Fame in 1966</a:t>
            </a:r>
          </a:p>
        </p:txBody>
      </p:sp>
    </p:spTree>
    <p:extLst>
      <p:ext uri="{BB962C8B-B14F-4D97-AF65-F5344CB8AC3E}">
        <p14:creationId xmlns:p14="http://schemas.microsoft.com/office/powerpoint/2010/main" val="405215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152400"/>
            <a:ext cx="11049000" cy="1200329"/>
          </a:xfrm>
          <a:prstGeom prst="rect">
            <a:avLst/>
          </a:prstGeom>
          <a:noFill/>
        </p:spPr>
        <p:txBody>
          <a:bodyPr wrap="square" rtlCol="0">
            <a:spAutoFit/>
          </a:bodyPr>
          <a:lstStyle/>
          <a:p>
            <a:pPr algn="ctr"/>
            <a:r>
              <a:rPr lang="en-US" sz="3600" dirty="0"/>
              <a:t>Hall of Fame II</a:t>
            </a:r>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914400"/>
            <a:ext cx="5562600" cy="5715000"/>
          </a:xfrm>
          <a:prstGeom prst="rect">
            <a:avLst/>
          </a:prstGeom>
        </p:spPr>
      </p:pic>
    </p:spTree>
    <p:extLst>
      <p:ext uri="{BB962C8B-B14F-4D97-AF65-F5344CB8AC3E}">
        <p14:creationId xmlns:p14="http://schemas.microsoft.com/office/powerpoint/2010/main" val="125538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152400"/>
            <a:ext cx="11430000" cy="1200329"/>
          </a:xfrm>
          <a:prstGeom prst="rect">
            <a:avLst/>
          </a:prstGeom>
          <a:noFill/>
        </p:spPr>
        <p:txBody>
          <a:bodyPr wrap="square" rtlCol="0">
            <a:spAutoFit/>
          </a:bodyPr>
          <a:lstStyle/>
          <a:p>
            <a:pPr algn="ctr"/>
            <a:r>
              <a:rPr lang="en-US" sz="3600" dirty="0"/>
              <a:t>1954 Fishing Trip to Bangor Maine</a:t>
            </a:r>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98" y="914400"/>
            <a:ext cx="5259202" cy="5715000"/>
          </a:xfrm>
          <a:prstGeom prst="rect">
            <a:avLst/>
          </a:prstGeom>
        </p:spPr>
      </p:pic>
    </p:spTree>
    <p:extLst>
      <p:ext uri="{BB962C8B-B14F-4D97-AF65-F5344CB8AC3E}">
        <p14:creationId xmlns:p14="http://schemas.microsoft.com/office/powerpoint/2010/main" val="197035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152400"/>
            <a:ext cx="11430000" cy="1200329"/>
          </a:xfrm>
          <a:prstGeom prst="rect">
            <a:avLst/>
          </a:prstGeom>
          <a:noFill/>
        </p:spPr>
        <p:txBody>
          <a:bodyPr wrap="square" rtlCol="0">
            <a:spAutoFit/>
          </a:bodyPr>
          <a:lstStyle/>
          <a:p>
            <a:pPr algn="ctr"/>
            <a:r>
              <a:rPr lang="en-US" sz="3600" dirty="0"/>
              <a:t>Fishing Trip to Round Pond, Maine 1950</a:t>
            </a:r>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167" y="914400"/>
            <a:ext cx="4576464" cy="5715000"/>
          </a:xfrm>
          <a:prstGeom prst="rect">
            <a:avLst/>
          </a:prstGeom>
        </p:spPr>
      </p:pic>
    </p:spTree>
    <p:extLst>
      <p:ext uri="{BB962C8B-B14F-4D97-AF65-F5344CB8AC3E}">
        <p14:creationId xmlns:p14="http://schemas.microsoft.com/office/powerpoint/2010/main" val="37074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04800"/>
            <a:ext cx="11049000" cy="1754326"/>
          </a:xfrm>
          <a:prstGeom prst="rect">
            <a:avLst/>
          </a:prstGeom>
          <a:noFill/>
        </p:spPr>
        <p:txBody>
          <a:bodyPr wrap="square" rtlCol="0">
            <a:spAutoFit/>
          </a:bodyPr>
          <a:lstStyle/>
          <a:p>
            <a:pPr algn="ctr"/>
            <a:r>
              <a:rPr lang="en-US" sz="3600" dirty="0"/>
              <a:t>He Really Was the Greatest</a:t>
            </a:r>
          </a:p>
          <a:p>
            <a:pPr algn="ctr"/>
            <a:r>
              <a:rPr lang="en-US" sz="3600" dirty="0"/>
              <a:t> </a:t>
            </a:r>
          </a:p>
          <a:p>
            <a:pPr marL="571500" indent="-571500">
              <a:buFont typeface="Arial" panose="020B0604020202020204" pitchFamily="34" charset="0"/>
              <a:buChar char="•"/>
            </a:pP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3228" y="1143000"/>
            <a:ext cx="3755372" cy="5251319"/>
          </a:xfrm>
          <a:prstGeom prst="rect">
            <a:avLst/>
          </a:prstGeom>
        </p:spPr>
      </p:pic>
      <p:sp>
        <p:nvSpPr>
          <p:cNvPr id="3" name="TextBox 2"/>
          <p:cNvSpPr txBox="1"/>
          <p:nvPr/>
        </p:nvSpPr>
        <p:spPr>
          <a:xfrm>
            <a:off x="685800" y="1219200"/>
            <a:ext cx="662940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t>Voted to the AL All Star team 19 times</a:t>
            </a:r>
          </a:p>
          <a:p>
            <a:endParaRPr lang="en-US" sz="2800" dirty="0"/>
          </a:p>
          <a:p>
            <a:pPr marL="457200" indent="-457200">
              <a:buFont typeface="Arial" panose="020B0604020202020204" pitchFamily="34" charset="0"/>
              <a:buChar char="•"/>
            </a:pPr>
            <a:r>
              <a:rPr lang="en-US" sz="2800" dirty="0"/>
              <a:t>American League MVP two times</a:t>
            </a:r>
          </a:p>
          <a:p>
            <a:endParaRPr lang="en-US" sz="2800" dirty="0"/>
          </a:p>
          <a:p>
            <a:pPr marL="457200" indent="-457200">
              <a:buFont typeface="Arial" panose="020B0604020202020204" pitchFamily="34" charset="0"/>
              <a:buChar char="•"/>
            </a:pPr>
            <a:r>
              <a:rPr lang="en-US" sz="2800" dirty="0"/>
              <a:t>Won the Triple Crown twice (and was NOT voted MVP either time!)</a:t>
            </a:r>
          </a:p>
          <a:p>
            <a:endParaRPr lang="en-US" sz="2800" dirty="0"/>
          </a:p>
          <a:p>
            <a:pPr marL="457200" indent="-457200">
              <a:buFont typeface="Arial" panose="020B0604020202020204" pitchFamily="34" charset="0"/>
              <a:buChar char="•"/>
            </a:pPr>
            <a:r>
              <a:rPr lang="en-US" sz="2800" dirty="0"/>
              <a:t>Won batting title as 39 year old in 1957 – hitting .388. Won again in 1958 (the oldest player ever to lead league in batting).</a:t>
            </a:r>
          </a:p>
        </p:txBody>
      </p:sp>
    </p:spTree>
    <p:extLst>
      <p:ext uri="{BB962C8B-B14F-4D97-AF65-F5344CB8AC3E}">
        <p14:creationId xmlns:p14="http://schemas.microsoft.com/office/powerpoint/2010/main" val="313706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51114" y="304800"/>
            <a:ext cx="110490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rPr>
              <a:t>Teammates &amp; Jimmy Fund Statues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1143000"/>
            <a:ext cx="6631289" cy="4953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1143000"/>
            <a:ext cx="4191000" cy="5249002"/>
          </a:xfrm>
          <a:prstGeom prst="rect">
            <a:avLst/>
          </a:prstGeom>
        </p:spPr>
      </p:pic>
    </p:spTree>
    <p:extLst>
      <p:ext uri="{BB962C8B-B14F-4D97-AF65-F5344CB8AC3E}">
        <p14:creationId xmlns:p14="http://schemas.microsoft.com/office/powerpoint/2010/main" val="311411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04800"/>
            <a:ext cx="11049000" cy="1200329"/>
          </a:xfrm>
          <a:prstGeom prst="rect">
            <a:avLst/>
          </a:prstGeom>
          <a:noFill/>
        </p:spPr>
        <p:txBody>
          <a:bodyPr wrap="square" rtlCol="0">
            <a:spAutoFit/>
          </a:bodyPr>
          <a:lstStyle/>
          <a:p>
            <a:pPr algn="ctr"/>
            <a:r>
              <a:rPr lang="en-US" sz="3600" dirty="0"/>
              <a:t>Who Do You Think was the Greatest Hitter?</a:t>
            </a:r>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42" y="1676400"/>
            <a:ext cx="3040493" cy="3581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1" y="1673041"/>
            <a:ext cx="3124200" cy="358475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5863" y="1673041"/>
            <a:ext cx="3316538" cy="3584759"/>
          </a:xfrm>
          <a:prstGeom prst="rect">
            <a:avLst/>
          </a:prstGeom>
        </p:spPr>
      </p:pic>
    </p:spTree>
    <p:extLst>
      <p:ext uri="{BB962C8B-B14F-4D97-AF65-F5344CB8AC3E}">
        <p14:creationId xmlns:p14="http://schemas.microsoft.com/office/powerpoint/2010/main" val="119393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04800"/>
            <a:ext cx="11049000" cy="3416320"/>
          </a:xfrm>
          <a:prstGeom prst="rect">
            <a:avLst/>
          </a:prstGeom>
          <a:noFill/>
        </p:spPr>
        <p:txBody>
          <a:bodyPr wrap="square" rtlCol="0">
            <a:spAutoFit/>
          </a:bodyPr>
          <a:lstStyle/>
          <a:p>
            <a:pPr algn="ctr"/>
            <a:r>
              <a:rPr lang="en-US" sz="3600" dirty="0"/>
              <a:t>Ted Williams </a:t>
            </a:r>
          </a:p>
          <a:p>
            <a:pPr marL="571500" indent="-571500">
              <a:buFont typeface="Arial" panose="020B0604020202020204" pitchFamily="34" charset="0"/>
              <a:buChar char="•"/>
            </a:pPr>
            <a:r>
              <a:rPr lang="en-US" sz="3600" dirty="0"/>
              <a:t>Won six batting titles</a:t>
            </a:r>
          </a:p>
          <a:p>
            <a:pPr marL="571500" indent="-571500">
              <a:buFont typeface="Arial" panose="020B0604020202020204" pitchFamily="34" charset="0"/>
              <a:buChar char="•"/>
            </a:pPr>
            <a:r>
              <a:rPr lang="en-US" sz="3600" dirty="0"/>
              <a:t>Hit 521 home runs despite missing almost five full seasons due to military service</a:t>
            </a:r>
          </a:p>
          <a:p>
            <a:pPr marL="571500" indent="-571500">
              <a:buFont typeface="Arial" panose="020B0604020202020204" pitchFamily="34" charset="0"/>
              <a:buChar char="•"/>
            </a:pPr>
            <a:r>
              <a:rPr lang="en-US" sz="3600" dirty="0"/>
              <a:t>Was the last batter to hit over .400</a:t>
            </a:r>
          </a:p>
          <a:p>
            <a:pPr marL="571500" indent="-571500">
              <a:buFont typeface="Arial" panose="020B0604020202020204" pitchFamily="34" charset="0"/>
              <a:buChar char="•"/>
            </a:pP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3200401"/>
            <a:ext cx="3352800" cy="3429000"/>
          </a:xfrm>
          <a:prstGeom prst="rect">
            <a:avLst/>
          </a:prstGeom>
        </p:spPr>
      </p:pic>
    </p:spTree>
    <p:extLst>
      <p:ext uri="{BB962C8B-B14F-4D97-AF65-F5344CB8AC3E}">
        <p14:creationId xmlns:p14="http://schemas.microsoft.com/office/powerpoint/2010/main" val="183417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76200"/>
            <a:ext cx="11049000" cy="2739211"/>
          </a:xfrm>
          <a:prstGeom prst="rect">
            <a:avLst/>
          </a:prstGeom>
          <a:noFill/>
        </p:spPr>
        <p:txBody>
          <a:bodyPr wrap="square" rtlCol="0">
            <a:spAutoFit/>
          </a:bodyPr>
          <a:lstStyle/>
          <a:p>
            <a:pPr algn="ctr"/>
            <a:r>
              <a:rPr lang="en-US" sz="3600" dirty="0"/>
              <a:t>Military Service as Marine Pilot</a:t>
            </a:r>
          </a:p>
          <a:p>
            <a:pPr algn="ctr"/>
            <a:endParaRPr lang="en-US" sz="3600" dirty="0"/>
          </a:p>
          <a:p>
            <a:pPr marL="571500" indent="-571500">
              <a:buFont typeface="Arial" panose="020B0604020202020204" pitchFamily="34" charset="0"/>
              <a:buChar char="•"/>
            </a:pPr>
            <a:r>
              <a:rPr lang="en-US" sz="3200" dirty="0"/>
              <a:t>WWII - missed all of the 1943, 1944 and 1945 seasons</a:t>
            </a:r>
          </a:p>
          <a:p>
            <a:pPr marL="571500" indent="-571500">
              <a:buFont typeface="Arial" panose="020B0604020202020204" pitchFamily="34" charset="0"/>
              <a:buChar char="•"/>
            </a:pPr>
            <a:r>
              <a:rPr lang="en-US" sz="3200" dirty="0"/>
              <a:t>Korean War - missed most of the 1952 and 1953 seasons</a:t>
            </a:r>
          </a:p>
          <a:p>
            <a:pPr marL="571500" indent="-571500">
              <a:buFont typeface="Arial" panose="020B0604020202020204" pitchFamily="34" charset="0"/>
              <a:buChar char="•"/>
            </a:pP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2286000"/>
            <a:ext cx="3657600" cy="4343401"/>
          </a:xfrm>
          <a:prstGeom prst="rect">
            <a:avLst/>
          </a:prstGeom>
        </p:spPr>
      </p:pic>
      <p:sp>
        <p:nvSpPr>
          <p:cNvPr id="3" name="TextBox 2"/>
          <p:cNvSpPr txBox="1"/>
          <p:nvPr/>
        </p:nvSpPr>
        <p:spPr>
          <a:xfrm>
            <a:off x="1371600" y="4989493"/>
            <a:ext cx="4953000" cy="954107"/>
          </a:xfrm>
          <a:prstGeom prst="rect">
            <a:avLst/>
          </a:prstGeom>
          <a:noFill/>
        </p:spPr>
        <p:txBody>
          <a:bodyPr wrap="square" rtlCol="0">
            <a:spAutoFit/>
          </a:bodyPr>
          <a:lstStyle/>
          <a:p>
            <a:r>
              <a:rPr lang="en-US" sz="2800" dirty="0"/>
              <a:t>His Navy physical revealed that he had 20/10 eyesight</a:t>
            </a:r>
          </a:p>
        </p:txBody>
      </p:sp>
    </p:spTree>
    <p:extLst>
      <p:ext uri="{BB962C8B-B14F-4D97-AF65-F5344CB8AC3E}">
        <p14:creationId xmlns:p14="http://schemas.microsoft.com/office/powerpoint/2010/main" val="346207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04800"/>
            <a:ext cx="11049000" cy="2677656"/>
          </a:xfrm>
          <a:prstGeom prst="rect">
            <a:avLst/>
          </a:prstGeom>
          <a:noFill/>
        </p:spPr>
        <p:txBody>
          <a:bodyPr wrap="square" rtlCol="0">
            <a:spAutoFit/>
          </a:bodyPr>
          <a:lstStyle/>
          <a:p>
            <a:pPr algn="ctr"/>
            <a:r>
              <a:rPr lang="en-US" sz="3600" dirty="0"/>
              <a:t>Home Runs </a:t>
            </a:r>
          </a:p>
          <a:p>
            <a:pPr marL="571500" indent="-571500">
              <a:buFont typeface="Arial" panose="020B0604020202020204" pitchFamily="34" charset="0"/>
              <a:buChar char="•"/>
            </a:pPr>
            <a:r>
              <a:rPr lang="en-US" sz="3200" dirty="0"/>
              <a:t>Despite missing five years, Ted finished with 521 HRs</a:t>
            </a:r>
          </a:p>
          <a:p>
            <a:pPr marL="571500" indent="-571500">
              <a:buFont typeface="Arial" panose="020B0604020202020204" pitchFamily="34" charset="0"/>
              <a:buChar char="•"/>
            </a:pPr>
            <a:r>
              <a:rPr lang="en-US" sz="3200" dirty="0"/>
              <a:t>At an average of 37 home runs/season for those five years, he would have hit 706 home runs</a:t>
            </a:r>
          </a:p>
          <a:p>
            <a:pPr marL="571500" indent="-571500">
              <a:buFont typeface="Arial" panose="020B0604020202020204" pitchFamily="34" charset="0"/>
              <a:buChar char="•"/>
            </a:pP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452" y="1981200"/>
            <a:ext cx="3391348" cy="4343400"/>
          </a:xfrm>
          <a:prstGeom prst="rect">
            <a:avLst/>
          </a:prstGeom>
        </p:spPr>
      </p:pic>
      <p:sp>
        <p:nvSpPr>
          <p:cNvPr id="5" name="TextBox 4"/>
          <p:cNvSpPr txBox="1"/>
          <p:nvPr/>
        </p:nvSpPr>
        <p:spPr>
          <a:xfrm>
            <a:off x="990600" y="5334000"/>
            <a:ext cx="5867400" cy="954107"/>
          </a:xfrm>
          <a:prstGeom prst="rect">
            <a:avLst/>
          </a:prstGeom>
          <a:noFill/>
        </p:spPr>
        <p:txBody>
          <a:bodyPr wrap="square" rtlCol="0">
            <a:spAutoFit/>
          </a:bodyPr>
          <a:lstStyle/>
          <a:p>
            <a:r>
              <a:rPr lang="en-US" sz="2800" dirty="0"/>
              <a:t>At the time, Babe Ruth held the all time home run record with 714 HR</a:t>
            </a:r>
          </a:p>
        </p:txBody>
      </p:sp>
    </p:spTree>
    <p:extLst>
      <p:ext uri="{BB962C8B-B14F-4D97-AF65-F5344CB8AC3E}">
        <p14:creationId xmlns:p14="http://schemas.microsoft.com/office/powerpoint/2010/main" val="285318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04800"/>
            <a:ext cx="11049000" cy="1200329"/>
          </a:xfrm>
          <a:prstGeom prst="rect">
            <a:avLst/>
          </a:prstGeom>
          <a:noFill/>
        </p:spPr>
        <p:txBody>
          <a:bodyPr wrap="square" rtlCol="0">
            <a:spAutoFit/>
          </a:bodyPr>
          <a:lstStyle/>
          <a:p>
            <a:pPr algn="ctr"/>
            <a:r>
              <a:rPr lang="en-US" sz="3600" dirty="0"/>
              <a:t>The Red Seat </a:t>
            </a:r>
          </a:p>
          <a:p>
            <a:pPr marL="571500" indent="-571500">
              <a:buFont typeface="Arial" panose="020B0604020202020204" pitchFamily="34" charset="0"/>
              <a:buChar char="•"/>
            </a:pP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209800"/>
            <a:ext cx="4876800" cy="3810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1" y="2209800"/>
            <a:ext cx="4800600" cy="3810000"/>
          </a:xfrm>
          <a:prstGeom prst="rect">
            <a:avLst/>
          </a:prstGeom>
        </p:spPr>
      </p:pic>
      <p:sp>
        <p:nvSpPr>
          <p:cNvPr id="6" name="TextBox 5"/>
          <p:cNvSpPr txBox="1"/>
          <p:nvPr/>
        </p:nvSpPr>
        <p:spPr>
          <a:xfrm>
            <a:off x="762000" y="1066800"/>
            <a:ext cx="10668001" cy="954107"/>
          </a:xfrm>
          <a:prstGeom prst="rect">
            <a:avLst/>
          </a:prstGeom>
          <a:noFill/>
        </p:spPr>
        <p:txBody>
          <a:bodyPr wrap="square" rtlCol="0">
            <a:spAutoFit/>
          </a:bodyPr>
          <a:lstStyle/>
          <a:p>
            <a:r>
              <a:rPr lang="en-US" sz="2800" dirty="0"/>
              <a:t>On June 9, 1946 – Ted Williams hit the longest home run ever at Fenway Park. The homer was estimated at 502 feet.</a:t>
            </a:r>
          </a:p>
        </p:txBody>
      </p:sp>
    </p:spTree>
    <p:extLst>
      <p:ext uri="{BB962C8B-B14F-4D97-AF65-F5344CB8AC3E}">
        <p14:creationId xmlns:p14="http://schemas.microsoft.com/office/powerpoint/2010/main" val="419085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152400"/>
            <a:ext cx="11049000" cy="1200329"/>
          </a:xfrm>
          <a:prstGeom prst="rect">
            <a:avLst/>
          </a:prstGeom>
          <a:noFill/>
        </p:spPr>
        <p:txBody>
          <a:bodyPr wrap="square" rtlCol="0">
            <a:spAutoFit/>
          </a:bodyPr>
          <a:lstStyle/>
          <a:p>
            <a:pPr algn="ctr"/>
            <a:r>
              <a:rPr lang="en-US" sz="3600" dirty="0"/>
              <a:t>The Last .400 hitter </a:t>
            </a:r>
          </a:p>
          <a:p>
            <a:pPr marL="571500" indent="-571500">
              <a:buFont typeface="Arial" panose="020B0604020202020204" pitchFamily="34" charset="0"/>
              <a:buChar char="•"/>
            </a:pPr>
            <a:endParaRPr lang="en-US" sz="3600" dirty="0"/>
          </a:p>
        </p:txBody>
      </p:sp>
      <p:sp>
        <p:nvSpPr>
          <p:cNvPr id="6" name="TextBox 5"/>
          <p:cNvSpPr txBox="1"/>
          <p:nvPr/>
        </p:nvSpPr>
        <p:spPr>
          <a:xfrm>
            <a:off x="533400" y="838200"/>
            <a:ext cx="11277600" cy="954107"/>
          </a:xfrm>
          <a:prstGeom prst="rect">
            <a:avLst/>
          </a:prstGeom>
          <a:noFill/>
        </p:spPr>
        <p:txBody>
          <a:bodyPr wrap="square" rtlCol="0">
            <a:spAutoFit/>
          </a:bodyPr>
          <a:lstStyle/>
          <a:p>
            <a:r>
              <a:rPr lang="en-US" sz="2800" dirty="0"/>
              <a:t>He went into the last day of the 1941 season – a double header – hitting .39955. Rather than rounding up his average – he played both games.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934" y="2038530"/>
            <a:ext cx="7456930" cy="4515370"/>
          </a:xfrm>
          <a:prstGeom prst="rect">
            <a:avLst/>
          </a:prstGeom>
        </p:spPr>
      </p:pic>
    </p:spTree>
    <p:extLst>
      <p:ext uri="{BB962C8B-B14F-4D97-AF65-F5344CB8AC3E}">
        <p14:creationId xmlns:p14="http://schemas.microsoft.com/office/powerpoint/2010/main" val="5951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04800"/>
            <a:ext cx="11049000" cy="1200329"/>
          </a:xfrm>
          <a:prstGeom prst="rect">
            <a:avLst/>
          </a:prstGeom>
          <a:noFill/>
        </p:spPr>
        <p:txBody>
          <a:bodyPr wrap="square" rtlCol="0">
            <a:spAutoFit/>
          </a:bodyPr>
          <a:lstStyle/>
          <a:p>
            <a:pPr algn="ctr"/>
            <a:r>
              <a:rPr lang="en-US" sz="3600" dirty="0"/>
              <a:t>Ted Williams Shift</a:t>
            </a:r>
          </a:p>
          <a:p>
            <a:pPr marL="571500" indent="-571500">
              <a:buFont typeface="Arial" panose="020B0604020202020204" pitchFamily="34" charset="0"/>
              <a:buChar char="•"/>
            </a:pPr>
            <a:endParaRPr lang="en-US" sz="3600" dirty="0"/>
          </a:p>
        </p:txBody>
      </p:sp>
      <p:sp>
        <p:nvSpPr>
          <p:cNvPr id="6" name="TextBox 5"/>
          <p:cNvSpPr txBox="1"/>
          <p:nvPr/>
        </p:nvSpPr>
        <p:spPr>
          <a:xfrm>
            <a:off x="762000" y="914400"/>
            <a:ext cx="10668001" cy="954107"/>
          </a:xfrm>
          <a:prstGeom prst="rect">
            <a:avLst/>
          </a:prstGeom>
          <a:noFill/>
        </p:spPr>
        <p:txBody>
          <a:bodyPr wrap="square" rtlCol="0">
            <a:spAutoFit/>
          </a:bodyPr>
          <a:lstStyle/>
          <a:p>
            <a:r>
              <a:rPr lang="en-US" sz="2800" dirty="0"/>
              <a:t>In 1946, Indians manager Lou Boudreau was the first manager to use the “Ted Williams’ Shift”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599" y="2133600"/>
            <a:ext cx="7467601" cy="4191699"/>
          </a:xfrm>
          <a:prstGeom prst="rect">
            <a:avLst/>
          </a:prstGeom>
        </p:spPr>
      </p:pic>
    </p:spTree>
    <p:extLst>
      <p:ext uri="{BB962C8B-B14F-4D97-AF65-F5344CB8AC3E}">
        <p14:creationId xmlns:p14="http://schemas.microsoft.com/office/powerpoint/2010/main" val="111385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04800"/>
            <a:ext cx="11049000" cy="1200329"/>
          </a:xfrm>
          <a:prstGeom prst="rect">
            <a:avLst/>
          </a:prstGeom>
          <a:noFill/>
        </p:spPr>
        <p:txBody>
          <a:bodyPr wrap="square" rtlCol="0">
            <a:spAutoFit/>
          </a:bodyPr>
          <a:lstStyle/>
          <a:p>
            <a:pPr algn="ctr"/>
            <a:r>
              <a:rPr lang="en-US" sz="3600" dirty="0"/>
              <a:t>A Perfectionist</a:t>
            </a:r>
          </a:p>
          <a:p>
            <a:pPr marL="571500" indent="-571500">
              <a:buFont typeface="Arial" panose="020B0604020202020204" pitchFamily="34" charset="0"/>
              <a:buChar char="•"/>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219200"/>
            <a:ext cx="7848600" cy="5410200"/>
          </a:xfrm>
          <a:prstGeom prst="rect">
            <a:avLst/>
          </a:prstGeom>
        </p:spPr>
      </p:pic>
    </p:spTree>
    <p:extLst>
      <p:ext uri="{BB962C8B-B14F-4D97-AF65-F5344CB8AC3E}">
        <p14:creationId xmlns:p14="http://schemas.microsoft.com/office/powerpoint/2010/main" val="76691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_16x9.potx" id="{DCF2C791-EE76-41C3-9BB0-21CE31E0B312}" vid="{AA4094CD-6F6C-4074-B677-74FA5D2823E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771E9A-D5D0-42D6-AFF0-B7562B94D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Basketball presentation (widescreen)</Template>
  <TotalTime>0</TotalTime>
  <Words>1295</Words>
  <Application>Microsoft Office PowerPoint</Application>
  <PresentationFormat>Widescreen</PresentationFormat>
  <Paragraphs>111</Paragraphs>
  <Slides>29</Slides>
  <Notes>26</Notes>
  <HiddenSlides>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Franklin Gothic Medium</vt:lpstr>
      <vt:lpstr>Impact</vt:lpstr>
      <vt:lpstr>Basketball 16x9</vt:lpstr>
      <vt:lpstr>Ted Williams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2016-08-24T16:00:57Z</dcterms:created>
  <dcterms:modified xsi:type="dcterms:W3CDTF">2017-03-16T17:32:55Z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TC040011739991</vt:lpwstr>
  </property>
</Properties>
</file>