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75" r:id="rId4"/>
    <p:sldId id="280" r:id="rId5"/>
    <p:sldId id="281" r:id="rId6"/>
    <p:sldId id="279" r:id="rId7"/>
    <p:sldId id="278" r:id="rId8"/>
    <p:sldId id="270" r:id="rId9"/>
    <p:sldId id="286" r:id="rId10"/>
    <p:sldId id="287" r:id="rId11"/>
    <p:sldId id="285" r:id="rId12"/>
    <p:sldId id="260" r:id="rId13"/>
    <p:sldId id="283" r:id="rId14"/>
    <p:sldId id="265" r:id="rId15"/>
    <p:sldId id="284" r:id="rId16"/>
    <p:sldId id="271" r:id="rId17"/>
    <p:sldId id="272" r:id="rId18"/>
    <p:sldId id="262" r:id="rId19"/>
    <p:sldId id="290" r:id="rId20"/>
    <p:sldId id="291" r:id="rId21"/>
    <p:sldId id="289" r:id="rId22"/>
    <p:sldId id="292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80" autoAdjust="0"/>
  </p:normalViewPr>
  <p:slideViewPr>
    <p:cSldViewPr snapToGrid="0">
      <p:cViewPr varScale="1">
        <p:scale>
          <a:sx n="84" d="100"/>
          <a:sy n="84" d="100"/>
        </p:scale>
        <p:origin x="667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1FAB3-DB51-4EDD-97C8-AFF7014B69C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B91D-D6A3-4AB3-9580-67205FDCF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go a little further back into the Fabulous Fifties – to 1950.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1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Gorin</a:t>
            </a:r>
            <a:r>
              <a:rPr lang="en-US" baseline="0" dirty="0" smtClean="0"/>
              <a:t> and Murray Wall both pitched for the Braves.  </a:t>
            </a:r>
            <a:r>
              <a:rPr lang="en-US" baseline="0" dirty="0" err="1" smtClean="0"/>
              <a:t>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Segrist</a:t>
            </a:r>
            <a:r>
              <a:rPr lang="en-US" baseline="0" dirty="0" smtClean="0"/>
              <a:t> was a utility infielder for the Yankees and Orioles – he was head baseball coach at Texas Tech from ‘68 – ’83.  Ben Tompkins was starting QB at UT in 1950, played 8 years of minor league baseball and was an NFL ref for 20 years, in two Super Bowls.  </a:t>
            </a:r>
            <a:r>
              <a:rPr lang="en-US" baseline="0" dirty="0" err="1" smtClean="0"/>
              <a:t>Risenhoover</a:t>
            </a:r>
            <a:r>
              <a:rPr lang="en-US" baseline="0" dirty="0" smtClean="0"/>
              <a:t> broadcast Texas Rangers games in the ‘70s.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18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NL – Stan Musial, Gil Hodges, Jackie Robinson, Ralph </a:t>
            </a:r>
            <a:r>
              <a:rPr lang="en-US" dirty="0" err="1" smtClean="0"/>
              <a:t>Kiner</a:t>
            </a:r>
            <a:r>
              <a:rPr lang="en-US" dirty="0" smtClean="0"/>
              <a:t>.             AL – Ted Williams and Joe DiMaggio.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9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8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79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3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92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04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20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“Whiz Kid” Phillies – CF Richie Ashburn, ace pitcher Robin Roberts, LF Dick </a:t>
            </a:r>
            <a:r>
              <a:rPr lang="en-US" baseline="0" dirty="0" err="1" smtClean="0"/>
              <a:t>Sisler</a:t>
            </a:r>
            <a:r>
              <a:rPr lang="en-US" baseline="0" dirty="0" smtClean="0"/>
              <a:t>, MVP and key reliever Jim </a:t>
            </a:r>
            <a:r>
              <a:rPr lang="en-US" baseline="0" dirty="0" err="1" smtClean="0"/>
              <a:t>Konstanty</a:t>
            </a:r>
            <a:r>
              <a:rPr lang="en-US" baseline="0" dirty="0" smtClean="0"/>
              <a:t>, and their 1B – about whom we’ll talk more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92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of batting order – </a:t>
            </a:r>
            <a:r>
              <a:rPr lang="en-US" dirty="0" err="1" smtClean="0"/>
              <a:t>Woodling</a:t>
            </a:r>
            <a:r>
              <a:rPr lang="en-US" dirty="0" smtClean="0"/>
              <a:t>, Rizzuto, DiMaggio, and Berra.  Pitchers Vic </a:t>
            </a:r>
            <a:r>
              <a:rPr lang="en-US" dirty="0" err="1" smtClean="0"/>
              <a:t>Raschi</a:t>
            </a:r>
            <a:r>
              <a:rPr lang="en-US" dirty="0" smtClean="0"/>
              <a:t>,  Allie Reynolds, Eddie </a:t>
            </a:r>
            <a:r>
              <a:rPr lang="en-US" dirty="0" err="1" smtClean="0"/>
              <a:t>Lopat</a:t>
            </a:r>
            <a:r>
              <a:rPr lang="en-US" dirty="0" smtClean="0"/>
              <a:t> and rookie</a:t>
            </a:r>
            <a:r>
              <a:rPr lang="en-US" baseline="0" dirty="0" smtClean="0"/>
              <a:t> Whitey 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President was Harry Truman from Missouri; the Chairman of the Joint Chiefs was Omar Bradley; and the Speaker of the House of Representatives was from Bonham, Texas – Sam Rayburn.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20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97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Whiz Kid Phillies’ first baseman was veteran Eddie </a:t>
            </a:r>
            <a:r>
              <a:rPr lang="en-US" baseline="0" dirty="0" err="1" smtClean="0"/>
              <a:t>Waitkus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Waitkus</a:t>
            </a:r>
            <a:r>
              <a:rPr lang="en-US" baseline="0" dirty="0" smtClean="0"/>
              <a:t> was shot by a deranged female fan at a Chicago hotel in June, 1949.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78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Waitkus</a:t>
            </a:r>
            <a:r>
              <a:rPr lang="en-US" dirty="0" smtClean="0"/>
              <a:t> misfortune was part of the inspiration for Bernard Malamud’s 1952</a:t>
            </a:r>
            <a:r>
              <a:rPr lang="en-US" baseline="0" dirty="0" smtClean="0"/>
              <a:t> novel “The Natural”.  The book was made into a movie in 1984 starring Robert Redford as Roy Hobbs.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9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3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0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0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3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6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97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Longhorns played at Clark Field, at the corner of 23</a:t>
            </a:r>
            <a:r>
              <a:rPr lang="en-US" baseline="30000" dirty="0" smtClean="0"/>
              <a:t>rd</a:t>
            </a:r>
            <a:r>
              <a:rPr lang="en-US" dirty="0" smtClean="0"/>
              <a:t> and Red</a:t>
            </a:r>
            <a:r>
              <a:rPr lang="en-US" baseline="0" dirty="0" smtClean="0"/>
              <a:t> River</a:t>
            </a:r>
            <a:r>
              <a:rPr lang="en-US" dirty="0" smtClean="0"/>
              <a:t> and featured the Billy Goat Hill.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C4D9-AE16-45FD-8C6B-868E8D7FD73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1Q9F728fYUQ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Eem3J4H-gO0" TargetMode="Externa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4RHvyAFs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4486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The Year in Baseball:</a:t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8800" b="1" dirty="0" smtClean="0"/>
              <a:t>1950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1220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96" y="946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1950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Spring Baseball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388" y="1420167"/>
            <a:ext cx="1100023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1950 Texas Longhorns All-Americans</a:t>
            </a:r>
          </a:p>
          <a:p>
            <a:pPr algn="ctr"/>
            <a:r>
              <a:rPr lang="en-US" sz="2800" dirty="0" smtClean="0"/>
              <a:t>Bob Brock  OF</a:t>
            </a:r>
          </a:p>
          <a:p>
            <a:pPr algn="ctr"/>
            <a:r>
              <a:rPr lang="en-US" sz="2800" dirty="0" smtClean="0"/>
              <a:t>Charlie </a:t>
            </a:r>
            <a:r>
              <a:rPr lang="en-US" sz="2800" dirty="0" err="1" smtClean="0"/>
              <a:t>Gorin</a:t>
            </a:r>
            <a:r>
              <a:rPr lang="en-US" sz="2800" dirty="0" smtClean="0"/>
              <a:t>  P</a:t>
            </a:r>
          </a:p>
          <a:p>
            <a:pPr algn="ctr"/>
            <a:r>
              <a:rPr lang="en-US" sz="2800" dirty="0" smtClean="0"/>
              <a:t>Murray Wall  P</a:t>
            </a:r>
          </a:p>
          <a:p>
            <a:pPr algn="ctr"/>
            <a:r>
              <a:rPr lang="en-US" sz="2800" u="sng" dirty="0" smtClean="0"/>
              <a:t>First Team all SWC </a:t>
            </a:r>
          </a:p>
          <a:p>
            <a:pPr algn="ctr"/>
            <a:r>
              <a:rPr lang="en-US" sz="2800" dirty="0" err="1" smtClean="0"/>
              <a:t>Kal</a:t>
            </a:r>
            <a:r>
              <a:rPr lang="en-US" sz="2800" dirty="0" smtClean="0"/>
              <a:t> </a:t>
            </a:r>
            <a:r>
              <a:rPr lang="en-US" sz="2800" dirty="0" err="1" smtClean="0"/>
              <a:t>Segrist</a:t>
            </a:r>
            <a:r>
              <a:rPr lang="en-US" sz="2800" dirty="0" smtClean="0"/>
              <a:t>  IF</a:t>
            </a:r>
          </a:p>
          <a:p>
            <a:pPr algn="ctr"/>
            <a:r>
              <a:rPr lang="en-US" sz="2800" dirty="0" smtClean="0"/>
              <a:t>Ben </a:t>
            </a:r>
            <a:r>
              <a:rPr lang="en-US" sz="2800" dirty="0"/>
              <a:t>Tompkins 3B</a:t>
            </a:r>
          </a:p>
          <a:p>
            <a:pPr algn="ctr"/>
            <a:r>
              <a:rPr lang="en-US" sz="2800" dirty="0"/>
              <a:t>Frank Womack  OF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Dick </a:t>
            </a:r>
            <a:r>
              <a:rPr lang="en-US" sz="2800" dirty="0" err="1"/>
              <a:t>Risenhoover</a:t>
            </a:r>
            <a:r>
              <a:rPr lang="en-US" sz="2800" dirty="0"/>
              <a:t>  OF</a:t>
            </a:r>
          </a:p>
          <a:p>
            <a:pPr algn="ctr"/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94603"/>
            <a:ext cx="2255141" cy="3382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32" y="237745"/>
            <a:ext cx="2348676" cy="35230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636139" y="2183418"/>
            <a:ext cx="2542032" cy="3400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456646" y="2163844"/>
            <a:ext cx="2171986" cy="780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1880"/>
            <a:ext cx="2176846" cy="326526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2167509" y="3849063"/>
            <a:ext cx="3144798" cy="545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217" y="3708911"/>
            <a:ext cx="2424091" cy="297409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7918704" y="6382512"/>
            <a:ext cx="16345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41" y="4133203"/>
            <a:ext cx="2661219" cy="272479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315968" y="4343400"/>
            <a:ext cx="768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232" y="1644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1950 – On the Field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469161" y="1238486"/>
            <a:ext cx="3047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All-Star Game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38" y="1921057"/>
            <a:ext cx="3156997" cy="40823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3" y="2078768"/>
            <a:ext cx="5031555" cy="3924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35" y="1937547"/>
            <a:ext cx="3198456" cy="4065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2032" y="6222770"/>
            <a:ext cx="504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www.youtube.com/watch?v=1Q9F728fYUQ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198" y="6222770"/>
            <a:ext cx="488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was the first All-Star Game to go extra innings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1950 -- On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514" y="1331722"/>
            <a:ext cx="10515600" cy="4502390"/>
          </a:xfrm>
        </p:spPr>
        <p:txBody>
          <a:bodyPr/>
          <a:lstStyle/>
          <a:p>
            <a:pPr algn="ctr"/>
            <a:r>
              <a:rPr lang="en-US" dirty="0" smtClean="0"/>
              <a:t>League Pitching Leaders:</a:t>
            </a:r>
          </a:p>
          <a:p>
            <a:pPr algn="ctr"/>
            <a:endParaRPr lang="en-US" dirty="0"/>
          </a:p>
          <a:p>
            <a:pPr algn="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411" y="5858818"/>
            <a:ext cx="4054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21-17          3.16 ERA </a:t>
            </a:r>
          </a:p>
          <a:p>
            <a:pPr algn="ctr"/>
            <a:r>
              <a:rPr lang="en-US" dirty="0" smtClean="0"/>
              <a:t>25 complete games    293 innings pitched</a:t>
            </a:r>
          </a:p>
          <a:p>
            <a:pPr algn="ctr"/>
            <a:r>
              <a:rPr lang="en-US" dirty="0" smtClean="0"/>
              <a:t>191 strikeouts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19446" y="5968881"/>
            <a:ext cx="4213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23-11             3.84 ERA</a:t>
            </a:r>
          </a:p>
          <a:p>
            <a:pPr algn="ctr"/>
            <a:r>
              <a:rPr lang="en-US" dirty="0" smtClean="0"/>
              <a:t>22 complete games       288 innings pitched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1288964"/>
            <a:ext cx="3196754" cy="4545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84" y="1466491"/>
            <a:ext cx="3092643" cy="43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1950 -- On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514" y="1331721"/>
            <a:ext cx="7353881" cy="4542543"/>
          </a:xfrm>
        </p:spPr>
        <p:txBody>
          <a:bodyPr/>
          <a:lstStyle/>
          <a:p>
            <a:pPr algn="ctr"/>
            <a:endParaRPr lang="en-US" dirty="0"/>
          </a:p>
          <a:p>
            <a:pPr algn="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0" y="1331720"/>
            <a:ext cx="2762606" cy="3927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32" y="1514032"/>
            <a:ext cx="3050869" cy="36980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23829" y="5358737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20 - 13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33062" y="540443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21 - 17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20840" y="1609324"/>
            <a:ext cx="448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Spahn</a:t>
            </a:r>
            <a:r>
              <a:rPr lang="en-US" sz="3200" dirty="0" smtClean="0"/>
              <a:t> and </a:t>
            </a:r>
            <a:r>
              <a:rPr lang="en-US" sz="3200" dirty="0" err="1" smtClean="0"/>
              <a:t>Sain</a:t>
            </a:r>
            <a:r>
              <a:rPr lang="en-US" sz="3200" dirty="0" smtClean="0"/>
              <a:t> and …..”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341263" y="3110119"/>
            <a:ext cx="5850737" cy="229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“First </a:t>
            </a:r>
            <a:r>
              <a:rPr lang="en-US" sz="2400" dirty="0"/>
              <a:t>we’ll use </a:t>
            </a:r>
            <a:r>
              <a:rPr lang="en-US" sz="2400" dirty="0" err="1"/>
              <a:t>Spahn</a:t>
            </a:r>
            <a:r>
              <a:rPr lang="en-US" sz="2400" dirty="0"/>
              <a:t>, then we’ll use </a:t>
            </a:r>
            <a:r>
              <a:rPr lang="en-US" sz="2400" dirty="0" err="1"/>
              <a:t>Sain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Then an off day, followed by rain.</a:t>
            </a:r>
            <a:br>
              <a:rPr lang="en-US" sz="2400" dirty="0"/>
            </a:br>
            <a:r>
              <a:rPr lang="en-US" sz="2400" dirty="0"/>
              <a:t>Back will come </a:t>
            </a:r>
            <a:r>
              <a:rPr lang="en-US" sz="2400" dirty="0" err="1"/>
              <a:t>Spahn</a:t>
            </a:r>
            <a:r>
              <a:rPr lang="en-US" sz="2400" dirty="0"/>
              <a:t>, followed by </a:t>
            </a:r>
            <a:r>
              <a:rPr lang="en-US" sz="2400" dirty="0" err="1"/>
              <a:t>Sain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And followed, we hope, by two days of rain</a:t>
            </a:r>
            <a:r>
              <a:rPr lang="en-US" sz="2400" dirty="0" smtClean="0"/>
              <a:t>.”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000" dirty="0" smtClean="0"/>
              <a:t>      Gerry </a:t>
            </a:r>
            <a:r>
              <a:rPr lang="en-US" sz="2000" dirty="0" err="1"/>
              <a:t>Hern</a:t>
            </a:r>
            <a:r>
              <a:rPr lang="en-US" sz="2000" dirty="0"/>
              <a:t>, </a:t>
            </a:r>
            <a:r>
              <a:rPr lang="en-US" sz="2000" i="1" dirty="0"/>
              <a:t>Boston Post</a:t>
            </a:r>
            <a:r>
              <a:rPr lang="en-US" sz="2000" dirty="0"/>
              <a:t>, September 14, 1948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2984" y="5946873"/>
            <a:ext cx="3665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tough pitching duo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83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68" y="969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1950 – On the Field: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554747" y="1526786"/>
            <a:ext cx="2843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League Leaders in HR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72328" y="5638601"/>
            <a:ext cx="179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 Rosen – 37 HR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5638601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Ralph </a:t>
            </a:r>
            <a:r>
              <a:rPr lang="en-US" dirty="0" err="1" smtClean="0"/>
              <a:t>Kiner</a:t>
            </a:r>
            <a:r>
              <a:rPr lang="en-US" dirty="0" smtClean="0"/>
              <a:t> – 47 HR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064000"/>
            <a:ext cx="3248005" cy="459623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8" y="1080116"/>
            <a:ext cx="3154680" cy="4547655"/>
          </a:xfrm>
        </p:spPr>
      </p:pic>
      <p:sp>
        <p:nvSpPr>
          <p:cNvPr id="12" name="TextBox 11"/>
          <p:cNvSpPr txBox="1"/>
          <p:nvPr/>
        </p:nvSpPr>
        <p:spPr>
          <a:xfrm>
            <a:off x="522150" y="6140709"/>
            <a:ext cx="1090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Pirates’ GM Branch Rickey to Ralph </a:t>
            </a:r>
            <a:r>
              <a:rPr lang="en-US" dirty="0" err="1" smtClean="0"/>
              <a:t>Kiner</a:t>
            </a:r>
            <a:r>
              <a:rPr lang="en-US" dirty="0" smtClean="0"/>
              <a:t>, upon </a:t>
            </a:r>
            <a:r>
              <a:rPr lang="en-US" dirty="0" err="1" smtClean="0"/>
              <a:t>Kiner’s</a:t>
            </a:r>
            <a:r>
              <a:rPr lang="en-US" dirty="0" smtClean="0"/>
              <a:t> request for a substantial raise after leading the league in HR,  “Son, we finished in last place with you, and we can finish in last place without you.” </a:t>
            </a:r>
          </a:p>
        </p:txBody>
      </p:sp>
    </p:spTree>
    <p:extLst>
      <p:ext uri="{BB962C8B-B14F-4D97-AF65-F5344CB8AC3E}">
        <p14:creationId xmlns:p14="http://schemas.microsoft.com/office/powerpoint/2010/main" val="25551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36" y="15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1950 – On the Field: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490739" y="1431610"/>
            <a:ext cx="307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League Batting Leaders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728881" y="5625575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Billy Goodman  .354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4363" y="5994907"/>
            <a:ext cx="420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 Musial      .346</a:t>
            </a:r>
          </a:p>
          <a:p>
            <a:pPr algn="ctr"/>
            <a:r>
              <a:rPr lang="en-US" dirty="0" smtClean="0"/>
              <a:t>Also led league with .596 slugging average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8" y="972073"/>
            <a:ext cx="3584778" cy="5025390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52" y="1893274"/>
            <a:ext cx="4965700" cy="3492542"/>
          </a:xfrm>
        </p:spPr>
      </p:pic>
    </p:spTree>
    <p:extLst>
      <p:ext uri="{BB962C8B-B14F-4D97-AF65-F5344CB8AC3E}">
        <p14:creationId xmlns:p14="http://schemas.microsoft.com/office/powerpoint/2010/main" val="38799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6200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1950 -- On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354" y="1197181"/>
            <a:ext cx="10515600" cy="4502390"/>
          </a:xfrm>
        </p:spPr>
        <p:txBody>
          <a:bodyPr/>
          <a:lstStyle/>
          <a:p>
            <a:pPr algn="ctr"/>
            <a:r>
              <a:rPr lang="en-US" dirty="0" smtClean="0"/>
              <a:t>League MVPs:</a:t>
            </a:r>
          </a:p>
          <a:p>
            <a:pPr algn="ctr"/>
            <a:endParaRPr lang="en-US" dirty="0"/>
          </a:p>
          <a:p>
            <a:pPr algn="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7722" y="5989826"/>
            <a:ext cx="18768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Phil </a:t>
            </a:r>
            <a:r>
              <a:rPr lang="en-US" sz="2000" b="1" dirty="0" err="1" smtClean="0"/>
              <a:t>Rizzuto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ss</a:t>
            </a:r>
            <a:endParaRPr lang="en-US" sz="2000" b="1" dirty="0" smtClean="0"/>
          </a:p>
          <a:p>
            <a:pPr algn="ctr"/>
            <a:r>
              <a:rPr lang="en-US" dirty="0" smtClean="0"/>
              <a:t>.324 BA, 125 Runs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595" y="5713480"/>
            <a:ext cx="442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Jim </a:t>
            </a:r>
            <a:r>
              <a:rPr lang="en-US" sz="2000" b="1" dirty="0" err="1" smtClean="0"/>
              <a:t>Konstanty</a:t>
            </a:r>
            <a:r>
              <a:rPr lang="en-US" sz="2000" b="1" dirty="0" smtClean="0"/>
              <a:t>   p</a:t>
            </a:r>
          </a:p>
          <a:p>
            <a:pPr algn="ctr"/>
            <a:r>
              <a:rPr lang="en-US" dirty="0" smtClean="0"/>
              <a:t>74 Games,  16 - 7 with 22 Saves,  ERA 2.66</a:t>
            </a:r>
          </a:p>
          <a:p>
            <a:pPr algn="ctr"/>
            <a:r>
              <a:rPr lang="en-US" dirty="0" smtClean="0"/>
              <a:t>First reliever to win MVP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8" y="1400394"/>
            <a:ext cx="2875390" cy="4313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28" y="1372574"/>
            <a:ext cx="2985956" cy="44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1950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Final Regular Season Standings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38742"/>
              </p:ext>
            </p:extLst>
          </p:nvPr>
        </p:nvGraphicFramePr>
        <p:xfrm>
          <a:off x="521208" y="2042188"/>
          <a:ext cx="5596129" cy="4134774"/>
        </p:xfrm>
        <a:graphic>
          <a:graphicData uri="http://schemas.openxmlformats.org/drawingml/2006/table">
            <a:tbl>
              <a:tblPr/>
              <a:tblGrid>
                <a:gridCol w="1670754"/>
                <a:gridCol w="1428226"/>
                <a:gridCol w="1266540"/>
                <a:gridCol w="152704"/>
                <a:gridCol w="1077905"/>
              </a:tblGrid>
              <a:tr h="465304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1950 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National 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League Team 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Standings</a:t>
                      </a:r>
                    </a:p>
                  </a:txBody>
                  <a:tcPr marL="30480" marR="30480" marT="38100" marB="762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4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effectLst/>
                        </a:rPr>
                        <a:t>Team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Wins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Losses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GB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Philadelphia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Brooklyn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New York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Boston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St. Louis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12 </a:t>
                      </a:r>
                      <a:r>
                        <a:rPr lang="en-US" sz="1600" baseline="0" dirty="0" smtClean="0">
                          <a:effectLst/>
                        </a:rPr>
                        <a:t>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Cincinnati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24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Chicago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26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57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Pittsburgh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33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6773"/>
              </p:ext>
            </p:extLst>
          </p:nvPr>
        </p:nvGraphicFramePr>
        <p:xfrm>
          <a:off x="6318504" y="2048256"/>
          <a:ext cx="5650991" cy="4128707"/>
        </p:xfrm>
        <a:graphic>
          <a:graphicData uri="http://schemas.openxmlformats.org/drawingml/2006/table">
            <a:tbl>
              <a:tblPr/>
              <a:tblGrid>
                <a:gridCol w="1655064"/>
                <a:gridCol w="1444752"/>
                <a:gridCol w="1298448"/>
                <a:gridCol w="137160"/>
                <a:gridCol w="1115567"/>
              </a:tblGrid>
              <a:tr h="476534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1950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American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League Team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Standings</a:t>
                      </a:r>
                    </a:p>
                  </a:txBody>
                  <a:tcPr marL="30480" marR="30480" marT="38100" marB="762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effectLst/>
                        </a:rPr>
                        <a:t>Team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Wins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Losses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GB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</a:tr>
              <a:tr h="3888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New </a:t>
                      </a:r>
                      <a:r>
                        <a:rPr lang="en-US" sz="180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York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Detroit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Boston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Cleveland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85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Washington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Chicago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St. Louis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40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Philadelphia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102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46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5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77" y="71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1950 World Series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98" y="1397387"/>
            <a:ext cx="4175279" cy="4694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3" y="1397388"/>
            <a:ext cx="262091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Series began on</a:t>
            </a:r>
          </a:p>
          <a:p>
            <a:pPr algn="ctr"/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October 4, 1950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at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Shibe</a:t>
            </a:r>
            <a:r>
              <a:rPr lang="en-US" sz="2800" dirty="0" smtClean="0"/>
              <a:t> Park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Philadelphia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30" y="1397388"/>
            <a:ext cx="3653886" cy="467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77" y="71826"/>
            <a:ext cx="10515600" cy="103295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1950 World Series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62" y="3659535"/>
            <a:ext cx="2195092" cy="310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0" y="71825"/>
            <a:ext cx="2578223" cy="3584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83" y="293417"/>
            <a:ext cx="3209965" cy="3839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92" y="884331"/>
            <a:ext cx="2642235" cy="3686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96" y="3863426"/>
            <a:ext cx="1798987" cy="2698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09693" y="4571171"/>
            <a:ext cx="2387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 few Phillies</a:t>
            </a:r>
          </a:p>
          <a:p>
            <a:pPr algn="ctr"/>
            <a:r>
              <a:rPr lang="en-US" sz="3200" dirty="0" smtClean="0"/>
              <a:t>“Whiz Kids” </a:t>
            </a:r>
          </a:p>
          <a:p>
            <a:pPr algn="ctr"/>
            <a:r>
              <a:rPr lang="en-US" sz="3200" dirty="0" smtClean="0"/>
              <a:t>players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55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68" y="609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1950 -- Off the Field: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6928" y="5836301"/>
            <a:ext cx="1126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President, Chairman of Joint Chiefs, and House Speaker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114289"/>
            <a:ext cx="3742848" cy="4678561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34" y="1114289"/>
            <a:ext cx="3060558" cy="4678561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70" y="1272401"/>
            <a:ext cx="4326574" cy="43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77" y="145626"/>
            <a:ext cx="10515600" cy="103295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1950 World Series</a:t>
            </a:r>
            <a:endParaRPr lang="en-US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0577" y="4643871"/>
            <a:ext cx="18417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Key</a:t>
            </a:r>
          </a:p>
          <a:p>
            <a:r>
              <a:rPr lang="en-US" sz="4000" dirty="0" smtClean="0"/>
              <a:t>Yankees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32" y="889795"/>
            <a:ext cx="2288299" cy="317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15" y="921448"/>
            <a:ext cx="2021256" cy="3031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968" y="921448"/>
            <a:ext cx="2021256" cy="3031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63" y="4099895"/>
            <a:ext cx="1806806" cy="2710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51" y="4010619"/>
            <a:ext cx="2019300" cy="285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44" y="4134920"/>
            <a:ext cx="1739265" cy="26088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1" y="921448"/>
            <a:ext cx="2197947" cy="3095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32" y="4067988"/>
            <a:ext cx="1783887" cy="26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77" y="71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1950 World Series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46" y="1397388"/>
            <a:ext cx="3352011" cy="3768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8" y="1397388"/>
            <a:ext cx="2944509" cy="3768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8992" y="5431536"/>
            <a:ext cx="502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www.youtube.com/watch?v=Eem3J4H-gO0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57" y="1421977"/>
            <a:ext cx="2736096" cy="4104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1284" y="557784"/>
            <a:ext cx="887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More on the Phillies’ first baseman --  Eddie </a:t>
            </a:r>
            <a:r>
              <a:rPr lang="en-US" sz="3200" dirty="0" err="1" smtClean="0"/>
              <a:t>Waitkus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03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4" y="1165944"/>
            <a:ext cx="2921111" cy="4381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5782"/>
            <a:ext cx="6364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Phillies’ first baseman Eddie </a:t>
            </a:r>
            <a:r>
              <a:rPr lang="en-US" sz="3200" dirty="0" err="1" smtClean="0"/>
              <a:t>Waitkus</a:t>
            </a:r>
            <a:r>
              <a:rPr lang="en-US" sz="3200" dirty="0" smtClean="0"/>
              <a:t>’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168185" y="2362973"/>
            <a:ext cx="288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misfortune was an inspiration </a:t>
            </a:r>
          </a:p>
          <a:p>
            <a:r>
              <a:rPr lang="en-US" sz="3200" dirty="0" smtClean="0"/>
              <a:t>for …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72" y="788170"/>
            <a:ext cx="3601811" cy="4952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4648" y="5916168"/>
            <a:ext cx="708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character Roy Hobbs in “The Natural”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76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984" y="18288"/>
            <a:ext cx="6350000" cy="1124712"/>
          </a:xfrm>
        </p:spPr>
        <p:txBody>
          <a:bodyPr>
            <a:normAutofit/>
          </a:bodyPr>
          <a:lstStyle/>
          <a:p>
            <a:r>
              <a:rPr lang="en-US" sz="5300" dirty="0" smtClean="0"/>
              <a:t>1950 -- Off the Field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164" y="1764792"/>
            <a:ext cx="4389120" cy="3666744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Consumer prices:</a:t>
            </a:r>
          </a:p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“I’ll have a burger and a shake.”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84" y="1033272"/>
            <a:ext cx="7483716" cy="5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50000" cy="12663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1950 --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528" y="2007884"/>
            <a:ext cx="4315968" cy="3341356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Consumer prices:</a:t>
            </a:r>
          </a:p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“Mom, I need a new pair of sneakers for the summer.”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0"/>
            <a:ext cx="5499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50000" cy="12663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1950 --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925588"/>
            <a:ext cx="4773168" cy="4594084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Consumer prices:</a:t>
            </a:r>
          </a:p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Gas War -“Fill ‘</a:t>
            </a:r>
            <a:r>
              <a:rPr lang="en-US" sz="4400" dirty="0" err="1" smtClean="0">
                <a:solidFill>
                  <a:schemeClr val="tx1"/>
                </a:solidFill>
              </a:rPr>
              <a:t>er</a:t>
            </a:r>
            <a:r>
              <a:rPr lang="en-US" sz="4400" dirty="0" smtClean="0">
                <a:solidFill>
                  <a:schemeClr val="tx1"/>
                </a:solidFill>
              </a:rPr>
              <a:t> up!”</a:t>
            </a: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What is the lowest price you’ve ever paid for gasoline?</a:t>
            </a:r>
          </a:p>
          <a:p>
            <a:endParaRPr lang="en-US" sz="4400" dirty="0">
              <a:solidFill>
                <a:schemeClr val="tx1"/>
              </a:solidFill>
            </a:endParaRP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-1197864"/>
            <a:ext cx="5842000" cy="92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201" y="352467"/>
            <a:ext cx="6437122" cy="12663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1950 --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2262" y="2044461"/>
            <a:ext cx="8001000" cy="422832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Baseball Gear</a:t>
            </a:r>
          </a:p>
          <a:p>
            <a:pPr algn="ctr"/>
            <a:endParaRPr lang="en-US" sz="5400" dirty="0">
              <a:solidFill>
                <a:schemeClr val="tx1"/>
              </a:solidFill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from</a:t>
            </a:r>
          </a:p>
          <a:p>
            <a:pPr algn="ctr"/>
            <a:endParaRPr lang="en-US" sz="5400" dirty="0">
              <a:solidFill>
                <a:schemeClr val="tx1"/>
              </a:solidFill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1950s era Sears Catalogs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526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94" y="0"/>
            <a:ext cx="513928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4" y="-9144"/>
            <a:ext cx="5087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03"/>
            <a:ext cx="6510782" cy="1266375"/>
          </a:xfrm>
        </p:spPr>
        <p:txBody>
          <a:bodyPr/>
          <a:lstStyle/>
          <a:p>
            <a:pPr algn="ctr"/>
            <a:r>
              <a:rPr lang="en-US" dirty="0" smtClean="0"/>
              <a:t>1950 --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03" y="1261872"/>
            <a:ext cx="6821805" cy="5394960"/>
          </a:xfrm>
        </p:spPr>
        <p:txBody>
          <a:bodyPr>
            <a:normAutofit fontScale="62500" lnSpcReduction="20000"/>
          </a:bodyPr>
          <a:lstStyle/>
          <a:p>
            <a:r>
              <a:rPr lang="en-US" sz="5800" dirty="0" smtClean="0">
                <a:solidFill>
                  <a:schemeClr val="tx1"/>
                </a:solidFill>
              </a:rPr>
              <a:t>Television</a:t>
            </a:r>
            <a:r>
              <a:rPr lang="en-US" sz="3200" dirty="0" smtClean="0">
                <a:solidFill>
                  <a:schemeClr val="tx1"/>
                </a:solidFill>
              </a:rPr>
              <a:t> – still in its infancy, there were 107 TV stations broadcasting in the U.S.  TV sets in use jumped 60% from 5 to  8 million during the year. 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   Some of the popular shows had transitioned from radio.  </a:t>
            </a:r>
          </a:p>
          <a:p>
            <a:pPr algn="ctr"/>
            <a:endParaRPr lang="en-US" dirty="0"/>
          </a:p>
          <a:p>
            <a:r>
              <a:rPr lang="en-US" sz="5100" dirty="0" smtClean="0">
                <a:solidFill>
                  <a:schemeClr val="tx1"/>
                </a:solidFill>
              </a:rPr>
              <a:t>Cisco Kid</a:t>
            </a:r>
          </a:p>
          <a:p>
            <a:r>
              <a:rPr lang="en-US" sz="5100" dirty="0" smtClean="0">
                <a:solidFill>
                  <a:schemeClr val="tx1"/>
                </a:solidFill>
              </a:rPr>
              <a:t>	Life of Riley</a:t>
            </a:r>
          </a:p>
          <a:p>
            <a:r>
              <a:rPr lang="en-US" sz="5100" dirty="0" smtClean="0">
                <a:solidFill>
                  <a:schemeClr val="tx1"/>
                </a:solidFill>
              </a:rPr>
              <a:t>		Jack Benny Show</a:t>
            </a:r>
          </a:p>
          <a:p>
            <a:r>
              <a:rPr lang="en-US" sz="5100" dirty="0" smtClean="0">
                <a:solidFill>
                  <a:schemeClr val="tx1"/>
                </a:solidFill>
              </a:rPr>
              <a:t>			Howdy Doody</a:t>
            </a:r>
          </a:p>
          <a:p>
            <a:r>
              <a:rPr lang="en-US" sz="5100" dirty="0" smtClean="0">
                <a:solidFill>
                  <a:schemeClr val="tx1"/>
                </a:solidFill>
              </a:rPr>
              <a:t>				Ed Sullivan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				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… and … popular on radio, a hit on TV, and STILL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syndication today …</a:t>
            </a:r>
          </a:p>
          <a:p>
            <a:r>
              <a:rPr lang="en-US" dirty="0" smtClean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www.youtube.com/watch?v=Td4RHvyAFsM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08" y="173330"/>
            <a:ext cx="5129784" cy="65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96" y="946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1950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Spring Baseball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72" y="1420167"/>
            <a:ext cx="39806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1950</a:t>
            </a:r>
          </a:p>
          <a:p>
            <a:pPr algn="ctr"/>
            <a:r>
              <a:rPr lang="en-US" sz="2800" dirty="0" smtClean="0"/>
              <a:t> University of Texas Longhorns Baseball Team</a:t>
            </a:r>
          </a:p>
          <a:p>
            <a:pPr algn="ctr"/>
            <a:r>
              <a:rPr lang="en-US" sz="2800" dirty="0" smtClean="0"/>
              <a:t>won the </a:t>
            </a:r>
          </a:p>
          <a:p>
            <a:pPr algn="ctr"/>
            <a:r>
              <a:rPr lang="en-US" sz="2800" dirty="0" smtClean="0"/>
              <a:t>Southwest Conference and the </a:t>
            </a:r>
          </a:p>
          <a:p>
            <a:pPr algn="ctr"/>
            <a:r>
              <a:rPr lang="en-US" sz="2800" dirty="0" smtClean="0"/>
              <a:t>College World Series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26692" y="6107685"/>
            <a:ext cx="267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Clark Field</a:t>
            </a:r>
            <a:endParaRPr lang="en-US" sz="4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32" y="1313561"/>
            <a:ext cx="7993380" cy="55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6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960</Words>
  <Application>Microsoft Office PowerPoint</Application>
  <PresentationFormat>Widescreen</PresentationFormat>
  <Paragraphs>243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Office Theme</vt:lpstr>
      <vt:lpstr>The Year in Baseball:  1950</vt:lpstr>
      <vt:lpstr>1950 -- Off the Field:</vt:lpstr>
      <vt:lpstr>1950 -- Off the Field:</vt:lpstr>
      <vt:lpstr>1950 -- Off the Field:</vt:lpstr>
      <vt:lpstr>1950 -- Off the Field:</vt:lpstr>
      <vt:lpstr>1950 -- Off the Field:</vt:lpstr>
      <vt:lpstr>PowerPoint Presentation</vt:lpstr>
      <vt:lpstr>1950 -- Off the Field:</vt:lpstr>
      <vt:lpstr>1950 -- On the Field: Spring Baseball</vt:lpstr>
      <vt:lpstr>1950 -- On the Field: Spring Baseball</vt:lpstr>
      <vt:lpstr>1950 – On the Field</vt:lpstr>
      <vt:lpstr>1950 -- On the Field:</vt:lpstr>
      <vt:lpstr>1950 -- On the Field:</vt:lpstr>
      <vt:lpstr>1950 – On the Field: </vt:lpstr>
      <vt:lpstr>1950 – On the Field: </vt:lpstr>
      <vt:lpstr>1950 -- On the Field:</vt:lpstr>
      <vt:lpstr>1950 -- On the Field: Final Regular Season Standings</vt:lpstr>
      <vt:lpstr>1950 World Series</vt:lpstr>
      <vt:lpstr>1950 World Series</vt:lpstr>
      <vt:lpstr>1950 World Series</vt:lpstr>
      <vt:lpstr>1950 World Series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in Baseball:  1960</dc:title>
  <dc:creator>Monte Cely</dc:creator>
  <cp:lastModifiedBy>Monte Cely</cp:lastModifiedBy>
  <cp:revision>183</cp:revision>
  <dcterms:created xsi:type="dcterms:W3CDTF">2015-02-22T16:26:45Z</dcterms:created>
  <dcterms:modified xsi:type="dcterms:W3CDTF">2016-07-08T19:43:47Z</dcterms:modified>
</cp:coreProperties>
</file>