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4" r:id="rId3"/>
    <p:sldId id="282" r:id="rId4"/>
    <p:sldId id="257" r:id="rId5"/>
    <p:sldId id="281" r:id="rId6"/>
    <p:sldId id="269" r:id="rId7"/>
    <p:sldId id="275" r:id="rId8"/>
    <p:sldId id="284" r:id="rId9"/>
    <p:sldId id="263" r:id="rId10"/>
    <p:sldId id="279" r:id="rId11"/>
    <p:sldId id="274" r:id="rId12"/>
    <p:sldId id="280" r:id="rId13"/>
    <p:sldId id="272" r:id="rId14"/>
    <p:sldId id="271" r:id="rId15"/>
    <p:sldId id="260" r:id="rId16"/>
    <p:sldId id="265" r:id="rId17"/>
    <p:sldId id="262" r:id="rId18"/>
    <p:sldId id="276" r:id="rId19"/>
    <p:sldId id="277" r:id="rId20"/>
    <p:sldId id="2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80" autoAdjust="0"/>
  </p:normalViewPr>
  <p:slideViewPr>
    <p:cSldViewPr snapToGrid="0">
      <p:cViewPr varScale="1">
        <p:scale>
          <a:sx n="84" d="100"/>
          <a:sy n="84" d="100"/>
        </p:scale>
        <p:origin x="658" y="7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1FAB3-DB51-4EDD-97C8-AFF7014B69C3}" type="datetimeFigureOut">
              <a:rPr lang="en-US" smtClean="0"/>
              <a:t>6/28/2016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95B91D-D6A3-4AB3-9580-67205FDCF3DE}" type="slidenum">
              <a:rPr lang="en-US" smtClean="0"/>
              <a:t>‹#›</a:t>
            </a:fld>
            <a:endParaRPr lang="en-US"/>
          </a:p>
        </p:txBody>
      </p:sp>
    </p:spTree>
    <p:extLst>
      <p:ext uri="{BB962C8B-B14F-4D97-AF65-F5344CB8AC3E}">
        <p14:creationId xmlns:p14="http://schemas.microsoft.com/office/powerpoint/2010/main" val="972333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reminisce</a:t>
            </a:r>
            <a:r>
              <a:rPr lang="en-US" baseline="0" dirty="0" smtClean="0"/>
              <a:t> about the Fabulous Fifties, and in particular on- and off-the-field in 1955</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1</a:t>
            </a:fld>
            <a:endParaRPr lang="en-US"/>
          </a:p>
        </p:txBody>
      </p:sp>
    </p:spTree>
    <p:extLst>
      <p:ext uri="{BB962C8B-B14F-4D97-AF65-F5344CB8AC3E}">
        <p14:creationId xmlns:p14="http://schemas.microsoft.com/office/powerpoint/2010/main" val="2127541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1955 was an off-year</a:t>
            </a:r>
            <a:r>
              <a:rPr lang="en-US" baseline="0" dirty="0" smtClean="0"/>
              <a:t> for baseball at Texas.  The team was again coached by Bibb Falk.  Mack Burk was the only player who made the majors.  </a:t>
            </a:r>
            <a:r>
              <a:rPr lang="en-US" baseline="0" smtClean="0"/>
              <a:t>Texas-Ex </a:t>
            </a:r>
            <a:r>
              <a:rPr lang="en-US" baseline="0" dirty="0" smtClean="0"/>
              <a:t>Jayne Mansfield appeared in Playboy.</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10</a:t>
            </a:fld>
            <a:endParaRPr lang="en-US"/>
          </a:p>
        </p:txBody>
      </p:sp>
    </p:spTree>
    <p:extLst>
      <p:ext uri="{BB962C8B-B14F-4D97-AF65-F5344CB8AC3E}">
        <p14:creationId xmlns:p14="http://schemas.microsoft.com/office/powerpoint/2010/main" val="902024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Sandy Koufax, Harmon </a:t>
            </a:r>
            <a:r>
              <a:rPr lang="en-US" dirty="0" err="1" smtClean="0"/>
              <a:t>Killebrew</a:t>
            </a:r>
            <a:r>
              <a:rPr lang="en-US" dirty="0" smtClean="0"/>
              <a:t> (with Senators), Roberto Clemente, Brooks Robinson</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11</a:t>
            </a:fld>
            <a:endParaRPr lang="en-US"/>
          </a:p>
        </p:txBody>
      </p:sp>
    </p:spTree>
    <p:extLst>
      <p:ext uri="{BB962C8B-B14F-4D97-AF65-F5344CB8AC3E}">
        <p14:creationId xmlns:p14="http://schemas.microsoft.com/office/powerpoint/2010/main" val="3766443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1955 All-Star game, held at County Stadium in Milwaukee,</a:t>
            </a:r>
            <a:r>
              <a:rPr lang="en-US" baseline="0" dirty="0" smtClean="0"/>
              <a:t> was one of the greatest All-Star games ever.   The American League jumped on Robin Roberts in the first – with Mickey Mantle hitting a three-run homer to drive in himself, Ted Williams, and Nellie Fox.  The AL led after the top of the first, 4-0.  The NL chipped away, and Henry Aaron tied the game in bottom 8</a:t>
            </a:r>
            <a:r>
              <a:rPr lang="en-US" baseline="30000" dirty="0" smtClean="0"/>
              <a:t>th</a:t>
            </a:r>
            <a:r>
              <a:rPr lang="en-US" baseline="0" dirty="0" smtClean="0"/>
              <a:t> with an RBI single.  Game went to extra innings, and here’s what happened. </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12</a:t>
            </a:fld>
            <a:endParaRPr lang="en-US"/>
          </a:p>
        </p:txBody>
      </p:sp>
    </p:spTree>
    <p:extLst>
      <p:ext uri="{BB962C8B-B14F-4D97-AF65-F5344CB8AC3E}">
        <p14:creationId xmlns:p14="http://schemas.microsoft.com/office/powerpoint/2010/main" val="3565457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there were only 8 teams in each league in 1955.  The Boston Braves had moved to Milwaukee in ‘53; the St. Louis Browns had moved to Baltimore in ’54; the Athletics had moved to Kansas City in ‘55.  There not yet any teams on the West Coast.  Here’s how the regular season ended up …</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13</a:t>
            </a:fld>
            <a:endParaRPr lang="en-US"/>
          </a:p>
        </p:txBody>
      </p:sp>
    </p:spTree>
    <p:extLst>
      <p:ext uri="{BB962C8B-B14F-4D97-AF65-F5344CB8AC3E}">
        <p14:creationId xmlns:p14="http://schemas.microsoft.com/office/powerpoint/2010/main" val="1468503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Dodgers catcher Roy </a:t>
            </a:r>
            <a:r>
              <a:rPr lang="en-US" dirty="0" err="1" smtClean="0"/>
              <a:t>Campanella</a:t>
            </a:r>
            <a:r>
              <a:rPr lang="en-US" dirty="0" smtClean="0"/>
              <a:t> won his third MVP (also ‘51 and ‘53).  He hit .318 with 32 HR and drove in 107 runs batting clean-up in the Dodgers’ lineup. </a:t>
            </a:r>
          </a:p>
          <a:p>
            <a:r>
              <a:rPr lang="en-US" dirty="0" smtClean="0"/>
              <a:t>Yankees catcher Yogi Berra also won his third MVP (plus ‘51 and ‘54).  He hit .272, with 27 homers and 108 RBI.  </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14</a:t>
            </a:fld>
            <a:endParaRPr lang="en-US"/>
          </a:p>
        </p:txBody>
      </p:sp>
    </p:spTree>
    <p:extLst>
      <p:ext uri="{BB962C8B-B14F-4D97-AF65-F5344CB8AC3E}">
        <p14:creationId xmlns:p14="http://schemas.microsoft.com/office/powerpoint/2010/main" val="3412504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 Roberts of the Phillies won</a:t>
            </a:r>
            <a:r>
              <a:rPr lang="en-US" baseline="0" dirty="0" smtClean="0"/>
              <a:t> 23 games against 14 losses.  He pitched 305 innings ! </a:t>
            </a:r>
          </a:p>
          <a:p>
            <a:r>
              <a:rPr lang="en-US" baseline="0" dirty="0" smtClean="0"/>
              <a:t>Whitey Ford was 18-7 with eighteen complete games.  Bob Lemon of the Indians and Frank Sullivan of the Red Sox also won 18.</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15</a:t>
            </a:fld>
            <a:endParaRPr lang="en-US"/>
          </a:p>
        </p:txBody>
      </p:sp>
    </p:spTree>
    <p:extLst>
      <p:ext uri="{BB962C8B-B14F-4D97-AF65-F5344CB8AC3E}">
        <p14:creationId xmlns:p14="http://schemas.microsoft.com/office/powerpoint/2010/main" val="4025988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Willie Mays had 51 HRs, to go along with 127 RBI</a:t>
            </a:r>
            <a:r>
              <a:rPr lang="en-US" baseline="0" dirty="0" smtClean="0"/>
              <a:t> and a .319 batting average.  He also led the NL in triples (13) and SLG (.659)</a:t>
            </a:r>
          </a:p>
          <a:p>
            <a:r>
              <a:rPr lang="en-US" baseline="0" dirty="0" smtClean="0"/>
              <a:t>Mickey Mantle hit 37 homers to lead the AL.  He also led the league in triples, walks, and SLG.</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16</a:t>
            </a:fld>
            <a:endParaRPr lang="en-US"/>
          </a:p>
        </p:txBody>
      </p:sp>
    </p:spTree>
    <p:extLst>
      <p:ext uri="{BB962C8B-B14F-4D97-AF65-F5344CB8AC3E}">
        <p14:creationId xmlns:p14="http://schemas.microsoft.com/office/powerpoint/2010/main" val="1418613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95B91D-D6A3-4AB3-9580-67205FDCF3DE}" type="slidenum">
              <a:rPr lang="en-US" smtClean="0"/>
              <a:t>17</a:t>
            </a:fld>
            <a:endParaRPr lang="en-US"/>
          </a:p>
        </p:txBody>
      </p:sp>
    </p:spTree>
    <p:extLst>
      <p:ext uri="{BB962C8B-B14F-4D97-AF65-F5344CB8AC3E}">
        <p14:creationId xmlns:p14="http://schemas.microsoft.com/office/powerpoint/2010/main" val="2183320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95B91D-D6A3-4AB3-9580-67205FDCF3DE}" type="slidenum">
              <a:rPr lang="en-US" smtClean="0"/>
              <a:t>18</a:t>
            </a:fld>
            <a:endParaRPr lang="en-US"/>
          </a:p>
        </p:txBody>
      </p:sp>
    </p:spTree>
    <p:extLst>
      <p:ext uri="{BB962C8B-B14F-4D97-AF65-F5344CB8AC3E}">
        <p14:creationId xmlns:p14="http://schemas.microsoft.com/office/powerpoint/2010/main" val="306831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95B91D-D6A3-4AB3-9580-67205FDCF3DE}" type="slidenum">
              <a:rPr lang="en-US" smtClean="0"/>
              <a:t>19</a:t>
            </a:fld>
            <a:endParaRPr lang="en-US"/>
          </a:p>
        </p:txBody>
      </p:sp>
    </p:spTree>
    <p:extLst>
      <p:ext uri="{BB962C8B-B14F-4D97-AF65-F5344CB8AC3E}">
        <p14:creationId xmlns:p14="http://schemas.microsoft.com/office/powerpoint/2010/main" val="1260030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picture of Old Glory in 1955.  How many stars were on that flag?  What states were not yet in the union?  (Alaska admitted 3 January 1959, and Hawaii 21 August 1959)</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2</a:t>
            </a:fld>
            <a:endParaRPr lang="en-US"/>
          </a:p>
        </p:txBody>
      </p:sp>
    </p:spTree>
    <p:extLst>
      <p:ext uri="{BB962C8B-B14F-4D97-AF65-F5344CB8AC3E}">
        <p14:creationId xmlns:p14="http://schemas.microsoft.com/office/powerpoint/2010/main" val="1011702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Brooklyn Dodgers and New York Yankees faced off in the 1955</a:t>
            </a:r>
            <a:r>
              <a:rPr lang="en-US" baseline="0" dirty="0" smtClean="0"/>
              <a:t> World Series.  The Series came down to game 7 at Yankee Stadium.  Here’s what happened …</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20</a:t>
            </a:fld>
            <a:endParaRPr lang="en-US"/>
          </a:p>
        </p:txBody>
      </p:sp>
    </p:spTree>
    <p:extLst>
      <p:ext uri="{BB962C8B-B14F-4D97-AF65-F5344CB8AC3E}">
        <p14:creationId xmlns:p14="http://schemas.microsoft.com/office/powerpoint/2010/main" val="2369636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1955 McDonalds’s was incorporated and the first franchised McDonald’s opened in Des Plains, Illinois.  Ray Kroc, who was in charge of expansion eventually bought the company from the McDonald brothers and later also bought the San Diego Padres baseball team.                  The first cans of Coca Cola were test-marketed and also shipped to U.S. servicemen overseas.</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3</a:t>
            </a:fld>
            <a:endParaRPr lang="en-US"/>
          </a:p>
        </p:txBody>
      </p:sp>
    </p:spTree>
    <p:extLst>
      <p:ext uri="{BB962C8B-B14F-4D97-AF65-F5344CB8AC3E}">
        <p14:creationId xmlns:p14="http://schemas.microsoft.com/office/powerpoint/2010/main" val="4283983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Disney</a:t>
            </a:r>
            <a:r>
              <a:rPr lang="en-US" baseline="0" dirty="0" smtClean="0"/>
              <a:t> Land</a:t>
            </a:r>
            <a:r>
              <a:rPr lang="en-US" dirty="0" smtClean="0"/>
              <a:t> </a:t>
            </a:r>
            <a:r>
              <a:rPr lang="en-US" baseline="0" dirty="0" smtClean="0"/>
              <a:t>opened in California.  Did anyone go there in the ‘50s ??</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4</a:t>
            </a:fld>
            <a:endParaRPr lang="en-US"/>
          </a:p>
        </p:txBody>
      </p:sp>
    </p:spTree>
    <p:extLst>
      <p:ext uri="{BB962C8B-B14F-4D97-AF65-F5344CB8AC3E}">
        <p14:creationId xmlns:p14="http://schemas.microsoft.com/office/powerpoint/2010/main" val="1271411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Pass out some dollar bills for this item.</a:t>
            </a:r>
            <a:r>
              <a:rPr lang="en-US" baseline="0" dirty="0" smtClean="0"/>
              <a:t>  </a:t>
            </a:r>
            <a:r>
              <a:rPr lang="en-US" dirty="0" smtClean="0"/>
              <a:t>Legislation was passed in 1955 to make a</a:t>
            </a:r>
            <a:r>
              <a:rPr lang="en-US" baseline="0" dirty="0" smtClean="0"/>
              <a:t> historic change to U.S. paper money.  Can you spot the difference on the reverse of the $1 bill ??  Answer:  The 1955 legislation added “In God We Trust” to paper currency.  Also mention that the bills were “Silver Certificates” – could be redeemed for silver dollars until the mid-1960s.</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5</a:t>
            </a:fld>
            <a:endParaRPr lang="en-US"/>
          </a:p>
        </p:txBody>
      </p:sp>
    </p:spTree>
    <p:extLst>
      <p:ext uri="{BB962C8B-B14F-4D97-AF65-F5344CB8AC3E}">
        <p14:creationId xmlns:p14="http://schemas.microsoft.com/office/powerpoint/2010/main" val="152126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95B91D-D6A3-4AB3-9580-67205FDCF3DE}" type="slidenum">
              <a:rPr lang="en-US" smtClean="0"/>
              <a:t>6</a:t>
            </a:fld>
            <a:endParaRPr lang="en-US"/>
          </a:p>
        </p:txBody>
      </p:sp>
    </p:spTree>
    <p:extLst>
      <p:ext uri="{BB962C8B-B14F-4D97-AF65-F5344CB8AC3E}">
        <p14:creationId xmlns:p14="http://schemas.microsoft.com/office/powerpoint/2010/main" val="1499884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I’ve Got</a:t>
            </a:r>
            <a:r>
              <a:rPr lang="en-US" baseline="0" dirty="0" smtClean="0"/>
              <a:t> a Secret; 9. The Millionaire; 8. Dragnet;  5. Jack Benny Show;  4. Walt Disney Show; 3. Ed Sullivan Show (Elvis’ first appearance set a TV record with estimated 60million viewers)</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7</a:t>
            </a:fld>
            <a:endParaRPr lang="en-US"/>
          </a:p>
        </p:txBody>
      </p:sp>
    </p:spTree>
    <p:extLst>
      <p:ext uri="{BB962C8B-B14F-4D97-AF65-F5344CB8AC3E}">
        <p14:creationId xmlns:p14="http://schemas.microsoft.com/office/powerpoint/2010/main" val="4060463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 I Love Lucy – you can still see if on TV today.   #1 – The $64,000 Question.</a:t>
            </a:r>
            <a:r>
              <a:rPr lang="en-US" baseline="0" dirty="0" smtClean="0"/>
              <a:t>  Contestants could answer for 2,4,8, 16, 32, and 64,000 – later got in trouble for giving answers </a:t>
            </a:r>
            <a:r>
              <a:rPr lang="en-US" baseline="0" smtClean="0"/>
              <a:t>to contestants.</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8</a:t>
            </a:fld>
            <a:endParaRPr lang="en-US"/>
          </a:p>
        </p:txBody>
      </p:sp>
    </p:spTree>
    <p:extLst>
      <p:ext uri="{BB962C8B-B14F-4D97-AF65-F5344CB8AC3E}">
        <p14:creationId xmlns:p14="http://schemas.microsoft.com/office/powerpoint/2010/main" val="656605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Anyone want to sing</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C95B91D-D6A3-4AB3-9580-67205FDCF3DE}" type="slidenum">
              <a:rPr lang="en-US" smtClean="0"/>
              <a:t>9</a:t>
            </a:fld>
            <a:endParaRPr lang="en-US"/>
          </a:p>
        </p:txBody>
      </p:sp>
    </p:spTree>
    <p:extLst>
      <p:ext uri="{BB962C8B-B14F-4D97-AF65-F5344CB8AC3E}">
        <p14:creationId xmlns:p14="http://schemas.microsoft.com/office/powerpoint/2010/main" val="3707593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B6C4D9-AE16-45FD-8C6B-868E8D7FD73F}" type="datetimeFigureOut">
              <a:rPr lang="en-US" smtClean="0"/>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D9026-D14C-443B-A75B-862653620C0D}" type="slidenum">
              <a:rPr lang="en-US" smtClean="0"/>
              <a:t>‹#›</a:t>
            </a:fld>
            <a:endParaRPr lang="en-US"/>
          </a:p>
        </p:txBody>
      </p:sp>
    </p:spTree>
    <p:extLst>
      <p:ext uri="{BB962C8B-B14F-4D97-AF65-F5344CB8AC3E}">
        <p14:creationId xmlns:p14="http://schemas.microsoft.com/office/powerpoint/2010/main" val="1832810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6C4D9-AE16-45FD-8C6B-868E8D7FD73F}" type="datetimeFigureOut">
              <a:rPr lang="en-US" smtClean="0"/>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D9026-D14C-443B-A75B-862653620C0D}" type="slidenum">
              <a:rPr lang="en-US" smtClean="0"/>
              <a:t>‹#›</a:t>
            </a:fld>
            <a:endParaRPr lang="en-US"/>
          </a:p>
        </p:txBody>
      </p:sp>
    </p:spTree>
    <p:extLst>
      <p:ext uri="{BB962C8B-B14F-4D97-AF65-F5344CB8AC3E}">
        <p14:creationId xmlns:p14="http://schemas.microsoft.com/office/powerpoint/2010/main" val="3742719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6C4D9-AE16-45FD-8C6B-868E8D7FD73F}" type="datetimeFigureOut">
              <a:rPr lang="en-US" smtClean="0"/>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D9026-D14C-443B-A75B-862653620C0D}" type="slidenum">
              <a:rPr lang="en-US" smtClean="0"/>
              <a:t>‹#›</a:t>
            </a:fld>
            <a:endParaRPr lang="en-US"/>
          </a:p>
        </p:txBody>
      </p:sp>
    </p:spTree>
    <p:extLst>
      <p:ext uri="{BB962C8B-B14F-4D97-AF65-F5344CB8AC3E}">
        <p14:creationId xmlns:p14="http://schemas.microsoft.com/office/powerpoint/2010/main" val="892691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B6C4D9-AE16-45FD-8C6B-868E8D7FD73F}" type="datetimeFigureOut">
              <a:rPr lang="en-US" smtClean="0"/>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D9026-D14C-443B-A75B-862653620C0D}" type="slidenum">
              <a:rPr lang="en-US" smtClean="0"/>
              <a:t>‹#›</a:t>
            </a:fld>
            <a:endParaRPr lang="en-US"/>
          </a:p>
        </p:txBody>
      </p:sp>
    </p:spTree>
    <p:extLst>
      <p:ext uri="{BB962C8B-B14F-4D97-AF65-F5344CB8AC3E}">
        <p14:creationId xmlns:p14="http://schemas.microsoft.com/office/powerpoint/2010/main" val="355548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B6C4D9-AE16-45FD-8C6B-868E8D7FD73F}" type="datetimeFigureOut">
              <a:rPr lang="en-US" smtClean="0"/>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D9026-D14C-443B-A75B-862653620C0D}" type="slidenum">
              <a:rPr lang="en-US" smtClean="0"/>
              <a:t>‹#›</a:t>
            </a:fld>
            <a:endParaRPr lang="en-US"/>
          </a:p>
        </p:txBody>
      </p:sp>
    </p:spTree>
    <p:extLst>
      <p:ext uri="{BB962C8B-B14F-4D97-AF65-F5344CB8AC3E}">
        <p14:creationId xmlns:p14="http://schemas.microsoft.com/office/powerpoint/2010/main" val="369474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B6C4D9-AE16-45FD-8C6B-868E8D7FD73F}" type="datetimeFigureOut">
              <a:rPr lang="en-US" smtClean="0"/>
              <a:t>6/28/2016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D9026-D14C-443B-A75B-862653620C0D}" type="slidenum">
              <a:rPr lang="en-US" smtClean="0"/>
              <a:t>‹#›</a:t>
            </a:fld>
            <a:endParaRPr lang="en-US"/>
          </a:p>
        </p:txBody>
      </p:sp>
    </p:spTree>
    <p:extLst>
      <p:ext uri="{BB962C8B-B14F-4D97-AF65-F5344CB8AC3E}">
        <p14:creationId xmlns:p14="http://schemas.microsoft.com/office/powerpoint/2010/main" val="2986851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B6C4D9-AE16-45FD-8C6B-868E8D7FD73F}" type="datetimeFigureOut">
              <a:rPr lang="en-US" smtClean="0"/>
              <a:t>6/28/2016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D9026-D14C-443B-A75B-862653620C0D}" type="slidenum">
              <a:rPr lang="en-US" smtClean="0"/>
              <a:t>‹#›</a:t>
            </a:fld>
            <a:endParaRPr lang="en-US"/>
          </a:p>
        </p:txBody>
      </p:sp>
    </p:spTree>
    <p:extLst>
      <p:ext uri="{BB962C8B-B14F-4D97-AF65-F5344CB8AC3E}">
        <p14:creationId xmlns:p14="http://schemas.microsoft.com/office/powerpoint/2010/main" val="335502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B6C4D9-AE16-45FD-8C6B-868E8D7FD73F}" type="datetimeFigureOut">
              <a:rPr lang="en-US" smtClean="0"/>
              <a:t>6/28/2016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D9026-D14C-443B-A75B-862653620C0D}" type="slidenum">
              <a:rPr lang="en-US" smtClean="0"/>
              <a:t>‹#›</a:t>
            </a:fld>
            <a:endParaRPr lang="en-US"/>
          </a:p>
        </p:txBody>
      </p:sp>
    </p:spTree>
    <p:extLst>
      <p:ext uri="{BB962C8B-B14F-4D97-AF65-F5344CB8AC3E}">
        <p14:creationId xmlns:p14="http://schemas.microsoft.com/office/powerpoint/2010/main" val="791097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6C4D9-AE16-45FD-8C6B-868E8D7FD73F}" type="datetimeFigureOut">
              <a:rPr lang="en-US" smtClean="0"/>
              <a:t>6/28/2016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D9026-D14C-443B-A75B-862653620C0D}" type="slidenum">
              <a:rPr lang="en-US" smtClean="0"/>
              <a:t>‹#›</a:t>
            </a:fld>
            <a:endParaRPr lang="en-US"/>
          </a:p>
        </p:txBody>
      </p:sp>
    </p:spTree>
    <p:extLst>
      <p:ext uri="{BB962C8B-B14F-4D97-AF65-F5344CB8AC3E}">
        <p14:creationId xmlns:p14="http://schemas.microsoft.com/office/powerpoint/2010/main" val="1184965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6C4D9-AE16-45FD-8C6B-868E8D7FD73F}" type="datetimeFigureOut">
              <a:rPr lang="en-US" smtClean="0"/>
              <a:t>6/28/2016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D9026-D14C-443B-A75B-862653620C0D}" type="slidenum">
              <a:rPr lang="en-US" smtClean="0"/>
              <a:t>‹#›</a:t>
            </a:fld>
            <a:endParaRPr lang="en-US"/>
          </a:p>
        </p:txBody>
      </p:sp>
    </p:spTree>
    <p:extLst>
      <p:ext uri="{BB962C8B-B14F-4D97-AF65-F5344CB8AC3E}">
        <p14:creationId xmlns:p14="http://schemas.microsoft.com/office/powerpoint/2010/main" val="216548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6C4D9-AE16-45FD-8C6B-868E8D7FD73F}" type="datetimeFigureOut">
              <a:rPr lang="en-US" smtClean="0"/>
              <a:t>6/28/2016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D9026-D14C-443B-A75B-862653620C0D}" type="slidenum">
              <a:rPr lang="en-US" smtClean="0"/>
              <a:t>‹#›</a:t>
            </a:fld>
            <a:endParaRPr lang="en-US"/>
          </a:p>
        </p:txBody>
      </p:sp>
    </p:spTree>
    <p:extLst>
      <p:ext uri="{BB962C8B-B14F-4D97-AF65-F5344CB8AC3E}">
        <p14:creationId xmlns:p14="http://schemas.microsoft.com/office/powerpoint/2010/main" val="722371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6C4D9-AE16-45FD-8C6B-868E8D7FD73F}" type="datetimeFigureOut">
              <a:rPr lang="en-US" smtClean="0"/>
              <a:t>6/28/2016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D9026-D14C-443B-A75B-862653620C0D}" type="slidenum">
              <a:rPr lang="en-US" smtClean="0"/>
              <a:t>‹#›</a:t>
            </a:fld>
            <a:endParaRPr lang="en-US"/>
          </a:p>
        </p:txBody>
      </p:sp>
    </p:spTree>
    <p:extLst>
      <p:ext uri="{BB962C8B-B14F-4D97-AF65-F5344CB8AC3E}">
        <p14:creationId xmlns:p14="http://schemas.microsoft.com/office/powerpoint/2010/main" val="3268615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1.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hyperlink" Target="http://m.mlb.com/news/article/21753016/" TargetMode="External"/><Relationship Id="rId7"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8.jpg"/><Relationship Id="rId5" Type="http://schemas.openxmlformats.org/officeDocument/2006/relationships/image" Target="../media/image27.jpg"/><Relationship Id="rId10" Type="http://schemas.openxmlformats.org/officeDocument/2006/relationships/image" Target="../media/image32.jpeg"/><Relationship Id="rId4" Type="http://schemas.openxmlformats.org/officeDocument/2006/relationships/image" Target="../media/image26.jpg"/><Relationship Id="rId9" Type="http://schemas.openxmlformats.org/officeDocument/2006/relationships/image" Target="../media/image31.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4.jpg"/></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6.jpg"/></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8.jpg"/></Relationships>
</file>

<file path=ppt/slides/_rels/slide1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33.jpg"/><Relationship Id="rId7" Type="http://schemas.openxmlformats.org/officeDocument/2006/relationships/image" Target="../media/image43.jp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2.jpg"/><Relationship Id="rId11" Type="http://schemas.openxmlformats.org/officeDocument/2006/relationships/image" Target="../media/image47.jpg"/><Relationship Id="rId5" Type="http://schemas.openxmlformats.org/officeDocument/2006/relationships/image" Target="../media/image41.jpg"/><Relationship Id="rId10" Type="http://schemas.openxmlformats.org/officeDocument/2006/relationships/image" Target="../media/image46.jpg"/><Relationship Id="rId4" Type="http://schemas.openxmlformats.org/officeDocument/2006/relationships/image" Target="../media/image40.jpg"/><Relationship Id="rId9" Type="http://schemas.openxmlformats.org/officeDocument/2006/relationships/image" Target="../media/image45.jpg"/></Relationships>
</file>

<file path=ppt/slides/_rels/slide19.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48.jpg"/><Relationship Id="rId7" Type="http://schemas.openxmlformats.org/officeDocument/2006/relationships/image" Target="../media/image51.jp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34.jpg"/><Relationship Id="rId11" Type="http://schemas.openxmlformats.org/officeDocument/2006/relationships/image" Target="../media/image55.jpg"/><Relationship Id="rId5" Type="http://schemas.openxmlformats.org/officeDocument/2006/relationships/image" Target="../media/image50.jpg"/><Relationship Id="rId10" Type="http://schemas.openxmlformats.org/officeDocument/2006/relationships/image" Target="../media/image54.jpg"/><Relationship Id="rId4" Type="http://schemas.openxmlformats.org/officeDocument/2006/relationships/image" Target="../media/image49.jpg"/><Relationship Id="rId9" Type="http://schemas.openxmlformats.org/officeDocument/2006/relationships/image" Target="../media/image53.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58.gif"/><Relationship Id="rId2" Type="http://schemas.openxmlformats.org/officeDocument/2006/relationships/slideLayout" Target="../slideLayouts/slideLayout5.xml"/><Relationship Id="rId1" Type="http://schemas.openxmlformats.org/officeDocument/2006/relationships/video" Target="https://www.youtube.com/embed/Lyb6zXboIjY" TargetMode="External"/><Relationship Id="rId6" Type="http://schemas.openxmlformats.org/officeDocument/2006/relationships/image" Target="../media/image57.jpg"/><Relationship Id="rId5" Type="http://schemas.openxmlformats.org/officeDocument/2006/relationships/hyperlink" Target="https://www.youtube.com/watch?v=Lyb6zXboIjY" TargetMode="External"/><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youtube.com/watch?v=-t4ql-r406Q"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m.youtube.com/watch?v=EkRYuMqw-B0" TargetMode="Externa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4044860"/>
          </a:xfrm>
        </p:spPr>
        <p:txBody>
          <a:bodyPr>
            <a:normAutofit/>
          </a:bodyPr>
          <a:lstStyle/>
          <a:p>
            <a:r>
              <a:rPr lang="en-US" sz="6600" b="1" dirty="0" smtClean="0"/>
              <a:t>The Year in Baseball:</a:t>
            </a:r>
            <a:br>
              <a:rPr lang="en-US" sz="6600" b="1" dirty="0" smtClean="0"/>
            </a:br>
            <a:r>
              <a:rPr lang="en-US" sz="6600" b="1" dirty="0"/>
              <a:t/>
            </a:r>
            <a:br>
              <a:rPr lang="en-US" sz="6600" b="1" dirty="0"/>
            </a:br>
            <a:r>
              <a:rPr lang="en-US" sz="8800" b="1" dirty="0" smtClean="0"/>
              <a:t>1955</a:t>
            </a:r>
            <a:endParaRPr lang="en-US" sz="8800" b="1" dirty="0"/>
          </a:p>
        </p:txBody>
      </p:sp>
    </p:spTree>
    <p:extLst>
      <p:ext uri="{BB962C8B-B14F-4D97-AF65-F5344CB8AC3E}">
        <p14:creationId xmlns:p14="http://schemas.microsoft.com/office/powerpoint/2010/main" val="3122047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dirty="0"/>
              <a:t>1955 -- On the Field</a:t>
            </a:r>
            <a:r>
              <a:rPr lang="en-US" sz="6000" dirty="0" smtClean="0"/>
              <a:t>:</a:t>
            </a:r>
            <a:br>
              <a:rPr lang="en-US" sz="6000" dirty="0" smtClean="0"/>
            </a:br>
            <a:r>
              <a:rPr lang="en-US" sz="4000" dirty="0" smtClean="0"/>
              <a:t>Spring Baseball</a:t>
            </a:r>
            <a:endParaRPr lang="en-US" sz="6000" dirty="0"/>
          </a:p>
        </p:txBody>
      </p:sp>
      <p:sp>
        <p:nvSpPr>
          <p:cNvPr id="4" name="Content Placeholder 3"/>
          <p:cNvSpPr>
            <a:spLocks noGrp="1"/>
          </p:cNvSpPr>
          <p:nvPr>
            <p:ph sz="half" idx="2"/>
          </p:nvPr>
        </p:nvSpPr>
        <p:spPr>
          <a:xfrm>
            <a:off x="6318504" y="1825625"/>
            <a:ext cx="5181600" cy="4351338"/>
          </a:xfrm>
        </p:spPr>
        <p:txBody>
          <a:bodyPr/>
          <a:lstStyle/>
          <a:p>
            <a:pPr marL="0" indent="0">
              <a:buNone/>
            </a:pPr>
            <a:endParaRPr lang="en-US" dirty="0" smtClean="0"/>
          </a:p>
          <a:p>
            <a:pPr marL="0" indent="0">
              <a:buNone/>
            </a:pPr>
            <a:endParaRPr lang="en-US" dirty="0"/>
          </a:p>
        </p:txBody>
      </p:sp>
      <p:sp>
        <p:nvSpPr>
          <p:cNvPr id="3" name="TextBox 2"/>
          <p:cNvSpPr txBox="1"/>
          <p:nvPr/>
        </p:nvSpPr>
        <p:spPr>
          <a:xfrm>
            <a:off x="906044" y="1773035"/>
            <a:ext cx="11000232" cy="2062103"/>
          </a:xfrm>
          <a:prstGeom prst="rect">
            <a:avLst/>
          </a:prstGeom>
          <a:noFill/>
        </p:spPr>
        <p:txBody>
          <a:bodyPr wrap="square" rtlCol="0">
            <a:spAutoFit/>
          </a:bodyPr>
          <a:lstStyle/>
          <a:p>
            <a:r>
              <a:rPr lang="en-US" sz="2800" dirty="0" smtClean="0"/>
              <a:t>University of Texas Longhorns Baseball:  </a:t>
            </a:r>
            <a:r>
              <a:rPr lang="en-US" sz="2400" dirty="0" smtClean="0"/>
              <a:t> 10-13-1 overall, 7-8-1 in SWC </a:t>
            </a:r>
          </a:p>
          <a:p>
            <a:endParaRPr lang="en-US" sz="2400" dirty="0"/>
          </a:p>
          <a:p>
            <a:endParaRPr lang="en-US" sz="2400" dirty="0" smtClean="0"/>
          </a:p>
          <a:p>
            <a:endParaRPr lang="en-US" sz="2400" dirty="0"/>
          </a:p>
          <a:p>
            <a:endParaRPr lang="en-US" sz="2400"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8022" y="2569089"/>
            <a:ext cx="2162556" cy="2713025"/>
          </a:xfrm>
          <a:prstGeom prst="rect">
            <a:avLst/>
          </a:prstGeom>
        </p:spPr>
      </p:pic>
      <p:sp>
        <p:nvSpPr>
          <p:cNvPr id="9" name="TextBox 8"/>
          <p:cNvSpPr txBox="1"/>
          <p:nvPr/>
        </p:nvSpPr>
        <p:spPr>
          <a:xfrm>
            <a:off x="8350125" y="5656246"/>
            <a:ext cx="2875659" cy="369332"/>
          </a:xfrm>
          <a:prstGeom prst="rect">
            <a:avLst/>
          </a:prstGeom>
          <a:noFill/>
        </p:spPr>
        <p:txBody>
          <a:bodyPr wrap="none" rtlCol="0">
            <a:spAutoFit/>
          </a:bodyPr>
          <a:lstStyle/>
          <a:p>
            <a:r>
              <a:rPr lang="en-US" dirty="0" smtClean="0"/>
              <a:t>February Playmate of Month</a:t>
            </a: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8199" y="2364339"/>
            <a:ext cx="2129573" cy="3439394"/>
          </a:xfrm>
          <a:prstGeom prst="rect">
            <a:avLst/>
          </a:prstGeom>
        </p:spPr>
      </p:pic>
      <p:sp>
        <p:nvSpPr>
          <p:cNvPr id="11" name="TextBox 10"/>
          <p:cNvSpPr txBox="1"/>
          <p:nvPr/>
        </p:nvSpPr>
        <p:spPr>
          <a:xfrm>
            <a:off x="1294447" y="5869824"/>
            <a:ext cx="2197076" cy="646331"/>
          </a:xfrm>
          <a:prstGeom prst="rect">
            <a:avLst/>
          </a:prstGeom>
          <a:noFill/>
        </p:spPr>
        <p:txBody>
          <a:bodyPr wrap="none" rtlCol="0">
            <a:spAutoFit/>
          </a:bodyPr>
          <a:lstStyle/>
          <a:p>
            <a:r>
              <a:rPr lang="en-US" dirty="0" smtClean="0"/>
              <a:t>UT Head Coach was a</a:t>
            </a:r>
          </a:p>
          <a:p>
            <a:r>
              <a:rPr lang="en-US" dirty="0" smtClean="0"/>
              <a:t>White Sox outfielder</a:t>
            </a:r>
            <a:endParaRPr lang="en-US"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5874" y="2364339"/>
            <a:ext cx="2120252" cy="3180378"/>
          </a:xfrm>
          <a:prstGeom prst="rect">
            <a:avLst/>
          </a:prstGeom>
        </p:spPr>
      </p:pic>
      <p:sp>
        <p:nvSpPr>
          <p:cNvPr id="13" name="TextBox 12"/>
          <p:cNvSpPr txBox="1"/>
          <p:nvPr/>
        </p:nvSpPr>
        <p:spPr>
          <a:xfrm>
            <a:off x="4966711" y="5715297"/>
            <a:ext cx="2232471" cy="646331"/>
          </a:xfrm>
          <a:prstGeom prst="rect">
            <a:avLst/>
          </a:prstGeom>
          <a:noFill/>
        </p:spPr>
        <p:txBody>
          <a:bodyPr wrap="none" rtlCol="0">
            <a:spAutoFit/>
          </a:bodyPr>
          <a:lstStyle/>
          <a:p>
            <a:r>
              <a:rPr lang="en-US" dirty="0" smtClean="0"/>
              <a:t>Catcher played in the</a:t>
            </a:r>
          </a:p>
          <a:p>
            <a:r>
              <a:rPr lang="en-US" dirty="0" smtClean="0"/>
              <a:t>Majors for the Phillies</a:t>
            </a:r>
            <a:endParaRPr lang="en-US" dirty="0"/>
          </a:p>
        </p:txBody>
      </p:sp>
    </p:spTree>
    <p:extLst>
      <p:ext uri="{BB962C8B-B14F-4D97-AF65-F5344CB8AC3E}">
        <p14:creationId xmlns:p14="http://schemas.microsoft.com/office/powerpoint/2010/main" val="3361501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dirty="0"/>
              <a:t>1955 -- On the Field</a:t>
            </a:r>
            <a:r>
              <a:rPr lang="en-US" sz="6000" dirty="0" smtClean="0"/>
              <a:t>:</a:t>
            </a:r>
            <a:br>
              <a:rPr lang="en-US" sz="6000" dirty="0" smtClean="0"/>
            </a:br>
            <a:endParaRPr lang="en-US" sz="6000" dirty="0"/>
          </a:p>
        </p:txBody>
      </p:sp>
      <p:sp>
        <p:nvSpPr>
          <p:cNvPr id="4" name="Content Placeholder 3"/>
          <p:cNvSpPr>
            <a:spLocks noGrp="1"/>
          </p:cNvSpPr>
          <p:nvPr>
            <p:ph sz="half" idx="2"/>
          </p:nvPr>
        </p:nvSpPr>
        <p:spPr>
          <a:xfrm>
            <a:off x="6318504" y="1825625"/>
            <a:ext cx="5181600" cy="4351338"/>
          </a:xfrm>
        </p:spPr>
        <p:txBody>
          <a:bodyPr/>
          <a:lstStyle/>
          <a:p>
            <a:pPr marL="0" indent="0">
              <a:buNone/>
            </a:pPr>
            <a:endParaRPr lang="en-US" dirty="0" smtClean="0"/>
          </a:p>
          <a:p>
            <a:pPr marL="0" indent="0">
              <a:buNone/>
            </a:pPr>
            <a:endParaRPr lang="en-US" dirty="0"/>
          </a:p>
        </p:txBody>
      </p:sp>
      <p:sp>
        <p:nvSpPr>
          <p:cNvPr id="3" name="TextBox 2"/>
          <p:cNvSpPr txBox="1"/>
          <p:nvPr/>
        </p:nvSpPr>
        <p:spPr>
          <a:xfrm>
            <a:off x="693038" y="1317793"/>
            <a:ext cx="11000232" cy="1015663"/>
          </a:xfrm>
          <a:prstGeom prst="rect">
            <a:avLst/>
          </a:prstGeom>
          <a:noFill/>
        </p:spPr>
        <p:txBody>
          <a:bodyPr wrap="square" rtlCol="0">
            <a:spAutoFit/>
          </a:bodyPr>
          <a:lstStyle/>
          <a:p>
            <a:r>
              <a:rPr lang="en-US" sz="3600" dirty="0" smtClean="0"/>
              <a:t>These future Hall-of-Famers made their rookie debut:</a:t>
            </a:r>
          </a:p>
          <a:p>
            <a:pPr lvl="1"/>
            <a:endParaRPr lang="en-US" sz="2400" b="1" i="1"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928" y="2501076"/>
            <a:ext cx="2450591" cy="36758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2183" y="2501077"/>
            <a:ext cx="2496184" cy="374427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031" y="2498364"/>
            <a:ext cx="2452400" cy="367859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10095" y="2498364"/>
            <a:ext cx="2452399" cy="3678599"/>
          </a:xfrm>
          <a:prstGeom prst="rect">
            <a:avLst/>
          </a:prstGeom>
        </p:spPr>
      </p:pic>
    </p:spTree>
    <p:extLst>
      <p:ext uri="{BB962C8B-B14F-4D97-AF65-F5344CB8AC3E}">
        <p14:creationId xmlns:p14="http://schemas.microsoft.com/office/powerpoint/2010/main" val="1622064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dirty="0"/>
              <a:t>1955 -- On the Field</a:t>
            </a:r>
            <a:r>
              <a:rPr lang="en-US" sz="6000" dirty="0" smtClean="0"/>
              <a:t>:</a:t>
            </a:r>
            <a:br>
              <a:rPr lang="en-US" sz="6000" dirty="0" smtClean="0"/>
            </a:br>
            <a:endParaRPr lang="en-US" sz="6000" dirty="0"/>
          </a:p>
        </p:txBody>
      </p:sp>
      <p:sp>
        <p:nvSpPr>
          <p:cNvPr id="4" name="Content Placeholder 3"/>
          <p:cNvSpPr>
            <a:spLocks noGrp="1"/>
          </p:cNvSpPr>
          <p:nvPr>
            <p:ph sz="half" idx="2"/>
          </p:nvPr>
        </p:nvSpPr>
        <p:spPr>
          <a:xfrm>
            <a:off x="6318504" y="1825625"/>
            <a:ext cx="5181600" cy="4351338"/>
          </a:xfrm>
        </p:spPr>
        <p:txBody>
          <a:bodyPr/>
          <a:lstStyle/>
          <a:p>
            <a:pPr marL="0" indent="0">
              <a:buNone/>
            </a:pPr>
            <a:endParaRPr lang="en-US" dirty="0" smtClean="0"/>
          </a:p>
          <a:p>
            <a:pPr marL="0" indent="0">
              <a:buNone/>
            </a:pPr>
            <a:endParaRPr lang="en-US" dirty="0"/>
          </a:p>
        </p:txBody>
      </p:sp>
      <p:sp>
        <p:nvSpPr>
          <p:cNvPr id="9" name="TextBox 8"/>
          <p:cNvSpPr txBox="1"/>
          <p:nvPr/>
        </p:nvSpPr>
        <p:spPr>
          <a:xfrm>
            <a:off x="7930896" y="6534834"/>
            <a:ext cx="4319016" cy="646331"/>
          </a:xfrm>
          <a:prstGeom prst="rect">
            <a:avLst/>
          </a:prstGeom>
          <a:noFill/>
        </p:spPr>
        <p:txBody>
          <a:bodyPr wrap="square" rtlCol="0">
            <a:spAutoFit/>
          </a:bodyPr>
          <a:lstStyle/>
          <a:p>
            <a:r>
              <a:rPr lang="en-US" dirty="0">
                <a:hlinkClick r:id="rId3"/>
              </a:rPr>
              <a:t>http://m.mlb.com/news/article/21753016</a:t>
            </a:r>
            <a:r>
              <a:rPr lang="en-US" dirty="0" smtClean="0">
                <a:hlinkClick r:id="rId3"/>
              </a:rPr>
              <a:t>/</a:t>
            </a:r>
            <a:endParaRPr lang="en-US" dirty="0" smtClean="0"/>
          </a:p>
          <a:p>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040" y="941776"/>
            <a:ext cx="4405678" cy="5806495"/>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286" y="1027906"/>
            <a:ext cx="1838706" cy="2758059"/>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5190" y="1027905"/>
            <a:ext cx="1838706" cy="2758059"/>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34464" y="3867854"/>
            <a:ext cx="1867369" cy="2735228"/>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55286" y="3845023"/>
            <a:ext cx="1838706" cy="2758059"/>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34464" y="1027905"/>
            <a:ext cx="1840088" cy="2760132"/>
          </a:xfrm>
          <a:prstGeom prst="rect">
            <a:avLst/>
          </a:prstGeom>
        </p:spPr>
      </p:pic>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30103" y="3872314"/>
            <a:ext cx="2048879" cy="2689811"/>
          </a:xfrm>
          <a:prstGeom prst="rect">
            <a:avLst/>
          </a:prstGeom>
        </p:spPr>
      </p:pic>
    </p:spTree>
    <p:extLst>
      <p:ext uri="{BB962C8B-B14F-4D97-AF65-F5344CB8AC3E}">
        <p14:creationId xmlns:p14="http://schemas.microsoft.com/office/powerpoint/2010/main" val="4053449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dirty="0"/>
              <a:t>1955 -- On the Field</a:t>
            </a:r>
            <a:r>
              <a:rPr lang="en-US" sz="6000" dirty="0" smtClean="0"/>
              <a:t>:</a:t>
            </a:r>
            <a:br>
              <a:rPr lang="en-US" sz="6000" dirty="0" smtClean="0"/>
            </a:br>
            <a:r>
              <a:rPr lang="en-US" sz="4000" dirty="0" smtClean="0"/>
              <a:t>Final Regular Season Standings</a:t>
            </a:r>
            <a:endParaRPr lang="en-US" sz="6000" dirty="0"/>
          </a:p>
        </p:txBody>
      </p:sp>
      <p:sp>
        <p:nvSpPr>
          <p:cNvPr id="4" name="Content Placeholder 3"/>
          <p:cNvSpPr>
            <a:spLocks noGrp="1"/>
          </p:cNvSpPr>
          <p:nvPr>
            <p:ph sz="half" idx="2"/>
          </p:nvPr>
        </p:nvSpPr>
        <p:spPr>
          <a:xfrm>
            <a:off x="6318504" y="1825625"/>
            <a:ext cx="5181600" cy="4351338"/>
          </a:xfrm>
        </p:spPr>
        <p:txBody>
          <a:bodyPr/>
          <a:lstStyle/>
          <a:p>
            <a:pPr marL="0" indent="0">
              <a:buNone/>
            </a:pPr>
            <a:endParaRPr lang="en-US" dirty="0" smtClean="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84013317"/>
              </p:ext>
            </p:extLst>
          </p:nvPr>
        </p:nvGraphicFramePr>
        <p:xfrm>
          <a:off x="0" y="2042188"/>
          <a:ext cx="6071615" cy="4134774"/>
        </p:xfrm>
        <a:graphic>
          <a:graphicData uri="http://schemas.openxmlformats.org/drawingml/2006/table">
            <a:tbl>
              <a:tblPr/>
              <a:tblGrid>
                <a:gridCol w="1214323"/>
                <a:gridCol w="1345997"/>
                <a:gridCol w="1605280"/>
                <a:gridCol w="86360"/>
                <a:gridCol w="1819655"/>
              </a:tblGrid>
              <a:tr h="465304">
                <a:tc gridSpan="5">
                  <a:txBody>
                    <a:bodyPr/>
                    <a:lstStyle/>
                    <a:p>
                      <a:pPr algn="ctr"/>
                      <a:r>
                        <a:rPr lang="en-US" b="1" dirty="0">
                          <a:solidFill>
                            <a:schemeClr val="accent1"/>
                          </a:solidFill>
                          <a:effectLst/>
                          <a:latin typeface="Georgia" panose="02040502050405020303" pitchFamily="18" charset="0"/>
                        </a:rPr>
                        <a:t>1955 National </a:t>
                      </a:r>
                      <a:r>
                        <a:rPr lang="en-US" b="1" dirty="0" smtClean="0">
                          <a:solidFill>
                            <a:schemeClr val="accent1"/>
                          </a:solidFill>
                          <a:effectLst/>
                          <a:latin typeface="Georgia" panose="02040502050405020303" pitchFamily="18" charset="0"/>
                        </a:rPr>
                        <a:t>League Team </a:t>
                      </a:r>
                      <a:r>
                        <a:rPr lang="en-US" b="1" dirty="0">
                          <a:solidFill>
                            <a:schemeClr val="accent1"/>
                          </a:solidFill>
                          <a:effectLst/>
                          <a:latin typeface="Georgia" panose="02040502050405020303" pitchFamily="18" charset="0"/>
                        </a:rPr>
                        <a:t>Standings</a:t>
                      </a:r>
                    </a:p>
                  </a:txBody>
                  <a:tcPr marL="30480" marR="30480" marT="38100" marB="7620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1438">
                <a:tc>
                  <a:txBody>
                    <a:bodyPr/>
                    <a:lstStyle/>
                    <a:p>
                      <a:pPr algn="ctr"/>
                      <a:r>
                        <a:rPr lang="en-US" b="1" dirty="0" smtClean="0">
                          <a:solidFill>
                            <a:srgbClr val="FFFFFF"/>
                          </a:solidFill>
                          <a:effectLst/>
                        </a:rPr>
                        <a:t>Team</a:t>
                      </a:r>
                      <a:endParaRPr lang="en-US" b="1" dirty="0">
                        <a:solidFill>
                          <a:srgbClr val="FFFFFF"/>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D3201"/>
                    </a:solidFill>
                  </a:tcPr>
                </a:tc>
                <a:tc>
                  <a:txBody>
                    <a:bodyPr/>
                    <a:lstStyle/>
                    <a:p>
                      <a:pPr algn="ctr"/>
                      <a:r>
                        <a:rPr lang="en-US" b="1">
                          <a:solidFill>
                            <a:srgbClr val="FFFFFF"/>
                          </a:solidFill>
                          <a:effectLst/>
                        </a:rPr>
                        <a:t>Wins</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D3201"/>
                    </a:solidFill>
                  </a:tcPr>
                </a:tc>
                <a:tc>
                  <a:txBody>
                    <a:bodyPr/>
                    <a:lstStyle/>
                    <a:p>
                      <a:pPr algn="ctr"/>
                      <a:r>
                        <a:rPr lang="en-US" b="1" dirty="0">
                          <a:solidFill>
                            <a:srgbClr val="FFFFFF"/>
                          </a:solidFill>
                          <a:effectLst/>
                        </a:rPr>
                        <a:t>Losses</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D3201"/>
                    </a:solidFill>
                  </a:tcPr>
                </a:tc>
                <a:tc>
                  <a:txBody>
                    <a:bodyPr/>
                    <a:lstStyle/>
                    <a:p>
                      <a:endParaRPr lang="en-US"/>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D3201"/>
                    </a:solidFill>
                  </a:tcPr>
                </a:tc>
                <a:tc>
                  <a:txBody>
                    <a:bodyPr/>
                    <a:lstStyle/>
                    <a:p>
                      <a:pPr algn="ctr"/>
                      <a:r>
                        <a:rPr lang="en-US" b="1">
                          <a:solidFill>
                            <a:srgbClr val="FFFFFF"/>
                          </a:solidFill>
                          <a:effectLst/>
                        </a:rPr>
                        <a:t>GB</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D3201"/>
                    </a:solidFill>
                  </a:tcPr>
                </a:tc>
              </a:tr>
              <a:tr h="401438">
                <a:tc>
                  <a:txBody>
                    <a:bodyPr/>
                    <a:lstStyle/>
                    <a:p>
                      <a:pPr algn="l" fontAlgn="ctr"/>
                      <a:r>
                        <a:rPr lang="en-US" u="none" strike="noStrike" dirty="0" smtClean="0">
                          <a:solidFill>
                            <a:schemeClr val="accent1"/>
                          </a:solidFill>
                          <a:effectLst/>
                        </a:rPr>
                        <a:t>Brooklyn</a:t>
                      </a:r>
                      <a:endParaRPr lang="en-US" dirty="0">
                        <a:solidFill>
                          <a:schemeClr val="accent1"/>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98</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55</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endParaRPr lang="en-US"/>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0</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01438">
                <a:tc>
                  <a:txBody>
                    <a:bodyPr/>
                    <a:lstStyle/>
                    <a:p>
                      <a:pPr algn="l" fontAlgn="ctr"/>
                      <a:r>
                        <a:rPr lang="en-US" u="none" strike="noStrike" dirty="0" smtClean="0">
                          <a:solidFill>
                            <a:schemeClr val="accent1"/>
                          </a:solidFill>
                          <a:effectLst/>
                        </a:rPr>
                        <a:t>Milwaukee</a:t>
                      </a:r>
                      <a:endParaRPr lang="en-US" dirty="0">
                        <a:solidFill>
                          <a:schemeClr val="accent1"/>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85</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69</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endParaRPr lang="en-US"/>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13½</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01438">
                <a:tc>
                  <a:txBody>
                    <a:bodyPr/>
                    <a:lstStyle/>
                    <a:p>
                      <a:pPr algn="l" fontAlgn="ctr"/>
                      <a:r>
                        <a:rPr lang="en-US" u="none" strike="noStrike" dirty="0">
                          <a:solidFill>
                            <a:schemeClr val="accent1"/>
                          </a:solidFill>
                          <a:effectLst/>
                        </a:rPr>
                        <a:t>New </a:t>
                      </a:r>
                      <a:r>
                        <a:rPr lang="en-US" u="none" strike="noStrike" dirty="0" smtClean="0">
                          <a:solidFill>
                            <a:schemeClr val="accent1"/>
                          </a:solidFill>
                          <a:effectLst/>
                        </a:rPr>
                        <a:t>York</a:t>
                      </a:r>
                      <a:endParaRPr lang="en-US" dirty="0">
                        <a:solidFill>
                          <a:schemeClr val="accent1"/>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80</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74</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endParaRPr lang="en-US"/>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18½</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01438">
                <a:tc>
                  <a:txBody>
                    <a:bodyPr/>
                    <a:lstStyle/>
                    <a:p>
                      <a:pPr algn="l" fontAlgn="ctr"/>
                      <a:r>
                        <a:rPr lang="en-US" u="none" strike="noStrike" dirty="0" smtClean="0">
                          <a:solidFill>
                            <a:schemeClr val="accent1"/>
                          </a:solidFill>
                          <a:effectLst/>
                        </a:rPr>
                        <a:t>Philadelphia</a:t>
                      </a:r>
                      <a:endParaRPr lang="en-US" dirty="0">
                        <a:solidFill>
                          <a:schemeClr val="accent1"/>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77</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77</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endParaRPr lang="en-US"/>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21½</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01438">
                <a:tc>
                  <a:txBody>
                    <a:bodyPr/>
                    <a:lstStyle/>
                    <a:p>
                      <a:pPr algn="l" fontAlgn="ctr"/>
                      <a:r>
                        <a:rPr lang="en-US" u="none" strike="noStrike" dirty="0" smtClean="0">
                          <a:solidFill>
                            <a:schemeClr val="accent1"/>
                          </a:solidFill>
                          <a:effectLst/>
                        </a:rPr>
                        <a:t>Cincinnati</a:t>
                      </a:r>
                      <a:endParaRPr lang="en-US" dirty="0">
                        <a:solidFill>
                          <a:schemeClr val="accent1"/>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75</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dirty="0">
                          <a:effectLst/>
                        </a:rPr>
                        <a:t>79</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endParaRPr lang="en-US"/>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23½</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01438">
                <a:tc>
                  <a:txBody>
                    <a:bodyPr/>
                    <a:lstStyle/>
                    <a:p>
                      <a:pPr algn="l" fontAlgn="ctr"/>
                      <a:r>
                        <a:rPr lang="en-US" u="none" strike="noStrike" dirty="0" smtClean="0">
                          <a:solidFill>
                            <a:schemeClr val="accent1"/>
                          </a:solidFill>
                          <a:effectLst/>
                        </a:rPr>
                        <a:t>Chicago</a:t>
                      </a:r>
                      <a:endParaRPr lang="en-US" dirty="0">
                        <a:solidFill>
                          <a:schemeClr val="accent1"/>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72</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81</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endParaRPr lang="en-US"/>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26</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01438">
                <a:tc>
                  <a:txBody>
                    <a:bodyPr/>
                    <a:lstStyle/>
                    <a:p>
                      <a:pPr algn="l" fontAlgn="ctr"/>
                      <a:r>
                        <a:rPr lang="en-US" u="none" strike="noStrike" dirty="0">
                          <a:solidFill>
                            <a:schemeClr val="accent1"/>
                          </a:solidFill>
                          <a:effectLst/>
                        </a:rPr>
                        <a:t>St. </a:t>
                      </a:r>
                      <a:r>
                        <a:rPr lang="en-US" u="none" strike="noStrike" dirty="0" smtClean="0">
                          <a:solidFill>
                            <a:schemeClr val="accent1"/>
                          </a:solidFill>
                          <a:effectLst/>
                        </a:rPr>
                        <a:t>Louis</a:t>
                      </a:r>
                      <a:endParaRPr lang="en-US" dirty="0">
                        <a:solidFill>
                          <a:schemeClr val="accent1"/>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68</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86</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endParaRPr lang="en-US"/>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30½</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57966">
                <a:tc>
                  <a:txBody>
                    <a:bodyPr/>
                    <a:lstStyle/>
                    <a:p>
                      <a:pPr algn="l" fontAlgn="ctr"/>
                      <a:r>
                        <a:rPr lang="en-US" u="none" strike="noStrike" dirty="0" smtClean="0">
                          <a:solidFill>
                            <a:schemeClr val="accent1"/>
                          </a:solidFill>
                          <a:effectLst/>
                        </a:rPr>
                        <a:t>Pittsburgh</a:t>
                      </a:r>
                      <a:endParaRPr lang="en-US" dirty="0">
                        <a:solidFill>
                          <a:schemeClr val="accent1"/>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60</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dirty="0">
                          <a:effectLst/>
                        </a:rPr>
                        <a:t>94</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endParaRPr lang="en-US"/>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dirty="0">
                          <a:effectLst/>
                        </a:rPr>
                        <a:t>38½</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33154397"/>
              </p:ext>
            </p:extLst>
          </p:nvPr>
        </p:nvGraphicFramePr>
        <p:xfrm>
          <a:off x="6096000" y="2048256"/>
          <a:ext cx="5873495" cy="4128707"/>
        </p:xfrm>
        <a:graphic>
          <a:graphicData uri="http://schemas.openxmlformats.org/drawingml/2006/table">
            <a:tbl>
              <a:tblPr/>
              <a:tblGrid>
                <a:gridCol w="1174699"/>
                <a:gridCol w="1315517"/>
                <a:gridCol w="1738522"/>
                <a:gridCol w="94977"/>
                <a:gridCol w="1549780"/>
              </a:tblGrid>
              <a:tr h="476534">
                <a:tc gridSpan="5">
                  <a:txBody>
                    <a:bodyPr/>
                    <a:lstStyle/>
                    <a:p>
                      <a:pPr algn="ctr"/>
                      <a:r>
                        <a:rPr lang="en-US" b="1" dirty="0">
                          <a:solidFill>
                            <a:srgbClr val="FF0000"/>
                          </a:solidFill>
                          <a:effectLst/>
                          <a:latin typeface="Georgia" panose="02040502050405020303" pitchFamily="18" charset="0"/>
                        </a:rPr>
                        <a:t>1955 American </a:t>
                      </a:r>
                      <a:r>
                        <a:rPr lang="en-US" b="1" dirty="0" smtClean="0">
                          <a:solidFill>
                            <a:srgbClr val="FF0000"/>
                          </a:solidFill>
                          <a:effectLst/>
                          <a:latin typeface="Georgia" panose="02040502050405020303" pitchFamily="18" charset="0"/>
                        </a:rPr>
                        <a:t>League Team </a:t>
                      </a:r>
                      <a:r>
                        <a:rPr lang="en-US" b="1" dirty="0">
                          <a:solidFill>
                            <a:srgbClr val="FF0000"/>
                          </a:solidFill>
                          <a:effectLst/>
                          <a:latin typeface="Georgia" panose="02040502050405020303" pitchFamily="18" charset="0"/>
                        </a:rPr>
                        <a:t>Standings</a:t>
                      </a:r>
                    </a:p>
                  </a:txBody>
                  <a:tcPr marL="30480" marR="30480" marT="38100" marB="7620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1127">
                <a:tc>
                  <a:txBody>
                    <a:bodyPr/>
                    <a:lstStyle/>
                    <a:p>
                      <a:pPr algn="ctr"/>
                      <a:r>
                        <a:rPr lang="en-US" b="1" dirty="0" smtClean="0">
                          <a:solidFill>
                            <a:srgbClr val="FFFFFF"/>
                          </a:solidFill>
                          <a:effectLst/>
                        </a:rPr>
                        <a:t>Team</a:t>
                      </a:r>
                      <a:endParaRPr lang="en-US" b="1" dirty="0">
                        <a:solidFill>
                          <a:srgbClr val="FFFFFF"/>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D3201"/>
                    </a:solidFill>
                  </a:tcPr>
                </a:tc>
                <a:tc>
                  <a:txBody>
                    <a:bodyPr/>
                    <a:lstStyle/>
                    <a:p>
                      <a:pPr algn="ctr"/>
                      <a:r>
                        <a:rPr lang="en-US" b="1">
                          <a:solidFill>
                            <a:srgbClr val="FFFFFF"/>
                          </a:solidFill>
                          <a:effectLst/>
                        </a:rPr>
                        <a:t>Wins</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D3201"/>
                    </a:solidFill>
                  </a:tcPr>
                </a:tc>
                <a:tc>
                  <a:txBody>
                    <a:bodyPr/>
                    <a:lstStyle/>
                    <a:p>
                      <a:pPr algn="ctr"/>
                      <a:r>
                        <a:rPr lang="en-US" b="1" dirty="0">
                          <a:solidFill>
                            <a:srgbClr val="FFFFFF"/>
                          </a:solidFill>
                          <a:effectLst/>
                        </a:rPr>
                        <a:t>Losses</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D3201"/>
                    </a:solidFill>
                  </a:tcPr>
                </a:tc>
                <a:tc>
                  <a:txBody>
                    <a:bodyPr/>
                    <a:lstStyle/>
                    <a:p>
                      <a:pPr algn="ctr"/>
                      <a:endParaRPr lang="en-US" b="1" dirty="0">
                        <a:solidFill>
                          <a:srgbClr val="FFFFFF"/>
                        </a:solidFill>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D3201"/>
                    </a:solidFill>
                  </a:tcPr>
                </a:tc>
                <a:tc>
                  <a:txBody>
                    <a:bodyPr/>
                    <a:lstStyle/>
                    <a:p>
                      <a:pPr algn="ctr"/>
                      <a:r>
                        <a:rPr lang="en-US" b="1" dirty="0">
                          <a:solidFill>
                            <a:srgbClr val="FFFFFF"/>
                          </a:solidFill>
                          <a:effectLst/>
                        </a:rPr>
                        <a:t>GB</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D3201"/>
                    </a:solidFill>
                  </a:tcPr>
                </a:tc>
              </a:tr>
              <a:tr h="388872">
                <a:tc>
                  <a:txBody>
                    <a:bodyPr/>
                    <a:lstStyle/>
                    <a:p>
                      <a:pPr algn="l" fontAlgn="ctr"/>
                      <a:r>
                        <a:rPr lang="en-US" u="none" strike="noStrike" dirty="0">
                          <a:solidFill>
                            <a:srgbClr val="990000"/>
                          </a:solidFill>
                          <a:effectLst/>
                        </a:rPr>
                        <a:t>New </a:t>
                      </a:r>
                      <a:r>
                        <a:rPr lang="en-US" u="none" strike="noStrike" dirty="0" smtClean="0">
                          <a:solidFill>
                            <a:srgbClr val="990000"/>
                          </a:solidFill>
                          <a:effectLst/>
                        </a:rPr>
                        <a:t>York</a:t>
                      </a:r>
                      <a:endParaRPr lang="en-US"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dirty="0">
                          <a:effectLst/>
                        </a:rPr>
                        <a:t>96</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58</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endParaRPr lang="en-US"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dirty="0">
                          <a:effectLst/>
                        </a:rPr>
                        <a:t>0</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11127">
                <a:tc>
                  <a:txBody>
                    <a:bodyPr/>
                    <a:lstStyle/>
                    <a:p>
                      <a:pPr algn="l" fontAlgn="ctr"/>
                      <a:r>
                        <a:rPr lang="en-US" u="none" strike="noStrike" dirty="0" smtClean="0">
                          <a:solidFill>
                            <a:srgbClr val="990000"/>
                          </a:solidFill>
                          <a:effectLst/>
                        </a:rPr>
                        <a:t>Cleveland</a:t>
                      </a:r>
                      <a:endParaRPr lang="en-US"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93</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61</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endParaRPr lang="en-US">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dirty="0">
                          <a:effectLst/>
                        </a:rPr>
                        <a:t>3</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11127">
                <a:tc>
                  <a:txBody>
                    <a:bodyPr/>
                    <a:lstStyle/>
                    <a:p>
                      <a:pPr algn="l" fontAlgn="ctr"/>
                      <a:r>
                        <a:rPr lang="en-US" u="none" strike="noStrike" dirty="0" smtClean="0">
                          <a:solidFill>
                            <a:srgbClr val="990000"/>
                          </a:solidFill>
                          <a:effectLst/>
                        </a:rPr>
                        <a:t>Chicago</a:t>
                      </a:r>
                      <a:endParaRPr lang="en-US"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91</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63</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endParaRPr lang="en-US">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dirty="0">
                          <a:effectLst/>
                        </a:rPr>
                        <a:t>5</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11127">
                <a:tc>
                  <a:txBody>
                    <a:bodyPr/>
                    <a:lstStyle/>
                    <a:p>
                      <a:pPr algn="l" fontAlgn="ctr"/>
                      <a:r>
                        <a:rPr lang="en-US" u="none" strike="noStrike" dirty="0" smtClean="0">
                          <a:solidFill>
                            <a:srgbClr val="990000"/>
                          </a:solidFill>
                          <a:effectLst/>
                        </a:rPr>
                        <a:t>Boston</a:t>
                      </a:r>
                      <a:endParaRPr lang="en-US"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84</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70</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endParaRPr lang="en-US"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dirty="0">
                          <a:effectLst/>
                        </a:rPr>
                        <a:t>12</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385412">
                <a:tc>
                  <a:txBody>
                    <a:bodyPr/>
                    <a:lstStyle/>
                    <a:p>
                      <a:pPr algn="l" fontAlgn="ctr"/>
                      <a:r>
                        <a:rPr lang="en-US" u="none" strike="noStrike" dirty="0" smtClean="0">
                          <a:solidFill>
                            <a:srgbClr val="990000"/>
                          </a:solidFill>
                          <a:effectLst/>
                        </a:rPr>
                        <a:t>Detroit</a:t>
                      </a:r>
                      <a:endParaRPr lang="en-US"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79</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75</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endParaRPr lang="en-US"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17</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11127">
                <a:tc>
                  <a:txBody>
                    <a:bodyPr/>
                    <a:lstStyle/>
                    <a:p>
                      <a:pPr algn="l" fontAlgn="ctr"/>
                      <a:r>
                        <a:rPr lang="en-US" u="none" strike="noStrike" dirty="0">
                          <a:solidFill>
                            <a:srgbClr val="990000"/>
                          </a:solidFill>
                          <a:effectLst/>
                        </a:rPr>
                        <a:t>Kansas </a:t>
                      </a:r>
                      <a:r>
                        <a:rPr lang="en-US" u="none" strike="noStrike" dirty="0" smtClean="0">
                          <a:solidFill>
                            <a:srgbClr val="990000"/>
                          </a:solidFill>
                          <a:effectLst/>
                        </a:rPr>
                        <a:t>City</a:t>
                      </a:r>
                      <a:endParaRPr lang="en-US"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63</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91</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endParaRPr lang="en-US"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33</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11127">
                <a:tc>
                  <a:txBody>
                    <a:bodyPr/>
                    <a:lstStyle/>
                    <a:p>
                      <a:pPr algn="l" fontAlgn="ctr"/>
                      <a:r>
                        <a:rPr lang="en-US" u="none" strike="noStrike" dirty="0" smtClean="0">
                          <a:solidFill>
                            <a:srgbClr val="990000"/>
                          </a:solidFill>
                          <a:effectLst/>
                        </a:rPr>
                        <a:t>Baltimore</a:t>
                      </a:r>
                      <a:endParaRPr lang="en-US"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57</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dirty="0">
                          <a:effectLst/>
                        </a:rPr>
                        <a:t>97</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endParaRPr lang="en-US"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39</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r h="411127">
                <a:tc>
                  <a:txBody>
                    <a:bodyPr/>
                    <a:lstStyle/>
                    <a:p>
                      <a:pPr algn="l" fontAlgn="ctr"/>
                      <a:r>
                        <a:rPr lang="en-US" u="none" strike="noStrike" dirty="0" smtClean="0">
                          <a:solidFill>
                            <a:srgbClr val="990000"/>
                          </a:solidFill>
                          <a:effectLst/>
                        </a:rPr>
                        <a:t>Washington</a:t>
                      </a:r>
                      <a:endParaRPr lang="en-US"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53</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a:effectLst/>
                        </a:rPr>
                        <a:t>101</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endParaRPr lang="en-US" dirty="0">
                        <a:effectLst/>
                      </a:endParaRP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c>
                  <a:txBody>
                    <a:bodyPr/>
                    <a:lstStyle/>
                    <a:p>
                      <a:pPr algn="ctr" fontAlgn="ctr"/>
                      <a:r>
                        <a:rPr lang="en-US" dirty="0">
                          <a:effectLst/>
                        </a:rPr>
                        <a:t>43</a:t>
                      </a:r>
                    </a:p>
                  </a:txBody>
                  <a:tcPr marL="30480" marR="30480" marT="30480" marB="3048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3E9CE"/>
                    </a:solidFill>
                  </a:tcPr>
                </a:tc>
              </a:tr>
            </a:tbl>
          </a:graphicData>
        </a:graphic>
      </p:graphicFrame>
    </p:spTree>
    <p:extLst>
      <p:ext uri="{BB962C8B-B14F-4D97-AF65-F5344CB8AC3E}">
        <p14:creationId xmlns:p14="http://schemas.microsoft.com/office/powerpoint/2010/main" val="1834561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00116"/>
            <a:ext cx="10515600" cy="1266375"/>
          </a:xfrm>
        </p:spPr>
        <p:txBody>
          <a:bodyPr/>
          <a:lstStyle/>
          <a:p>
            <a:pPr algn="ctr"/>
            <a:r>
              <a:rPr lang="en-US" dirty="0" smtClean="0"/>
              <a:t>1955 -- On the Field:</a:t>
            </a:r>
            <a:endParaRPr lang="en-US" dirty="0"/>
          </a:p>
        </p:txBody>
      </p:sp>
      <p:sp>
        <p:nvSpPr>
          <p:cNvPr id="3" name="Text Placeholder 2"/>
          <p:cNvSpPr>
            <a:spLocks noGrp="1"/>
          </p:cNvSpPr>
          <p:nvPr>
            <p:ph type="body" idx="1"/>
          </p:nvPr>
        </p:nvSpPr>
        <p:spPr>
          <a:xfrm>
            <a:off x="831850" y="1587261"/>
            <a:ext cx="10515600" cy="4502390"/>
          </a:xfrm>
        </p:spPr>
        <p:txBody>
          <a:bodyPr/>
          <a:lstStyle/>
          <a:p>
            <a:pPr algn="ctr"/>
            <a:r>
              <a:rPr lang="en-US" dirty="0" smtClean="0"/>
              <a:t>League Most Valuable Players:</a:t>
            </a:r>
          </a:p>
          <a:p>
            <a:pPr algn="ctr"/>
            <a:endParaRPr lang="en-US" dirty="0"/>
          </a:p>
          <a:p>
            <a:pPr algn="r"/>
            <a:endParaRPr lang="en-US" dirty="0" smtClean="0"/>
          </a:p>
          <a:p>
            <a:pPr algn="ct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0553" y="2147706"/>
            <a:ext cx="2812391" cy="421858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9194" y="2238284"/>
            <a:ext cx="2752006" cy="4128009"/>
          </a:xfrm>
          <a:prstGeom prst="rect">
            <a:avLst/>
          </a:prstGeom>
        </p:spPr>
      </p:pic>
    </p:spTree>
    <p:extLst>
      <p:ext uri="{BB962C8B-B14F-4D97-AF65-F5344CB8AC3E}">
        <p14:creationId xmlns:p14="http://schemas.microsoft.com/office/powerpoint/2010/main" val="3357655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00116"/>
            <a:ext cx="10515600" cy="1266375"/>
          </a:xfrm>
        </p:spPr>
        <p:txBody>
          <a:bodyPr/>
          <a:lstStyle/>
          <a:p>
            <a:pPr algn="ctr"/>
            <a:r>
              <a:rPr lang="en-US" dirty="0" smtClean="0"/>
              <a:t>1955 -- On the Field:</a:t>
            </a:r>
            <a:endParaRPr lang="en-US" dirty="0"/>
          </a:p>
        </p:txBody>
      </p:sp>
      <p:sp>
        <p:nvSpPr>
          <p:cNvPr id="3" name="Text Placeholder 2"/>
          <p:cNvSpPr>
            <a:spLocks noGrp="1"/>
          </p:cNvSpPr>
          <p:nvPr>
            <p:ph type="body" idx="1"/>
          </p:nvPr>
        </p:nvSpPr>
        <p:spPr>
          <a:xfrm>
            <a:off x="831850" y="1587261"/>
            <a:ext cx="10515600" cy="4502390"/>
          </a:xfrm>
        </p:spPr>
        <p:txBody>
          <a:bodyPr/>
          <a:lstStyle/>
          <a:p>
            <a:pPr algn="ctr"/>
            <a:r>
              <a:rPr lang="en-US" dirty="0" smtClean="0"/>
              <a:t>League Leaders in Pitching Wins:</a:t>
            </a:r>
          </a:p>
          <a:p>
            <a:pPr algn="ctr"/>
            <a:endParaRPr lang="en-US" dirty="0"/>
          </a:p>
          <a:p>
            <a:pPr algn="r"/>
            <a:endParaRPr lang="en-US" dirty="0" smtClean="0"/>
          </a:p>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4470" y="2259851"/>
            <a:ext cx="2562224" cy="384333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0798" y="2259851"/>
            <a:ext cx="2553200" cy="3829800"/>
          </a:xfrm>
          <a:prstGeom prst="rect">
            <a:avLst/>
          </a:prstGeom>
        </p:spPr>
      </p:pic>
    </p:spTree>
    <p:extLst>
      <p:ext uri="{BB962C8B-B14F-4D97-AF65-F5344CB8AC3E}">
        <p14:creationId xmlns:p14="http://schemas.microsoft.com/office/powerpoint/2010/main" val="2528801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1955 – On the Field: </a:t>
            </a:r>
            <a:endParaRPr lang="en-US" sz="6000"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938198" y="2049912"/>
            <a:ext cx="3065122" cy="4351338"/>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788990" y="2049912"/>
            <a:ext cx="3397998" cy="4351338"/>
          </a:xfrm>
        </p:spPr>
      </p:pic>
      <p:sp>
        <p:nvSpPr>
          <p:cNvPr id="7" name="TextBox 6"/>
          <p:cNvSpPr txBox="1"/>
          <p:nvPr/>
        </p:nvSpPr>
        <p:spPr>
          <a:xfrm>
            <a:off x="4554747" y="1526786"/>
            <a:ext cx="2843599" cy="461665"/>
          </a:xfrm>
          <a:prstGeom prst="rect">
            <a:avLst/>
          </a:prstGeom>
          <a:noFill/>
        </p:spPr>
        <p:txBody>
          <a:bodyPr wrap="none" rtlCol="0">
            <a:spAutoFit/>
          </a:bodyPr>
          <a:lstStyle/>
          <a:p>
            <a:r>
              <a:rPr lang="en-US" sz="2400" dirty="0" smtClean="0"/>
              <a:t>League Leaders in HR</a:t>
            </a:r>
            <a:endParaRPr lang="en-US" sz="2400" dirty="0"/>
          </a:p>
        </p:txBody>
      </p:sp>
    </p:spTree>
    <p:extLst>
      <p:ext uri="{BB962C8B-B14F-4D97-AF65-F5344CB8AC3E}">
        <p14:creationId xmlns:p14="http://schemas.microsoft.com/office/powerpoint/2010/main" val="2555190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377" y="71826"/>
            <a:ext cx="10515600" cy="1325563"/>
          </a:xfrm>
        </p:spPr>
        <p:txBody>
          <a:bodyPr>
            <a:normAutofit/>
          </a:bodyPr>
          <a:lstStyle/>
          <a:p>
            <a:pPr algn="ctr"/>
            <a:r>
              <a:rPr lang="en-US" sz="6000" b="1" dirty="0" smtClean="0"/>
              <a:t>1955 World Series</a:t>
            </a:r>
            <a:endParaRPr lang="en-US" sz="60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536" y="1069676"/>
            <a:ext cx="4378925" cy="5676181"/>
          </a:xfrm>
          <a:prstGeom prst="rect">
            <a:avLst/>
          </a:prstGeom>
        </p:spPr>
      </p:pic>
    </p:spTree>
    <p:extLst>
      <p:ext uri="{BB962C8B-B14F-4D97-AF65-F5344CB8AC3E}">
        <p14:creationId xmlns:p14="http://schemas.microsoft.com/office/powerpoint/2010/main" val="1449703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377" y="71826"/>
            <a:ext cx="10515600" cy="1325563"/>
          </a:xfrm>
        </p:spPr>
        <p:txBody>
          <a:bodyPr>
            <a:normAutofit/>
          </a:bodyPr>
          <a:lstStyle/>
          <a:p>
            <a:pPr algn="ctr"/>
            <a:r>
              <a:rPr lang="en-US" sz="6000" b="1" dirty="0" smtClean="0"/>
              <a:t>1955 World Series</a:t>
            </a:r>
            <a:endParaRPr lang="en-US" sz="60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7745" y="1185859"/>
            <a:ext cx="1194103" cy="179115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377" y="1213294"/>
            <a:ext cx="1157524" cy="173628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377" y="2949581"/>
            <a:ext cx="1157524" cy="173628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6377" y="4685867"/>
            <a:ext cx="1157524" cy="173628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47744" y="2977014"/>
            <a:ext cx="1194103" cy="1791155"/>
          </a:xfrm>
          <a:prstGeom prst="rect">
            <a:avLst/>
          </a:prstGeom>
        </p:spPr>
      </p:pic>
      <p:sp>
        <p:nvSpPr>
          <p:cNvPr id="10" name="TextBox 9"/>
          <p:cNvSpPr txBox="1"/>
          <p:nvPr/>
        </p:nvSpPr>
        <p:spPr>
          <a:xfrm>
            <a:off x="1933901" y="1896772"/>
            <a:ext cx="1510350" cy="369332"/>
          </a:xfrm>
          <a:prstGeom prst="rect">
            <a:avLst/>
          </a:prstGeom>
          <a:noFill/>
        </p:spPr>
        <p:txBody>
          <a:bodyPr wrap="none" rtlCol="0">
            <a:spAutoFit/>
          </a:bodyPr>
          <a:lstStyle/>
          <a:p>
            <a:r>
              <a:rPr lang="en-US" dirty="0" smtClean="0"/>
              <a:t>Jim Gilliam  LF</a:t>
            </a:r>
            <a:endParaRPr lang="en-US" dirty="0"/>
          </a:p>
        </p:txBody>
      </p:sp>
      <p:sp>
        <p:nvSpPr>
          <p:cNvPr id="11" name="TextBox 10"/>
          <p:cNvSpPr txBox="1"/>
          <p:nvPr/>
        </p:nvSpPr>
        <p:spPr>
          <a:xfrm>
            <a:off x="1933901" y="3741878"/>
            <a:ext cx="1937262" cy="369332"/>
          </a:xfrm>
          <a:prstGeom prst="rect">
            <a:avLst/>
          </a:prstGeom>
          <a:noFill/>
        </p:spPr>
        <p:txBody>
          <a:bodyPr wrap="none" rtlCol="0">
            <a:spAutoFit/>
          </a:bodyPr>
          <a:lstStyle/>
          <a:p>
            <a:r>
              <a:rPr lang="en-US" dirty="0" smtClean="0"/>
              <a:t>Pee Wee Reese  SS</a:t>
            </a:r>
            <a:endParaRPr lang="en-US" dirty="0"/>
          </a:p>
        </p:txBody>
      </p:sp>
      <p:sp>
        <p:nvSpPr>
          <p:cNvPr id="12" name="TextBox 11"/>
          <p:cNvSpPr txBox="1"/>
          <p:nvPr/>
        </p:nvSpPr>
        <p:spPr>
          <a:xfrm>
            <a:off x="1933901" y="5554010"/>
            <a:ext cx="1700081" cy="369332"/>
          </a:xfrm>
          <a:prstGeom prst="rect">
            <a:avLst/>
          </a:prstGeom>
          <a:noFill/>
        </p:spPr>
        <p:txBody>
          <a:bodyPr wrap="none" rtlCol="0">
            <a:spAutoFit/>
          </a:bodyPr>
          <a:lstStyle/>
          <a:p>
            <a:r>
              <a:rPr lang="en-US" dirty="0" smtClean="0"/>
              <a:t>Duke Snider   CF</a:t>
            </a:r>
            <a:endParaRPr lang="en-US" dirty="0"/>
          </a:p>
        </p:txBody>
      </p:sp>
      <p:sp>
        <p:nvSpPr>
          <p:cNvPr id="13" name="TextBox 12"/>
          <p:cNvSpPr txBox="1"/>
          <p:nvPr/>
        </p:nvSpPr>
        <p:spPr>
          <a:xfrm>
            <a:off x="5687163" y="1896772"/>
            <a:ext cx="1916358" cy="369332"/>
          </a:xfrm>
          <a:prstGeom prst="rect">
            <a:avLst/>
          </a:prstGeom>
          <a:noFill/>
        </p:spPr>
        <p:txBody>
          <a:bodyPr wrap="none" rtlCol="0">
            <a:spAutoFit/>
          </a:bodyPr>
          <a:lstStyle/>
          <a:p>
            <a:r>
              <a:rPr lang="en-US" dirty="0" smtClean="0"/>
              <a:t>Roy </a:t>
            </a:r>
            <a:r>
              <a:rPr lang="en-US" dirty="0" err="1" smtClean="0"/>
              <a:t>Campanella</a:t>
            </a:r>
            <a:r>
              <a:rPr lang="en-US" dirty="0" smtClean="0"/>
              <a:t>  C</a:t>
            </a:r>
            <a:endParaRPr lang="en-US" dirty="0"/>
          </a:p>
        </p:txBody>
      </p:sp>
      <p:sp>
        <p:nvSpPr>
          <p:cNvPr id="14" name="TextBox 13"/>
          <p:cNvSpPr txBox="1"/>
          <p:nvPr/>
        </p:nvSpPr>
        <p:spPr>
          <a:xfrm>
            <a:off x="5690061" y="3753004"/>
            <a:ext cx="1582484" cy="369332"/>
          </a:xfrm>
          <a:prstGeom prst="rect">
            <a:avLst/>
          </a:prstGeom>
          <a:noFill/>
        </p:spPr>
        <p:txBody>
          <a:bodyPr wrap="none" rtlCol="0">
            <a:spAutoFit/>
          </a:bodyPr>
          <a:lstStyle/>
          <a:p>
            <a:r>
              <a:rPr lang="en-US" dirty="0" smtClean="0"/>
              <a:t>Carl </a:t>
            </a:r>
            <a:r>
              <a:rPr lang="en-US" dirty="0" err="1" smtClean="0"/>
              <a:t>Furillo</a:t>
            </a:r>
            <a:r>
              <a:rPr lang="en-US" dirty="0" smtClean="0"/>
              <a:t>   RF</a:t>
            </a:r>
            <a:endParaRPr lang="en-US" dirty="0"/>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47743" y="4768169"/>
            <a:ext cx="1194104" cy="1791156"/>
          </a:xfrm>
          <a:prstGeom prst="rect">
            <a:avLst/>
          </a:prstGeom>
        </p:spPr>
      </p:pic>
      <p:sp>
        <p:nvSpPr>
          <p:cNvPr id="16" name="TextBox 15"/>
          <p:cNvSpPr txBox="1"/>
          <p:nvPr/>
        </p:nvSpPr>
        <p:spPr>
          <a:xfrm>
            <a:off x="5769864" y="5479081"/>
            <a:ext cx="1590179" cy="369332"/>
          </a:xfrm>
          <a:prstGeom prst="rect">
            <a:avLst/>
          </a:prstGeom>
          <a:noFill/>
        </p:spPr>
        <p:txBody>
          <a:bodyPr wrap="none" rtlCol="0">
            <a:spAutoFit/>
          </a:bodyPr>
          <a:lstStyle/>
          <a:p>
            <a:r>
              <a:rPr lang="en-US" dirty="0" smtClean="0"/>
              <a:t>Gil Hodges   1B</a:t>
            </a:r>
            <a:endParaRPr lang="en-US" dirty="0"/>
          </a:p>
        </p:txBody>
      </p:sp>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38821" y="1253834"/>
            <a:ext cx="1148787" cy="1723180"/>
          </a:xfrm>
          <a:prstGeom prst="rect">
            <a:avLst/>
          </a:prstGeom>
        </p:spPr>
      </p:pic>
      <p:sp>
        <p:nvSpPr>
          <p:cNvPr id="18" name="TextBox 17"/>
          <p:cNvSpPr txBox="1"/>
          <p:nvPr/>
        </p:nvSpPr>
        <p:spPr>
          <a:xfrm>
            <a:off x="10122408" y="1930758"/>
            <a:ext cx="1505540" cy="369332"/>
          </a:xfrm>
          <a:prstGeom prst="rect">
            <a:avLst/>
          </a:prstGeom>
          <a:noFill/>
        </p:spPr>
        <p:txBody>
          <a:bodyPr wrap="none" rtlCol="0">
            <a:spAutoFit/>
          </a:bodyPr>
          <a:lstStyle/>
          <a:p>
            <a:r>
              <a:rPr lang="en-US" dirty="0" smtClean="0"/>
              <a:t>Don </a:t>
            </a:r>
            <a:r>
              <a:rPr lang="en-US" dirty="0" err="1" smtClean="0"/>
              <a:t>Hoak</a:t>
            </a:r>
            <a:r>
              <a:rPr lang="en-US" dirty="0" smtClean="0"/>
              <a:t>   3B</a:t>
            </a:r>
            <a:endParaRPr lang="en-US" dirty="0"/>
          </a:p>
        </p:txBody>
      </p:sp>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28716" y="2993124"/>
            <a:ext cx="1256532" cy="1692743"/>
          </a:xfrm>
          <a:prstGeom prst="rect">
            <a:avLst/>
          </a:prstGeom>
        </p:spPr>
      </p:pic>
      <p:sp>
        <p:nvSpPr>
          <p:cNvPr id="20" name="TextBox 19"/>
          <p:cNvSpPr txBox="1"/>
          <p:nvPr/>
        </p:nvSpPr>
        <p:spPr>
          <a:xfrm>
            <a:off x="10122408" y="3633058"/>
            <a:ext cx="1696298" cy="369332"/>
          </a:xfrm>
          <a:prstGeom prst="rect">
            <a:avLst/>
          </a:prstGeom>
          <a:noFill/>
        </p:spPr>
        <p:txBody>
          <a:bodyPr wrap="none" rtlCol="0">
            <a:spAutoFit/>
          </a:bodyPr>
          <a:lstStyle/>
          <a:p>
            <a:r>
              <a:rPr lang="en-US" dirty="0" smtClean="0"/>
              <a:t>Don Zimmer  2B</a:t>
            </a:r>
            <a:endParaRPr lang="en-US" dirty="0"/>
          </a:p>
        </p:txBody>
      </p:sp>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28716" y="4701977"/>
            <a:ext cx="1256532" cy="1884798"/>
          </a:xfrm>
          <a:prstGeom prst="rect">
            <a:avLst/>
          </a:prstGeom>
        </p:spPr>
      </p:pic>
      <p:sp>
        <p:nvSpPr>
          <p:cNvPr id="22" name="TextBox 21"/>
          <p:cNvSpPr txBox="1"/>
          <p:nvPr/>
        </p:nvSpPr>
        <p:spPr>
          <a:xfrm>
            <a:off x="10122408" y="5554010"/>
            <a:ext cx="1762919" cy="369332"/>
          </a:xfrm>
          <a:prstGeom prst="rect">
            <a:avLst/>
          </a:prstGeom>
          <a:noFill/>
        </p:spPr>
        <p:txBody>
          <a:bodyPr wrap="none" rtlCol="0">
            <a:spAutoFit/>
          </a:bodyPr>
          <a:lstStyle/>
          <a:p>
            <a:r>
              <a:rPr lang="en-US" dirty="0" smtClean="0"/>
              <a:t>Johnny </a:t>
            </a:r>
            <a:r>
              <a:rPr lang="en-US" dirty="0" err="1" smtClean="0"/>
              <a:t>Podres</a:t>
            </a:r>
            <a:r>
              <a:rPr lang="en-US" dirty="0" smtClean="0"/>
              <a:t>  P</a:t>
            </a:r>
            <a:endParaRPr lang="en-US" dirty="0"/>
          </a:p>
        </p:txBody>
      </p:sp>
      <p:sp>
        <p:nvSpPr>
          <p:cNvPr id="23" name="TextBox 22"/>
          <p:cNvSpPr txBox="1"/>
          <p:nvPr/>
        </p:nvSpPr>
        <p:spPr>
          <a:xfrm>
            <a:off x="411480" y="284694"/>
            <a:ext cx="2167128" cy="707886"/>
          </a:xfrm>
          <a:prstGeom prst="rect">
            <a:avLst/>
          </a:prstGeom>
          <a:noFill/>
        </p:spPr>
        <p:txBody>
          <a:bodyPr wrap="square" rtlCol="0">
            <a:spAutoFit/>
          </a:bodyPr>
          <a:lstStyle/>
          <a:p>
            <a:pPr algn="ctr"/>
            <a:r>
              <a:rPr lang="en-US" sz="2000" dirty="0" smtClean="0"/>
              <a:t>Dodgers Game 7</a:t>
            </a:r>
          </a:p>
          <a:p>
            <a:pPr algn="ctr"/>
            <a:r>
              <a:rPr lang="en-US" sz="2000" dirty="0" smtClean="0"/>
              <a:t>Starting Line-up</a:t>
            </a:r>
            <a:endParaRPr lang="en-US" sz="2000" dirty="0"/>
          </a:p>
        </p:txBody>
      </p:sp>
    </p:spTree>
    <p:extLst>
      <p:ext uri="{BB962C8B-B14F-4D97-AF65-F5344CB8AC3E}">
        <p14:creationId xmlns:p14="http://schemas.microsoft.com/office/powerpoint/2010/main" val="1125951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377" y="71826"/>
            <a:ext cx="10515600" cy="1325563"/>
          </a:xfrm>
        </p:spPr>
        <p:txBody>
          <a:bodyPr>
            <a:normAutofit/>
          </a:bodyPr>
          <a:lstStyle/>
          <a:p>
            <a:pPr algn="ctr"/>
            <a:r>
              <a:rPr lang="en-US" sz="6000" b="1" dirty="0" smtClean="0"/>
              <a:t>1955 World Series</a:t>
            </a:r>
            <a:endParaRPr lang="en-US" sz="6000" b="1" dirty="0"/>
          </a:p>
        </p:txBody>
      </p:sp>
      <p:sp>
        <p:nvSpPr>
          <p:cNvPr id="10" name="TextBox 9"/>
          <p:cNvSpPr txBox="1"/>
          <p:nvPr/>
        </p:nvSpPr>
        <p:spPr>
          <a:xfrm>
            <a:off x="1933901" y="1896772"/>
            <a:ext cx="1631985" cy="369332"/>
          </a:xfrm>
          <a:prstGeom prst="rect">
            <a:avLst/>
          </a:prstGeom>
          <a:noFill/>
        </p:spPr>
        <p:txBody>
          <a:bodyPr wrap="none" rtlCol="0">
            <a:spAutoFit/>
          </a:bodyPr>
          <a:lstStyle/>
          <a:p>
            <a:r>
              <a:rPr lang="en-US" dirty="0" smtClean="0"/>
              <a:t>Phil Rizzuto   SS</a:t>
            </a:r>
            <a:endParaRPr lang="en-US" dirty="0"/>
          </a:p>
        </p:txBody>
      </p:sp>
      <p:sp>
        <p:nvSpPr>
          <p:cNvPr id="11" name="TextBox 10"/>
          <p:cNvSpPr txBox="1"/>
          <p:nvPr/>
        </p:nvSpPr>
        <p:spPr>
          <a:xfrm>
            <a:off x="1933901" y="3741878"/>
            <a:ext cx="1665841" cy="369332"/>
          </a:xfrm>
          <a:prstGeom prst="rect">
            <a:avLst/>
          </a:prstGeom>
          <a:noFill/>
        </p:spPr>
        <p:txBody>
          <a:bodyPr wrap="none" rtlCol="0">
            <a:spAutoFit/>
          </a:bodyPr>
          <a:lstStyle/>
          <a:p>
            <a:r>
              <a:rPr lang="en-US" dirty="0" smtClean="0"/>
              <a:t>Billy Martin   2B</a:t>
            </a:r>
            <a:endParaRPr lang="en-US" dirty="0"/>
          </a:p>
        </p:txBody>
      </p:sp>
      <p:sp>
        <p:nvSpPr>
          <p:cNvPr id="12" name="TextBox 11"/>
          <p:cNvSpPr txBox="1"/>
          <p:nvPr/>
        </p:nvSpPr>
        <p:spPr>
          <a:xfrm>
            <a:off x="1933901" y="5554010"/>
            <a:ext cx="1908408" cy="369332"/>
          </a:xfrm>
          <a:prstGeom prst="rect">
            <a:avLst/>
          </a:prstGeom>
          <a:noFill/>
        </p:spPr>
        <p:txBody>
          <a:bodyPr wrap="none" rtlCol="0">
            <a:spAutoFit/>
          </a:bodyPr>
          <a:lstStyle/>
          <a:p>
            <a:r>
              <a:rPr lang="en-US" dirty="0" smtClean="0"/>
              <a:t>Gil </a:t>
            </a:r>
            <a:r>
              <a:rPr lang="en-US" dirty="0" err="1" smtClean="0"/>
              <a:t>McDougald</a:t>
            </a:r>
            <a:r>
              <a:rPr lang="en-US" dirty="0" smtClean="0"/>
              <a:t>  3B</a:t>
            </a:r>
            <a:endParaRPr lang="en-US" dirty="0"/>
          </a:p>
        </p:txBody>
      </p:sp>
      <p:sp>
        <p:nvSpPr>
          <p:cNvPr id="13" name="TextBox 12"/>
          <p:cNvSpPr txBox="1"/>
          <p:nvPr/>
        </p:nvSpPr>
        <p:spPr>
          <a:xfrm>
            <a:off x="5687163" y="1896772"/>
            <a:ext cx="1352101" cy="369332"/>
          </a:xfrm>
          <a:prstGeom prst="rect">
            <a:avLst/>
          </a:prstGeom>
          <a:noFill/>
        </p:spPr>
        <p:txBody>
          <a:bodyPr wrap="none" rtlCol="0">
            <a:spAutoFit/>
          </a:bodyPr>
          <a:lstStyle/>
          <a:p>
            <a:r>
              <a:rPr lang="en-US" dirty="0" smtClean="0"/>
              <a:t>Yogi Berra  C</a:t>
            </a:r>
            <a:endParaRPr lang="en-US" dirty="0"/>
          </a:p>
        </p:txBody>
      </p:sp>
      <p:sp>
        <p:nvSpPr>
          <p:cNvPr id="14" name="TextBox 13"/>
          <p:cNvSpPr txBox="1"/>
          <p:nvPr/>
        </p:nvSpPr>
        <p:spPr>
          <a:xfrm>
            <a:off x="5690061" y="3753004"/>
            <a:ext cx="1608133" cy="369332"/>
          </a:xfrm>
          <a:prstGeom prst="rect">
            <a:avLst/>
          </a:prstGeom>
          <a:noFill/>
        </p:spPr>
        <p:txBody>
          <a:bodyPr wrap="none" rtlCol="0">
            <a:spAutoFit/>
          </a:bodyPr>
          <a:lstStyle/>
          <a:p>
            <a:r>
              <a:rPr lang="en-US" dirty="0" smtClean="0"/>
              <a:t>Hank Bauer  RF</a:t>
            </a:r>
            <a:endParaRPr lang="en-US" dirty="0"/>
          </a:p>
        </p:txBody>
      </p:sp>
      <p:sp>
        <p:nvSpPr>
          <p:cNvPr id="16" name="TextBox 15"/>
          <p:cNvSpPr txBox="1"/>
          <p:nvPr/>
        </p:nvSpPr>
        <p:spPr>
          <a:xfrm>
            <a:off x="5769864" y="5479081"/>
            <a:ext cx="2039789" cy="369332"/>
          </a:xfrm>
          <a:prstGeom prst="rect">
            <a:avLst/>
          </a:prstGeom>
          <a:noFill/>
        </p:spPr>
        <p:txBody>
          <a:bodyPr wrap="none" rtlCol="0">
            <a:spAutoFit/>
          </a:bodyPr>
          <a:lstStyle/>
          <a:p>
            <a:r>
              <a:rPr lang="en-US" dirty="0" smtClean="0"/>
              <a:t>Moose </a:t>
            </a:r>
            <a:r>
              <a:rPr lang="en-US" dirty="0" err="1" smtClean="0"/>
              <a:t>Skowron</a:t>
            </a:r>
            <a:r>
              <a:rPr lang="en-US" dirty="0" smtClean="0"/>
              <a:t>  1B</a:t>
            </a:r>
            <a:endParaRPr lang="en-US" dirty="0"/>
          </a:p>
        </p:txBody>
      </p:sp>
      <p:sp>
        <p:nvSpPr>
          <p:cNvPr id="18" name="TextBox 17"/>
          <p:cNvSpPr txBox="1"/>
          <p:nvPr/>
        </p:nvSpPr>
        <p:spPr>
          <a:xfrm>
            <a:off x="9752809" y="1896772"/>
            <a:ext cx="1419491" cy="369332"/>
          </a:xfrm>
          <a:prstGeom prst="rect">
            <a:avLst/>
          </a:prstGeom>
          <a:noFill/>
        </p:spPr>
        <p:txBody>
          <a:bodyPr wrap="none" rtlCol="0">
            <a:spAutoFit/>
          </a:bodyPr>
          <a:lstStyle/>
          <a:p>
            <a:r>
              <a:rPr lang="en-US" dirty="0" smtClean="0"/>
              <a:t>Bob </a:t>
            </a:r>
            <a:r>
              <a:rPr lang="en-US" dirty="0" err="1" smtClean="0"/>
              <a:t>Cerv</a:t>
            </a:r>
            <a:r>
              <a:rPr lang="en-US" dirty="0" smtClean="0"/>
              <a:t>   CF</a:t>
            </a:r>
            <a:endParaRPr lang="en-US" dirty="0"/>
          </a:p>
        </p:txBody>
      </p:sp>
      <p:sp>
        <p:nvSpPr>
          <p:cNvPr id="20" name="TextBox 19"/>
          <p:cNvSpPr txBox="1"/>
          <p:nvPr/>
        </p:nvSpPr>
        <p:spPr>
          <a:xfrm>
            <a:off x="9752809" y="3568338"/>
            <a:ext cx="1854803" cy="369332"/>
          </a:xfrm>
          <a:prstGeom prst="rect">
            <a:avLst/>
          </a:prstGeom>
          <a:noFill/>
        </p:spPr>
        <p:txBody>
          <a:bodyPr wrap="none" rtlCol="0">
            <a:spAutoFit/>
          </a:bodyPr>
          <a:lstStyle/>
          <a:p>
            <a:r>
              <a:rPr lang="en-US" dirty="0" err="1" smtClean="0"/>
              <a:t>Elston</a:t>
            </a:r>
            <a:r>
              <a:rPr lang="en-US" dirty="0" smtClean="0"/>
              <a:t> Howard  LF</a:t>
            </a:r>
            <a:endParaRPr lang="en-US" dirty="0"/>
          </a:p>
        </p:txBody>
      </p:sp>
      <p:sp>
        <p:nvSpPr>
          <p:cNvPr id="22" name="TextBox 21"/>
          <p:cNvSpPr txBox="1"/>
          <p:nvPr/>
        </p:nvSpPr>
        <p:spPr>
          <a:xfrm>
            <a:off x="9752809" y="5491827"/>
            <a:ext cx="1688476" cy="369332"/>
          </a:xfrm>
          <a:prstGeom prst="rect">
            <a:avLst/>
          </a:prstGeom>
          <a:noFill/>
        </p:spPr>
        <p:txBody>
          <a:bodyPr wrap="none" rtlCol="0">
            <a:spAutoFit/>
          </a:bodyPr>
          <a:lstStyle/>
          <a:p>
            <a:r>
              <a:rPr lang="en-US" dirty="0" smtClean="0"/>
              <a:t>Tommy Byrne  P</a:t>
            </a:r>
            <a:endParaRPr lang="en-US" dirty="0"/>
          </a:p>
        </p:txBody>
      </p:sp>
      <p:sp>
        <p:nvSpPr>
          <p:cNvPr id="23" name="TextBox 22"/>
          <p:cNvSpPr txBox="1"/>
          <p:nvPr/>
        </p:nvSpPr>
        <p:spPr>
          <a:xfrm>
            <a:off x="411480" y="284694"/>
            <a:ext cx="2167128" cy="707886"/>
          </a:xfrm>
          <a:prstGeom prst="rect">
            <a:avLst/>
          </a:prstGeom>
          <a:noFill/>
        </p:spPr>
        <p:txBody>
          <a:bodyPr wrap="square" rtlCol="0">
            <a:spAutoFit/>
          </a:bodyPr>
          <a:lstStyle/>
          <a:p>
            <a:pPr algn="ctr"/>
            <a:r>
              <a:rPr lang="en-US" sz="2000" dirty="0" smtClean="0"/>
              <a:t>Yankees Game 7</a:t>
            </a:r>
          </a:p>
          <a:p>
            <a:pPr algn="ctr"/>
            <a:r>
              <a:rPr lang="en-US" sz="2000" dirty="0" smtClean="0"/>
              <a:t>Starting Line-up</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730" y="1205448"/>
            <a:ext cx="1142513" cy="17137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377" y="2919218"/>
            <a:ext cx="1134866" cy="1702299"/>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376" y="4637467"/>
            <a:ext cx="1132883" cy="1699325"/>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6201" y="1205448"/>
            <a:ext cx="1142514" cy="1713771"/>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35713" y="2922108"/>
            <a:ext cx="1143002" cy="1714503"/>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33729" y="4637467"/>
            <a:ext cx="1144986" cy="1717479"/>
          </a:xfrm>
          <a:prstGeom prst="rect">
            <a:avLst/>
          </a:prstGeom>
        </p:spPr>
      </p:pic>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92260" y="1205448"/>
            <a:ext cx="1142513" cy="1713770"/>
          </a:xfrm>
          <a:prstGeom prst="rect">
            <a:avLst/>
          </a:prstGeom>
        </p:spPr>
      </p:pic>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94471" y="2919218"/>
            <a:ext cx="1140301" cy="1710452"/>
          </a:xfrm>
          <a:prstGeom prst="rect">
            <a:avLst/>
          </a:prstGeom>
        </p:spPr>
      </p:pic>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92260" y="4637467"/>
            <a:ext cx="1142512" cy="1713768"/>
          </a:xfrm>
          <a:prstGeom prst="rect">
            <a:avLst/>
          </a:prstGeom>
        </p:spPr>
      </p:pic>
    </p:spTree>
    <p:extLst>
      <p:ext uri="{BB962C8B-B14F-4D97-AF65-F5344CB8AC3E}">
        <p14:creationId xmlns:p14="http://schemas.microsoft.com/office/powerpoint/2010/main" val="1098519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1955 -- Off the Field:</a:t>
            </a:r>
            <a:endParaRPr lang="en-US" sz="6000" dirty="0"/>
          </a:p>
        </p:txBody>
      </p:sp>
      <p:sp>
        <p:nvSpPr>
          <p:cNvPr id="9" name="Text Placeholder 8"/>
          <p:cNvSpPr>
            <a:spLocks noGrp="1"/>
          </p:cNvSpPr>
          <p:nvPr>
            <p:ph type="body" idx="1"/>
          </p:nvPr>
        </p:nvSpPr>
        <p:spPr>
          <a:xfrm>
            <a:off x="1132396" y="5212080"/>
            <a:ext cx="8916860" cy="2212848"/>
          </a:xfrm>
        </p:spPr>
        <p:txBody>
          <a:bodyPr>
            <a:noAutofit/>
          </a:bodyPr>
          <a:lstStyle/>
          <a:p>
            <a:endParaRPr lang="en-US" sz="3600" b="0" dirty="0" smtClean="0"/>
          </a:p>
          <a:p>
            <a:endParaRPr lang="en-US" sz="3600" b="0" dirty="0"/>
          </a:p>
          <a:p>
            <a:endParaRPr lang="en-US" sz="3600" b="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3002" y="1292732"/>
            <a:ext cx="6442710" cy="6234093"/>
          </a:xfrm>
          <a:prstGeom prst="rect">
            <a:avLst/>
          </a:prstGeom>
        </p:spPr>
      </p:pic>
    </p:spTree>
    <p:extLst>
      <p:ext uri="{BB962C8B-B14F-4D97-AF65-F5344CB8AC3E}">
        <p14:creationId xmlns:p14="http://schemas.microsoft.com/office/powerpoint/2010/main" val="2613167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666" y="239736"/>
            <a:ext cx="10515600" cy="1325563"/>
          </a:xfrm>
        </p:spPr>
        <p:txBody>
          <a:bodyPr>
            <a:normAutofit/>
          </a:bodyPr>
          <a:lstStyle/>
          <a:p>
            <a:pPr algn="ctr"/>
            <a:r>
              <a:rPr lang="en-US" sz="6000" b="1" dirty="0" smtClean="0"/>
              <a:t>1955 World Series</a:t>
            </a:r>
            <a:endParaRPr lang="en-US" sz="6000" b="1" dirty="0"/>
          </a:p>
        </p:txBody>
      </p:sp>
      <p:pic>
        <p:nvPicPr>
          <p:cNvPr id="11" name="Lyb6zXboIjY"/>
          <p:cNvPicPr>
            <a:picLocks noRot="1" noChangeAspect="1"/>
          </p:cNvPicPr>
          <p:nvPr>
            <a:videoFile r:link="rId1"/>
          </p:nvPr>
        </p:nvPicPr>
        <p:blipFill>
          <a:blip r:embed="rId4"/>
          <a:stretch>
            <a:fillRect/>
          </a:stretch>
        </p:blipFill>
        <p:spPr>
          <a:xfrm>
            <a:off x="2779776" y="2158489"/>
            <a:ext cx="6351670" cy="3572815"/>
          </a:xfrm>
          <a:prstGeom prst="rect">
            <a:avLst/>
          </a:prstGeom>
        </p:spPr>
      </p:pic>
      <p:sp>
        <p:nvSpPr>
          <p:cNvPr id="3" name="TextBox 2"/>
          <p:cNvSpPr txBox="1"/>
          <p:nvPr/>
        </p:nvSpPr>
        <p:spPr>
          <a:xfrm>
            <a:off x="3639529" y="6488668"/>
            <a:ext cx="4825873" cy="369332"/>
          </a:xfrm>
          <a:prstGeom prst="rect">
            <a:avLst/>
          </a:prstGeom>
          <a:noFill/>
        </p:spPr>
        <p:txBody>
          <a:bodyPr wrap="none" rtlCol="0">
            <a:spAutoFit/>
          </a:bodyPr>
          <a:lstStyle/>
          <a:p>
            <a:r>
              <a:rPr lang="en-US" dirty="0">
                <a:hlinkClick r:id="rId5"/>
              </a:rPr>
              <a:t>https://</a:t>
            </a:r>
            <a:r>
              <a:rPr lang="en-US" dirty="0" smtClean="0">
                <a:hlinkClick r:id="rId5"/>
              </a:rPr>
              <a:t>www.youtube.com/watch?v=Lyb6zXboIjY</a:t>
            </a:r>
            <a:r>
              <a:rPr lang="en-US" dirty="0" smtClean="0"/>
              <a:t> </a:t>
            </a:r>
            <a:endParaRPr lang="en-US" dirty="0"/>
          </a:p>
        </p:txBody>
      </p:sp>
      <p:pic>
        <p:nvPicPr>
          <p:cNvPr id="8" name="Content Placeholder 7"/>
          <p:cNvPicPr>
            <a:picLocks noGrp="1" noChangeAspect="1"/>
          </p:cNvPicPr>
          <p:nvPr>
            <p:ph sz="quarter" idx="4"/>
          </p:nvPr>
        </p:nvPicPr>
        <p:blipFill>
          <a:blip r:embed="rId6">
            <a:extLst>
              <a:ext uri="{28A0092B-C50C-407E-A947-70E740481C1C}">
                <a14:useLocalDpi xmlns:a14="http://schemas.microsoft.com/office/drawing/2010/main" val="0"/>
              </a:ext>
            </a:extLst>
          </a:blip>
          <a:stretch>
            <a:fillRect/>
          </a:stretch>
        </p:blipFill>
        <p:spPr>
          <a:xfrm>
            <a:off x="8887968" y="3679718"/>
            <a:ext cx="3288792" cy="3178282"/>
          </a:xfrm>
        </p:spPr>
      </p:pic>
      <p:pic>
        <p:nvPicPr>
          <p:cNvPr id="7" name="Content Placeholder 6"/>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24384" y="-1"/>
            <a:ext cx="3130296" cy="3405073"/>
          </a:xfrm>
        </p:spPr>
      </p:pic>
      <p:sp>
        <p:nvSpPr>
          <p:cNvPr id="4" name="TextBox 3"/>
          <p:cNvSpPr txBox="1"/>
          <p:nvPr/>
        </p:nvSpPr>
        <p:spPr>
          <a:xfrm>
            <a:off x="2467356" y="1267807"/>
            <a:ext cx="7461504" cy="461665"/>
          </a:xfrm>
          <a:prstGeom prst="rect">
            <a:avLst/>
          </a:prstGeom>
          <a:noFill/>
        </p:spPr>
        <p:txBody>
          <a:bodyPr wrap="square" rtlCol="0">
            <a:spAutoFit/>
          </a:bodyPr>
          <a:lstStyle/>
          <a:p>
            <a:pPr algn="ctr"/>
            <a:r>
              <a:rPr lang="en-US" sz="2400" dirty="0" smtClean="0"/>
              <a:t>Game 7 was played Tuesday, October 4 at Yankee Stadium</a:t>
            </a:r>
            <a:endParaRPr lang="en-US" sz="2400" dirty="0"/>
          </a:p>
        </p:txBody>
      </p:sp>
    </p:spTree>
    <p:extLst>
      <p:ext uri="{BB962C8B-B14F-4D97-AF65-F5344CB8AC3E}">
        <p14:creationId xmlns:p14="http://schemas.microsoft.com/office/powerpoint/2010/main" val="168537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1955 -- Off the Field:</a:t>
            </a:r>
            <a:endParaRPr lang="en-US" sz="6000" dirty="0"/>
          </a:p>
        </p:txBody>
      </p:sp>
      <p:sp>
        <p:nvSpPr>
          <p:cNvPr id="9" name="Text Placeholder 8"/>
          <p:cNvSpPr>
            <a:spLocks noGrp="1"/>
          </p:cNvSpPr>
          <p:nvPr>
            <p:ph type="body" idx="1"/>
          </p:nvPr>
        </p:nvSpPr>
        <p:spPr>
          <a:xfrm>
            <a:off x="1132396" y="5212080"/>
            <a:ext cx="8916860" cy="2212848"/>
          </a:xfrm>
        </p:spPr>
        <p:txBody>
          <a:bodyPr>
            <a:noAutofit/>
          </a:bodyPr>
          <a:lstStyle/>
          <a:p>
            <a:endParaRPr lang="en-US" sz="3600" b="0" dirty="0" smtClean="0"/>
          </a:p>
          <a:p>
            <a:endParaRPr lang="en-US" sz="3600" b="0" dirty="0"/>
          </a:p>
          <a:p>
            <a:endParaRPr lang="en-US" sz="3600" b="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27" y="1292998"/>
            <a:ext cx="6569155" cy="538212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4607" y="1851819"/>
            <a:ext cx="2200783" cy="4087168"/>
          </a:xfrm>
          <a:prstGeom prst="rect">
            <a:avLst/>
          </a:prstGeom>
        </p:spPr>
      </p:pic>
    </p:spTree>
    <p:extLst>
      <p:ext uri="{BB962C8B-B14F-4D97-AF65-F5344CB8AC3E}">
        <p14:creationId xmlns:p14="http://schemas.microsoft.com/office/powerpoint/2010/main" val="2783376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00116"/>
            <a:ext cx="10515600" cy="1266375"/>
          </a:xfrm>
        </p:spPr>
        <p:txBody>
          <a:bodyPr/>
          <a:lstStyle/>
          <a:p>
            <a:pPr algn="ctr"/>
            <a:r>
              <a:rPr lang="en-US" dirty="0" smtClean="0"/>
              <a:t>1955 -- Off the Field:</a:t>
            </a:r>
            <a:endParaRPr lang="en-US" dirty="0"/>
          </a:p>
        </p:txBody>
      </p:sp>
      <p:sp>
        <p:nvSpPr>
          <p:cNvPr id="3" name="Text Placeholder 2"/>
          <p:cNvSpPr>
            <a:spLocks noGrp="1"/>
          </p:cNvSpPr>
          <p:nvPr>
            <p:ph type="body" idx="1"/>
          </p:nvPr>
        </p:nvSpPr>
        <p:spPr>
          <a:xfrm>
            <a:off x="831850" y="1587261"/>
            <a:ext cx="10515600" cy="4502390"/>
          </a:xfrm>
        </p:spPr>
        <p:txBody>
          <a:bodyPr/>
          <a:lstStyle/>
          <a:p>
            <a:pPr algn="ctr"/>
            <a:r>
              <a:rPr lang="en-US" dirty="0" smtClean="0"/>
              <a:t>A Magical Kingdom opens in Anaheim, California</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145" y="2018581"/>
            <a:ext cx="6699010" cy="4131455"/>
          </a:xfrm>
          <a:prstGeom prst="rect">
            <a:avLst/>
          </a:prstGeom>
        </p:spPr>
      </p:pic>
    </p:spTree>
    <p:extLst>
      <p:ext uri="{BB962C8B-B14F-4D97-AF65-F5344CB8AC3E}">
        <p14:creationId xmlns:p14="http://schemas.microsoft.com/office/powerpoint/2010/main" val="783246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1541" y="255759"/>
            <a:ext cx="6097402" cy="1266375"/>
          </a:xfrm>
        </p:spPr>
        <p:txBody>
          <a:bodyPr>
            <a:normAutofit/>
          </a:bodyPr>
          <a:lstStyle/>
          <a:p>
            <a:pPr algn="ctr"/>
            <a:r>
              <a:rPr lang="en-US" sz="4800" dirty="0" smtClean="0"/>
              <a:t>1955 -- Off the Field:</a:t>
            </a:r>
            <a:endParaRPr lang="en-US" sz="4800" dirty="0"/>
          </a:p>
        </p:txBody>
      </p:sp>
      <p:sp>
        <p:nvSpPr>
          <p:cNvPr id="5" name="Text Placeholder 4"/>
          <p:cNvSpPr>
            <a:spLocks noGrp="1"/>
          </p:cNvSpPr>
          <p:nvPr>
            <p:ph type="body" idx="1"/>
          </p:nvPr>
        </p:nvSpPr>
        <p:spPr>
          <a:xfrm>
            <a:off x="6741931" y="2021502"/>
            <a:ext cx="5617012" cy="3996393"/>
          </a:xfrm>
        </p:spPr>
        <p:txBody>
          <a:bodyPr>
            <a:normAutofit/>
          </a:bodyPr>
          <a:lstStyle/>
          <a:p>
            <a:r>
              <a:rPr lang="en-US" sz="3200" dirty="0" smtClean="0"/>
              <a:t>Legislation was passed to make a change to U.S. paper money.</a:t>
            </a:r>
          </a:p>
          <a:p>
            <a:endParaRPr lang="en-US" sz="3200" dirty="0"/>
          </a:p>
          <a:p>
            <a:r>
              <a:rPr lang="en-US" sz="3200" dirty="0" smtClean="0"/>
              <a:t>Can you spot the change?</a:t>
            </a:r>
          </a:p>
          <a:p>
            <a:endParaRPr lang="en-US" sz="32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152" y="-528985"/>
            <a:ext cx="9162661" cy="8156573"/>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721" y="2477360"/>
            <a:ext cx="4802913" cy="4802913"/>
          </a:xfrm>
          <a:prstGeom prst="rect">
            <a:avLst/>
          </a:prstGeom>
        </p:spPr>
      </p:pic>
      <p:sp>
        <p:nvSpPr>
          <p:cNvPr id="3" name="TextBox 2"/>
          <p:cNvSpPr txBox="1"/>
          <p:nvPr/>
        </p:nvSpPr>
        <p:spPr>
          <a:xfrm>
            <a:off x="5624447" y="1248507"/>
            <a:ext cx="898028" cy="584775"/>
          </a:xfrm>
          <a:prstGeom prst="rect">
            <a:avLst/>
          </a:prstGeom>
          <a:noFill/>
        </p:spPr>
        <p:txBody>
          <a:bodyPr wrap="square" rtlCol="0">
            <a:spAutoFit/>
          </a:bodyPr>
          <a:lstStyle/>
          <a:p>
            <a:r>
              <a:rPr lang="en-US" sz="3200" dirty="0" smtClean="0">
                <a:solidFill>
                  <a:schemeClr val="bg1"/>
                </a:solidFill>
              </a:rPr>
              <a:t>OLD</a:t>
            </a:r>
            <a:endParaRPr lang="en-US" sz="3200" dirty="0">
              <a:solidFill>
                <a:schemeClr val="bg1"/>
              </a:solidFill>
            </a:endParaRPr>
          </a:p>
        </p:txBody>
      </p:sp>
      <p:sp>
        <p:nvSpPr>
          <p:cNvPr id="4" name="TextBox 3"/>
          <p:cNvSpPr txBox="1"/>
          <p:nvPr/>
        </p:nvSpPr>
        <p:spPr>
          <a:xfrm>
            <a:off x="5661958" y="5430063"/>
            <a:ext cx="910827" cy="523220"/>
          </a:xfrm>
          <a:prstGeom prst="rect">
            <a:avLst/>
          </a:prstGeom>
          <a:noFill/>
        </p:spPr>
        <p:txBody>
          <a:bodyPr wrap="none" rtlCol="0">
            <a:spAutoFit/>
          </a:bodyPr>
          <a:lstStyle/>
          <a:p>
            <a:r>
              <a:rPr lang="en-US" sz="2800" dirty="0" smtClean="0">
                <a:solidFill>
                  <a:schemeClr val="bg1"/>
                </a:solidFill>
              </a:rPr>
              <a:t>NEW</a:t>
            </a:r>
            <a:endParaRPr lang="en-US" sz="2800" dirty="0">
              <a:solidFill>
                <a:schemeClr val="bg1"/>
              </a:solidFill>
            </a:endParaRPr>
          </a:p>
        </p:txBody>
      </p:sp>
    </p:spTree>
    <p:extLst>
      <p:ext uri="{BB962C8B-B14F-4D97-AF65-F5344CB8AC3E}">
        <p14:creationId xmlns:p14="http://schemas.microsoft.com/office/powerpoint/2010/main" val="3136734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86937"/>
            <a:ext cx="10515600" cy="1266375"/>
          </a:xfrm>
        </p:spPr>
        <p:txBody>
          <a:bodyPr/>
          <a:lstStyle/>
          <a:p>
            <a:pPr algn="ctr"/>
            <a:r>
              <a:rPr lang="en-US" dirty="0" smtClean="0"/>
              <a:t>1955 -- Off the Field:</a:t>
            </a:r>
            <a:endParaRPr lang="en-US" dirty="0"/>
          </a:p>
        </p:txBody>
      </p:sp>
      <p:sp>
        <p:nvSpPr>
          <p:cNvPr id="3" name="Text Placeholder 2"/>
          <p:cNvSpPr>
            <a:spLocks noGrp="1"/>
          </p:cNvSpPr>
          <p:nvPr>
            <p:ph type="body" idx="1"/>
          </p:nvPr>
        </p:nvSpPr>
        <p:spPr>
          <a:xfrm>
            <a:off x="6226556" y="1371600"/>
            <a:ext cx="5303774" cy="5047487"/>
          </a:xfrm>
        </p:spPr>
        <p:txBody>
          <a:bodyPr>
            <a:normAutofit fontScale="70000" lnSpcReduction="20000"/>
          </a:bodyPr>
          <a:lstStyle/>
          <a:p>
            <a:pPr algn="ctr"/>
            <a:endParaRPr lang="en-US" sz="4000" dirty="0" smtClean="0">
              <a:solidFill>
                <a:schemeClr val="tx1"/>
              </a:solidFill>
            </a:endParaRPr>
          </a:p>
          <a:p>
            <a:pPr algn="ctr"/>
            <a:r>
              <a:rPr lang="en-US" sz="4000" dirty="0" smtClean="0">
                <a:solidFill>
                  <a:schemeClr val="tx1"/>
                </a:solidFill>
              </a:rPr>
              <a:t>Television:</a:t>
            </a:r>
          </a:p>
          <a:p>
            <a:pPr algn="ctr"/>
            <a:endParaRPr lang="en-US" dirty="0">
              <a:solidFill>
                <a:schemeClr val="tx1"/>
              </a:solidFill>
            </a:endParaRPr>
          </a:p>
          <a:p>
            <a:pPr algn="ctr"/>
            <a:r>
              <a:rPr lang="en-US" sz="3200" dirty="0" smtClean="0">
                <a:solidFill>
                  <a:schemeClr val="tx1"/>
                </a:solidFill>
              </a:rPr>
              <a:t>39 million sets in the U.S.</a:t>
            </a:r>
          </a:p>
          <a:p>
            <a:pPr algn="ctr"/>
            <a:endParaRPr lang="en-US" sz="3200" dirty="0">
              <a:solidFill>
                <a:schemeClr val="tx1"/>
              </a:solidFill>
            </a:endParaRPr>
          </a:p>
          <a:p>
            <a:pPr algn="ctr"/>
            <a:r>
              <a:rPr lang="en-US" sz="3200" dirty="0" smtClean="0">
                <a:solidFill>
                  <a:schemeClr val="tx1"/>
                </a:solidFill>
              </a:rPr>
              <a:t>2 of 3 households had a TV</a:t>
            </a:r>
          </a:p>
          <a:p>
            <a:endParaRPr lang="en-US" sz="3200" dirty="0">
              <a:solidFill>
                <a:schemeClr val="tx1"/>
              </a:solidFill>
            </a:endParaRPr>
          </a:p>
          <a:p>
            <a:endParaRPr lang="en-US" sz="3200" dirty="0">
              <a:solidFill>
                <a:srgbClr val="FF0000"/>
              </a:solidFill>
            </a:endParaRPr>
          </a:p>
          <a:p>
            <a:endParaRPr lang="en-US" sz="3200" dirty="0" smtClean="0">
              <a:solidFill>
                <a:srgbClr val="FF0000"/>
              </a:solidFill>
            </a:endParaRPr>
          </a:p>
          <a:p>
            <a:pPr algn="ctr"/>
            <a:r>
              <a:rPr lang="en-US" sz="5200" dirty="0" smtClean="0">
                <a:solidFill>
                  <a:srgbClr val="FF0000"/>
                </a:solidFill>
              </a:rPr>
              <a:t>What were some of your favorite mid-50’s </a:t>
            </a:r>
          </a:p>
          <a:p>
            <a:pPr algn="ctr"/>
            <a:r>
              <a:rPr lang="en-US" sz="5200" dirty="0" smtClean="0">
                <a:solidFill>
                  <a:srgbClr val="FF0000"/>
                </a:solidFill>
              </a:rPr>
              <a:t>TV shows?</a:t>
            </a:r>
          </a:p>
          <a:p>
            <a:pPr algn="ctr"/>
            <a:endParaRPr lang="en-US" dirty="0"/>
          </a:p>
          <a:p>
            <a:endParaRPr lang="en-US" dirty="0" smtClean="0"/>
          </a:p>
          <a:p>
            <a:pPr algn="ct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856" y="1147002"/>
            <a:ext cx="4873498" cy="6284492"/>
          </a:xfrm>
          <a:prstGeom prst="rect">
            <a:avLst/>
          </a:prstGeom>
        </p:spPr>
      </p:pic>
    </p:spTree>
    <p:extLst>
      <p:ext uri="{BB962C8B-B14F-4D97-AF65-F5344CB8AC3E}">
        <p14:creationId xmlns:p14="http://schemas.microsoft.com/office/powerpoint/2010/main" val="435560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562" y="0"/>
            <a:ext cx="10515600" cy="1266375"/>
          </a:xfrm>
        </p:spPr>
        <p:txBody>
          <a:bodyPr/>
          <a:lstStyle/>
          <a:p>
            <a:pPr algn="ctr"/>
            <a:r>
              <a:rPr lang="en-US" dirty="0" smtClean="0"/>
              <a:t>1955 -- Off the Field:</a:t>
            </a:r>
            <a:endParaRPr lang="en-US" dirty="0"/>
          </a:p>
        </p:txBody>
      </p:sp>
      <p:sp>
        <p:nvSpPr>
          <p:cNvPr id="3" name="Text Placeholder 2"/>
          <p:cNvSpPr>
            <a:spLocks noGrp="1"/>
          </p:cNvSpPr>
          <p:nvPr>
            <p:ph type="body" idx="1"/>
          </p:nvPr>
        </p:nvSpPr>
        <p:spPr>
          <a:xfrm>
            <a:off x="121865" y="1266375"/>
            <a:ext cx="3026918" cy="781036"/>
          </a:xfrm>
        </p:spPr>
        <p:txBody>
          <a:bodyPr>
            <a:normAutofit fontScale="25000" lnSpcReduction="20000"/>
          </a:bodyPr>
          <a:lstStyle/>
          <a:p>
            <a:r>
              <a:rPr lang="en-US" sz="11200" dirty="0">
                <a:solidFill>
                  <a:schemeClr val="tx1"/>
                </a:solidFill>
              </a:rPr>
              <a:t>P</a:t>
            </a:r>
            <a:r>
              <a:rPr lang="en-US" sz="11200" dirty="0" smtClean="0">
                <a:solidFill>
                  <a:schemeClr val="tx1"/>
                </a:solidFill>
              </a:rPr>
              <a:t>opular TV shows:</a:t>
            </a:r>
          </a:p>
          <a:p>
            <a:endParaRPr lang="en-US" sz="3200" dirty="0" smtClean="0">
              <a:solidFill>
                <a:schemeClr val="tx1"/>
              </a:solidFill>
            </a:endParaRPr>
          </a:p>
          <a:p>
            <a:r>
              <a:rPr lang="en-US" sz="3200" dirty="0">
                <a:solidFill>
                  <a:schemeClr val="tx1"/>
                </a:solidFill>
              </a:rPr>
              <a:t> </a:t>
            </a:r>
            <a:r>
              <a:rPr lang="en-US" sz="3200" dirty="0" smtClean="0">
                <a:solidFill>
                  <a:schemeClr val="tx1"/>
                </a:solidFill>
              </a:rPr>
              <a:t> </a:t>
            </a:r>
          </a:p>
          <a:p>
            <a:r>
              <a:rPr lang="en-US" sz="3200" dirty="0">
                <a:solidFill>
                  <a:schemeClr val="tx1"/>
                </a:solidFill>
              </a:rPr>
              <a:t> </a:t>
            </a:r>
            <a:r>
              <a:rPr lang="en-US" sz="3200" dirty="0" smtClean="0">
                <a:solidFill>
                  <a:schemeClr val="tx1"/>
                </a:solidFill>
              </a:rPr>
              <a:t> </a:t>
            </a:r>
          </a:p>
          <a:p>
            <a:r>
              <a:rPr lang="en-US" sz="3200" dirty="0">
                <a:solidFill>
                  <a:schemeClr val="tx1"/>
                </a:solidFill>
              </a:rPr>
              <a:t> </a:t>
            </a:r>
            <a:r>
              <a:rPr lang="en-US" sz="3200" dirty="0" smtClean="0">
                <a:solidFill>
                  <a:schemeClr val="tx1"/>
                </a:solidFill>
              </a:rPr>
              <a:t> </a:t>
            </a:r>
          </a:p>
          <a:p>
            <a:r>
              <a:rPr lang="en-US" sz="3200" dirty="0">
                <a:solidFill>
                  <a:schemeClr val="tx1"/>
                </a:solidFill>
              </a:rPr>
              <a:t> </a:t>
            </a:r>
            <a:r>
              <a:rPr lang="en-US" sz="3200" dirty="0" smtClean="0">
                <a:solidFill>
                  <a:schemeClr val="tx1"/>
                </a:solidFill>
              </a:rPr>
              <a:t> </a:t>
            </a:r>
          </a:p>
          <a:p>
            <a:r>
              <a:rPr lang="en-US" sz="3200" dirty="0">
                <a:solidFill>
                  <a:schemeClr val="tx1"/>
                </a:solidFill>
              </a:rPr>
              <a:t> </a:t>
            </a:r>
            <a:r>
              <a:rPr lang="en-US" sz="3200" dirty="0" smtClean="0">
                <a:solidFill>
                  <a:schemeClr val="tx1"/>
                </a:solidFill>
              </a:rPr>
              <a:t> </a:t>
            </a:r>
          </a:p>
          <a:p>
            <a:r>
              <a:rPr lang="en-US" sz="3200" dirty="0">
                <a:solidFill>
                  <a:schemeClr val="tx1"/>
                </a:solidFill>
              </a:rPr>
              <a:t> </a:t>
            </a:r>
            <a:endParaRPr lang="en-US" sz="3200" dirty="0" smtClean="0">
              <a:solidFill>
                <a:schemeClr val="tx1"/>
              </a:solidFill>
            </a:endParaRPr>
          </a:p>
          <a:p>
            <a:pPr algn="ctr"/>
            <a:endParaRPr lang="en-US" dirty="0"/>
          </a:p>
          <a:p>
            <a:endParaRPr lang="en-US" dirty="0" smtClean="0"/>
          </a:p>
          <a:p>
            <a:pPr algn="ct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616" y="1145251"/>
            <a:ext cx="2095500" cy="28575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7339" y="1145251"/>
            <a:ext cx="2552700" cy="28575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5303" y="1145251"/>
            <a:ext cx="2505075" cy="28575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5793" y="4045374"/>
            <a:ext cx="2078997" cy="254231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52141" y="4045374"/>
            <a:ext cx="2857500" cy="25908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36993" y="4013317"/>
            <a:ext cx="2642616" cy="2743200"/>
          </a:xfrm>
          <a:prstGeom prst="rect">
            <a:avLst/>
          </a:prstGeom>
        </p:spPr>
      </p:pic>
    </p:spTree>
    <p:extLst>
      <p:ext uri="{BB962C8B-B14F-4D97-AF65-F5344CB8AC3E}">
        <p14:creationId xmlns:p14="http://schemas.microsoft.com/office/powerpoint/2010/main" val="2704101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562" y="0"/>
            <a:ext cx="10515600" cy="1266375"/>
          </a:xfrm>
        </p:spPr>
        <p:txBody>
          <a:bodyPr/>
          <a:lstStyle/>
          <a:p>
            <a:pPr algn="ctr"/>
            <a:r>
              <a:rPr lang="en-US" dirty="0" smtClean="0"/>
              <a:t>1955 -- Off the Field:</a:t>
            </a:r>
            <a:endParaRPr lang="en-US" dirty="0"/>
          </a:p>
        </p:txBody>
      </p:sp>
      <p:sp>
        <p:nvSpPr>
          <p:cNvPr id="3" name="Text Placeholder 2"/>
          <p:cNvSpPr>
            <a:spLocks noGrp="1"/>
          </p:cNvSpPr>
          <p:nvPr>
            <p:ph type="body" idx="1"/>
          </p:nvPr>
        </p:nvSpPr>
        <p:spPr>
          <a:xfrm>
            <a:off x="4580781" y="1378445"/>
            <a:ext cx="5675431" cy="781036"/>
          </a:xfrm>
        </p:spPr>
        <p:txBody>
          <a:bodyPr>
            <a:normAutofit fontScale="25000" lnSpcReduction="20000"/>
          </a:bodyPr>
          <a:lstStyle/>
          <a:p>
            <a:r>
              <a:rPr lang="en-US" sz="11200" dirty="0" smtClean="0">
                <a:solidFill>
                  <a:schemeClr val="tx1"/>
                </a:solidFill>
              </a:rPr>
              <a:t>The top two TV shows of 1955</a:t>
            </a:r>
          </a:p>
          <a:p>
            <a:endParaRPr lang="en-US" sz="3200" dirty="0" smtClean="0">
              <a:solidFill>
                <a:schemeClr val="tx1"/>
              </a:solidFill>
            </a:endParaRPr>
          </a:p>
          <a:p>
            <a:r>
              <a:rPr lang="en-US" sz="3200" dirty="0">
                <a:solidFill>
                  <a:schemeClr val="tx1"/>
                </a:solidFill>
              </a:rPr>
              <a:t> </a:t>
            </a:r>
            <a:r>
              <a:rPr lang="en-US" sz="3200" dirty="0" smtClean="0">
                <a:solidFill>
                  <a:schemeClr val="tx1"/>
                </a:solidFill>
              </a:rPr>
              <a:t> </a:t>
            </a:r>
          </a:p>
          <a:p>
            <a:r>
              <a:rPr lang="en-US" sz="3200" dirty="0">
                <a:solidFill>
                  <a:schemeClr val="tx1"/>
                </a:solidFill>
              </a:rPr>
              <a:t> </a:t>
            </a:r>
            <a:r>
              <a:rPr lang="en-US" sz="3200" dirty="0" smtClean="0">
                <a:solidFill>
                  <a:schemeClr val="tx1"/>
                </a:solidFill>
              </a:rPr>
              <a:t> </a:t>
            </a:r>
          </a:p>
          <a:p>
            <a:r>
              <a:rPr lang="en-US" sz="3200" dirty="0">
                <a:solidFill>
                  <a:schemeClr val="tx1"/>
                </a:solidFill>
              </a:rPr>
              <a:t> </a:t>
            </a:r>
            <a:r>
              <a:rPr lang="en-US" sz="3200" dirty="0" smtClean="0">
                <a:solidFill>
                  <a:schemeClr val="tx1"/>
                </a:solidFill>
              </a:rPr>
              <a:t> </a:t>
            </a:r>
          </a:p>
          <a:p>
            <a:r>
              <a:rPr lang="en-US" sz="3200" dirty="0">
                <a:solidFill>
                  <a:schemeClr val="tx1"/>
                </a:solidFill>
              </a:rPr>
              <a:t> </a:t>
            </a:r>
            <a:r>
              <a:rPr lang="en-US" sz="3200" dirty="0" smtClean="0">
                <a:solidFill>
                  <a:schemeClr val="tx1"/>
                </a:solidFill>
              </a:rPr>
              <a:t> </a:t>
            </a:r>
          </a:p>
          <a:p>
            <a:r>
              <a:rPr lang="en-US" sz="3200" dirty="0">
                <a:solidFill>
                  <a:schemeClr val="tx1"/>
                </a:solidFill>
              </a:rPr>
              <a:t> </a:t>
            </a:r>
            <a:r>
              <a:rPr lang="en-US" sz="3200" dirty="0" smtClean="0">
                <a:solidFill>
                  <a:schemeClr val="tx1"/>
                </a:solidFill>
              </a:rPr>
              <a:t> </a:t>
            </a:r>
          </a:p>
          <a:p>
            <a:r>
              <a:rPr lang="en-US" sz="3200" dirty="0">
                <a:solidFill>
                  <a:schemeClr val="tx1"/>
                </a:solidFill>
              </a:rPr>
              <a:t> </a:t>
            </a:r>
            <a:endParaRPr lang="en-US" sz="3200" dirty="0" smtClean="0">
              <a:solidFill>
                <a:schemeClr val="tx1"/>
              </a:solidFill>
            </a:endParaRPr>
          </a:p>
          <a:p>
            <a:pPr algn="ctr"/>
            <a:endParaRPr lang="en-US" dirty="0"/>
          </a:p>
          <a:p>
            <a:endParaRPr lang="en-US" dirty="0" smtClean="0"/>
          </a:p>
          <a:p>
            <a:pPr algn="ct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166" y="1174935"/>
            <a:ext cx="4023615" cy="50633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7807" y="2127546"/>
            <a:ext cx="4468127" cy="345029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5934" y="2127546"/>
            <a:ext cx="2699019" cy="3450291"/>
          </a:xfrm>
          <a:prstGeom prst="rect">
            <a:avLst/>
          </a:prstGeom>
        </p:spPr>
      </p:pic>
      <p:sp>
        <p:nvSpPr>
          <p:cNvPr id="5" name="TextBox 4"/>
          <p:cNvSpPr txBox="1"/>
          <p:nvPr/>
        </p:nvSpPr>
        <p:spPr>
          <a:xfrm>
            <a:off x="163602" y="6309360"/>
            <a:ext cx="4810741" cy="646331"/>
          </a:xfrm>
          <a:prstGeom prst="rect">
            <a:avLst/>
          </a:prstGeom>
          <a:noFill/>
        </p:spPr>
        <p:txBody>
          <a:bodyPr wrap="none" rtlCol="0">
            <a:spAutoFit/>
          </a:bodyPr>
          <a:lstStyle/>
          <a:p>
            <a:r>
              <a:rPr lang="en-US" dirty="0">
                <a:hlinkClick r:id="rId6"/>
              </a:rPr>
              <a:t>https://www.youtube.com/watch?v=-t4ql-r406Q</a:t>
            </a:r>
            <a:r>
              <a:rPr lang="en-US" dirty="0"/>
              <a:t> </a:t>
            </a:r>
          </a:p>
          <a:p>
            <a:endParaRPr lang="en-US" dirty="0"/>
          </a:p>
        </p:txBody>
      </p:sp>
    </p:spTree>
    <p:extLst>
      <p:ext uri="{BB962C8B-B14F-4D97-AF65-F5344CB8AC3E}">
        <p14:creationId xmlns:p14="http://schemas.microsoft.com/office/powerpoint/2010/main" val="3740414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1955 – Off the Field</a:t>
            </a:r>
            <a:endParaRPr lang="en-US" sz="6000"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623645" y="1690688"/>
            <a:ext cx="3676571" cy="3676571"/>
          </a:xfrm>
        </p:spPr>
      </p:pic>
      <p:sp>
        <p:nvSpPr>
          <p:cNvPr id="7" name="TextBox 6"/>
          <p:cNvSpPr txBox="1"/>
          <p:nvPr/>
        </p:nvSpPr>
        <p:spPr>
          <a:xfrm>
            <a:off x="43465" y="1751163"/>
            <a:ext cx="2342436" cy="1200329"/>
          </a:xfrm>
          <a:prstGeom prst="rect">
            <a:avLst/>
          </a:prstGeom>
          <a:noFill/>
        </p:spPr>
        <p:txBody>
          <a:bodyPr wrap="none" rtlCol="0">
            <a:spAutoFit/>
          </a:bodyPr>
          <a:lstStyle/>
          <a:p>
            <a:r>
              <a:rPr lang="en-US" sz="2400" dirty="0" smtClean="0"/>
              <a:t>Two longest-</a:t>
            </a:r>
          </a:p>
          <a:p>
            <a:r>
              <a:rPr lang="en-US" sz="2400" dirty="0" smtClean="0"/>
              <a:t>running songs</a:t>
            </a:r>
          </a:p>
          <a:p>
            <a:r>
              <a:rPr lang="en-US" sz="2400" dirty="0" smtClean="0"/>
              <a:t>on the hit parade</a:t>
            </a:r>
            <a:endParaRPr lang="en-US" sz="2400" dirty="0"/>
          </a:p>
        </p:txBody>
      </p:sp>
      <p:pic>
        <p:nvPicPr>
          <p:cNvPr id="15"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3188" y="1751164"/>
            <a:ext cx="3582300" cy="3616096"/>
          </a:xfrm>
          <a:prstGeom prst="rect">
            <a:avLst/>
          </a:prstGeom>
        </p:spPr>
      </p:pic>
      <p:sp>
        <p:nvSpPr>
          <p:cNvPr id="16" name="TextBox 15"/>
          <p:cNvSpPr txBox="1"/>
          <p:nvPr/>
        </p:nvSpPr>
        <p:spPr>
          <a:xfrm>
            <a:off x="6705403" y="5541264"/>
            <a:ext cx="4721549" cy="646331"/>
          </a:xfrm>
          <a:prstGeom prst="rect">
            <a:avLst/>
          </a:prstGeom>
          <a:noFill/>
        </p:spPr>
        <p:txBody>
          <a:bodyPr wrap="none" rtlCol="0">
            <a:spAutoFit/>
          </a:bodyPr>
          <a:lstStyle/>
          <a:p>
            <a:r>
              <a:rPr lang="en-US" u="sng" dirty="0">
                <a:hlinkClick r:id="rId5"/>
              </a:rPr>
              <a:t>https://m.youtube.com/watch?v=EkRYuMqw-B0</a:t>
            </a:r>
            <a:endParaRPr lang="en-US" dirty="0"/>
          </a:p>
          <a:p>
            <a:endParaRPr lang="en-US" dirty="0"/>
          </a:p>
        </p:txBody>
      </p:sp>
    </p:spTree>
    <p:extLst>
      <p:ext uri="{BB962C8B-B14F-4D97-AF65-F5344CB8AC3E}">
        <p14:creationId xmlns:p14="http://schemas.microsoft.com/office/powerpoint/2010/main" val="501641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TotalTime>
  <Words>1158</Words>
  <Application>Microsoft Office PowerPoint</Application>
  <PresentationFormat>Widescreen</PresentationFormat>
  <Paragraphs>215</Paragraphs>
  <Slides>20</Slides>
  <Notes>20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Georgia</vt:lpstr>
      <vt:lpstr>Office Theme</vt:lpstr>
      <vt:lpstr>The Year in Baseball:  1955</vt:lpstr>
      <vt:lpstr>1955 -- Off the Field:</vt:lpstr>
      <vt:lpstr>1955 -- Off the Field:</vt:lpstr>
      <vt:lpstr>1955 -- Off the Field:</vt:lpstr>
      <vt:lpstr>1955 -- Off the Field:</vt:lpstr>
      <vt:lpstr>1955 -- Off the Field:</vt:lpstr>
      <vt:lpstr>1955 -- Off the Field:</vt:lpstr>
      <vt:lpstr>1955 -- Off the Field:</vt:lpstr>
      <vt:lpstr>1955 – Off the Field</vt:lpstr>
      <vt:lpstr>1955 -- On the Field: Spring Baseball</vt:lpstr>
      <vt:lpstr>1955 -- On the Field: </vt:lpstr>
      <vt:lpstr>1955 -- On the Field: </vt:lpstr>
      <vt:lpstr>1955 -- On the Field: Final Regular Season Standings</vt:lpstr>
      <vt:lpstr>1955 -- On the Field:</vt:lpstr>
      <vt:lpstr>1955 -- On the Field:</vt:lpstr>
      <vt:lpstr>1955 – On the Field: </vt:lpstr>
      <vt:lpstr>1955 World Series</vt:lpstr>
      <vt:lpstr>1955 World Series</vt:lpstr>
      <vt:lpstr>1955 World Series</vt:lpstr>
      <vt:lpstr>1955 World Series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Year in Baseball:  1955</dc:title>
  <dc:creator>Monte Cely</dc:creator>
  <cp:lastModifiedBy>Monte Cely</cp:lastModifiedBy>
  <cp:revision>122</cp:revision>
  <dcterms:created xsi:type="dcterms:W3CDTF">2015-02-22T16:26:45Z</dcterms:created>
  <dcterms:modified xsi:type="dcterms:W3CDTF">2016-06-28T19:00:41Z</dcterms:modified>
</cp:coreProperties>
</file>