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7" r:id="rId3"/>
    <p:sldId id="257" r:id="rId4"/>
    <p:sldId id="275" r:id="rId5"/>
    <p:sldId id="276" r:id="rId6"/>
    <p:sldId id="277" r:id="rId7"/>
    <p:sldId id="282" r:id="rId8"/>
    <p:sldId id="263" r:id="rId9"/>
    <p:sldId id="274" r:id="rId10"/>
    <p:sldId id="283" r:id="rId11"/>
    <p:sldId id="279" r:id="rId12"/>
    <p:sldId id="271" r:id="rId13"/>
    <p:sldId id="260" r:id="rId14"/>
    <p:sldId id="265" r:id="rId15"/>
    <p:sldId id="272" r:id="rId16"/>
    <p:sldId id="262" r:id="rId17"/>
    <p:sldId id="280" r:id="rId18"/>
    <p:sldId id="281" r:id="rId19"/>
    <p:sldId id="26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80" autoAdjust="0"/>
  </p:normalViewPr>
  <p:slideViewPr>
    <p:cSldViewPr snapToGrid="0">
      <p:cViewPr varScale="1">
        <p:scale>
          <a:sx n="84" d="100"/>
          <a:sy n="84" d="100"/>
        </p:scale>
        <p:origin x="658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1FAB3-DB51-4EDD-97C8-AFF7014B69C3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5B91D-D6A3-4AB3-9580-67205FDCF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33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41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Ted Williams was named Player of the Decade (the ‘50s) by The</a:t>
            </a:r>
            <a:r>
              <a:rPr lang="en-US" baseline="0" dirty="0" smtClean="0"/>
              <a:t> Sporting News.  The Negro American League folded, although some teams played on as barn-</a:t>
            </a:r>
            <a:r>
              <a:rPr lang="en-US" baseline="0" dirty="0" err="1" smtClean="0"/>
              <a:t>stormers</a:t>
            </a:r>
            <a:r>
              <a:rPr lang="en-US" baseline="0" dirty="0" smtClean="0"/>
              <a:t>.  The Indianapolis Clowns continued playing into the 1980s.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455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Bibb Falk was head coach at UT Baseball from 1940 – 67, missing ‘43-45 war years.  Bart Shirley played parts of 4 seasons for Dodgers &amp; Mets.   </a:t>
            </a:r>
            <a:r>
              <a:rPr lang="en-US" dirty="0" err="1" smtClean="0"/>
              <a:t>Arnette</a:t>
            </a:r>
            <a:r>
              <a:rPr lang="en-US" baseline="0" dirty="0" smtClean="0"/>
              <a:t> – 4 seasons in Dodgers minors.  Belcher – 3 seasons in Mets minors.  McDonald played 4 seasons in Milwaukee minors, the last two for Austin Senators in Texas League.</a:t>
            </a:r>
            <a:r>
              <a:rPr lang="en-US" dirty="0" smtClean="0"/>
              <a:t>   </a:t>
            </a:r>
            <a:r>
              <a:rPr lang="en-US" dirty="0" err="1" smtClean="0"/>
              <a:t>Menge</a:t>
            </a:r>
            <a:r>
              <a:rPr lang="en-US" dirty="0" smtClean="0"/>
              <a:t> played 2 seasons for Milwaukee </a:t>
            </a:r>
            <a:r>
              <a:rPr lang="en-US" smtClean="0"/>
              <a:t>in minors.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764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044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888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Mickey Mantle hit 37 homers to lead the AL.  He also led the league in triples, walks, and SLG.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133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201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493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571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36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Kennedy (Mass.) and LBJ (</a:t>
            </a:r>
            <a:r>
              <a:rPr lang="en-US" dirty="0" err="1" smtClean="0"/>
              <a:t>Tex</a:t>
            </a:r>
            <a:r>
              <a:rPr lang="en-US" dirty="0" smtClean="0"/>
              <a:t>) running for the Democrats – emphasizing</a:t>
            </a:r>
            <a:r>
              <a:rPr lang="en-US" baseline="0" dirty="0" smtClean="0"/>
              <a:t> “New Leadership” .  VP Nixon (California) and Henry Cabot Lodge (Mass.) running for the Republicans, stressing “Experience”.  With allegations of dead people voting in Chicago and cattle voting in Texas, JFK won in a very close contest.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20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11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 manufacturer’s suggested retail price for the ’60</a:t>
            </a:r>
            <a:r>
              <a:rPr lang="en-US" baseline="0" dirty="0" smtClean="0"/>
              <a:t> Corvette was $3,872 !!  $102 extra for “deluxe heater” and $147 extra for AM/FM radio.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39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37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Chevy </a:t>
            </a:r>
            <a:r>
              <a:rPr lang="en-US" dirty="0" err="1" smtClean="0"/>
              <a:t>Corvair</a:t>
            </a:r>
            <a:r>
              <a:rPr lang="en-US" dirty="0" smtClean="0"/>
              <a:t> had an aluminum</a:t>
            </a:r>
            <a:r>
              <a:rPr lang="en-US" baseline="0" dirty="0" smtClean="0"/>
              <a:t> block, air-cooled engine.  It was generally considered a “lemon”.  The Ford Falcon was introduced and it was a top-seller.  The Falcon’s chassis was used as the base for the Ford Mustang when it was introduced a few years later.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38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Ira – 1980 VW Rabbit</a:t>
            </a:r>
            <a:r>
              <a:rPr lang="en-US" smtClean="0"/>
              <a:t>;     Monte </a:t>
            </a:r>
            <a:r>
              <a:rPr lang="en-US" dirty="0" smtClean="0"/>
              <a:t>– 1966 Pontiac Tempest</a:t>
            </a:r>
            <a:r>
              <a:rPr lang="en-US" smtClean="0"/>
              <a:t>;    Mike</a:t>
            </a:r>
            <a:r>
              <a:rPr lang="en-US" baseline="0" smtClean="0"/>
              <a:t> </a:t>
            </a:r>
            <a:r>
              <a:rPr lang="en-US" baseline="0" dirty="0" err="1" smtClean="0"/>
              <a:t>McN</a:t>
            </a:r>
            <a:r>
              <a:rPr lang="en-US" baseline="0" dirty="0" smtClean="0"/>
              <a:t> – 1984 Mercury Lynx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08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Ernest</a:t>
            </a:r>
            <a:r>
              <a:rPr lang="en-US" baseline="0" dirty="0" smtClean="0"/>
              <a:t> Evans had the top hit song of 1960 … we know him by his stage name “Chubby Checker”.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93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Maverick owner Bill </a:t>
            </a:r>
            <a:r>
              <a:rPr lang="en-US" dirty="0" err="1" smtClean="0"/>
              <a:t>Veeck</a:t>
            </a:r>
            <a:r>
              <a:rPr lang="en-US" dirty="0" smtClean="0"/>
              <a:t> put players’ names on the back of uniforms.  The Dodgers set an NL</a:t>
            </a:r>
            <a:r>
              <a:rPr lang="en-US" baseline="0" dirty="0" smtClean="0"/>
              <a:t> attendance record playing in the LA Coliseum.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725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10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1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9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8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4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5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9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65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8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7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6C4D9-AE16-45FD-8C6B-868E8D7FD73F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1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6.gi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g"/><Relationship Id="rId3" Type="http://schemas.openxmlformats.org/officeDocument/2006/relationships/image" Target="../media/image27.jpg"/><Relationship Id="rId7" Type="http://schemas.openxmlformats.org/officeDocument/2006/relationships/image" Target="../media/image3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0.jpg"/><Relationship Id="rId11" Type="http://schemas.openxmlformats.org/officeDocument/2006/relationships/image" Target="../media/image35.jpg"/><Relationship Id="rId5" Type="http://schemas.openxmlformats.org/officeDocument/2006/relationships/image" Target="../media/image29.jpg"/><Relationship Id="rId10" Type="http://schemas.openxmlformats.org/officeDocument/2006/relationships/image" Target="../media/image34.jpg"/><Relationship Id="rId4" Type="http://schemas.openxmlformats.org/officeDocument/2006/relationships/image" Target="../media/image28.jpg"/><Relationship Id="rId9" Type="http://schemas.openxmlformats.org/officeDocument/2006/relationships/image" Target="../media/image33.jp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jpg"/><Relationship Id="rId3" Type="http://schemas.openxmlformats.org/officeDocument/2006/relationships/image" Target="../media/image36.jpg"/><Relationship Id="rId7" Type="http://schemas.openxmlformats.org/officeDocument/2006/relationships/image" Target="../media/image40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9.jpg"/><Relationship Id="rId11" Type="http://schemas.openxmlformats.org/officeDocument/2006/relationships/image" Target="../media/image44.jpg"/><Relationship Id="rId5" Type="http://schemas.openxmlformats.org/officeDocument/2006/relationships/image" Target="../media/image38.jpg"/><Relationship Id="rId10" Type="http://schemas.openxmlformats.org/officeDocument/2006/relationships/image" Target="../media/image43.jpg"/><Relationship Id="rId4" Type="http://schemas.openxmlformats.org/officeDocument/2006/relationships/image" Target="../media/image37.jpg"/><Relationship Id="rId9" Type="http://schemas.openxmlformats.org/officeDocument/2006/relationships/image" Target="../media/image42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youtube.com/watch?v=65Og0gUKfv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jpeg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pHGXwQeUk7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044860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The Year in Baseball:</a:t>
            </a:r>
            <a:br>
              <a:rPr lang="en-US" sz="6600" b="1" dirty="0" smtClean="0"/>
            </a:br>
            <a:r>
              <a:rPr lang="en-US" sz="6600" b="1" dirty="0"/>
              <a:t/>
            </a:r>
            <a:br>
              <a:rPr lang="en-US" sz="6600" b="1" dirty="0"/>
            </a:br>
            <a:r>
              <a:rPr lang="en-US" sz="8800" b="1" dirty="0" smtClean="0"/>
              <a:t>1960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312204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1960 </a:t>
            </a:r>
            <a:r>
              <a:rPr lang="en-US" sz="6000" dirty="0"/>
              <a:t>-- On the Field</a:t>
            </a:r>
            <a:r>
              <a:rPr lang="en-US" sz="6000" dirty="0" smtClean="0"/>
              <a:t>:</a:t>
            </a:r>
            <a:br>
              <a:rPr lang="en-US" sz="6000" dirty="0" smtClean="0"/>
            </a:br>
            <a:r>
              <a:rPr lang="en-US" sz="4000" dirty="0" smtClean="0"/>
              <a:t>Some Highlights</a:t>
            </a:r>
            <a:endParaRPr lang="en-US" sz="6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8504" y="1825625"/>
            <a:ext cx="5181600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48" y="1086722"/>
            <a:ext cx="4224783" cy="52809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769" y="1178868"/>
            <a:ext cx="3912335" cy="518276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78598" y="6361629"/>
            <a:ext cx="4130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Sporting News “Player of the Decade”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87769" y="6307519"/>
            <a:ext cx="376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Last organized black pro league folded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44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103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1960 </a:t>
            </a:r>
            <a:r>
              <a:rPr lang="en-US" sz="6000" dirty="0"/>
              <a:t>-- On the Field</a:t>
            </a:r>
            <a:r>
              <a:rPr lang="en-US" sz="6000" dirty="0" smtClean="0"/>
              <a:t>:</a:t>
            </a:r>
            <a:br>
              <a:rPr lang="en-US" sz="6000" dirty="0" smtClean="0"/>
            </a:br>
            <a:r>
              <a:rPr lang="en-US" sz="4000" dirty="0" smtClean="0"/>
              <a:t>Spring Baseball</a:t>
            </a:r>
            <a:endParaRPr lang="en-US" sz="6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8504" y="1825625"/>
            <a:ext cx="5181600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382111"/>
            <a:ext cx="1100023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University of Texas Longhorns </a:t>
            </a:r>
            <a:r>
              <a:rPr lang="en-US" sz="2400" dirty="0" smtClean="0"/>
              <a:t>baseball – 19-3 overall, SWC champs at 13-2 </a:t>
            </a:r>
          </a:p>
          <a:p>
            <a:endParaRPr lang="en-US" sz="2400" dirty="0"/>
          </a:p>
          <a:p>
            <a:pPr algn="r"/>
            <a:r>
              <a:rPr lang="en-US" sz="2400" dirty="0" smtClean="0"/>
              <a:t>  </a:t>
            </a:r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20" y="1908488"/>
            <a:ext cx="2941320" cy="44119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369" y="1880108"/>
            <a:ext cx="3145536" cy="4515124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271507"/>
              </p:ext>
            </p:extLst>
          </p:nvPr>
        </p:nvGraphicFramePr>
        <p:xfrm>
          <a:off x="8150352" y="2713653"/>
          <a:ext cx="3810000" cy="2225040"/>
        </p:xfrm>
        <a:graphic>
          <a:graphicData uri="http://schemas.openxmlformats.org/drawingml/2006/table">
            <a:tbl>
              <a:tblPr/>
              <a:tblGrid>
                <a:gridCol w="38100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Other All-SWC players:</a:t>
                      </a:r>
                    </a:p>
                    <a:p>
                      <a:endParaRPr lang="en-US" sz="2000" dirty="0" smtClean="0"/>
                    </a:p>
                    <a:p>
                      <a:r>
                        <a:rPr lang="en-US" sz="2000" dirty="0" smtClean="0"/>
                        <a:t>Jay </a:t>
                      </a:r>
                      <a:r>
                        <a:rPr lang="en-US" sz="2000" dirty="0" err="1"/>
                        <a:t>Arnette</a:t>
                      </a:r>
                      <a:r>
                        <a:rPr lang="en-US" sz="2000" dirty="0"/>
                        <a:t>, </a:t>
                      </a:r>
                      <a:r>
                        <a:rPr lang="en-US" sz="2000" dirty="0" smtClean="0"/>
                        <a:t>OF</a:t>
                      </a:r>
                    </a:p>
                    <a:p>
                      <a:r>
                        <a:rPr lang="en-US" sz="2000" dirty="0" smtClean="0"/>
                        <a:t>Tom </a:t>
                      </a:r>
                      <a:r>
                        <a:rPr lang="en-US" sz="2000" dirty="0"/>
                        <a:t>Belcher, </a:t>
                      </a:r>
                      <a:r>
                        <a:rPr lang="en-US" sz="2000" dirty="0" smtClean="0"/>
                        <a:t>P</a:t>
                      </a:r>
                    </a:p>
                    <a:p>
                      <a:r>
                        <a:rPr lang="en-US" sz="2000" dirty="0" smtClean="0"/>
                        <a:t>Bob </a:t>
                      </a:r>
                      <a:r>
                        <a:rPr lang="en-US" sz="2000" dirty="0"/>
                        <a:t>Callaway, </a:t>
                      </a:r>
                      <a:r>
                        <a:rPr lang="en-US" sz="2000" dirty="0" smtClean="0"/>
                        <a:t>P</a:t>
                      </a:r>
                    </a:p>
                    <a:p>
                      <a:r>
                        <a:rPr lang="en-US" sz="2000" dirty="0" smtClean="0"/>
                        <a:t>Wayne </a:t>
                      </a:r>
                      <a:r>
                        <a:rPr lang="en-US" sz="2000" dirty="0"/>
                        <a:t>McDonald, </a:t>
                      </a:r>
                      <a:r>
                        <a:rPr lang="en-US" sz="2000" dirty="0" smtClean="0"/>
                        <a:t>OF</a:t>
                      </a:r>
                    </a:p>
                    <a:p>
                      <a:r>
                        <a:rPr lang="en-US" sz="2000" dirty="0" smtClean="0"/>
                        <a:t>Roy </a:t>
                      </a:r>
                      <a:r>
                        <a:rPr lang="en-US" sz="2000" dirty="0" err="1"/>
                        <a:t>Menge</a:t>
                      </a:r>
                      <a:r>
                        <a:rPr lang="en-US" sz="2000" dirty="0"/>
                        <a:t>, </a:t>
                      </a:r>
                      <a:r>
                        <a:rPr lang="en-US" sz="2000" dirty="0" smtClean="0"/>
                        <a:t>OF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96938" y="6395400"/>
            <a:ext cx="2318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Bibb Falk – head coach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07167" y="6395400"/>
            <a:ext cx="1649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Bart Shirley - 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88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64964"/>
            <a:ext cx="10515600" cy="1266375"/>
          </a:xfrm>
        </p:spPr>
        <p:txBody>
          <a:bodyPr/>
          <a:lstStyle/>
          <a:p>
            <a:pPr algn="ctr"/>
            <a:r>
              <a:rPr lang="en-US" dirty="0" smtClean="0"/>
              <a:t>1960 -- On the Field: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5696" y="1207640"/>
            <a:ext cx="10515600" cy="4502390"/>
          </a:xfrm>
        </p:spPr>
        <p:txBody>
          <a:bodyPr/>
          <a:lstStyle/>
          <a:p>
            <a:pPr algn="ctr"/>
            <a:r>
              <a:rPr lang="en-US" dirty="0" smtClean="0"/>
              <a:t>League Most Valuable Players:</a:t>
            </a:r>
          </a:p>
          <a:p>
            <a:pPr algn="ctr"/>
            <a:endParaRPr lang="en-US" dirty="0"/>
          </a:p>
          <a:p>
            <a:pPr algn="r"/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4184" y="1917918"/>
            <a:ext cx="4919472" cy="35404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72" y="1331339"/>
            <a:ext cx="3637108" cy="49980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528816" y="5794902"/>
            <a:ext cx="4268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.283 batting </a:t>
            </a:r>
            <a:r>
              <a:rPr lang="en-US" dirty="0" err="1" smtClean="0"/>
              <a:t>avg</a:t>
            </a:r>
            <a:r>
              <a:rPr lang="en-US" dirty="0" smtClean="0"/>
              <a:t>, 39 HR, led AL with 112 RBI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46699" y="6211132"/>
            <a:ext cx="289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led NL with .325 batting avg.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5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00116"/>
            <a:ext cx="10515600" cy="1266375"/>
          </a:xfrm>
        </p:spPr>
        <p:txBody>
          <a:bodyPr/>
          <a:lstStyle/>
          <a:p>
            <a:pPr algn="ctr"/>
            <a:r>
              <a:rPr lang="en-US" dirty="0" smtClean="0"/>
              <a:t>1960 -- On the Field: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378" y="1463006"/>
            <a:ext cx="10515600" cy="4502390"/>
          </a:xfrm>
        </p:spPr>
        <p:txBody>
          <a:bodyPr/>
          <a:lstStyle/>
          <a:p>
            <a:pPr algn="ctr"/>
            <a:r>
              <a:rPr lang="en-US" dirty="0" smtClean="0"/>
              <a:t>League Pitching Leaders:</a:t>
            </a:r>
          </a:p>
          <a:p>
            <a:pPr algn="ctr"/>
            <a:endParaRPr lang="en-US" dirty="0"/>
          </a:p>
          <a:p>
            <a:pPr algn="r"/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" y="1305891"/>
            <a:ext cx="3328416" cy="4599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644" y="1463006"/>
            <a:ext cx="3369692" cy="466463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107" y="5961911"/>
            <a:ext cx="4472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20-9 with 3.08 ERA in 271 innings</a:t>
            </a:r>
          </a:p>
          <a:p>
            <a:pPr algn="ctr"/>
            <a:r>
              <a:rPr lang="en-US" dirty="0" smtClean="0"/>
              <a:t>Cy Young Award (only one winner for all MLB)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74005" y="6238910"/>
            <a:ext cx="3315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13-6 with 2.67 ERA in 185 innings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80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1960 – On the Field: </a:t>
            </a:r>
            <a:endParaRPr lang="en-US" sz="60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038" y="1367820"/>
            <a:ext cx="3501860" cy="4484339"/>
          </a:xfrm>
        </p:spPr>
      </p:pic>
      <p:sp>
        <p:nvSpPr>
          <p:cNvPr id="7" name="TextBox 6"/>
          <p:cNvSpPr txBox="1"/>
          <p:nvPr/>
        </p:nvSpPr>
        <p:spPr>
          <a:xfrm>
            <a:off x="4252995" y="1289354"/>
            <a:ext cx="2843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League Leaders in HR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645488" y="6018396"/>
            <a:ext cx="2350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Mickey Mantle – 40 HR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033" y="1367821"/>
            <a:ext cx="2943838" cy="4415758"/>
          </a:xfrm>
        </p:spPr>
      </p:pic>
      <p:sp>
        <p:nvSpPr>
          <p:cNvPr id="9" name="TextBox 8"/>
          <p:cNvSpPr txBox="1"/>
          <p:nvPr/>
        </p:nvSpPr>
        <p:spPr>
          <a:xfrm>
            <a:off x="1847531" y="6018396"/>
            <a:ext cx="2046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Ernie Banks – 41 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19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1960 </a:t>
            </a:r>
            <a:r>
              <a:rPr lang="en-US" sz="6000" dirty="0"/>
              <a:t>-- On the Field</a:t>
            </a:r>
            <a:r>
              <a:rPr lang="en-US" sz="6000" dirty="0" smtClean="0"/>
              <a:t>:</a:t>
            </a:r>
            <a:br>
              <a:rPr lang="en-US" sz="6000" dirty="0" smtClean="0"/>
            </a:br>
            <a:r>
              <a:rPr lang="en-US" sz="4000" dirty="0" smtClean="0"/>
              <a:t>Final Regular Season Standings</a:t>
            </a:r>
            <a:endParaRPr lang="en-US" sz="6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8504" y="1825625"/>
            <a:ext cx="5181600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197307"/>
              </p:ext>
            </p:extLst>
          </p:nvPr>
        </p:nvGraphicFramePr>
        <p:xfrm>
          <a:off x="521208" y="2042188"/>
          <a:ext cx="5596129" cy="4134774"/>
        </p:xfrm>
        <a:graphic>
          <a:graphicData uri="http://schemas.openxmlformats.org/drawingml/2006/table">
            <a:tbl>
              <a:tblPr/>
              <a:tblGrid>
                <a:gridCol w="1670754"/>
                <a:gridCol w="1428226"/>
                <a:gridCol w="1266540"/>
                <a:gridCol w="152704"/>
                <a:gridCol w="1077905"/>
              </a:tblGrid>
              <a:tr h="465304">
                <a:tc gridSpan="5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  <a:effectLst/>
                          <a:latin typeface="Georgia" panose="02040502050405020303" pitchFamily="18" charset="0"/>
                        </a:rPr>
                        <a:t>1960 </a:t>
                      </a:r>
                      <a:r>
                        <a:rPr lang="en-US" b="1" dirty="0">
                          <a:solidFill>
                            <a:schemeClr val="accent1"/>
                          </a:solidFill>
                          <a:effectLst/>
                          <a:latin typeface="Georgia" panose="02040502050405020303" pitchFamily="18" charset="0"/>
                        </a:rPr>
                        <a:t>National </a:t>
                      </a:r>
                      <a:r>
                        <a:rPr lang="en-US" b="1" dirty="0" smtClean="0">
                          <a:solidFill>
                            <a:schemeClr val="accent1"/>
                          </a:solidFill>
                          <a:effectLst/>
                          <a:latin typeface="Georgia" panose="02040502050405020303" pitchFamily="18" charset="0"/>
                        </a:rPr>
                        <a:t>League Team </a:t>
                      </a:r>
                      <a:r>
                        <a:rPr lang="en-US" b="1" dirty="0">
                          <a:solidFill>
                            <a:schemeClr val="accent1"/>
                          </a:solidFill>
                          <a:effectLst/>
                          <a:latin typeface="Georgia" panose="02040502050405020303" pitchFamily="18" charset="0"/>
                        </a:rPr>
                        <a:t>Standings</a:t>
                      </a:r>
                    </a:p>
                  </a:txBody>
                  <a:tcPr marL="30480" marR="30480" marT="38100" marB="7620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143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FF"/>
                          </a:solidFill>
                          <a:effectLst/>
                        </a:rPr>
                        <a:t>Team</a:t>
                      </a:r>
                      <a:endParaRPr lang="en-US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FFFFFF"/>
                          </a:solidFill>
                          <a:effectLst/>
                        </a:rPr>
                        <a:t>Wins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FF"/>
                          </a:solidFill>
                          <a:effectLst/>
                        </a:rPr>
                        <a:t>Losses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FFFFFF"/>
                          </a:solidFill>
                          <a:effectLst/>
                        </a:rPr>
                        <a:t>GB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</a:tr>
              <a:tr h="401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1"/>
                          </a:solidFill>
                          <a:effectLst/>
                        </a:rPr>
                        <a:t>Pittsburgh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95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59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01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1"/>
                          </a:solidFill>
                          <a:effectLst/>
                        </a:rPr>
                        <a:t>Milwaukee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88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66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01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1"/>
                          </a:solidFill>
                          <a:effectLst/>
                        </a:rPr>
                        <a:t>St. Louis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86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68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9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01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1"/>
                          </a:solidFill>
                          <a:effectLst/>
                        </a:rPr>
                        <a:t>Los Angeles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82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72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13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01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1"/>
                          </a:solidFill>
                          <a:effectLst/>
                        </a:rPr>
                        <a:t>San</a:t>
                      </a:r>
                      <a:r>
                        <a:rPr lang="en-US" sz="1800" u="none" strike="noStrike" baseline="0" dirty="0" smtClean="0">
                          <a:solidFill>
                            <a:schemeClr val="accent1"/>
                          </a:solidFill>
                          <a:effectLst/>
                        </a:rPr>
                        <a:t> Francisco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79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75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16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01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1"/>
                          </a:solidFill>
                          <a:effectLst/>
                        </a:rPr>
                        <a:t>Cincinnati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67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28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01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1"/>
                          </a:solidFill>
                          <a:effectLst/>
                        </a:rPr>
                        <a:t>Chicago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60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94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35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579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1"/>
                          </a:solidFill>
                          <a:effectLst/>
                        </a:rPr>
                        <a:t>Philadelphia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59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95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36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158924"/>
              </p:ext>
            </p:extLst>
          </p:nvPr>
        </p:nvGraphicFramePr>
        <p:xfrm>
          <a:off x="6318504" y="2048256"/>
          <a:ext cx="5650991" cy="4128707"/>
        </p:xfrm>
        <a:graphic>
          <a:graphicData uri="http://schemas.openxmlformats.org/drawingml/2006/table">
            <a:tbl>
              <a:tblPr/>
              <a:tblGrid>
                <a:gridCol w="1655064"/>
                <a:gridCol w="1444752"/>
                <a:gridCol w="1298448"/>
                <a:gridCol w="137160"/>
                <a:gridCol w="1115567"/>
              </a:tblGrid>
              <a:tr h="476534">
                <a:tc gridSpan="5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effectLst/>
                          <a:latin typeface="Georgia" panose="02040502050405020303" pitchFamily="18" charset="0"/>
                        </a:rPr>
                        <a:t>1960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  <a:latin typeface="Georgia" panose="02040502050405020303" pitchFamily="18" charset="0"/>
                        </a:rPr>
                        <a:t>American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effectLst/>
                          <a:latin typeface="Georgia" panose="02040502050405020303" pitchFamily="18" charset="0"/>
                        </a:rPr>
                        <a:t>League Team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  <a:latin typeface="Georgia" panose="02040502050405020303" pitchFamily="18" charset="0"/>
                        </a:rPr>
                        <a:t>Standings</a:t>
                      </a:r>
                    </a:p>
                  </a:txBody>
                  <a:tcPr marL="30480" marR="30480" marT="38100" marB="7620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112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FF"/>
                          </a:solidFill>
                          <a:effectLst/>
                        </a:rPr>
                        <a:t>Team</a:t>
                      </a:r>
                      <a:endParaRPr lang="en-US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FFFFFF"/>
                          </a:solidFill>
                          <a:effectLst/>
                        </a:rPr>
                        <a:t>Wins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FF"/>
                          </a:solidFill>
                          <a:effectLst/>
                        </a:rPr>
                        <a:t>Losses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FF"/>
                          </a:solidFill>
                          <a:effectLst/>
                        </a:rPr>
                        <a:t>GB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</a:tr>
              <a:tr h="3888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New </a:t>
                      </a:r>
                      <a:r>
                        <a:rPr lang="en-US" sz="180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York</a:t>
                      </a: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97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57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>
                          <a:effectLst/>
                        </a:rPr>
                        <a:t>0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11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Baltimore</a:t>
                      </a: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89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65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11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Chicago</a:t>
                      </a: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67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10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11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Cleveland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endParaRPr lang="en-US" sz="18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76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78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21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3854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Washington</a:t>
                      </a: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73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81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24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11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Detroit</a:t>
                      </a: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71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83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26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11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Boston</a:t>
                      </a: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64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89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32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11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Kansas City</a:t>
                      </a: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58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96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39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5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377" y="7182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1960 World Series</a:t>
            </a:r>
            <a:endParaRPr lang="en-US" sz="6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" y="1031630"/>
            <a:ext cx="4325111" cy="57668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585" y="1047960"/>
            <a:ext cx="4514399" cy="57504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24856" y="3259469"/>
            <a:ext cx="740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vs.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4970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233" y="0"/>
            <a:ext cx="10515600" cy="110913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1960 World Series</a:t>
            </a:r>
            <a:endParaRPr lang="en-US" sz="6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7303" y="229456"/>
            <a:ext cx="2368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Game 7  starting lineup</a:t>
            </a:r>
          </a:p>
          <a:p>
            <a:pPr algn="ctr"/>
            <a:r>
              <a:rPr lang="en-US" dirty="0" smtClean="0"/>
              <a:t>New York Yankees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17" y="875594"/>
            <a:ext cx="1327786" cy="19916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46503" y="1837693"/>
            <a:ext cx="221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Bobby Richardson  2B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17" y="2867274"/>
            <a:ext cx="1327786" cy="199167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46503" y="3829180"/>
            <a:ext cx="1570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Tony </a:t>
            </a:r>
            <a:r>
              <a:rPr lang="en-US" dirty="0" err="1" smtClean="0"/>
              <a:t>Kubek</a:t>
            </a:r>
            <a:r>
              <a:rPr lang="en-US" dirty="0" smtClean="0"/>
              <a:t>  SS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17" y="4866321"/>
            <a:ext cx="1327786" cy="199167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771508" y="5820667"/>
            <a:ext cx="1649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Roger Maris  RF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408" y="875594"/>
            <a:ext cx="1327787" cy="19916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751576" y="1837693"/>
            <a:ext cx="1908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Mickey Mantle  CF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407" y="2867274"/>
            <a:ext cx="1327787" cy="199168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751576" y="3829180"/>
            <a:ext cx="1432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Yogi Berra  LF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406" y="4858953"/>
            <a:ext cx="1327788" cy="199168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751576" y="5820667"/>
            <a:ext cx="2039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Moose </a:t>
            </a:r>
            <a:r>
              <a:rPr lang="en-US" dirty="0" err="1" smtClean="0"/>
              <a:t>Skowron</a:t>
            </a:r>
            <a:r>
              <a:rPr lang="en-US" dirty="0" smtClean="0"/>
              <a:t>  1B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9718" y="875594"/>
            <a:ext cx="1327787" cy="199168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9966960" y="1837693"/>
            <a:ext cx="2067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Johnny Blanchard  C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9717" y="2867274"/>
            <a:ext cx="1327788" cy="1991682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0040112" y="3829180"/>
            <a:ext cx="1608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Clete</a:t>
            </a:r>
            <a:r>
              <a:rPr lang="en-US" dirty="0" smtClean="0"/>
              <a:t> Boyer  3B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9715" y="4858953"/>
            <a:ext cx="1327789" cy="199168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0040112" y="5820667"/>
            <a:ext cx="1401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 Turley  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86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233" y="0"/>
            <a:ext cx="10515600" cy="110913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1960 World Series</a:t>
            </a:r>
            <a:endParaRPr lang="en-US" sz="6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7303" y="229456"/>
            <a:ext cx="2368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Game 7  starting lineup</a:t>
            </a:r>
          </a:p>
          <a:p>
            <a:pPr algn="ctr"/>
            <a:r>
              <a:rPr lang="en-US" dirty="0" smtClean="0"/>
              <a:t>Pittsburgh Pirates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46503" y="1837693"/>
            <a:ext cx="1483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Bill </a:t>
            </a:r>
            <a:r>
              <a:rPr lang="en-US" dirty="0" err="1" smtClean="0"/>
              <a:t>Virdon</a:t>
            </a:r>
            <a:r>
              <a:rPr lang="en-US" dirty="0" smtClean="0"/>
              <a:t>  CF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46503" y="3829180"/>
            <a:ext cx="1482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Dick </a:t>
            </a:r>
            <a:r>
              <a:rPr lang="en-US" dirty="0" err="1" smtClean="0"/>
              <a:t>Groat</a:t>
            </a:r>
            <a:r>
              <a:rPr lang="en-US" dirty="0" smtClean="0"/>
              <a:t>  SS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771508" y="5820667"/>
            <a:ext cx="1617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 Skinner  LF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07421" y="1684210"/>
            <a:ext cx="1784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Rocky Nelson  1B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506305" y="3673649"/>
            <a:ext cx="2231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Roberto Clemente  RF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511563" y="5820667"/>
            <a:ext cx="1865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Smoky  Burgess  C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650459" y="1684210"/>
            <a:ext cx="145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Don </a:t>
            </a:r>
            <a:r>
              <a:rPr lang="en-US" dirty="0" err="1" smtClean="0"/>
              <a:t>Hoak</a:t>
            </a:r>
            <a:r>
              <a:rPr lang="en-US" dirty="0" smtClean="0"/>
              <a:t>  3B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9650459" y="3829180"/>
            <a:ext cx="1823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Bill </a:t>
            </a:r>
            <a:r>
              <a:rPr lang="en-US" dirty="0" err="1" smtClean="0"/>
              <a:t>Mazeroski</a:t>
            </a:r>
            <a:r>
              <a:rPr lang="en-US" dirty="0" smtClean="0"/>
              <a:t>  2B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650459" y="5820667"/>
            <a:ext cx="1271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Vern Law  P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07" y="875594"/>
            <a:ext cx="1327787" cy="19916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82" y="2867274"/>
            <a:ext cx="1327786" cy="19916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80" y="4858761"/>
            <a:ext cx="1315245" cy="197286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3249" y="875594"/>
            <a:ext cx="1571563" cy="198656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925" y="2862158"/>
            <a:ext cx="1328210" cy="199231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199" y="4854473"/>
            <a:ext cx="1319936" cy="197990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824" y="875593"/>
            <a:ext cx="1369080" cy="199138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824" y="2862158"/>
            <a:ext cx="1295928" cy="194389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824" y="4806050"/>
            <a:ext cx="1295928" cy="194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29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665" y="751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1960 World Series</a:t>
            </a:r>
            <a:endParaRPr lang="en-US" sz="6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841653" y="1157367"/>
            <a:ext cx="842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Game 7 was played Thursday October 13 at Forbes Field</a:t>
            </a:r>
            <a:endParaRPr lang="en-US" sz="2400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648" y="1619032"/>
            <a:ext cx="6382512" cy="4467757"/>
          </a:xfrm>
        </p:spPr>
      </p:pic>
      <p:sp>
        <p:nvSpPr>
          <p:cNvPr id="3" name="TextBox 2"/>
          <p:cNvSpPr txBox="1"/>
          <p:nvPr/>
        </p:nvSpPr>
        <p:spPr>
          <a:xfrm>
            <a:off x="3562937" y="6236968"/>
            <a:ext cx="4979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www.youtube.com/watch?v=65Og0gUKfvc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3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1960 -- Off the Field:</a:t>
            </a:r>
            <a:endParaRPr lang="en-US" sz="60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32" y="2026229"/>
            <a:ext cx="5368404" cy="3287727"/>
          </a:xfrm>
        </p:spPr>
      </p:pic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4436" y="2432304"/>
            <a:ext cx="6567564" cy="2267712"/>
          </a:xfrm>
        </p:spPr>
      </p:pic>
      <p:sp>
        <p:nvSpPr>
          <p:cNvPr id="11" name="TextBox 10"/>
          <p:cNvSpPr txBox="1"/>
          <p:nvPr/>
        </p:nvSpPr>
        <p:spPr>
          <a:xfrm>
            <a:off x="2787460" y="5699141"/>
            <a:ext cx="6620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Presidential and VP candidates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9074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00116"/>
            <a:ext cx="10515600" cy="1266375"/>
          </a:xfrm>
        </p:spPr>
        <p:txBody>
          <a:bodyPr/>
          <a:lstStyle/>
          <a:p>
            <a:pPr algn="ctr"/>
            <a:r>
              <a:rPr lang="en-US" dirty="0" smtClean="0"/>
              <a:t>1960 -- Off the Field: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587261"/>
            <a:ext cx="10515600" cy="450239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Cars !!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77% of all U.S. families owned a car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15% owned two or more cars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pPr algn="ctr"/>
            <a:endParaRPr lang="en-US" sz="4000" dirty="0" smtClean="0">
              <a:solidFill>
                <a:srgbClr val="FF0000"/>
              </a:solidFill>
            </a:endParaRPr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78324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00116"/>
            <a:ext cx="10515600" cy="1266375"/>
          </a:xfrm>
        </p:spPr>
        <p:txBody>
          <a:bodyPr/>
          <a:lstStyle/>
          <a:p>
            <a:pPr algn="ctr"/>
            <a:r>
              <a:rPr lang="en-US" dirty="0" smtClean="0"/>
              <a:t>1960 -- Off the Field: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587260"/>
            <a:ext cx="10515600" cy="119251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Popular Sports Cars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949" y="2660904"/>
            <a:ext cx="5839883" cy="28059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963" y="2779775"/>
            <a:ext cx="5647569" cy="26327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91891" y="5597238"/>
            <a:ext cx="1614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Chevy Corvette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167977" y="5597238"/>
            <a:ext cx="1829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Ford Thunderbird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5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00116"/>
            <a:ext cx="10515600" cy="1266375"/>
          </a:xfrm>
        </p:spPr>
        <p:txBody>
          <a:bodyPr/>
          <a:lstStyle/>
          <a:p>
            <a:pPr algn="ctr"/>
            <a:r>
              <a:rPr lang="en-US" dirty="0" smtClean="0"/>
              <a:t>1960 -- Off the Field: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300756"/>
            <a:ext cx="10515600" cy="119251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Big cars …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Check out those fins !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025639" y="5872355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Cadillac Coupe de Ville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505132" y="5872355"/>
            <a:ext cx="1686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Chrysler </a:t>
            </a:r>
            <a:r>
              <a:rPr lang="en-US" dirty="0" err="1" smtClean="0"/>
              <a:t>DeSoto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47" y="2935224"/>
            <a:ext cx="5644365" cy="22128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216" y="2156061"/>
            <a:ext cx="5458968" cy="350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99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00116"/>
            <a:ext cx="10515600" cy="1266375"/>
          </a:xfrm>
        </p:spPr>
        <p:txBody>
          <a:bodyPr/>
          <a:lstStyle/>
          <a:p>
            <a:pPr algn="ctr"/>
            <a:r>
              <a:rPr lang="en-US" dirty="0" smtClean="0"/>
              <a:t>1960 -- Off the Field: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663864"/>
            <a:ext cx="10515600" cy="119251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Small cars …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New models that were introduced in ‘60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884124" y="6190944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Ford Falcon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130278" y="6006278"/>
            <a:ext cx="1478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Chevy </a:t>
            </a:r>
            <a:r>
              <a:rPr lang="en-US" dirty="0" err="1" smtClean="0"/>
              <a:t>Corvair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64" y="2934606"/>
            <a:ext cx="5056886" cy="31781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460" y="3053752"/>
            <a:ext cx="5823241" cy="263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74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266" y="73629"/>
            <a:ext cx="10515600" cy="1266375"/>
          </a:xfrm>
        </p:spPr>
        <p:txBody>
          <a:bodyPr/>
          <a:lstStyle/>
          <a:p>
            <a:pPr algn="ctr"/>
            <a:r>
              <a:rPr lang="en-US" dirty="0" smtClean="0"/>
              <a:t>1960 -- Off the Field: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587261"/>
            <a:ext cx="10515600" cy="450239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Cars !!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4800" dirty="0" smtClean="0">
              <a:solidFill>
                <a:srgbClr val="FF0000"/>
              </a:solidFill>
            </a:endParaRPr>
          </a:p>
          <a:p>
            <a:r>
              <a:rPr lang="en-US" sz="4800" dirty="0" smtClean="0">
                <a:solidFill>
                  <a:srgbClr val="FF0000"/>
                </a:solidFill>
              </a:rPr>
              <a:t>What was your first – or favorite – car ?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pPr algn="ctr"/>
            <a:endParaRPr lang="en-US" sz="4000" dirty="0" smtClean="0">
              <a:solidFill>
                <a:srgbClr val="FF0000"/>
              </a:solidFill>
            </a:endParaRPr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048" y="1278752"/>
            <a:ext cx="4076465" cy="24337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626" y="4364735"/>
            <a:ext cx="3306318" cy="24932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782" y="4364735"/>
            <a:ext cx="3312666" cy="248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0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904" y="28335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1960 – Off the Field</a:t>
            </a:r>
            <a:endParaRPr lang="en-US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43465" y="1751163"/>
            <a:ext cx="364093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Rock &amp; Roll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This song topped the charts</a:t>
            </a:r>
          </a:p>
          <a:p>
            <a:r>
              <a:rPr lang="en-US" sz="2400" dirty="0" smtClean="0"/>
              <a:t>and started a new dance</a:t>
            </a:r>
          </a:p>
          <a:p>
            <a:r>
              <a:rPr lang="en-US" sz="2400" dirty="0" smtClean="0"/>
              <a:t>craze …</a:t>
            </a:r>
            <a:endParaRPr lang="en-US" sz="2400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983" y="1608919"/>
            <a:ext cx="3829050" cy="3829050"/>
          </a:xfrm>
        </p:spPr>
      </p:pic>
      <p:sp>
        <p:nvSpPr>
          <p:cNvPr id="11" name="TextBox 10"/>
          <p:cNvSpPr txBox="1"/>
          <p:nvPr/>
        </p:nvSpPr>
        <p:spPr>
          <a:xfrm>
            <a:off x="3361945" y="5751576"/>
            <a:ext cx="5141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www.youtube.com/watch?v=pHGXwQeUk7M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64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1960 </a:t>
            </a:r>
            <a:r>
              <a:rPr lang="en-US" sz="6000" dirty="0"/>
              <a:t>-- On the Field</a:t>
            </a:r>
            <a:r>
              <a:rPr lang="en-US" sz="6000" dirty="0" smtClean="0"/>
              <a:t>:</a:t>
            </a:r>
            <a:br>
              <a:rPr lang="en-US" sz="6000" dirty="0" smtClean="0"/>
            </a:br>
            <a:r>
              <a:rPr lang="en-US" sz="4000" dirty="0" smtClean="0"/>
              <a:t>Some Highlights</a:t>
            </a:r>
            <a:endParaRPr lang="en-US" sz="6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8504" y="1825625"/>
            <a:ext cx="5181600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25888"/>
            <a:ext cx="3954272" cy="46472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800" y="1625887"/>
            <a:ext cx="6582664" cy="412424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46757" y="6382512"/>
            <a:ext cx="4137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Put players’ names on White Sox uniforms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92126" y="5956132"/>
            <a:ext cx="5660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a new all-time </a:t>
            </a:r>
            <a:r>
              <a:rPr lang="en-US" dirty="0"/>
              <a:t>NL </a:t>
            </a:r>
            <a:r>
              <a:rPr lang="en-US" dirty="0" smtClean="0"/>
              <a:t>attendance record </a:t>
            </a:r>
            <a:r>
              <a:rPr lang="en-US" dirty="0"/>
              <a:t>of 2,253,887 </a:t>
            </a:r>
            <a:r>
              <a:rPr lang="en-US" dirty="0" smtClean="0"/>
              <a:t>here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2206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873</Words>
  <Application>Microsoft Office PowerPoint</Application>
  <PresentationFormat>Widescreen</PresentationFormat>
  <Paragraphs>212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Georgia</vt:lpstr>
      <vt:lpstr>Office Theme</vt:lpstr>
      <vt:lpstr>The Year in Baseball:  1960</vt:lpstr>
      <vt:lpstr>1960 -- Off the Field:</vt:lpstr>
      <vt:lpstr>1960 -- Off the Field:</vt:lpstr>
      <vt:lpstr>1960 -- Off the Field:</vt:lpstr>
      <vt:lpstr>1960 -- Off the Field:</vt:lpstr>
      <vt:lpstr>1960 -- Off the Field:</vt:lpstr>
      <vt:lpstr>1960 -- Off the Field:</vt:lpstr>
      <vt:lpstr>1960 – Off the Field</vt:lpstr>
      <vt:lpstr>1960 -- On the Field: Some Highlights</vt:lpstr>
      <vt:lpstr>1960 -- On the Field: Some Highlights</vt:lpstr>
      <vt:lpstr>1960 -- On the Field: Spring Baseball</vt:lpstr>
      <vt:lpstr>1960 -- On the Field:</vt:lpstr>
      <vt:lpstr>1960 -- On the Field:</vt:lpstr>
      <vt:lpstr>1960 – On the Field: </vt:lpstr>
      <vt:lpstr>1960 -- On the Field: Final Regular Season Standings</vt:lpstr>
      <vt:lpstr>1960 World Series</vt:lpstr>
      <vt:lpstr>1960 World Series</vt:lpstr>
      <vt:lpstr>1960 World Series</vt:lpstr>
      <vt:lpstr>1960 World Series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Year in Baseball:  1960</dc:title>
  <dc:creator>Monte Cely</dc:creator>
  <cp:lastModifiedBy>Monte Cely</cp:lastModifiedBy>
  <cp:revision>130</cp:revision>
  <dcterms:created xsi:type="dcterms:W3CDTF">2015-02-22T16:26:45Z</dcterms:created>
  <dcterms:modified xsi:type="dcterms:W3CDTF">2016-07-06T20:20:20Z</dcterms:modified>
</cp:coreProperties>
</file>