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7" r:id="rId3"/>
    <p:sldId id="278" r:id="rId4"/>
    <p:sldId id="277" r:id="rId5"/>
    <p:sldId id="280" r:id="rId6"/>
    <p:sldId id="281" r:id="rId7"/>
    <p:sldId id="282" r:id="rId8"/>
    <p:sldId id="283" r:id="rId9"/>
    <p:sldId id="296" r:id="rId10"/>
    <p:sldId id="263" r:id="rId11"/>
    <p:sldId id="285" r:id="rId12"/>
    <p:sldId id="274" r:id="rId13"/>
    <p:sldId id="287" r:id="rId14"/>
    <p:sldId id="271" r:id="rId15"/>
    <p:sldId id="260" r:id="rId16"/>
    <p:sldId id="265" r:id="rId17"/>
    <p:sldId id="272" r:id="rId18"/>
    <p:sldId id="293" r:id="rId19"/>
    <p:sldId id="294" r:id="rId20"/>
    <p:sldId id="292" r:id="rId21"/>
    <p:sldId id="26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0" autoAdjust="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1FAB3-DB51-4EDD-97C8-AFF7014B69C3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5B91D-D6A3-4AB3-9580-67205FDCF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3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41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93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Dagoberto</a:t>
            </a:r>
            <a:r>
              <a:rPr lang="en-US" dirty="0" smtClean="0"/>
              <a:t> “Bert” </a:t>
            </a:r>
            <a:r>
              <a:rPr lang="en-US" dirty="0" err="1" smtClean="0"/>
              <a:t>Campaneris</a:t>
            </a:r>
            <a:r>
              <a:rPr lang="en-US" dirty="0" smtClean="0"/>
              <a:t> became first player in modern era to play all nine positions in a single game</a:t>
            </a:r>
            <a:r>
              <a:rPr lang="en-US" baseline="0" dirty="0" smtClean="0"/>
              <a:t> (A’s vs. Angels) – A’s lost 5-3 in 13 innings.  Ernie Banks hit his 400</a:t>
            </a:r>
            <a:r>
              <a:rPr lang="en-US" baseline="30000" dirty="0" smtClean="0"/>
              <a:t>th</a:t>
            </a:r>
            <a:r>
              <a:rPr lang="en-US" baseline="0" dirty="0" smtClean="0"/>
              <a:t> home run in a game at Wrigley Field.  Willie Mays hit #500 in a game against Houston; at the time he was only the fifth player to reach 500 career homers (can you name the others? (Ruth, Foxx, Williams, </a:t>
            </a:r>
            <a:r>
              <a:rPr lang="en-US" baseline="0" dirty="0" err="1" smtClean="0"/>
              <a:t>Ott</a:t>
            </a:r>
            <a:r>
              <a:rPr lang="en-US" baseline="0" dirty="0" smtClean="0"/>
              <a:t>).  Today there are 27 players in the 500-HR club.  </a:t>
            </a:r>
            <a:r>
              <a:rPr lang="en-US" baseline="0" smtClean="0"/>
              <a:t>Houston P Don </a:t>
            </a:r>
            <a:r>
              <a:rPr lang="en-US" baseline="0" dirty="0" err="1" smtClean="0"/>
              <a:t>Nottebart</a:t>
            </a:r>
            <a:r>
              <a:rPr lang="en-US" baseline="0" dirty="0" smtClean="0"/>
              <a:t> gave up #500 to Mays.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6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044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8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Mickey Mantle hit 37 homers to lead the AL.  He also led the league in triples, walks, and SLG.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613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32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Mickey Mantle hit 37 homers to lead the AL.  He also led the league in triples, walks, and SLG.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14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Mickey Mantle hit 37 homers to lead the AL.  He also led the league in triples, walks, and SLG.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91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didn’t Sandy </a:t>
            </a:r>
            <a:r>
              <a:rPr lang="en-US" smtClean="0"/>
              <a:t>Koufax start Game 1 ??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20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LBJ – had just won a landslide re-election in November, 1964 over Barry Goldwater.  Had championed</a:t>
            </a:r>
            <a:r>
              <a:rPr lang="en-US" baseline="0" dirty="0" smtClean="0"/>
              <a:t> the Civil Rights Act in ‘64 and would push the Voting Rights Bill in ‘65.  </a:t>
            </a:r>
            <a:r>
              <a:rPr lang="en-US" dirty="0" smtClean="0"/>
              <a:t>Dean Rusk was a Kennedy appointee and is</a:t>
            </a:r>
            <a:r>
              <a:rPr lang="en-US" baseline="0" dirty="0" smtClean="0"/>
              <a:t> one of the longest-serving US </a:t>
            </a:r>
            <a:r>
              <a:rPr lang="en-US" baseline="0" dirty="0" err="1" smtClean="0"/>
              <a:t>Secty</a:t>
            </a:r>
            <a:r>
              <a:rPr lang="en-US" baseline="0" dirty="0" smtClean="0"/>
              <a:t> of State (behind Cordell Hull).  </a:t>
            </a:r>
            <a:r>
              <a:rPr lang="en-US" dirty="0" smtClean="0"/>
              <a:t> Robert McNamara was president of Ford Motor Co. and</a:t>
            </a:r>
            <a:r>
              <a:rPr lang="en-US" baseline="0" dirty="0" smtClean="0"/>
              <a:t> was also a</a:t>
            </a:r>
            <a:r>
              <a:rPr lang="en-US" dirty="0" smtClean="0"/>
              <a:t> Kennedy appointee.</a:t>
            </a:r>
            <a:r>
              <a:rPr lang="en-US" baseline="0" dirty="0" smtClean="0"/>
              <a:t>  He was also one of the longest-serving US </a:t>
            </a:r>
            <a:r>
              <a:rPr lang="en-US" baseline="0" dirty="0" err="1" smtClean="0"/>
              <a:t>Secty</a:t>
            </a:r>
            <a:r>
              <a:rPr lang="en-US" baseline="0" dirty="0" smtClean="0"/>
              <a:t> of Defense.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20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7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3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47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01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53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4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B91D-D6A3-4AB3-9580-67205FDCF3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5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1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9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8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4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5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6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8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7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C4D9-AE16-45FD-8C6B-868E8D7FD73F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9026-D14C-443B-A75B-862653620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1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eSSvOnQEr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g"/><Relationship Id="rId5" Type="http://schemas.openxmlformats.org/officeDocument/2006/relationships/hyperlink" Target="https://www.youtube.com/watch?v=wpjDcmgHCd4" TargetMode="Externa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3" Type="http://schemas.openxmlformats.org/officeDocument/2006/relationships/image" Target="../media/image30.jpg"/><Relationship Id="rId7" Type="http://schemas.openxmlformats.org/officeDocument/2006/relationships/image" Target="../media/image3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jpg"/><Relationship Id="rId5" Type="http://schemas.openxmlformats.org/officeDocument/2006/relationships/image" Target="../media/image32.jpg"/><Relationship Id="rId10" Type="http://schemas.openxmlformats.org/officeDocument/2006/relationships/image" Target="../media/image36.jpg"/><Relationship Id="rId4" Type="http://schemas.openxmlformats.org/officeDocument/2006/relationships/image" Target="../media/image31.jpg"/><Relationship Id="rId9" Type="http://schemas.openxmlformats.org/officeDocument/2006/relationships/image" Target="../media/image3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g"/><Relationship Id="rId3" Type="http://schemas.openxmlformats.org/officeDocument/2006/relationships/image" Target="../media/image37.jpg"/><Relationship Id="rId7" Type="http://schemas.openxmlformats.org/officeDocument/2006/relationships/image" Target="../media/image39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jpg"/><Relationship Id="rId5" Type="http://schemas.openxmlformats.org/officeDocument/2006/relationships/image" Target="../media/image38.jpeg"/><Relationship Id="rId10" Type="http://schemas.openxmlformats.org/officeDocument/2006/relationships/image" Target="../media/image42.jpg"/><Relationship Id="rId4" Type="http://schemas.openxmlformats.org/officeDocument/2006/relationships/image" Target="../media/image27.jpg"/><Relationship Id="rId9" Type="http://schemas.openxmlformats.org/officeDocument/2006/relationships/image" Target="../media/image4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youtube.com/watch?v=vNWwWm7i4bo" TargetMode="External"/><Relationship Id="rId4" Type="http://schemas.openxmlformats.org/officeDocument/2006/relationships/image" Target="../media/image2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4486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The Year in Baseball:</a:t>
            </a:r>
            <a:br>
              <a:rPr lang="en-US" sz="6600" b="1" dirty="0" smtClean="0"/>
            </a:br>
            <a:r>
              <a:rPr lang="en-US" sz="6600" b="1" dirty="0"/>
              <a:t/>
            </a:r>
            <a:br>
              <a:rPr lang="en-US" sz="6600" b="1" dirty="0"/>
            </a:br>
            <a:r>
              <a:rPr lang="en-US" sz="8800" b="1" dirty="0" smtClean="0"/>
              <a:t>1965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1220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4" y="28335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1965 – Off the Field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748867" y="1742349"/>
            <a:ext cx="6529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These recording artists had top selling songs in ‘65: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361945" y="5751576"/>
            <a:ext cx="5141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9707" y="6040612"/>
            <a:ext cx="4959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www.youtube.com/watch?v=reSSvOnQEr8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3" y="2353003"/>
            <a:ext cx="3469677" cy="34696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72957" y="6001350"/>
            <a:ext cx="5096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www.youtube.com/watch?v=wpjDcmgHCd4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816" y="2337444"/>
            <a:ext cx="3319272" cy="34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6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87261"/>
            <a:ext cx="10515600" cy="450239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spies have it at the movies and on TV: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457" y="2170911"/>
            <a:ext cx="2395918" cy="30025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2189224"/>
            <a:ext cx="2135812" cy="3022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507" y="2147946"/>
            <a:ext cx="2161095" cy="30255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602" y="2228237"/>
            <a:ext cx="2532909" cy="294524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4582" y="5377989"/>
            <a:ext cx="2441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Thunderball</a:t>
            </a:r>
            <a:r>
              <a:rPr lang="en-US" dirty="0" smtClean="0"/>
              <a:t>” </a:t>
            </a:r>
          </a:p>
          <a:p>
            <a:pPr algn="ctr"/>
            <a:r>
              <a:rPr lang="en-US" dirty="0" smtClean="0"/>
              <a:t>was  #2 at the box office</a:t>
            </a:r>
          </a:p>
          <a:p>
            <a:r>
              <a:rPr lang="en-US" dirty="0" smtClean="0"/>
              <a:t>                   </a:t>
            </a:r>
          </a:p>
          <a:p>
            <a:r>
              <a:rPr lang="en-US" dirty="0"/>
              <a:t>	</a:t>
            </a:r>
            <a:r>
              <a:rPr lang="en-US" dirty="0" smtClean="0"/>
              <a:t>				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2" y="2131720"/>
            <a:ext cx="2419619" cy="305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4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1965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Some Highlights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1532988" y="6328719"/>
            <a:ext cx="1058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And, on April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with President Johnson and Governor </a:t>
            </a:r>
            <a:r>
              <a:rPr lang="en-US" sz="2400" dirty="0" err="1" smtClean="0"/>
              <a:t>Connally</a:t>
            </a:r>
            <a:r>
              <a:rPr lang="en-US" sz="2400" dirty="0" smtClean="0"/>
              <a:t> in attendance,  …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91" y="1728293"/>
            <a:ext cx="2307337" cy="34745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16" y="1709489"/>
            <a:ext cx="2384438" cy="35766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918" y="1728293"/>
            <a:ext cx="2359368" cy="35390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52354" y="5286546"/>
            <a:ext cx="2665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Played all nine positions in</a:t>
            </a:r>
          </a:p>
          <a:p>
            <a:pPr algn="ctr"/>
            <a:r>
              <a:rPr lang="en-US" dirty="0" smtClean="0"/>
              <a:t>a single game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99854" y="5402311"/>
            <a:ext cx="228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 his 400</a:t>
            </a:r>
            <a:r>
              <a:rPr lang="en-US" baseline="30000" dirty="0" smtClean="0"/>
              <a:t>th</a:t>
            </a:r>
            <a:r>
              <a:rPr lang="en-US" dirty="0" smtClean="0"/>
              <a:t> home run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926918" y="5420453"/>
            <a:ext cx="2284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 his 500</a:t>
            </a:r>
            <a:r>
              <a:rPr lang="en-US" baseline="30000" dirty="0" smtClean="0"/>
              <a:t>th</a:t>
            </a:r>
            <a:r>
              <a:rPr lang="en-US" dirty="0" smtClean="0"/>
              <a:t> home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1965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479" y="1069849"/>
            <a:ext cx="6896671" cy="44368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26052" y="6012630"/>
            <a:ext cx="3739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Astrodome opened 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35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06200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On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87261"/>
            <a:ext cx="10515600" cy="4502390"/>
          </a:xfrm>
        </p:spPr>
        <p:txBody>
          <a:bodyPr/>
          <a:lstStyle/>
          <a:p>
            <a:pPr algn="ctr"/>
            <a:r>
              <a:rPr lang="en-US" dirty="0" smtClean="0"/>
              <a:t>League Most Valuable Players:</a:t>
            </a:r>
          </a:p>
          <a:p>
            <a:pPr algn="ctr"/>
            <a:endParaRPr lang="en-US" dirty="0"/>
          </a:p>
          <a:p>
            <a:pPr algn="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5177" y="628030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AL with 126 runs, 45 doubles, 12 triples, 308 TB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88846" y="6273009"/>
            <a:ext cx="26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led NL with 52 HR, 350 TB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460" y="2016631"/>
            <a:ext cx="2815972" cy="40795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704" y="2117208"/>
            <a:ext cx="2761488" cy="400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On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410" y="1479086"/>
            <a:ext cx="10515600" cy="4502390"/>
          </a:xfrm>
        </p:spPr>
        <p:txBody>
          <a:bodyPr/>
          <a:lstStyle/>
          <a:p>
            <a:pPr algn="ctr"/>
            <a:r>
              <a:rPr lang="en-US" dirty="0" smtClean="0"/>
              <a:t>League Pitching Leaders:</a:t>
            </a:r>
          </a:p>
          <a:p>
            <a:pPr algn="ctr"/>
            <a:endParaRPr lang="en-US" dirty="0"/>
          </a:p>
          <a:p>
            <a:pPr algn="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5307" y="5556619"/>
            <a:ext cx="54148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Sandy Koufax</a:t>
            </a:r>
          </a:p>
          <a:p>
            <a:pPr algn="ctr"/>
            <a:r>
              <a:rPr lang="en-US" dirty="0" smtClean="0"/>
              <a:t>26 – 8       2.05 ERA        335 IP       382 K      perfect game</a:t>
            </a:r>
          </a:p>
          <a:p>
            <a:pPr algn="ctr"/>
            <a:r>
              <a:rPr lang="en-US" dirty="0" smtClean="0"/>
              <a:t>Cy Young Award (only one winner for all MLB)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18496" y="5695119"/>
            <a:ext cx="2221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Jim “</a:t>
            </a:r>
            <a:r>
              <a:rPr lang="en-US" dirty="0" err="1" smtClean="0"/>
              <a:t>Mudcat</a:t>
            </a:r>
            <a:r>
              <a:rPr lang="en-US" dirty="0" smtClean="0"/>
              <a:t>” Grant</a:t>
            </a:r>
          </a:p>
          <a:p>
            <a:pPr algn="ctr"/>
            <a:r>
              <a:rPr lang="en-US" dirty="0" smtClean="0"/>
              <a:t>21 – 7         6 shutouts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04" y="1806683"/>
            <a:ext cx="2478024" cy="3717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480" y="1839060"/>
            <a:ext cx="2456440" cy="368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1965 – On the Field: 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3871481" y="1336086"/>
            <a:ext cx="4449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League Leaders in Batting Average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086230" y="5794313"/>
            <a:ext cx="176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Tony Oliva    .321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59589" y="5794313"/>
            <a:ext cx="2462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Roberto Clemente   .329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877837"/>
            <a:ext cx="2615184" cy="3922777"/>
          </a:xfrm>
        </p:spPr>
      </p:pic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1" y="1904814"/>
            <a:ext cx="2582870" cy="3889499"/>
          </a:xfrm>
        </p:spPr>
      </p:pic>
    </p:spTree>
    <p:extLst>
      <p:ext uri="{BB962C8B-B14F-4D97-AF65-F5344CB8AC3E}">
        <p14:creationId xmlns:p14="http://schemas.microsoft.com/office/powerpoint/2010/main" val="25551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1965 </a:t>
            </a:r>
            <a:r>
              <a:rPr lang="en-US" sz="6000" dirty="0"/>
              <a:t>-- On the Field</a:t>
            </a:r>
            <a:r>
              <a:rPr lang="en-US" sz="6000" dirty="0" smtClean="0"/>
              <a:t>:</a:t>
            </a:r>
            <a:br>
              <a:rPr lang="en-US" sz="6000" dirty="0" smtClean="0"/>
            </a:br>
            <a:r>
              <a:rPr lang="en-US" sz="4000" dirty="0" smtClean="0"/>
              <a:t>Final Regular Season Standings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4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8634"/>
              </p:ext>
            </p:extLst>
          </p:nvPr>
        </p:nvGraphicFramePr>
        <p:xfrm>
          <a:off x="640080" y="1607440"/>
          <a:ext cx="5596129" cy="4972748"/>
        </p:xfrm>
        <a:graphic>
          <a:graphicData uri="http://schemas.openxmlformats.org/drawingml/2006/table">
            <a:tbl>
              <a:tblPr/>
              <a:tblGrid>
                <a:gridCol w="1670754"/>
                <a:gridCol w="1428226"/>
                <a:gridCol w="1266540"/>
                <a:gridCol w="152704"/>
                <a:gridCol w="1077905"/>
              </a:tblGrid>
              <a:tr h="513968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1965 </a:t>
                      </a:r>
                      <a:r>
                        <a:rPr lang="en-US" b="1" dirty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National </a:t>
                      </a:r>
                      <a:r>
                        <a:rPr lang="en-US" b="1" dirty="0" smtClean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League Team </a:t>
                      </a:r>
                      <a:r>
                        <a:rPr lang="en-US" b="1" dirty="0">
                          <a:solidFill>
                            <a:schemeClr val="accent1"/>
                          </a:solidFill>
                          <a:effectLst/>
                          <a:latin typeface="Georgia" panose="02040502050405020303" pitchFamily="18" charset="0"/>
                        </a:rPr>
                        <a:t>Standings</a:t>
                      </a:r>
                    </a:p>
                  </a:txBody>
                  <a:tcPr marL="30480" marR="30480" marT="38100" marB="7620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43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  <a:effectLst/>
                        </a:rPr>
                        <a:t>Team</a:t>
                      </a:r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Wins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Losses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GB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Dodgers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Giants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Pirates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Reds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Braves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11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Phillies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76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11 </a:t>
                      </a:r>
                      <a:r>
                        <a:rPr lang="en-US" sz="1600" baseline="0" dirty="0" smtClean="0">
                          <a:effectLst/>
                        </a:rPr>
                        <a:t> 1/2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014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Cardinals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81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16  1/2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579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1"/>
                          </a:solidFill>
                          <a:effectLst/>
                        </a:rPr>
                        <a:t>Cubs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399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  <a:effectLst/>
                        </a:rPr>
                        <a:t>Astros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389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1"/>
                          </a:solidFill>
                          <a:effectLst/>
                        </a:rPr>
                        <a:t>Mets</a:t>
                      </a:r>
                      <a:endParaRPr lang="en-US" sz="1800" dirty="0">
                        <a:solidFill>
                          <a:schemeClr val="accent1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112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47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216889"/>
              </p:ext>
            </p:extLst>
          </p:nvPr>
        </p:nvGraphicFramePr>
        <p:xfrm>
          <a:off x="6382512" y="1618488"/>
          <a:ext cx="5650991" cy="4986585"/>
        </p:xfrm>
        <a:graphic>
          <a:graphicData uri="http://schemas.openxmlformats.org/drawingml/2006/table">
            <a:tbl>
              <a:tblPr/>
              <a:tblGrid>
                <a:gridCol w="1655064"/>
                <a:gridCol w="1444752"/>
                <a:gridCol w="1298448"/>
                <a:gridCol w="137160"/>
                <a:gridCol w="1115567"/>
              </a:tblGrid>
              <a:tr h="512158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1965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American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League Team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  <a:latin typeface="Georgia" panose="02040502050405020303" pitchFamily="18" charset="0"/>
                        </a:rPr>
                        <a:t>Standings</a:t>
                      </a:r>
                    </a:p>
                  </a:txBody>
                  <a:tcPr marL="30480" marR="30480" marT="38100" marB="7620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12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FF"/>
                          </a:solidFill>
                          <a:effectLst/>
                        </a:rPr>
                        <a:t>Team</a:t>
                      </a:r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FFFFFF"/>
                          </a:solidFill>
                          <a:effectLst/>
                        </a:rPr>
                        <a:t>Wins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Losses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FF"/>
                          </a:solidFill>
                          <a:effectLst/>
                        </a:rPr>
                        <a:t>GB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3201"/>
                    </a:solidFill>
                  </a:tcPr>
                </a:tc>
              </a:tr>
              <a:tr h="3888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Twins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102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>
                          <a:effectLst/>
                        </a:rPr>
                        <a:t>0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White</a:t>
                      </a:r>
                      <a:r>
                        <a:rPr lang="en-US" sz="1800" u="none" strike="noStrike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Sox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Orioles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94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Tigers</a:t>
                      </a:r>
                      <a:endParaRPr lang="en-US" sz="18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3854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Indians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Yankees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Angels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75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87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27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Senators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70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92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32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Red Sox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62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100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40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  <a:tr h="4111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Athletics</a:t>
                      </a:r>
                      <a:endParaRPr lang="en-US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59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103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dirty="0" smtClean="0">
                          <a:effectLst/>
                        </a:rPr>
                        <a:t>43</a:t>
                      </a:r>
                      <a:endParaRPr lang="en-US" sz="1600" dirty="0">
                        <a:effectLst/>
                      </a:endParaRP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9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5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77" y="718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1965 World Series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24856" y="3259469"/>
            <a:ext cx="740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vs.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425" y="1941576"/>
            <a:ext cx="3096410" cy="29609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736" y="1941576"/>
            <a:ext cx="3027616" cy="30789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7528" y="5229270"/>
            <a:ext cx="9015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Game 1 is played October 6 at</a:t>
            </a:r>
          </a:p>
          <a:p>
            <a:pPr algn="ctr"/>
            <a:r>
              <a:rPr lang="en-US" sz="3600" dirty="0" smtClean="0"/>
              <a:t> Metropolitan Stadium in Minneapolis, Minn.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54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6696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1965 World Series – key Dodgers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6696"/>
            <a:ext cx="2011679" cy="30175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90879" y="3644883"/>
            <a:ext cx="130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Maury Wills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470" y="996696"/>
            <a:ext cx="2011679" cy="30175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67150" y="3644883"/>
            <a:ext cx="110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Ron Fairly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700" y="996695"/>
            <a:ext cx="2003821" cy="30175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58463" y="3644883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Wes Parker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563" y="996694"/>
            <a:ext cx="2133074" cy="30175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950" y="4014213"/>
            <a:ext cx="1895858" cy="28437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29648" y="6388084"/>
            <a:ext cx="144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Don Drysdale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142" y="4014213"/>
            <a:ext cx="1895858" cy="284378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426341" y="6388084"/>
            <a:ext cx="1435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Sandy Koufax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822" y="4014213"/>
            <a:ext cx="1828802" cy="27432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699738" y="6388084"/>
            <a:ext cx="1550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Claude Osteen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72" y="2710548"/>
            <a:ext cx="2168140" cy="304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1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32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1965 -- Off the Field:</a:t>
            </a:r>
            <a:endParaRPr lang="en-US" sz="6000" dirty="0"/>
          </a:p>
        </p:txBody>
      </p:sp>
      <p:sp>
        <p:nvSpPr>
          <p:cNvPr id="11" name="TextBox 10"/>
          <p:cNvSpPr txBox="1"/>
          <p:nvPr/>
        </p:nvSpPr>
        <p:spPr>
          <a:xfrm>
            <a:off x="998348" y="6103813"/>
            <a:ext cx="10550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President              </a:t>
            </a:r>
            <a:r>
              <a:rPr lang="en-US" sz="3600" dirty="0" err="1" smtClean="0"/>
              <a:t>Secty</a:t>
            </a:r>
            <a:r>
              <a:rPr lang="en-US" sz="3600" dirty="0" smtClean="0"/>
              <a:t>. of State         </a:t>
            </a:r>
            <a:r>
              <a:rPr lang="en-US" sz="3600" dirty="0" err="1" smtClean="0"/>
              <a:t>Secty</a:t>
            </a:r>
            <a:r>
              <a:rPr lang="en-US" sz="3600" dirty="0" smtClean="0"/>
              <a:t>. of Defense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99" y="1216152"/>
            <a:ext cx="3973605" cy="495324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566" y="1470205"/>
            <a:ext cx="3473608" cy="4342011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872" y="1430731"/>
            <a:ext cx="3300984" cy="442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4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95169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1965 World Series – key Twins</a:t>
            </a:r>
            <a:endParaRPr lang="en-US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57" y="756533"/>
            <a:ext cx="2272256" cy="2881885"/>
          </a:xfrm>
          <a:prstGeom prst="rect">
            <a:avLst/>
          </a:prstGeom>
        </p:spPr>
      </p:pic>
      <p:pic>
        <p:nvPicPr>
          <p:cNvPr id="12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456" y="756533"/>
            <a:ext cx="1913752" cy="2881885"/>
          </a:xfrm>
        </p:spPr>
      </p:pic>
      <p:sp>
        <p:nvSpPr>
          <p:cNvPr id="10" name="TextBox 9"/>
          <p:cNvSpPr txBox="1"/>
          <p:nvPr/>
        </p:nvSpPr>
        <p:spPr>
          <a:xfrm>
            <a:off x="983511" y="3334434"/>
            <a:ext cx="151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Zoilo</a:t>
            </a:r>
            <a:r>
              <a:rPr lang="en-US" dirty="0" smtClean="0"/>
              <a:t> </a:t>
            </a:r>
            <a:r>
              <a:rPr lang="en-US" dirty="0" err="1" smtClean="0"/>
              <a:t>Versalles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34634" y="3215116"/>
            <a:ext cx="114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Tony Oliva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Photo of Harmon Killebr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951" y="756533"/>
            <a:ext cx="1921255" cy="288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309936" y="3334434"/>
            <a:ext cx="1873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Harmon </a:t>
            </a:r>
            <a:r>
              <a:rPr lang="en-US" dirty="0" err="1" smtClean="0"/>
              <a:t>Killebrew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6" y="3703766"/>
            <a:ext cx="2059258" cy="30888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06956" y="6423320"/>
            <a:ext cx="205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Jim “</a:t>
            </a:r>
            <a:r>
              <a:rPr lang="en-US" dirty="0" err="1" smtClean="0">
                <a:solidFill>
                  <a:schemeClr val="bg1"/>
                </a:solidFill>
              </a:rPr>
              <a:t>Mudcat</a:t>
            </a:r>
            <a:r>
              <a:rPr lang="en-US" dirty="0" smtClean="0">
                <a:solidFill>
                  <a:schemeClr val="bg1"/>
                </a:solidFill>
              </a:rPr>
              <a:t>” Grant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009" y="3809559"/>
            <a:ext cx="1918199" cy="287729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34634" y="6317526"/>
            <a:ext cx="96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Jim </a:t>
            </a:r>
            <a:r>
              <a:rPr lang="en-US" dirty="0" err="1" smtClean="0">
                <a:solidFill>
                  <a:schemeClr val="bg1"/>
                </a:solidFill>
              </a:rPr>
              <a:t>Kaat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936" y="3809163"/>
            <a:ext cx="1873270" cy="295400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52833" y="6317526"/>
            <a:ext cx="160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Camilo Pasqual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052" y="756533"/>
            <a:ext cx="2054733" cy="29353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051" y="3737215"/>
            <a:ext cx="2054733" cy="311323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211312" y="2039533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3B Coach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305183" y="4970665"/>
            <a:ext cx="933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Pitching</a:t>
            </a:r>
          </a:p>
          <a:p>
            <a:r>
              <a:rPr lang="en-US" dirty="0" smtClean="0"/>
              <a:t>Coach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3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77" y="7182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1965 World Series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24856" y="3259469"/>
            <a:ext cx="740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vs.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425" y="1941576"/>
            <a:ext cx="3096410" cy="29609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736" y="1941576"/>
            <a:ext cx="3027616" cy="30789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19546" y="5550147"/>
            <a:ext cx="525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www.youtube.com/watch?v=vNWwWm7i4bo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0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79441"/>
            <a:ext cx="10515600" cy="162037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000" i="1" dirty="0" smtClean="0">
                <a:solidFill>
                  <a:srgbClr val="FF0000"/>
                </a:solidFill>
              </a:rPr>
              <a:t>Music</a:t>
            </a:r>
            <a:r>
              <a:rPr lang="en-US" sz="3200" dirty="0" smtClean="0">
                <a:solidFill>
                  <a:schemeClr val="tx1"/>
                </a:solidFill>
              </a:rPr>
              <a:t> – Now -- you can take your tunes everywhere. 		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16152" y="3828165"/>
            <a:ext cx="16816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iPod</a:t>
            </a:r>
          </a:p>
          <a:p>
            <a:endParaRPr lang="en-US" dirty="0"/>
          </a:p>
          <a:p>
            <a:r>
              <a:rPr lang="en-US" dirty="0" smtClean="0"/>
              <a:t>Play 40 hours of music on a full charge.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9" y="2560319"/>
            <a:ext cx="4297681" cy="429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4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79441"/>
            <a:ext cx="10515600" cy="1192515"/>
          </a:xfrm>
        </p:spPr>
        <p:txBody>
          <a:bodyPr>
            <a:normAutofit fontScale="925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300" i="1" dirty="0" smtClean="0">
                <a:solidFill>
                  <a:srgbClr val="FF0000"/>
                </a:solidFill>
              </a:rPr>
              <a:t>Music</a:t>
            </a:r>
            <a:r>
              <a:rPr lang="en-US" sz="3200" i="1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– in ‘65, you could take your tunes with you … sort of …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601185" y="3523640"/>
            <a:ext cx="29780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8-track</a:t>
            </a:r>
          </a:p>
          <a:p>
            <a:endParaRPr lang="en-US" sz="3600" dirty="0" smtClean="0"/>
          </a:p>
          <a:p>
            <a:r>
              <a:rPr lang="en-US" dirty="0" smtClean="0"/>
              <a:t>Played 40 minutes of music</a:t>
            </a:r>
          </a:p>
          <a:p>
            <a:r>
              <a:rPr lang="en-US" dirty="0" smtClean="0"/>
              <a:t>per cartridge … about enough</a:t>
            </a:r>
          </a:p>
          <a:p>
            <a:r>
              <a:rPr lang="en-US" dirty="0" smtClean="0"/>
              <a:t>to store a 33rpm LP album.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53" y="2834639"/>
            <a:ext cx="6218126" cy="349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0116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79441"/>
            <a:ext cx="10515600" cy="194041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000" i="1" dirty="0" smtClean="0">
                <a:solidFill>
                  <a:srgbClr val="FF0000"/>
                </a:solidFill>
              </a:rPr>
              <a:t>Telephone</a:t>
            </a:r>
            <a:r>
              <a:rPr lang="en-US" sz="3200" dirty="0" smtClean="0">
                <a:solidFill>
                  <a:schemeClr val="tx1"/>
                </a:solidFill>
              </a:rPr>
              <a:t> – Now – you can make a call, access the internet and take pictures &amp; videos from your smart-phone 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014984" y="4049082"/>
            <a:ext cx="1635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iPhone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828" y="3419856"/>
            <a:ext cx="5242508" cy="331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9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83843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180230"/>
            <a:ext cx="10515600" cy="194041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000" i="1" dirty="0" smtClean="0">
                <a:solidFill>
                  <a:srgbClr val="FF0000"/>
                </a:solidFill>
              </a:rPr>
              <a:t>Telephone</a:t>
            </a:r>
            <a:r>
              <a:rPr lang="en-US" sz="3200" dirty="0" smtClean="0">
                <a:solidFill>
                  <a:schemeClr val="tx1"/>
                </a:solidFill>
              </a:rPr>
              <a:t> – in ‘65 – you could make calls by pushbutton.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808" y="2259222"/>
            <a:ext cx="3667760" cy="45468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72968" y="5449824"/>
            <a:ext cx="192871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115067" y="4649604"/>
            <a:ext cx="1986615" cy="13849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Western </a:t>
            </a:r>
          </a:p>
          <a:p>
            <a:pPr algn="ctr"/>
            <a:r>
              <a:rPr lang="en-US" sz="2800" dirty="0"/>
              <a:t>Electric</a:t>
            </a:r>
          </a:p>
          <a:p>
            <a:pPr algn="ctr"/>
            <a:r>
              <a:rPr lang="en-US" sz="2800" dirty="0"/>
              <a:t>Touch-tone</a:t>
            </a:r>
          </a:p>
        </p:txBody>
      </p:sp>
    </p:spTree>
    <p:extLst>
      <p:ext uri="{BB962C8B-B14F-4D97-AF65-F5344CB8AC3E}">
        <p14:creationId xmlns:p14="http://schemas.microsoft.com/office/powerpoint/2010/main" val="72698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113681"/>
            <a:ext cx="10515600" cy="194041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000" i="1" dirty="0" smtClean="0">
                <a:solidFill>
                  <a:srgbClr val="FF0000"/>
                </a:solidFill>
              </a:rPr>
              <a:t>Computing</a:t>
            </a:r>
            <a:r>
              <a:rPr lang="en-US" sz="3200" dirty="0" smtClean="0">
                <a:solidFill>
                  <a:schemeClr val="tx1"/>
                </a:solidFill>
              </a:rPr>
              <a:t> – Now – you can carry your processing power with you and connect via Wi-Fi to the ‘net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84248" y="4268418"/>
            <a:ext cx="1407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iPad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03" y="2834639"/>
            <a:ext cx="5414633" cy="397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6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82"/>
            <a:ext cx="10515600" cy="1266375"/>
          </a:xfrm>
        </p:spPr>
        <p:txBody>
          <a:bodyPr/>
          <a:lstStyle/>
          <a:p>
            <a:pPr algn="ctr"/>
            <a:r>
              <a:rPr lang="en-US" dirty="0" smtClean="0"/>
              <a:t>1965 -- 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241697"/>
            <a:ext cx="10515600" cy="194041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r>
              <a:rPr lang="en-US" sz="4000" i="1" dirty="0" smtClean="0">
                <a:solidFill>
                  <a:srgbClr val="FF0000"/>
                </a:solidFill>
              </a:rPr>
              <a:t>Computing</a:t>
            </a:r>
            <a:r>
              <a:rPr lang="en-US" sz="3200" dirty="0" smtClean="0">
                <a:solidFill>
                  <a:schemeClr val="tx1"/>
                </a:solidFill>
              </a:rPr>
              <a:t> – in ‘65 – the latest and greatest ….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171" y="2432304"/>
            <a:ext cx="6951355" cy="44256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6115" y="3593592"/>
            <a:ext cx="2167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IBM</a:t>
            </a:r>
          </a:p>
          <a:p>
            <a:pPr algn="ctr"/>
            <a:r>
              <a:rPr lang="en-US" sz="3200" dirty="0" smtClean="0"/>
              <a:t>System/360</a:t>
            </a:r>
          </a:p>
          <a:p>
            <a:pPr algn="ctr"/>
            <a:r>
              <a:rPr lang="en-US" sz="3200" dirty="0" smtClean="0"/>
              <a:t>Model 30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7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78" y="441666"/>
            <a:ext cx="3840734" cy="12663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1965 </a:t>
            </a:r>
            <a:br>
              <a:rPr lang="en-US" dirty="0" smtClean="0"/>
            </a:br>
            <a:r>
              <a:rPr lang="en-US" dirty="0" smtClean="0"/>
              <a:t>Off the Field: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78" y="1947781"/>
            <a:ext cx="4206494" cy="335573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Technology … now and then …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4000" i="1" dirty="0" smtClean="0">
                <a:solidFill>
                  <a:srgbClr val="FF0000"/>
                </a:solidFill>
              </a:rPr>
              <a:t>Computing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IBM plans to open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new facility in Austin</a:t>
            </a: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 smtClean="0">
              <a:solidFill>
                <a:schemeClr val="tx1"/>
              </a:solidFill>
            </a:endParaRPr>
          </a:p>
          <a:p>
            <a:endParaRPr lang="en-US" sz="32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576" y="112482"/>
            <a:ext cx="6501384" cy="671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907</Words>
  <Application>Microsoft Office PowerPoint</Application>
  <PresentationFormat>Widescreen</PresentationFormat>
  <Paragraphs>233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Georgia</vt:lpstr>
      <vt:lpstr>Office Theme</vt:lpstr>
      <vt:lpstr>The Year in Baseball:  1965</vt:lpstr>
      <vt:lpstr>1965 -- Off the Field:</vt:lpstr>
      <vt:lpstr>1965 -- Off the Field:</vt:lpstr>
      <vt:lpstr>1965 -- Off the Field:</vt:lpstr>
      <vt:lpstr>1965 -- Off the Field:</vt:lpstr>
      <vt:lpstr>1965 -- Off the Field:</vt:lpstr>
      <vt:lpstr>1965 -- Off the Field:</vt:lpstr>
      <vt:lpstr>1965 -- Off the Field:</vt:lpstr>
      <vt:lpstr>1965  Off the Field:</vt:lpstr>
      <vt:lpstr>1965 – Off the Field</vt:lpstr>
      <vt:lpstr>1965 -- Off the Field:</vt:lpstr>
      <vt:lpstr>1965 -- On the Field: Some Highlights</vt:lpstr>
      <vt:lpstr>1965 -- On the Field: </vt:lpstr>
      <vt:lpstr>1965 -- On the Field:</vt:lpstr>
      <vt:lpstr>1965 -- On the Field:</vt:lpstr>
      <vt:lpstr>1965 – On the Field: </vt:lpstr>
      <vt:lpstr>1965 -- On the Field: Final Regular Season Standings</vt:lpstr>
      <vt:lpstr>1965 World Series</vt:lpstr>
      <vt:lpstr>1965 World Series – key Dodgers</vt:lpstr>
      <vt:lpstr>1965 World Series – key Twins</vt:lpstr>
      <vt:lpstr>1965 World Series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Year in Baseball:  1960</dc:title>
  <dc:creator>Monte Cely</dc:creator>
  <cp:lastModifiedBy>Monte Cely</cp:lastModifiedBy>
  <cp:revision>175</cp:revision>
  <dcterms:created xsi:type="dcterms:W3CDTF">2015-02-22T16:26:45Z</dcterms:created>
  <dcterms:modified xsi:type="dcterms:W3CDTF">2016-07-11T19:28:22Z</dcterms:modified>
</cp:coreProperties>
</file>