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78" r:id="rId4"/>
    <p:sldId id="286" r:id="rId5"/>
    <p:sldId id="288" r:id="rId6"/>
    <p:sldId id="287" r:id="rId7"/>
    <p:sldId id="289" r:id="rId8"/>
    <p:sldId id="274" r:id="rId9"/>
    <p:sldId id="271" r:id="rId10"/>
    <p:sldId id="260" r:id="rId11"/>
    <p:sldId id="265" r:id="rId12"/>
    <p:sldId id="290" r:id="rId13"/>
    <p:sldId id="272" r:id="rId14"/>
    <p:sldId id="262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0" autoAdjust="0"/>
  </p:normalViewPr>
  <p:slideViewPr>
    <p:cSldViewPr snapToGrid="0">
      <p:cViewPr varScale="1">
        <p:scale>
          <a:sx n="84" d="100"/>
          <a:sy n="84" d="100"/>
        </p:scale>
        <p:origin x="696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1FAB3-DB51-4EDD-97C8-AFF7014B69C3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5B91D-D6A3-4AB3-9580-67205FDCF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33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41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Mickey Mantle hit 37 homers to lead the AL.  He also led the league in triples, walks, and SLG.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60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20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36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20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70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74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7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96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04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88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Mickey Mantle hit 37 homers to lead the AL.  He also led the league in triples, walks, and SLG.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1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10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1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9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8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4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5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9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6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8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7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6C4D9-AE16-45FD-8C6B-868E8D7FD73F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1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vsgGtivCg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ADXs2C4Vmho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10" Type="http://schemas.openxmlformats.org/officeDocument/2006/relationships/hyperlink" Target="https://www.youtube.com/watch?v=KCG5krQPyXQ" TargetMode="External"/><Relationship Id="rId4" Type="http://schemas.openxmlformats.org/officeDocument/2006/relationships/image" Target="../media/image25.gif"/><Relationship Id="rId9" Type="http://schemas.openxmlformats.org/officeDocument/2006/relationships/hyperlink" Target="https://www.youtube.com/watch?v=nVVAf_fY5a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JRBCo6IMPKk" TargetMode="Externa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37489" y="1801368"/>
            <a:ext cx="9144000" cy="2443797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Back to the Future</a:t>
            </a:r>
            <a:br>
              <a:rPr lang="en-US" sz="6600" b="1" dirty="0" smtClean="0"/>
            </a:b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600" b="1" dirty="0" smtClean="0"/>
              <a:t>1985</a:t>
            </a:r>
            <a:endParaRPr lang="en-US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97306" y="5477256"/>
            <a:ext cx="4840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www.youtube.com/watch?v=qvsgGtivCgs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857" y="0"/>
            <a:ext cx="515057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7306" y="6144768"/>
            <a:ext cx="51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www.youtube.com/watch?v=ADXs2C4Vmho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4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0116"/>
            <a:ext cx="10515600" cy="1266375"/>
          </a:xfrm>
        </p:spPr>
        <p:txBody>
          <a:bodyPr/>
          <a:lstStyle/>
          <a:p>
            <a:pPr algn="ctr"/>
            <a:r>
              <a:rPr lang="en-US" dirty="0" smtClean="0"/>
              <a:t>1985 -- On the Field: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770" y="1409511"/>
            <a:ext cx="10515600" cy="4502390"/>
          </a:xfrm>
        </p:spPr>
        <p:txBody>
          <a:bodyPr/>
          <a:lstStyle/>
          <a:p>
            <a:pPr algn="ctr"/>
            <a:r>
              <a:rPr lang="en-US" dirty="0" smtClean="0"/>
              <a:t>Cy Young Award</a:t>
            </a:r>
          </a:p>
          <a:p>
            <a:pPr algn="ctr"/>
            <a:r>
              <a:rPr lang="en-US" dirty="0" smtClean="0"/>
              <a:t> Pitching Leaders:</a:t>
            </a:r>
          </a:p>
          <a:p>
            <a:pPr algn="ctr"/>
            <a:endParaRPr lang="en-US" dirty="0"/>
          </a:p>
          <a:p>
            <a:pPr algn="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8550" y="5556142"/>
            <a:ext cx="326070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Dwight Gooden    </a:t>
            </a:r>
            <a:r>
              <a:rPr lang="en-US" dirty="0" smtClean="0"/>
              <a:t>24-4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led league in wins, ERA 1.53,</a:t>
            </a:r>
          </a:p>
          <a:p>
            <a:pPr algn="ctr"/>
            <a:r>
              <a:rPr lang="en-US" dirty="0" smtClean="0"/>
              <a:t> IP 276, and strikeouts 268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29289" y="5568889"/>
            <a:ext cx="348614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Bret </a:t>
            </a:r>
            <a:r>
              <a:rPr lang="en-US" sz="2800" b="1" dirty="0" err="1" smtClean="0"/>
              <a:t>Saberhagen</a:t>
            </a:r>
            <a:r>
              <a:rPr lang="en-US" sz="2800" b="1" dirty="0" smtClean="0"/>
              <a:t>     </a:t>
            </a:r>
            <a:r>
              <a:rPr lang="en-US" dirty="0" smtClean="0"/>
              <a:t>20-6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ERA 2.87, IP 235 </a:t>
            </a: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58" y="1409511"/>
            <a:ext cx="2725166" cy="41037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1" y="1466491"/>
            <a:ext cx="2686410" cy="404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0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1985 – On the Field: 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4463377" y="1515421"/>
            <a:ext cx="247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Some New Players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52052" y="6112262"/>
            <a:ext cx="2373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Calvin </a:t>
            </a:r>
            <a:r>
              <a:rPr lang="en-US" sz="2800" dirty="0" err="1" smtClean="0"/>
              <a:t>Schiraldi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957972" y="6112262"/>
            <a:ext cx="2358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Vince Coleman</a:t>
            </a:r>
            <a:endParaRPr lang="en-US" sz="28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33" y="2263486"/>
            <a:ext cx="2490216" cy="3749972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" y="2263486"/>
            <a:ext cx="2490216" cy="3749972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377" y="2243200"/>
            <a:ext cx="2517158" cy="37905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66925" y="6112262"/>
            <a:ext cx="2071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Ozzie Guillen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51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12" y="1286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1985 – On the Field: 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2892982" y="1506754"/>
            <a:ext cx="591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Dave’s favorite ball player had recently retired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21" y="1968419"/>
            <a:ext cx="2739820" cy="39140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22" y="2173986"/>
            <a:ext cx="3428926" cy="34289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528" y="1937100"/>
            <a:ext cx="2845383" cy="393370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78964" y="5870809"/>
            <a:ext cx="7580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“Mad Hungarian” … then and now 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552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344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1985 </a:t>
            </a:r>
            <a:r>
              <a:rPr lang="en-US" sz="6000" dirty="0"/>
              <a:t>-- On the Field</a:t>
            </a:r>
            <a:r>
              <a:rPr lang="en-US" sz="6000" dirty="0" smtClean="0"/>
              <a:t>:</a:t>
            </a:r>
            <a:br>
              <a:rPr lang="en-US" sz="6000" dirty="0" smtClean="0"/>
            </a:br>
            <a:r>
              <a:rPr lang="en-US" sz="3600" dirty="0" smtClean="0"/>
              <a:t>Final Regular Season Standings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8504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930955"/>
              </p:ext>
            </p:extLst>
          </p:nvPr>
        </p:nvGraphicFramePr>
        <p:xfrm>
          <a:off x="347472" y="1352582"/>
          <a:ext cx="5596129" cy="5303520"/>
        </p:xfrm>
        <a:graphic>
          <a:graphicData uri="http://schemas.openxmlformats.org/drawingml/2006/table">
            <a:tbl>
              <a:tblPr/>
              <a:tblGrid>
                <a:gridCol w="1670754"/>
                <a:gridCol w="1428226"/>
                <a:gridCol w="1290140"/>
                <a:gridCol w="129104"/>
                <a:gridCol w="1077905"/>
              </a:tblGrid>
              <a:tr h="471460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/>
                          </a:solidFill>
                          <a:effectLst/>
                          <a:latin typeface="Georgia" panose="02040502050405020303" pitchFamily="18" charset="0"/>
                        </a:rPr>
                        <a:t>1985 </a:t>
                      </a:r>
                      <a:r>
                        <a:rPr lang="en-US" b="1" dirty="0">
                          <a:solidFill>
                            <a:schemeClr val="accent1"/>
                          </a:solidFill>
                          <a:effectLst/>
                          <a:latin typeface="Georgia" panose="02040502050405020303" pitchFamily="18" charset="0"/>
                        </a:rPr>
                        <a:t>National </a:t>
                      </a:r>
                      <a:r>
                        <a:rPr lang="en-US" b="1" dirty="0" smtClean="0">
                          <a:solidFill>
                            <a:schemeClr val="accent1"/>
                          </a:solidFill>
                          <a:effectLst/>
                          <a:latin typeface="Georgia" panose="02040502050405020303" pitchFamily="18" charset="0"/>
                        </a:rPr>
                        <a:t>League Team </a:t>
                      </a:r>
                      <a:r>
                        <a:rPr lang="en-US" b="1" dirty="0">
                          <a:solidFill>
                            <a:schemeClr val="accent1"/>
                          </a:solidFill>
                          <a:effectLst/>
                          <a:latin typeface="Georgia" panose="02040502050405020303" pitchFamily="18" charset="0"/>
                        </a:rPr>
                        <a:t>Standings</a:t>
                      </a:r>
                    </a:p>
                  </a:txBody>
                  <a:tcPr marL="30480" marR="30480" marT="38100" marB="762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143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  <a:effectLst/>
                        </a:rPr>
                        <a:t>East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Wins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Losses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GB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</a:tr>
              <a:tr h="3341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Cardinals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101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61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-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3371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Mets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98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64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3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Expos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84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77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16 1/2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3688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Cubs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77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84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23 1/2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3566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Phillies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75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87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26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Pirates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57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104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43 1/2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3413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West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Wins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Losses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GB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413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dirty="0" smtClean="0">
                          <a:solidFill>
                            <a:schemeClr val="accent1"/>
                          </a:solidFill>
                          <a:effectLst/>
                        </a:rPr>
                        <a:t>Dodgers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95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67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-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dirty="0" smtClean="0">
                          <a:solidFill>
                            <a:schemeClr val="accent1"/>
                          </a:solidFill>
                          <a:effectLst/>
                        </a:rPr>
                        <a:t>Reds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89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5 1/2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dirty="0" smtClean="0">
                          <a:solidFill>
                            <a:schemeClr val="accent1"/>
                          </a:solidFill>
                          <a:effectLst/>
                        </a:rPr>
                        <a:t>Padres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83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79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12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322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dirty="0" smtClean="0">
                          <a:solidFill>
                            <a:schemeClr val="accent1"/>
                          </a:solidFill>
                          <a:effectLst/>
                        </a:rPr>
                        <a:t>Astros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83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79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12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322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dirty="0" smtClean="0">
                          <a:solidFill>
                            <a:schemeClr val="accent1"/>
                          </a:solidFill>
                          <a:effectLst/>
                        </a:rPr>
                        <a:t>Braves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66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96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29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61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Giants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62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100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33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352072"/>
              </p:ext>
            </p:extLst>
          </p:nvPr>
        </p:nvGraphicFramePr>
        <p:xfrm>
          <a:off x="6111239" y="1228077"/>
          <a:ext cx="5596129" cy="5546434"/>
        </p:xfrm>
        <a:graphic>
          <a:graphicData uri="http://schemas.openxmlformats.org/drawingml/2006/table">
            <a:tbl>
              <a:tblPr/>
              <a:tblGrid>
                <a:gridCol w="1670754"/>
                <a:gridCol w="1428226"/>
                <a:gridCol w="1266540"/>
                <a:gridCol w="152704"/>
                <a:gridCol w="1077905"/>
              </a:tblGrid>
              <a:tr h="508988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1985 American League Team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Standings</a:t>
                      </a:r>
                    </a:p>
                  </a:txBody>
                  <a:tcPr marL="30480" marR="30480" marT="38100" marB="762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143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  <a:effectLst/>
                        </a:rPr>
                        <a:t>East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Wins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Losses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GB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</a:tr>
              <a:tr h="2822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Blue Jays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99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62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-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2670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Yankees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97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64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2518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Tigers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84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77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15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2457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Orioles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83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78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16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2853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Red Sox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81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81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18 1/2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288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Brewers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71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90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28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Indians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60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102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39 1/2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2822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West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Wins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Losses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GB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44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Royals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91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71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-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40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Angels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90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1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01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White Sox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85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77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6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61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Twins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77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85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14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3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Athletics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77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85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14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75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Mariners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74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88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17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17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Rangers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62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99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28 1/2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56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377" y="718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1985 League Championship Series</a:t>
            </a: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90777" y="1234973"/>
            <a:ext cx="8302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was the first year that the LCS was a Best-of-Seven match-up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85" y="2187916"/>
            <a:ext cx="2098167" cy="1398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522" y="2393103"/>
            <a:ext cx="2070735" cy="1380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258" y="4077972"/>
            <a:ext cx="1880235" cy="12534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973" y="4152785"/>
            <a:ext cx="2043885" cy="1362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11" y="1844316"/>
            <a:ext cx="2899511" cy="1933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43" y="3773593"/>
            <a:ext cx="2781312" cy="18542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31504" y="2524582"/>
            <a:ext cx="1091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4 - 3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6531504" y="4418039"/>
            <a:ext cx="109196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4 - </a:t>
            </a:r>
            <a:r>
              <a:rPr lang="en-US" sz="4000" dirty="0" smtClean="0"/>
              <a:t>2</a:t>
            </a:r>
            <a:endParaRPr lang="en-US" sz="4000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29385" y="5432902"/>
            <a:ext cx="50962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9"/>
              </a:rPr>
              <a:t>https</a:t>
            </a:r>
            <a:r>
              <a:rPr lang="en-US" dirty="0">
                <a:hlinkClick r:id="rId9"/>
              </a:rPr>
              <a:t>://</a:t>
            </a:r>
            <a:r>
              <a:rPr lang="en-US" dirty="0" smtClean="0">
                <a:hlinkClick r:id="rId9"/>
              </a:rPr>
              <a:t>www.youtube.com/watch?v=nVVAf_fY5a0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www.youtube.com/watch?v=KCG5krQPyXQ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97496" y="57106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0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34" y="722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1985 World Series</a:t>
            </a:r>
            <a:endParaRPr lang="en-US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56" y="1751996"/>
            <a:ext cx="4689380" cy="36797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" y="3066374"/>
            <a:ext cx="4309847" cy="2648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424" y="3465575"/>
            <a:ext cx="4160520" cy="33838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26280" y="3108960"/>
            <a:ext cx="2295144" cy="3566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30275" y="317830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I-70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946136" y="1327607"/>
            <a:ext cx="4096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“I-70” World Series</a:t>
            </a:r>
          </a:p>
          <a:p>
            <a:endParaRPr lang="en-US" sz="3200" dirty="0"/>
          </a:p>
          <a:p>
            <a:r>
              <a:rPr lang="en-US" sz="3200" dirty="0" smtClean="0"/>
              <a:t>The 2nd all- Missouri </a:t>
            </a:r>
          </a:p>
          <a:p>
            <a:r>
              <a:rPr lang="en-US" sz="3200" dirty="0" smtClean="0"/>
              <a:t>World Series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026743" y="5943398"/>
            <a:ext cx="499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www.youtube.com/watch?v=JRBCo6IMPKk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1985 -- Off the Field:</a:t>
            </a:r>
            <a:endParaRPr lang="en-US" sz="6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1690688"/>
            <a:ext cx="3304294" cy="4141152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376" y="1690688"/>
            <a:ext cx="3409548" cy="4141152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10" y="2084450"/>
            <a:ext cx="4652665" cy="30087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16657" y="5759504"/>
            <a:ext cx="4489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“Mr. Gorbachev, …. “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9074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994" y="88239"/>
            <a:ext cx="10515600" cy="1266375"/>
          </a:xfrm>
        </p:spPr>
        <p:txBody>
          <a:bodyPr/>
          <a:lstStyle/>
          <a:p>
            <a:pPr algn="ctr"/>
            <a:r>
              <a:rPr lang="en-US" dirty="0" smtClean="0"/>
              <a:t>1985 -- Off the Field: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266" y="1412946"/>
            <a:ext cx="10515600" cy="119251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The Latest and Greatest in Technology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04040" y="2605461"/>
            <a:ext cx="204056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</a:t>
            </a:r>
          </a:p>
          <a:p>
            <a:pPr algn="ctr"/>
            <a:r>
              <a:rPr lang="en-US" sz="2800" dirty="0" smtClean="0"/>
              <a:t>IBM </a:t>
            </a:r>
          </a:p>
          <a:p>
            <a:pPr algn="ctr"/>
            <a:r>
              <a:rPr lang="en-US" sz="2800" dirty="0" smtClean="0"/>
              <a:t>PC-AT</a:t>
            </a:r>
          </a:p>
          <a:p>
            <a:pPr algn="ctr"/>
            <a:endParaRPr lang="en-US" sz="2800" dirty="0"/>
          </a:p>
          <a:p>
            <a:r>
              <a:rPr lang="en-US" sz="2000" dirty="0" smtClean="0"/>
              <a:t>512K memory</a:t>
            </a:r>
          </a:p>
          <a:p>
            <a:endParaRPr lang="en-US" sz="2000" dirty="0"/>
          </a:p>
          <a:p>
            <a:r>
              <a:rPr lang="en-US" sz="2000" dirty="0" smtClean="0"/>
              <a:t>$2,095 list price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69" y="2900305"/>
            <a:ext cx="4092756" cy="33651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257" y="2605461"/>
            <a:ext cx="3756373" cy="37313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24486" y="3429286"/>
            <a:ext cx="18489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 running</a:t>
            </a:r>
          </a:p>
          <a:p>
            <a:r>
              <a:rPr lang="en-US" sz="2800" dirty="0" smtClean="0"/>
              <a:t>Microsoft </a:t>
            </a:r>
          </a:p>
          <a:p>
            <a:r>
              <a:rPr lang="en-US" sz="2800" dirty="0" smtClean="0"/>
              <a:t>“Windows”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641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0116"/>
            <a:ext cx="10515600" cy="1266375"/>
          </a:xfrm>
        </p:spPr>
        <p:txBody>
          <a:bodyPr/>
          <a:lstStyle/>
          <a:p>
            <a:pPr algn="ctr"/>
            <a:r>
              <a:rPr lang="en-US" dirty="0" smtClean="0"/>
              <a:t>1985 -- Off the Field: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410" y="1720678"/>
            <a:ext cx="10515600" cy="119251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The Latest and Greatest in Technology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43536" y="2436621"/>
            <a:ext cx="18879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 but, some preferred the Mac</a:t>
            </a:r>
          </a:p>
          <a:p>
            <a:endParaRPr lang="en-US" sz="2800" dirty="0"/>
          </a:p>
          <a:p>
            <a:r>
              <a:rPr lang="en-US" sz="2000" dirty="0" smtClean="0"/>
              <a:t>128K memory</a:t>
            </a:r>
          </a:p>
          <a:p>
            <a:endParaRPr lang="en-US" sz="2000" dirty="0"/>
          </a:p>
          <a:p>
            <a:r>
              <a:rPr lang="en-US" sz="2000" dirty="0" smtClean="0"/>
              <a:t>$2,495 list price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24" y="2682764"/>
            <a:ext cx="4997971" cy="3498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595" y="2696919"/>
            <a:ext cx="4487405" cy="336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8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0116"/>
            <a:ext cx="10515600" cy="1266375"/>
          </a:xfrm>
        </p:spPr>
        <p:txBody>
          <a:bodyPr/>
          <a:lstStyle/>
          <a:p>
            <a:pPr algn="ctr"/>
            <a:r>
              <a:rPr lang="en-US" dirty="0" smtClean="0"/>
              <a:t>1985 -- Off the Field: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410" y="1720678"/>
            <a:ext cx="10515600" cy="119251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The Latest and Greatest in Technology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66928" y="2140394"/>
            <a:ext cx="27967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ARPAnet</a:t>
            </a:r>
            <a:endParaRPr lang="en-US" sz="2800" dirty="0" smtClean="0"/>
          </a:p>
          <a:p>
            <a:r>
              <a:rPr lang="en-US" sz="2800" dirty="0" smtClean="0"/>
              <a:t>and other</a:t>
            </a:r>
          </a:p>
          <a:p>
            <a:r>
              <a:rPr lang="en-US" sz="2800" dirty="0" smtClean="0"/>
              <a:t>computer</a:t>
            </a:r>
          </a:p>
          <a:p>
            <a:r>
              <a:rPr lang="en-US" sz="2800" dirty="0" smtClean="0"/>
              <a:t>networks</a:t>
            </a:r>
          </a:p>
          <a:p>
            <a:r>
              <a:rPr lang="en-US" sz="2800" dirty="0" smtClean="0"/>
              <a:t>were </a:t>
            </a:r>
          </a:p>
          <a:p>
            <a:r>
              <a:rPr lang="en-US" sz="2800" dirty="0" smtClean="0"/>
              <a:t>interconnecting to become  ….</a:t>
            </a:r>
          </a:p>
          <a:p>
            <a:endParaRPr lang="en-US" sz="2800" dirty="0" smtClean="0"/>
          </a:p>
          <a:p>
            <a:r>
              <a:rPr lang="en-US" sz="2800" dirty="0" smtClean="0"/>
              <a:t>the</a:t>
            </a:r>
          </a:p>
          <a:p>
            <a:r>
              <a:rPr lang="en-US" sz="2800" dirty="0" smtClean="0"/>
              <a:t>INTERNET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185023" y="3167380"/>
            <a:ext cx="395617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56Kbs was standard speed</a:t>
            </a:r>
          </a:p>
          <a:p>
            <a:endParaRPr lang="en-US" sz="2000" dirty="0"/>
          </a:p>
          <a:p>
            <a:r>
              <a:rPr lang="en-US" sz="2000" dirty="0" smtClean="0"/>
              <a:t>DNS  (.com .</a:t>
            </a:r>
            <a:r>
              <a:rPr lang="en-US" sz="2000" dirty="0" err="1" smtClean="0"/>
              <a:t>edu</a:t>
            </a:r>
            <a:r>
              <a:rPr lang="en-US" sz="2000" dirty="0" smtClean="0"/>
              <a:t> .org) was adopted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In 1985 the </a:t>
            </a:r>
            <a:r>
              <a:rPr lang="en-US" sz="2000" dirty="0"/>
              <a:t>‘net had 2,000 </a:t>
            </a:r>
            <a:r>
              <a:rPr lang="en-US" sz="2000" dirty="0" smtClean="0"/>
              <a:t>sites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Today, there are 644,000,000 sites !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273" y="2316935"/>
            <a:ext cx="523875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0116"/>
            <a:ext cx="10515600" cy="1266375"/>
          </a:xfrm>
        </p:spPr>
        <p:txBody>
          <a:bodyPr/>
          <a:lstStyle/>
          <a:p>
            <a:pPr algn="ctr"/>
            <a:r>
              <a:rPr lang="en-US" dirty="0" smtClean="0"/>
              <a:t>1985 -- Off the Field: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266" y="1453313"/>
            <a:ext cx="10515600" cy="119251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The Latest and Greatest in Technology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42158" y="2410272"/>
            <a:ext cx="27967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Motorola</a:t>
            </a:r>
          </a:p>
          <a:p>
            <a:pPr algn="ctr"/>
            <a:r>
              <a:rPr lang="en-US" sz="2800" dirty="0" err="1" smtClean="0"/>
              <a:t>DynaTAC</a:t>
            </a:r>
            <a:r>
              <a:rPr lang="en-US" sz="2800" dirty="0" smtClean="0"/>
              <a:t>  8000X</a:t>
            </a:r>
          </a:p>
          <a:p>
            <a:endParaRPr lang="en-US" sz="2800" dirty="0"/>
          </a:p>
          <a:p>
            <a:r>
              <a:rPr lang="en-US" sz="2800" dirty="0" smtClean="0"/>
              <a:t>aka   “The Brick”</a:t>
            </a:r>
          </a:p>
          <a:p>
            <a:endParaRPr lang="en-US" sz="2800" dirty="0" smtClean="0"/>
          </a:p>
          <a:p>
            <a:pPr algn="ctr"/>
            <a:r>
              <a:rPr lang="en-US" sz="2800" dirty="0" smtClean="0"/>
              <a:t>First commercially available</a:t>
            </a:r>
          </a:p>
          <a:p>
            <a:pPr algn="ctr"/>
            <a:r>
              <a:rPr lang="en-US" sz="2800" dirty="0" smtClean="0"/>
              <a:t>cellular phone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688" y="1924465"/>
            <a:ext cx="3319272" cy="49730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92540" y="3079496"/>
            <a:ext cx="232839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It was one foot long</a:t>
            </a:r>
          </a:p>
          <a:p>
            <a:endParaRPr lang="en-US" sz="2000" dirty="0" smtClean="0"/>
          </a:p>
          <a:p>
            <a:r>
              <a:rPr lang="en-US" sz="2000" dirty="0" smtClean="0"/>
              <a:t>Weighed 2 pounds</a:t>
            </a:r>
          </a:p>
          <a:p>
            <a:endParaRPr lang="en-US" sz="2000" dirty="0"/>
          </a:p>
          <a:p>
            <a:r>
              <a:rPr lang="en-US" sz="2000" dirty="0" smtClean="0"/>
              <a:t>1 hour of battery life</a:t>
            </a:r>
          </a:p>
          <a:p>
            <a:endParaRPr lang="en-US" sz="2000" dirty="0"/>
          </a:p>
          <a:p>
            <a:r>
              <a:rPr lang="en-US" sz="2000" dirty="0" smtClean="0"/>
              <a:t>Cost:  $3,995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739" y="2645828"/>
            <a:ext cx="3847766" cy="313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89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1985 – Off the Field</a:t>
            </a:r>
            <a:endParaRPr lang="en-US" sz="6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926654"/>
            <a:ext cx="4420416" cy="589388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592" y="993405"/>
            <a:ext cx="4379976" cy="5839969"/>
          </a:xfrm>
        </p:spPr>
      </p:pic>
      <p:sp>
        <p:nvSpPr>
          <p:cNvPr id="7" name="TextBox 6"/>
          <p:cNvSpPr txBox="1"/>
          <p:nvPr/>
        </p:nvSpPr>
        <p:spPr>
          <a:xfrm>
            <a:off x="4521000" y="2706624"/>
            <a:ext cx="257474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Some Consumer</a:t>
            </a:r>
          </a:p>
          <a:p>
            <a:pPr algn="ctr"/>
            <a:r>
              <a:rPr lang="en-US" sz="2800" dirty="0" smtClean="0"/>
              <a:t>Prices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Then and Now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734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1985 </a:t>
            </a:r>
            <a:r>
              <a:rPr lang="en-US" sz="6000" dirty="0"/>
              <a:t>-- On the Field</a:t>
            </a:r>
            <a:r>
              <a:rPr lang="en-US" sz="6000" dirty="0" smtClean="0"/>
              <a:t>:</a:t>
            </a:r>
            <a:br>
              <a:rPr lang="en-US" sz="6000" dirty="0" smtClean="0"/>
            </a:br>
            <a:r>
              <a:rPr lang="en-US" sz="4000" dirty="0" smtClean="0"/>
              <a:t>Some Highlights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8504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108468"/>
            <a:ext cx="110002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Rod Carew became the 16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player to achieve 3,000 hits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Comiskey</a:t>
            </a:r>
            <a:r>
              <a:rPr lang="en-US" sz="2400" dirty="0" smtClean="0"/>
              <a:t> Park in Chicago celebrated its 75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anniversary.  It was the oldest ballpark in the majors in 1985.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Nolan Ryan became the first ML pitcher to record 4,000 strikeouts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Pete Rose surpassed Ty Cobb as the all-time hits leader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Lou Brock (1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ballot) and Hoyt Wilhelm (8) are elected to the Hall of Fame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20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06200"/>
            <a:ext cx="10515600" cy="1266375"/>
          </a:xfrm>
        </p:spPr>
        <p:txBody>
          <a:bodyPr/>
          <a:lstStyle/>
          <a:p>
            <a:pPr algn="ctr"/>
            <a:r>
              <a:rPr lang="en-US" dirty="0" smtClean="0"/>
              <a:t>1985 -- On the Field: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226" y="1568973"/>
            <a:ext cx="10515600" cy="4502390"/>
          </a:xfrm>
        </p:spPr>
        <p:txBody>
          <a:bodyPr/>
          <a:lstStyle/>
          <a:p>
            <a:pPr algn="ctr"/>
            <a:r>
              <a:rPr lang="en-US" dirty="0" smtClean="0"/>
              <a:t>League MVPs:</a:t>
            </a:r>
          </a:p>
          <a:p>
            <a:pPr algn="ctr"/>
            <a:endParaRPr lang="en-US" dirty="0"/>
          </a:p>
          <a:p>
            <a:pPr algn="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02784" y="5921826"/>
            <a:ext cx="348524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Don Mattingly</a:t>
            </a:r>
          </a:p>
          <a:p>
            <a:pPr algn="ctr"/>
            <a:r>
              <a:rPr lang="en-US" dirty="0" smtClean="0"/>
              <a:t>led AL with 145 RBI and 48 doubles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2504" y="5921826"/>
            <a:ext cx="463921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Willie McGee</a:t>
            </a:r>
          </a:p>
          <a:p>
            <a:pPr algn="ctr"/>
            <a:r>
              <a:rPr lang="en-US" dirty="0" smtClean="0"/>
              <a:t>led NL with .353 batting </a:t>
            </a:r>
            <a:r>
              <a:rPr lang="en-US" dirty="0" err="1" smtClean="0"/>
              <a:t>avg</a:t>
            </a:r>
            <a:r>
              <a:rPr lang="en-US" dirty="0" smtClean="0"/>
              <a:t>, 216 hits, 18 triples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1260352"/>
            <a:ext cx="3036062" cy="4571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250" y="1260352"/>
            <a:ext cx="3036063" cy="457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5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619</Words>
  <Application>Microsoft Office PowerPoint</Application>
  <PresentationFormat>Widescreen</PresentationFormat>
  <Paragraphs>260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Office Theme</vt:lpstr>
      <vt:lpstr>Back to the Future  1985</vt:lpstr>
      <vt:lpstr>1985 -- Off the Field:</vt:lpstr>
      <vt:lpstr>1985 -- Off the Field:</vt:lpstr>
      <vt:lpstr>1985 -- Off the Field:</vt:lpstr>
      <vt:lpstr>1985 -- Off the Field:</vt:lpstr>
      <vt:lpstr>1985 -- Off the Field:</vt:lpstr>
      <vt:lpstr>1985 – Off the Field</vt:lpstr>
      <vt:lpstr>1985 -- On the Field: Some Highlights</vt:lpstr>
      <vt:lpstr>1985 -- On the Field:</vt:lpstr>
      <vt:lpstr>1985 -- On the Field:</vt:lpstr>
      <vt:lpstr>1985 – On the Field: </vt:lpstr>
      <vt:lpstr>1985 – On the Field: </vt:lpstr>
      <vt:lpstr>1985 -- On the Field: Final Regular Season Standings</vt:lpstr>
      <vt:lpstr>1985 League Championship Series</vt:lpstr>
      <vt:lpstr>1985 World Series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Year in Baseball:  1960</dc:title>
  <dc:creator>Monte Cely</dc:creator>
  <cp:lastModifiedBy>Monte Cely</cp:lastModifiedBy>
  <cp:revision>165</cp:revision>
  <dcterms:created xsi:type="dcterms:W3CDTF">2015-02-22T16:26:45Z</dcterms:created>
  <dcterms:modified xsi:type="dcterms:W3CDTF">2016-07-12T21:42:34Z</dcterms:modified>
</cp:coreProperties>
</file>