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7" r:id="rId3"/>
    <p:sldId id="325" r:id="rId4"/>
    <p:sldId id="377" r:id="rId5"/>
    <p:sldId id="378" r:id="rId6"/>
    <p:sldId id="379" r:id="rId7"/>
    <p:sldId id="345" r:id="rId8"/>
    <p:sldId id="357" r:id="rId9"/>
    <p:sldId id="382" r:id="rId10"/>
    <p:sldId id="380" r:id="rId11"/>
    <p:sldId id="381" r:id="rId12"/>
    <p:sldId id="390" r:id="rId13"/>
    <p:sldId id="389" r:id="rId14"/>
    <p:sldId id="388" r:id="rId15"/>
    <p:sldId id="387" r:id="rId16"/>
    <p:sldId id="386" r:id="rId17"/>
    <p:sldId id="392" r:id="rId18"/>
    <p:sldId id="394" r:id="rId19"/>
    <p:sldId id="393" r:id="rId20"/>
    <p:sldId id="385" r:id="rId21"/>
    <p:sldId id="384" r:id="rId22"/>
    <p:sldId id="383" r:id="rId23"/>
  </p:sldIdLst>
  <p:sldSz cx="12192000" cy="6858000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89" d="100"/>
          <a:sy n="89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7075" y="1171575"/>
            <a:ext cx="5622925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9036"/>
            <a:ext cx="5661660" cy="368921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9BLMdRRZ-s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53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08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4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36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3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6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110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40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23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1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21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29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287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https://www.youtube.com/watch?v=-9BLMdRRZ-s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2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9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49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857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729"/>
            <a:r>
              <a:rPr lang="en-US" dirty="0"/>
              <a:t>Nolan Ryan also had 11 one-hitters, and 24 no-hitters broken up in the 7</a:t>
            </a:r>
            <a:r>
              <a:rPr lang="en-US" baseline="30000" dirty="0"/>
              <a:t>th</a:t>
            </a:r>
            <a:r>
              <a:rPr lang="en-US" dirty="0"/>
              <a:t> inning or later.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(also walks, 2795;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= Steve Carlton, 1833)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4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7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9BLMdRRZ-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914400"/>
            <a:ext cx="6477000" cy="2971800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900" dirty="0" smtClean="0"/>
              <a:t>UNBREAKABLE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8900" dirty="0" smtClean="0"/>
              <a:t>RECORDS</a:t>
            </a:r>
            <a:endParaRPr lang="en-US" sz="8900" dirty="0"/>
          </a:p>
        </p:txBody>
      </p:sp>
      <p:sp>
        <p:nvSpPr>
          <p:cNvPr id="3" name="TextBox 2"/>
          <p:cNvSpPr txBox="1"/>
          <p:nvPr/>
        </p:nvSpPr>
        <p:spPr>
          <a:xfrm>
            <a:off x="6896100" y="417177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(</a:t>
            </a:r>
            <a:r>
              <a:rPr lang="en-US" sz="7200" dirty="0" smtClean="0"/>
              <a:t>I think.)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501" y="364867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HITS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5812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4,256 </a:t>
            </a:r>
            <a:r>
              <a:rPr lang="en-US" sz="2000" dirty="0" smtClean="0"/>
              <a:t>hits from 1963 to 1986</a:t>
            </a:r>
          </a:p>
          <a:p>
            <a:endParaRPr lang="en-US" sz="2000" dirty="0"/>
          </a:p>
          <a:p>
            <a:r>
              <a:rPr lang="en-US" sz="2000" dirty="0"/>
              <a:t>Second Place: 4189, Ty </a:t>
            </a:r>
            <a:r>
              <a:rPr lang="en-US" sz="2000" dirty="0" smtClean="0"/>
              <a:t>Cobb</a:t>
            </a:r>
          </a:p>
          <a:p>
            <a:endParaRPr lang="en-US" sz="2000" dirty="0"/>
          </a:p>
          <a:p>
            <a:r>
              <a:rPr lang="en-US" sz="2000" dirty="0"/>
              <a:t>Current Leader: 3080, Ichiro Suzuki</a:t>
            </a:r>
          </a:p>
          <a:p>
            <a:r>
              <a:rPr lang="en-US" sz="2000" dirty="0" smtClean="0"/>
              <a:t>(Rose has 1 </a:t>
            </a:r>
            <a:r>
              <a:rPr lang="en-US" sz="2000" dirty="0"/>
              <a:t>1/3 </a:t>
            </a:r>
            <a:r>
              <a:rPr lang="en-US" sz="2000" dirty="0" smtClean="0"/>
              <a:t>times as many hits.)</a:t>
            </a:r>
          </a:p>
          <a:p>
            <a:endParaRPr lang="en-US" sz="2000" dirty="0"/>
          </a:p>
          <a:p>
            <a:r>
              <a:rPr lang="en-US" sz="2000" dirty="0"/>
              <a:t>Player Starting Now: 200 </a:t>
            </a:r>
            <a:r>
              <a:rPr lang="en-US" sz="2000" dirty="0" smtClean="0"/>
              <a:t>hits for 21 </a:t>
            </a:r>
            <a:r>
              <a:rPr lang="en-US" sz="2000" dirty="0"/>
              <a:t>½ years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6845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Pete Rose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4391299" cy="479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4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94774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TRIPLES IN A SEASON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3886200" y="2935128"/>
            <a:ext cx="4648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36 </a:t>
            </a:r>
            <a:r>
              <a:rPr lang="en-US" sz="2000" dirty="0" smtClean="0"/>
              <a:t>triples in 1912</a:t>
            </a:r>
          </a:p>
          <a:p>
            <a:endParaRPr lang="en-US" sz="2000" dirty="0"/>
          </a:p>
          <a:p>
            <a:r>
              <a:rPr lang="en-US" sz="2000" dirty="0"/>
              <a:t>Second Place: 31, Dave </a:t>
            </a:r>
            <a:r>
              <a:rPr lang="en-US" sz="2000" dirty="0" smtClean="0"/>
              <a:t>Orr</a:t>
            </a:r>
          </a:p>
          <a:p>
            <a:endParaRPr lang="en-US" sz="2000" dirty="0"/>
          </a:p>
          <a:p>
            <a:r>
              <a:rPr lang="en-US" sz="2000" dirty="0"/>
              <a:t>2017 Leader: 14, Charlie Blackmon</a:t>
            </a:r>
          </a:p>
          <a:p>
            <a:r>
              <a:rPr lang="en-US" sz="2000" dirty="0" smtClean="0"/>
              <a:t>(Wilson has 2 </a:t>
            </a:r>
            <a:r>
              <a:rPr lang="en-US" sz="2000" dirty="0"/>
              <a:t>½ </a:t>
            </a:r>
            <a:r>
              <a:rPr lang="en-US" sz="2000" dirty="0" smtClean="0"/>
              <a:t>times as many triples.)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1149452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John “Chief” Wilson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0" y="1627191"/>
            <a:ext cx="3079376" cy="48318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072782"/>
            <a:ext cx="3185016" cy="44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1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9028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GRAND SLAMS IN 1 INNING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58127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grand slams on April 23, 1999</a:t>
            </a:r>
          </a:p>
          <a:p>
            <a:endParaRPr lang="en-US" sz="2000" dirty="0"/>
          </a:p>
          <a:p>
            <a:r>
              <a:rPr lang="en-US" sz="2000" dirty="0" smtClean="0"/>
              <a:t>Also holds the record for most RBIs in an inning: 8</a:t>
            </a:r>
          </a:p>
          <a:p>
            <a:endParaRPr lang="en-US" sz="2000" dirty="0"/>
          </a:p>
          <a:p>
            <a:r>
              <a:rPr lang="en-US" sz="2000" dirty="0"/>
              <a:t>Only </a:t>
            </a:r>
            <a:r>
              <a:rPr lang="en-US" sz="2000" dirty="0" smtClean="0"/>
              <a:t>12 other </a:t>
            </a:r>
            <a:r>
              <a:rPr lang="en-US" sz="2000" dirty="0"/>
              <a:t>players have ever hit </a:t>
            </a:r>
            <a:r>
              <a:rPr lang="en-US" sz="2000" dirty="0" smtClean="0"/>
              <a:t>2 grand </a:t>
            </a:r>
            <a:r>
              <a:rPr lang="en-US" sz="2000" dirty="0"/>
              <a:t>slams in a </a:t>
            </a:r>
            <a:r>
              <a:rPr lang="en-US" sz="2000" dirty="0" smtClean="0"/>
              <a:t>game</a:t>
            </a:r>
            <a:r>
              <a:rPr lang="en-US" sz="2000" dirty="0"/>
              <a:t>. Over 50 players have hit </a:t>
            </a:r>
            <a:r>
              <a:rPr lang="en-US" sz="2000" dirty="0" smtClean="0"/>
              <a:t>2 home </a:t>
            </a:r>
            <a:r>
              <a:rPr lang="en-US" sz="2000" dirty="0"/>
              <a:t>runs in a single inning, but nobody has ever hit </a:t>
            </a:r>
            <a:r>
              <a:rPr lang="en-US" sz="2000" dirty="0" smtClean="0"/>
              <a:t>3 home </a:t>
            </a:r>
            <a:r>
              <a:rPr lang="en-US" sz="2000" dirty="0"/>
              <a:t>runs in </a:t>
            </a:r>
            <a:r>
              <a:rPr lang="en-US" sz="2000" dirty="0" smtClean="0"/>
              <a:t>1 inning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Fernando Tatis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800"/>
            <a:ext cx="3276600" cy="437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95870"/>
            <a:ext cx="1181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HIGHEST CAREER BATTING AVERAGE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58127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.367 </a:t>
            </a:r>
            <a:r>
              <a:rPr lang="en-US" sz="2000" dirty="0" smtClean="0"/>
              <a:t>batting average from 1905 to 1928</a:t>
            </a:r>
          </a:p>
          <a:p>
            <a:endParaRPr lang="en-US" sz="2000" dirty="0"/>
          </a:p>
          <a:p>
            <a:r>
              <a:rPr lang="en-US" sz="2000" dirty="0"/>
              <a:t>Second Place: .358, Rogers </a:t>
            </a:r>
            <a:r>
              <a:rPr lang="en-US" sz="2000" dirty="0" smtClean="0"/>
              <a:t>Hornsby</a:t>
            </a:r>
          </a:p>
          <a:p>
            <a:endParaRPr lang="en-US" sz="2000" dirty="0"/>
          </a:p>
          <a:p>
            <a:r>
              <a:rPr lang="en-US" sz="2000" dirty="0"/>
              <a:t>Current Leader: .317, Miguel </a:t>
            </a:r>
            <a:r>
              <a:rPr lang="en-US" sz="2000" dirty="0" smtClean="0"/>
              <a:t>Cabrera</a:t>
            </a:r>
          </a:p>
          <a:p>
            <a:r>
              <a:rPr lang="en-US" sz="2000" dirty="0" smtClean="0"/>
              <a:t>(Cobb’s average is 50 </a:t>
            </a:r>
            <a:r>
              <a:rPr lang="en-US" sz="2000" dirty="0"/>
              <a:t>p</a:t>
            </a:r>
            <a:r>
              <a:rPr lang="en-US" sz="2000" dirty="0" smtClean="0"/>
              <a:t>oints higher.)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748135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Ty Cobb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3966907" cy="555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87169"/>
            <a:ext cx="1120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HIGHEST AVERAGE IN A SEASON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6323671" y="3181814"/>
            <a:ext cx="518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.440 </a:t>
            </a:r>
            <a:r>
              <a:rPr lang="en-US" sz="2000" dirty="0" smtClean="0"/>
              <a:t>batting </a:t>
            </a:r>
            <a:r>
              <a:rPr lang="en-US" sz="2000" dirty="0"/>
              <a:t>a</a:t>
            </a:r>
            <a:r>
              <a:rPr lang="en-US" sz="2000" dirty="0" smtClean="0"/>
              <a:t>verage in 1894</a:t>
            </a:r>
          </a:p>
          <a:p>
            <a:endParaRPr lang="en-US" sz="2000" dirty="0"/>
          </a:p>
          <a:p>
            <a:r>
              <a:rPr lang="en-US" sz="2000" dirty="0"/>
              <a:t>Second Place: .435, Tip </a:t>
            </a:r>
            <a:r>
              <a:rPr lang="en-US" sz="2000" dirty="0" smtClean="0"/>
              <a:t>O’Neill</a:t>
            </a:r>
          </a:p>
          <a:p>
            <a:endParaRPr lang="en-US" sz="2000" dirty="0"/>
          </a:p>
          <a:p>
            <a:r>
              <a:rPr lang="en-US" sz="2000" dirty="0"/>
              <a:t>2017 Leader: .346, Jose </a:t>
            </a:r>
            <a:r>
              <a:rPr lang="en-US" sz="2000" dirty="0" smtClean="0"/>
              <a:t>Altuve</a:t>
            </a:r>
          </a:p>
          <a:p>
            <a:r>
              <a:rPr lang="en-US" sz="2000" dirty="0" smtClean="0"/>
              <a:t>(Duffy’s average is 89 points higher.)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0" y="1830658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Hugh Duffy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25134"/>
            <a:ext cx="429189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15961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RBIS IN A SEASON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581271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191 RBIs </a:t>
            </a:r>
            <a:r>
              <a:rPr lang="en-US" sz="2000" dirty="0" smtClean="0"/>
              <a:t>in 1930</a:t>
            </a:r>
          </a:p>
          <a:p>
            <a:endParaRPr lang="en-US" sz="2000" dirty="0"/>
          </a:p>
          <a:p>
            <a:r>
              <a:rPr lang="en-US" sz="2000" dirty="0"/>
              <a:t>Second Place: 185, Lou </a:t>
            </a:r>
            <a:r>
              <a:rPr lang="en-US" sz="2000" dirty="0" smtClean="0"/>
              <a:t>Gehrig</a:t>
            </a:r>
          </a:p>
          <a:p>
            <a:endParaRPr lang="en-US" sz="2000" dirty="0"/>
          </a:p>
          <a:p>
            <a:r>
              <a:rPr lang="en-US" sz="2000" dirty="0"/>
              <a:t>2017 Leader: 132, Giancarlo Stanton</a:t>
            </a:r>
          </a:p>
          <a:p>
            <a:r>
              <a:rPr lang="en-US" sz="2000" dirty="0" smtClean="0"/>
              <a:t>(Wilson has almost </a:t>
            </a:r>
            <a:r>
              <a:rPr lang="en-US" sz="2000" dirty="0"/>
              <a:t>1 ½ </a:t>
            </a:r>
            <a:r>
              <a:rPr lang="en-US" sz="2000" dirty="0" smtClean="0"/>
              <a:t>times as many RBIs.)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Hack Wilson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3421"/>
            <a:ext cx="3755297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364867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LONGEST HITTING STREAK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803751" y="2895600"/>
            <a:ext cx="608344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56 </a:t>
            </a:r>
            <a:r>
              <a:rPr lang="en-US" sz="2000" dirty="0" smtClean="0"/>
              <a:t>games in 1941</a:t>
            </a:r>
          </a:p>
          <a:p>
            <a:endParaRPr lang="en-US" sz="2000" dirty="0"/>
          </a:p>
          <a:p>
            <a:r>
              <a:rPr lang="en-US" sz="2000" dirty="0" smtClean="0"/>
              <a:t>The game after his streak ended, he hit in another 16 straight games</a:t>
            </a:r>
          </a:p>
          <a:p>
            <a:endParaRPr lang="en-US" sz="2000" dirty="0"/>
          </a:p>
          <a:p>
            <a:r>
              <a:rPr lang="en-US" sz="2000" dirty="0"/>
              <a:t>Second Place: 45 (over 2 years), Willie </a:t>
            </a:r>
            <a:r>
              <a:rPr lang="en-US" sz="2000" dirty="0" smtClean="0"/>
              <a:t>Keeler</a:t>
            </a:r>
          </a:p>
          <a:p>
            <a:r>
              <a:rPr lang="en-US" sz="2000" dirty="0" smtClean="0"/>
              <a:t>44 </a:t>
            </a:r>
            <a:r>
              <a:rPr lang="en-US" sz="2000" dirty="0"/>
              <a:t>(same season), Pete </a:t>
            </a:r>
            <a:r>
              <a:rPr lang="en-US" sz="2000" dirty="0" smtClean="0"/>
              <a:t>Rose</a:t>
            </a:r>
          </a:p>
          <a:p>
            <a:endParaRPr lang="en-US" sz="2000" dirty="0"/>
          </a:p>
          <a:p>
            <a:r>
              <a:rPr lang="en-US" sz="2000" dirty="0"/>
              <a:t>2016 Leader: 30, Freddie Freeman</a:t>
            </a:r>
          </a:p>
          <a:p>
            <a:r>
              <a:rPr lang="en-US" sz="2000" dirty="0" smtClean="0"/>
              <a:t>(DiMaggio hit safely in almost </a:t>
            </a:r>
            <a:r>
              <a:rPr lang="en-US" sz="2000" dirty="0"/>
              <a:t>t</a:t>
            </a:r>
            <a:r>
              <a:rPr lang="en-US" sz="2000" dirty="0" smtClean="0"/>
              <a:t>wice as many games.)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676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Joe DiMaggio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828800"/>
            <a:ext cx="454976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369349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GAMES PLAYED IN A ROW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3103126"/>
            <a:ext cx="6096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2,632 consecutive </a:t>
            </a:r>
            <a:r>
              <a:rPr lang="en-US" sz="2000" dirty="0"/>
              <a:t>g</a:t>
            </a:r>
            <a:r>
              <a:rPr lang="en-US" sz="2000" dirty="0" smtClean="0"/>
              <a:t>ames played from 1982 to 1998</a:t>
            </a:r>
          </a:p>
          <a:p>
            <a:endParaRPr lang="en-US" sz="2000" dirty="0"/>
          </a:p>
          <a:p>
            <a:r>
              <a:rPr lang="en-US" sz="2000" dirty="0"/>
              <a:t>Second Place: </a:t>
            </a:r>
            <a:r>
              <a:rPr lang="en-US" sz="2000" dirty="0" smtClean="0"/>
              <a:t>2,130</a:t>
            </a:r>
            <a:r>
              <a:rPr lang="en-US" sz="2000" dirty="0"/>
              <a:t>, Lou </a:t>
            </a:r>
            <a:r>
              <a:rPr lang="en-US" sz="2000" dirty="0" smtClean="0"/>
              <a:t>Gehrig</a:t>
            </a:r>
          </a:p>
          <a:p>
            <a:endParaRPr lang="en-US" sz="2000" dirty="0"/>
          </a:p>
          <a:p>
            <a:r>
              <a:rPr lang="en-US" sz="2000" dirty="0"/>
              <a:t>Current Leader: 333, Alcides </a:t>
            </a:r>
            <a:r>
              <a:rPr lang="en-US" sz="2000" dirty="0" smtClean="0"/>
              <a:t>Escobar</a:t>
            </a:r>
          </a:p>
          <a:p>
            <a:r>
              <a:rPr lang="en-US" sz="2000" dirty="0" smtClean="0"/>
              <a:t>(Ripken played in almost </a:t>
            </a:r>
            <a:r>
              <a:rPr lang="en-US" sz="2000" dirty="0"/>
              <a:t>8 </a:t>
            </a:r>
            <a:r>
              <a:rPr lang="en-US" sz="2000" dirty="0" smtClean="0"/>
              <a:t>times as many games.)</a:t>
            </a:r>
          </a:p>
          <a:p>
            <a:endParaRPr lang="en-US" sz="2000" dirty="0"/>
          </a:p>
          <a:p>
            <a:r>
              <a:rPr lang="en-US" sz="2000" dirty="0"/>
              <a:t>Player Starting Now: 162 </a:t>
            </a:r>
            <a:r>
              <a:rPr lang="en-US" sz="2000" dirty="0" smtClean="0"/>
              <a:t>games a year for </a:t>
            </a:r>
            <a:r>
              <a:rPr lang="en-US" sz="2000" dirty="0"/>
              <a:t>16 ¼ years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Cal Ripken, Jr.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533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15961"/>
            <a:ext cx="1036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STOLEN BASES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802854" y="2895600"/>
            <a:ext cx="58127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1,406 </a:t>
            </a:r>
            <a:r>
              <a:rPr lang="en-US" sz="2000" dirty="0" smtClean="0"/>
              <a:t>stolen bases</a:t>
            </a:r>
            <a:r>
              <a:rPr lang="en-US" sz="2000" dirty="0"/>
              <a:t> </a:t>
            </a:r>
            <a:r>
              <a:rPr lang="en-US" sz="2000" dirty="0" smtClean="0"/>
              <a:t>from 1979 to 2003</a:t>
            </a:r>
          </a:p>
          <a:p>
            <a:endParaRPr lang="en-US" sz="2000" dirty="0"/>
          </a:p>
          <a:p>
            <a:r>
              <a:rPr lang="en-US" sz="2000" dirty="0" smtClean="0"/>
              <a:t>Henderson also has the single-season record: 130</a:t>
            </a:r>
          </a:p>
          <a:p>
            <a:endParaRPr lang="en-US" sz="2000" dirty="0"/>
          </a:p>
          <a:p>
            <a:r>
              <a:rPr lang="en-US" sz="2000" dirty="0"/>
              <a:t>Second Place: 938, Lou </a:t>
            </a:r>
            <a:r>
              <a:rPr lang="en-US" sz="2000" dirty="0" smtClean="0"/>
              <a:t>Brock</a:t>
            </a:r>
          </a:p>
          <a:p>
            <a:endParaRPr lang="en-US" sz="2000" dirty="0"/>
          </a:p>
          <a:p>
            <a:r>
              <a:rPr lang="en-US" sz="2000" dirty="0"/>
              <a:t>Current Leader: 512, Jose Reyes</a:t>
            </a:r>
          </a:p>
          <a:p>
            <a:r>
              <a:rPr lang="en-US" sz="2000" dirty="0" smtClean="0"/>
              <a:t>(Henderson has stolen 2 </a:t>
            </a:r>
            <a:r>
              <a:rPr lang="en-US" sz="2000" dirty="0"/>
              <a:t>¾ </a:t>
            </a:r>
            <a:r>
              <a:rPr lang="en-US" sz="2000" dirty="0" smtClean="0"/>
              <a:t>times as many bases.)</a:t>
            </a:r>
          </a:p>
          <a:p>
            <a:endParaRPr lang="en-US" sz="2000" dirty="0"/>
          </a:p>
          <a:p>
            <a:r>
              <a:rPr lang="en-US" sz="2000" dirty="0"/>
              <a:t>Player Starting Now: 50 </a:t>
            </a:r>
            <a:r>
              <a:rPr lang="en-US" sz="2000" dirty="0" smtClean="0"/>
              <a:t>stolen bases for </a:t>
            </a:r>
            <a:r>
              <a:rPr lang="en-US" sz="2000" dirty="0"/>
              <a:t>28 years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02854" y="1701947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Rickey Henderson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200400" cy="495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4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1181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MOST WINS (AND LOSSES AND GAMES) </a:t>
            </a:r>
            <a:r>
              <a:rPr lang="en-US" sz="3600" dirty="0"/>
              <a:t>BY A MANAGER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705600" y="2971800"/>
            <a:ext cx="5257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3,731 wins</a:t>
            </a:r>
            <a:r>
              <a:rPr lang="en-US" sz="2000" dirty="0"/>
              <a:t>; </a:t>
            </a:r>
            <a:r>
              <a:rPr lang="en-US" sz="2000" dirty="0" smtClean="0"/>
              <a:t>3,948 losses</a:t>
            </a:r>
            <a:r>
              <a:rPr lang="en-US" sz="2000" dirty="0"/>
              <a:t>; </a:t>
            </a:r>
            <a:r>
              <a:rPr lang="en-US" sz="2000" dirty="0" smtClean="0"/>
              <a:t>7,755 games</a:t>
            </a:r>
          </a:p>
          <a:p>
            <a:endParaRPr lang="en-US" sz="2000" dirty="0"/>
          </a:p>
          <a:p>
            <a:r>
              <a:rPr lang="en-US" sz="2000" dirty="0" smtClean="0"/>
              <a:t>Current </a:t>
            </a:r>
            <a:r>
              <a:rPr lang="en-US" sz="2000" dirty="0"/>
              <a:t>Leader: </a:t>
            </a:r>
            <a:r>
              <a:rPr lang="en-US" sz="2000" dirty="0" smtClean="0"/>
              <a:t>Bruce Bochy with 1,853 wins, </a:t>
            </a:r>
          </a:p>
          <a:p>
            <a:r>
              <a:rPr lang="en-US" sz="2000" dirty="0" smtClean="0"/>
              <a:t>1,855 loses, and 3,708 games</a:t>
            </a:r>
          </a:p>
          <a:p>
            <a:r>
              <a:rPr lang="en-US" sz="2000" dirty="0" smtClean="0"/>
              <a:t>(Mack has twice as many wins.)</a:t>
            </a:r>
          </a:p>
          <a:p>
            <a:endParaRPr lang="en-US" sz="2000" dirty="0"/>
          </a:p>
          <a:p>
            <a:r>
              <a:rPr lang="en-US" sz="2000" dirty="0" smtClean="0"/>
              <a:t>Mack managed for 53 years</a:t>
            </a:r>
          </a:p>
          <a:p>
            <a:endParaRPr lang="en-US" sz="2000" dirty="0"/>
          </a:p>
          <a:p>
            <a:r>
              <a:rPr lang="en-US" sz="2000" dirty="0"/>
              <a:t>Manager Starting Now: 100 </a:t>
            </a:r>
            <a:r>
              <a:rPr lang="en-US" sz="2000" dirty="0" smtClean="0"/>
              <a:t>wins for </a:t>
            </a:r>
          </a:p>
          <a:p>
            <a:r>
              <a:rPr lang="en-US" sz="2000" dirty="0" smtClean="0"/>
              <a:t>over 37 </a:t>
            </a:r>
            <a:r>
              <a:rPr lang="en-US" sz="2000" dirty="0"/>
              <a:t>y</a:t>
            </a:r>
            <a:r>
              <a:rPr lang="en-US" sz="2000" dirty="0" smtClean="0"/>
              <a:t>ears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3327" y="1905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Connie Mack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5416"/>
            <a:ext cx="639280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45720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WINS</a:t>
            </a:r>
            <a:endParaRPr lang="en-US" sz="6000" dirty="0"/>
          </a:p>
        </p:txBody>
      </p:sp>
      <p:pic>
        <p:nvPicPr>
          <p:cNvPr id="5" name="Picture 4" descr="Cy Young works out on the mound in Cleveland in 1910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61722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89115" y="3200400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511 </a:t>
            </a:r>
            <a:r>
              <a:rPr lang="en-US" sz="2000" dirty="0" smtClean="0"/>
              <a:t>wins from 1890 to 1911</a:t>
            </a:r>
          </a:p>
          <a:p>
            <a:endParaRPr lang="en-US" sz="2000" dirty="0"/>
          </a:p>
          <a:p>
            <a:r>
              <a:rPr lang="en-US" sz="2000" dirty="0"/>
              <a:t>Second Place: 417, Walter </a:t>
            </a:r>
            <a:r>
              <a:rPr lang="en-US" sz="2000" dirty="0" smtClean="0"/>
              <a:t>Johnson</a:t>
            </a:r>
          </a:p>
          <a:p>
            <a:endParaRPr lang="en-US" sz="2000" dirty="0"/>
          </a:p>
          <a:p>
            <a:r>
              <a:rPr lang="en-US" sz="2000" dirty="0"/>
              <a:t>Current Leader: 240, Bartolo </a:t>
            </a:r>
            <a:r>
              <a:rPr lang="en-US" sz="2000" dirty="0" smtClean="0"/>
              <a:t>Colon (Young has over twice as many wins.)</a:t>
            </a:r>
          </a:p>
          <a:p>
            <a:endParaRPr lang="en-US" sz="2000" dirty="0"/>
          </a:p>
          <a:p>
            <a:r>
              <a:rPr lang="en-US" sz="2000" dirty="0"/>
              <a:t>Player Starting Now: Win 25 games for 20 ½ years 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33360" y="1854347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Cy Young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72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40223"/>
            <a:ext cx="1135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EFFICIENT GAME PITCHED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791200" y="2819400"/>
            <a:ext cx="58127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 August 10, 1944, Red </a:t>
            </a:r>
            <a:r>
              <a:rPr lang="en-US" sz="2000" dirty="0" smtClean="0"/>
              <a:t>Barrett </a:t>
            </a:r>
            <a:r>
              <a:rPr lang="en-US" sz="2000" dirty="0"/>
              <a:t>threw a 2–0 </a:t>
            </a:r>
            <a:r>
              <a:rPr lang="en-US" sz="2000" dirty="0" smtClean="0"/>
              <a:t>shutout against the Cincinnati Reds. </a:t>
            </a:r>
            <a:r>
              <a:rPr lang="en-US" sz="2000" dirty="0"/>
              <a:t>He faced 29 batters and gave up two 2 hits, no </a:t>
            </a:r>
            <a:r>
              <a:rPr lang="en-US" sz="2000" dirty="0" smtClean="0"/>
              <a:t>walks, and no strikeouts. </a:t>
            </a:r>
          </a:p>
          <a:p>
            <a:endParaRPr lang="en-US" sz="2000" dirty="0"/>
          </a:p>
          <a:p>
            <a:r>
              <a:rPr lang="en-US" sz="2000" dirty="0" smtClean="0"/>
              <a:t>In his 9-inning game, he threw only </a:t>
            </a:r>
            <a:r>
              <a:rPr lang="en-US" sz="2000" dirty="0"/>
              <a:t>58 pitches, an average of exactly </a:t>
            </a:r>
            <a:r>
              <a:rPr lang="en-US" sz="2000" dirty="0" smtClean="0"/>
              <a:t>2 pitches </a:t>
            </a:r>
            <a:r>
              <a:rPr lang="en-US" sz="2000" dirty="0"/>
              <a:t>per batter.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This is the fewest pitches ever thrown in a complete, 9-inning game.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469281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Red Barrett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8182"/>
            <a:ext cx="3657600" cy="530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 tooltip="First pitch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4762500" cy="476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15961"/>
            <a:ext cx="1173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MOST SUCCESSFUL 1</a:t>
            </a:r>
            <a:r>
              <a:rPr lang="en-US" sz="4800" baseline="30000" dirty="0" smtClean="0"/>
              <a:t>ST</a:t>
            </a:r>
            <a:r>
              <a:rPr lang="en-US" sz="4800" dirty="0" smtClean="0"/>
              <a:t> PITCH FOR A HITTER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 first pitch that was ever thrown to Daniel Nava in the Major Leagues. </a:t>
            </a:r>
          </a:p>
          <a:p>
            <a:endParaRPr lang="en-US" sz="36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461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15961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WINS IN A SEASON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58127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59 </a:t>
            </a:r>
            <a:r>
              <a:rPr lang="en-US" sz="2000" dirty="0" smtClean="0"/>
              <a:t>wins in 1884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Second Place: 53, John </a:t>
            </a:r>
            <a:r>
              <a:rPr lang="en-US" sz="2000" dirty="0" smtClean="0"/>
              <a:t>Clarkson</a:t>
            </a:r>
          </a:p>
          <a:p>
            <a:endParaRPr lang="en-US" sz="2000" dirty="0"/>
          </a:p>
          <a:p>
            <a:r>
              <a:rPr lang="en-US" sz="2000" dirty="0" smtClean="0"/>
              <a:t>Most in 2017</a:t>
            </a:r>
            <a:r>
              <a:rPr lang="en-US" sz="2000" dirty="0"/>
              <a:t>: 18 (by 4 pitchers</a:t>
            </a:r>
            <a:r>
              <a:rPr lang="en-US" sz="2000" dirty="0" smtClean="0"/>
              <a:t>)</a:t>
            </a:r>
          </a:p>
          <a:p>
            <a:endParaRPr lang="en-US" sz="2000" dirty="0"/>
          </a:p>
          <a:p>
            <a:r>
              <a:rPr lang="en-US" sz="2000" dirty="0"/>
              <a:t>Last </a:t>
            </a:r>
            <a:r>
              <a:rPr lang="en-US" sz="2000" dirty="0" smtClean="0"/>
              <a:t>pitcher to </a:t>
            </a:r>
            <a:r>
              <a:rPr lang="en-US" sz="2000" dirty="0"/>
              <a:t>win even 30 (31) was Denny McLain in 1968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Old Hoss Radbourne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52600"/>
            <a:ext cx="3943350" cy="493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15961"/>
            <a:ext cx="1165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COMPLETE GAMES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758031" y="2895600"/>
            <a:ext cx="58127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749 </a:t>
            </a:r>
            <a:r>
              <a:rPr lang="en-US" sz="2000" dirty="0" smtClean="0"/>
              <a:t>complete games</a:t>
            </a:r>
            <a:r>
              <a:rPr lang="en-US" sz="2000" dirty="0"/>
              <a:t> </a:t>
            </a:r>
            <a:r>
              <a:rPr lang="en-US" sz="2000" dirty="0" smtClean="0"/>
              <a:t>from 1890 to 1911</a:t>
            </a:r>
          </a:p>
          <a:p>
            <a:endParaRPr lang="en-US" sz="2000" dirty="0"/>
          </a:p>
          <a:p>
            <a:r>
              <a:rPr lang="en-US" sz="2000" dirty="0"/>
              <a:t>Second Place: 646, Pud </a:t>
            </a:r>
            <a:r>
              <a:rPr lang="en-US" sz="2000" dirty="0" smtClean="0"/>
              <a:t>Galvin</a:t>
            </a:r>
          </a:p>
          <a:p>
            <a:endParaRPr lang="en-US" sz="2000" dirty="0"/>
          </a:p>
          <a:p>
            <a:r>
              <a:rPr lang="en-US" sz="2000" dirty="0"/>
              <a:t>Current Leader: 38, CC </a:t>
            </a:r>
            <a:r>
              <a:rPr lang="en-US" sz="2000" dirty="0" smtClean="0"/>
              <a:t>Sabathia</a:t>
            </a:r>
          </a:p>
          <a:p>
            <a:r>
              <a:rPr lang="en-US" sz="2000" dirty="0" smtClean="0"/>
              <a:t>(Young has almost 20 times as many complete games.)</a:t>
            </a:r>
          </a:p>
          <a:p>
            <a:endParaRPr lang="en-US" sz="2000" dirty="0"/>
          </a:p>
          <a:p>
            <a:r>
              <a:rPr lang="en-US" sz="2000" dirty="0"/>
              <a:t>Player Starting Now: </a:t>
            </a:r>
            <a:r>
              <a:rPr lang="en-US" sz="2000" dirty="0" smtClean="0"/>
              <a:t>Pitch 30 complete games for </a:t>
            </a:r>
            <a:r>
              <a:rPr lang="en-US" sz="2000" dirty="0"/>
              <a:t>25 years</a:t>
            </a:r>
          </a:p>
          <a:p>
            <a:r>
              <a:rPr lang="en-US" sz="2000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Cy Young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415961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SHUTOUTS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3200400"/>
            <a:ext cx="609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110 </a:t>
            </a:r>
            <a:r>
              <a:rPr lang="en-US" sz="2000" dirty="0" smtClean="0"/>
              <a:t>shutouts from 1907 to 1927</a:t>
            </a:r>
          </a:p>
          <a:p>
            <a:endParaRPr lang="en-US" sz="2000" dirty="0"/>
          </a:p>
          <a:p>
            <a:r>
              <a:rPr lang="en-US" sz="2000" dirty="0"/>
              <a:t>Second Place: 90, Pete </a:t>
            </a:r>
            <a:r>
              <a:rPr lang="en-US" sz="2000" dirty="0" smtClean="0"/>
              <a:t>Alexander</a:t>
            </a:r>
          </a:p>
          <a:p>
            <a:endParaRPr lang="en-US" sz="2000" dirty="0"/>
          </a:p>
          <a:p>
            <a:r>
              <a:rPr lang="en-US" sz="2000" dirty="0"/>
              <a:t>Current Leader: 15, Clayton Kershaw</a:t>
            </a:r>
          </a:p>
          <a:p>
            <a:r>
              <a:rPr lang="en-US" sz="2000" dirty="0" smtClean="0"/>
              <a:t>(Johnson has 7 </a:t>
            </a:r>
            <a:r>
              <a:rPr lang="en-US" sz="2000" dirty="0"/>
              <a:t>½ </a:t>
            </a:r>
            <a:r>
              <a:rPr lang="en-US" sz="2000" dirty="0" smtClean="0"/>
              <a:t>times as many shutouts.)</a:t>
            </a:r>
          </a:p>
          <a:p>
            <a:endParaRPr lang="en-US" sz="2000" dirty="0"/>
          </a:p>
          <a:p>
            <a:r>
              <a:rPr lang="en-US" sz="2000" dirty="0"/>
              <a:t>Player Starting Now: </a:t>
            </a:r>
            <a:r>
              <a:rPr lang="en-US" sz="2000" dirty="0" smtClean="0"/>
              <a:t>Throw 10 shutouts </a:t>
            </a:r>
            <a:r>
              <a:rPr lang="en-US" sz="2000" dirty="0"/>
              <a:t>for 11 years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Walter Johnson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581400" cy="496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8" y="1295400"/>
            <a:ext cx="3735696" cy="52795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76200"/>
            <a:ext cx="1188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TWO </a:t>
            </a:r>
            <a:r>
              <a:rPr lang="en-US" sz="6000" dirty="0" smtClean="0"/>
              <a:t>NO-HITTERS IN A ROW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295400"/>
            <a:ext cx="3681778" cy="52033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908" y="12954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11, 1938. Beat Boston Bees 3-0.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4864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15, 1938. Beat Dodgers 6-0.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2630" y="3311050"/>
            <a:ext cx="3489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Johnny Vander Meer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6592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64874"/>
            <a:ext cx="1112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MOST NO-HITTERS IN A CAREER</a:t>
            </a:r>
            <a:endParaRPr lang="en-US" sz="6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239000" y="3581400"/>
            <a:ext cx="472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7 </a:t>
            </a:r>
            <a:r>
              <a:rPr lang="en-US" sz="2000" dirty="0" smtClean="0"/>
              <a:t>no-hitters from 1966 to 1993</a:t>
            </a:r>
          </a:p>
          <a:p>
            <a:endParaRPr lang="en-US" sz="2000" dirty="0"/>
          </a:p>
          <a:p>
            <a:r>
              <a:rPr lang="en-US" sz="2000" dirty="0"/>
              <a:t>Second Place: 4, Sandy </a:t>
            </a:r>
            <a:r>
              <a:rPr lang="en-US" sz="2000" dirty="0" smtClean="0"/>
              <a:t>Koufax</a:t>
            </a:r>
          </a:p>
          <a:p>
            <a:endParaRPr lang="en-US" sz="2000" dirty="0"/>
          </a:p>
          <a:p>
            <a:r>
              <a:rPr lang="en-US" sz="2000" dirty="0"/>
              <a:t>Current Leader: 2, Justin </a:t>
            </a:r>
            <a:r>
              <a:rPr lang="en-US" sz="2000" dirty="0" smtClean="0"/>
              <a:t>Verlander </a:t>
            </a:r>
          </a:p>
          <a:p>
            <a:r>
              <a:rPr lang="en-US" sz="2000" dirty="0" smtClean="0"/>
              <a:t>(Ryan has 3 </a:t>
            </a:r>
            <a:r>
              <a:rPr lang="en-US" sz="2000" dirty="0"/>
              <a:t>½ </a:t>
            </a:r>
            <a:r>
              <a:rPr lang="en-US" sz="2000" dirty="0" smtClean="0"/>
              <a:t>times as many no-hitters.)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2209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Nolan Ryan</a:t>
            </a:r>
            <a:endParaRPr lang="en-US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2503"/>
            <a:ext cx="5833945" cy="382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3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92722"/>
            <a:ext cx="929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STRIKEOUTS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943600" y="2604190"/>
            <a:ext cx="581271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5,714 </a:t>
            </a:r>
            <a:r>
              <a:rPr lang="en-US" sz="2000" dirty="0" smtClean="0"/>
              <a:t>strikeouts from 1966 to 1993</a:t>
            </a:r>
          </a:p>
          <a:p>
            <a:endParaRPr lang="en-US" sz="2000" dirty="0"/>
          </a:p>
          <a:p>
            <a:r>
              <a:rPr lang="en-US" sz="2000" dirty="0"/>
              <a:t>Second Place: 4875, Randy </a:t>
            </a:r>
            <a:r>
              <a:rPr lang="en-US" sz="2000" dirty="0" smtClean="0"/>
              <a:t>Johnson</a:t>
            </a:r>
          </a:p>
          <a:p>
            <a:endParaRPr lang="en-US" sz="2000" dirty="0"/>
          </a:p>
          <a:p>
            <a:r>
              <a:rPr lang="en-US" sz="2000" dirty="0"/>
              <a:t>Current Leader: 2846, CC </a:t>
            </a:r>
            <a:r>
              <a:rPr lang="en-US" sz="2000" dirty="0" smtClean="0"/>
              <a:t>Sabathia </a:t>
            </a:r>
          </a:p>
          <a:p>
            <a:r>
              <a:rPr lang="en-US" sz="2000" dirty="0" smtClean="0"/>
              <a:t>(Ryan has twice as many strikeouts.)</a:t>
            </a:r>
          </a:p>
          <a:p>
            <a:endParaRPr lang="en-US" sz="2000" dirty="0"/>
          </a:p>
          <a:p>
            <a:r>
              <a:rPr lang="en-US" sz="2000" dirty="0"/>
              <a:t>Player Starting Now: 250 </a:t>
            </a:r>
            <a:r>
              <a:rPr lang="en-US" sz="2000" dirty="0" smtClean="0"/>
              <a:t>strikeouts </a:t>
            </a:r>
            <a:r>
              <a:rPr lang="en-US" sz="2000" dirty="0"/>
              <a:t>for 23 </a:t>
            </a:r>
            <a:r>
              <a:rPr lang="en-US" sz="2000" dirty="0" smtClean="0"/>
              <a:t>years</a:t>
            </a:r>
          </a:p>
          <a:p>
            <a:endParaRPr lang="en-US" sz="2000" dirty="0" smtClean="0"/>
          </a:p>
          <a:p>
            <a:r>
              <a:rPr lang="en-US" sz="2000" dirty="0" smtClean="0"/>
              <a:t>(Ryan also holds the record for walks with 2795. Steve Carlton is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with 1833. Current leader is CC Sabathia with 1009.)</a:t>
            </a:r>
            <a:endParaRPr lang="en-US" sz="20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82640" y="143252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Nolan Ryan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32520"/>
            <a:ext cx="4343400" cy="53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402519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MOST CAREER SAVES</a:t>
            </a:r>
            <a:endParaRPr lang="en-US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3180677"/>
            <a:ext cx="581271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652 </a:t>
            </a:r>
            <a:r>
              <a:rPr lang="en-US" sz="2000" dirty="0" smtClean="0"/>
              <a:t>saves from 1995 to 2013</a:t>
            </a:r>
          </a:p>
          <a:p>
            <a:endParaRPr lang="en-US" sz="2000" dirty="0"/>
          </a:p>
          <a:p>
            <a:r>
              <a:rPr lang="en-US" sz="2000" dirty="0"/>
              <a:t>Second Place: 601, Trevor </a:t>
            </a:r>
            <a:r>
              <a:rPr lang="en-US" sz="2000" dirty="0" smtClean="0"/>
              <a:t>Hoffman</a:t>
            </a:r>
          </a:p>
          <a:p>
            <a:endParaRPr lang="en-US" sz="2000" dirty="0"/>
          </a:p>
          <a:p>
            <a:r>
              <a:rPr lang="en-US" sz="2000" dirty="0"/>
              <a:t>Current Leader: 437, Francisco </a:t>
            </a:r>
            <a:r>
              <a:rPr lang="en-US" sz="2000" dirty="0" smtClean="0"/>
              <a:t>Rodriguez</a:t>
            </a:r>
          </a:p>
          <a:p>
            <a:r>
              <a:rPr lang="en-US" sz="2000" dirty="0" smtClean="0"/>
              <a:t>(Rivera has 1 </a:t>
            </a:r>
            <a:r>
              <a:rPr lang="en-US" sz="2000" dirty="0"/>
              <a:t>½ </a:t>
            </a:r>
            <a:r>
              <a:rPr lang="en-US" sz="2000" dirty="0" smtClean="0"/>
              <a:t>times as many saves.)</a:t>
            </a:r>
          </a:p>
          <a:p>
            <a:endParaRPr lang="en-US" sz="2000" dirty="0"/>
          </a:p>
          <a:p>
            <a:r>
              <a:rPr lang="en-US" sz="2000" dirty="0"/>
              <a:t>Player Starting Now: 40 Saves for 16 ½ years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8288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Mariano Rivera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27368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8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1011</Words>
  <Application>Microsoft Office PowerPoint</Application>
  <PresentationFormat>Widescreen</PresentationFormat>
  <Paragraphs>209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Franklin Gothic Medium</vt:lpstr>
      <vt:lpstr>Impact</vt:lpstr>
      <vt:lpstr>Basketball 16x9</vt:lpstr>
      <vt:lpstr> UNBREAKABLE  RECORDS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2017-11-12T20:05:14Z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