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91" r:id="rId35"/>
    <p:sldId id="292" r:id="rId36"/>
    <p:sldId id="293" r:id="rId37"/>
    <p:sldId id="28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32" y="7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1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1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8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4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8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8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9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E8A72-52CA-4429-A59F-F8332051646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74EB-EB71-4768-848F-685CD5A8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Old English Text MT" panose="03040902040508030806" pitchFamily="66" charset="0"/>
              </a:rPr>
              <a:t>Great Polish </a:t>
            </a:r>
            <a:r>
              <a:rPr lang="en-US" sz="9600" dirty="0" smtClean="0">
                <a:solidFill>
                  <a:schemeClr val="bg1"/>
                </a:solidFill>
                <a:latin typeface="Old English Text MT" panose="03040902040508030806" pitchFamily="66" charset="0"/>
              </a:rPr>
              <a:t>Ballplayers</a:t>
            </a:r>
            <a:endParaRPr lang="en-US" sz="9600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7743825" cy="142875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26626" name="Picture 2" descr="Image result for polish national emb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99" y="3587549"/>
            <a:ext cx="2695202" cy="31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7019" y="342177"/>
            <a:ext cx="90850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	       The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first Polish-American ballplayer: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Oscar </a:t>
            </a:r>
            <a:r>
              <a:rPr lang="en-US" sz="24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Bielaski</a:t>
            </a:r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1872-76, Washington Nationals, Washington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Blue Legs, Baltimore Canaries, and Chicago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White Stockings (won first-ever National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League pennant in 1876).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51844"/>
              </p:ext>
            </p:extLst>
          </p:nvPr>
        </p:nvGraphicFramePr>
        <p:xfrm>
          <a:off x="2472953" y="3681259"/>
          <a:ext cx="7246093" cy="201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" r:id="rId3" imgW="5935680" imgH="1615320" progId="WP18Doc">
                  <p:embed/>
                </p:oleObj>
              </mc:Choice>
              <mc:Fallback>
                <p:oleObj name="Document" r:id="rId3" imgW="5935680" imgH="161532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2953" y="3681259"/>
                        <a:ext cx="7246093" cy="201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4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0852" y="570271"/>
            <a:ext cx="6420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Other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great Polish-American ballplayers: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Pitchers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223280"/>
              </p:ext>
            </p:extLst>
          </p:nvPr>
        </p:nvGraphicFramePr>
        <p:xfrm>
          <a:off x="328276" y="1877962"/>
          <a:ext cx="8973041" cy="39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cument" r:id="rId3" imgW="5935680" imgH="2643840" progId="WP18Doc">
                  <p:embed/>
                </p:oleObj>
              </mc:Choice>
              <mc:Fallback>
                <p:oleObj name="Document" r:id="rId3" imgW="5935680" imgH="264384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76" y="1877962"/>
                        <a:ext cx="8973041" cy="39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765755" y="1877962"/>
            <a:ext cx="68039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Moe </a:t>
            </a:r>
            <a:r>
              <a:rPr lang="en-US" sz="20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Drabowsky</a:t>
            </a:r>
            <a:endParaRPr lang="en-US" sz="2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•	One of only four major leaguers actually born in Poland.  </a:t>
            </a:r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Son </a:t>
            </a:r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of American mother who fled to the U.S. in 1938.</a:t>
            </a:r>
          </a:p>
          <a:p>
            <a:endParaRPr lang="en-US" sz="2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•	Famous for his pranks, including giving a “hot foot” to </a:t>
            </a:r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Bowie </a:t>
            </a:r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Kuhn during 1970 World Series celebration.</a:t>
            </a:r>
          </a:p>
          <a:p>
            <a:endParaRPr lang="en-US" sz="2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•	Pitched six scoreless innings of relief for the Orioles in </a:t>
            </a:r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Game </a:t>
            </a:r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1 of the 1966 World Series against the Dodgers </a:t>
            </a:r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(</a:t>
            </a:r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the first WS game I ever attended).  His 11 strikeouts for </a:t>
            </a:r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a </a:t>
            </a:r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reliever and six straight strikeouts are still World Series </a:t>
            </a:r>
            <a:r>
              <a:rPr lang="en-US" sz="2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records</a:t>
            </a:r>
            <a:r>
              <a:rPr lang="en-US" sz="20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4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0452" y="579792"/>
            <a:ext cx="6005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Casimir “Jim” </a:t>
            </a:r>
            <a:r>
              <a:rPr lang="en-US" sz="3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Konstanty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901414"/>
              </p:ext>
            </p:extLst>
          </p:nvPr>
        </p:nvGraphicFramePr>
        <p:xfrm>
          <a:off x="-1955903" y="1971420"/>
          <a:ext cx="8983658" cy="330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Document" r:id="rId3" imgW="5935680" imgH="2186640" progId="WP18Doc">
                  <p:embed/>
                </p:oleObj>
              </mc:Choice>
              <mc:Fallback>
                <p:oleObj name="Document" r:id="rId3" imgW="5935680" imgH="218664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955903" y="1971420"/>
                        <a:ext cx="8983658" cy="3308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247535" y="1877961"/>
            <a:ext cx="6331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•</a:t>
            </a:r>
            <a:r>
              <a:rPr lang="en-US" dirty="0"/>
              <a:t>	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Ace reliever for 1950 NL </a:t>
            </a:r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champion 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Phillies (aka the </a:t>
            </a:r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“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Whiz Kids”).</a:t>
            </a:r>
          </a:p>
          <a:p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•	First relief pitcher to win MVP </a:t>
            </a:r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award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847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9716" y="864928"/>
            <a:ext cx="4423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Ron </a:t>
            </a:r>
            <a:r>
              <a:rPr lang="en-US" sz="40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Perranoski</a:t>
            </a:r>
            <a:endParaRPr lang="en-US" sz="40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885863"/>
              </p:ext>
            </p:extLst>
          </p:nvPr>
        </p:nvGraphicFramePr>
        <p:xfrm>
          <a:off x="-1061883" y="1750142"/>
          <a:ext cx="7083831" cy="4274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Document" r:id="rId3" imgW="5935680" imgH="3581280" progId="WP18Doc">
                  <p:embed/>
                </p:oleObj>
              </mc:Choice>
              <mc:Fallback>
                <p:oleObj name="Document" r:id="rId3" imgW="5935680" imgH="358128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61883" y="1750142"/>
                        <a:ext cx="7083831" cy="4274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375356" y="2459504"/>
            <a:ext cx="62533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Ace reliever for 1963 and 1965 World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Champion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Dodgers.  Won 16 games in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relief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in 1963.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Long-time Dodgers pitching coach and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pitching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coach for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1981 and 1988 World</a:t>
            </a: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Series champions.  Coached two Cy Young 	winners (Valenzuela and </a:t>
            </a:r>
            <a:r>
              <a:rPr lang="en-US" sz="24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Hershisher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).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6145" y="766605"/>
            <a:ext cx="2796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Johnny </a:t>
            </a:r>
            <a:r>
              <a:rPr lang="en-US" sz="3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Podres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321853"/>
              </p:ext>
            </p:extLst>
          </p:nvPr>
        </p:nvGraphicFramePr>
        <p:xfrm>
          <a:off x="-1890259" y="1665962"/>
          <a:ext cx="9220889" cy="3373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Document" r:id="rId3" imgW="5935680" imgH="2171520" progId="WP18Doc">
                  <p:embed/>
                </p:oleObj>
              </mc:Choice>
              <mc:Fallback>
                <p:oleObj name="Document" r:id="rId3" imgW="5935680" imgH="217152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90259" y="1665962"/>
                        <a:ext cx="9220889" cy="3373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830529" y="1809135"/>
            <a:ext cx="50341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Won Game 7 of the 1955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World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Series with 2-0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shutout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of the Yankees,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bringing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Brooklyn its first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and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only title.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Second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Sports Illustrated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Sportsman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of the Year.</a:t>
            </a:r>
          </a:p>
        </p:txBody>
      </p:sp>
    </p:spTree>
    <p:extLst>
      <p:ext uri="{BB962C8B-B14F-4D97-AF65-F5344CB8AC3E}">
        <p14:creationId xmlns:p14="http://schemas.microsoft.com/office/powerpoint/2010/main" val="32635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3569" y="678115"/>
            <a:ext cx="303153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Others include:</a:t>
            </a:r>
          </a:p>
          <a:p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Eddie </a:t>
            </a:r>
            <a:r>
              <a:rPr lang="en-US" sz="32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Lopat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98331"/>
              </p:ext>
            </p:extLst>
          </p:nvPr>
        </p:nvGraphicFramePr>
        <p:xfrm>
          <a:off x="-935009" y="2930013"/>
          <a:ext cx="5358972" cy="217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Document" r:id="rId3" imgW="5935680" imgH="2407680" progId="WP18Doc">
                  <p:embed/>
                </p:oleObj>
              </mc:Choice>
              <mc:Fallback>
                <p:oleObj name="Document" r:id="rId3" imgW="5935680" imgH="240768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35009" y="2930013"/>
                        <a:ext cx="5358972" cy="2174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653291" y="1896397"/>
            <a:ext cx="3765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Mark “The Bird” </a:t>
            </a:r>
            <a:r>
              <a:rPr lang="en-US" sz="28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Fidrych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251"/>
              </p:ext>
            </p:extLst>
          </p:nvPr>
        </p:nvGraphicFramePr>
        <p:xfrm>
          <a:off x="1667633" y="2930013"/>
          <a:ext cx="8226719" cy="238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Document" r:id="rId5" imgW="5935680" imgH="1721880" progId="WP18Doc">
                  <p:embed/>
                </p:oleObj>
              </mc:Choice>
              <mc:Fallback>
                <p:oleObj name="Document" r:id="rId5" imgW="5935680" imgH="172188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7633" y="2930013"/>
                        <a:ext cx="8226719" cy="238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8680109" y="1865619"/>
            <a:ext cx="2428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Frank Tanana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983" y="2663550"/>
            <a:ext cx="4974011" cy="34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5987" y="6272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	 Catchers: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A.J. </a:t>
            </a:r>
            <a:r>
              <a:rPr lang="en-US" sz="3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Pierzynski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25912"/>
              </p:ext>
            </p:extLst>
          </p:nvPr>
        </p:nvGraphicFramePr>
        <p:xfrm>
          <a:off x="2354665" y="1827587"/>
          <a:ext cx="7718643" cy="3984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Document" r:id="rId3" imgW="5935680" imgH="3063240" progId="WP18Doc">
                  <p:embed/>
                </p:oleObj>
              </mc:Choice>
              <mc:Fallback>
                <p:oleObj name="Document" r:id="rId3" imgW="5935680" imgH="306324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4665" y="1827587"/>
                        <a:ext cx="7718643" cy="3984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9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619" y="460109"/>
            <a:ext cx="9085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First 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basemen</a:t>
            </a:r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98417"/>
              </p:ext>
            </p:extLst>
          </p:nvPr>
        </p:nvGraphicFramePr>
        <p:xfrm>
          <a:off x="-667812" y="2525662"/>
          <a:ext cx="7175981" cy="414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Document" r:id="rId3" imgW="5935680" imgH="3429000" progId="WP18Doc">
                  <p:embed/>
                </p:oleObj>
              </mc:Choice>
              <mc:Fallback>
                <p:oleObj name="Document" r:id="rId3" imgW="5935680" imgH="342900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67812" y="2525662"/>
                        <a:ext cx="7175981" cy="414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32618" y="1369237"/>
            <a:ext cx="49751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Ted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Kluszewski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(owner of most famous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bicepts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in baseball history)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369237"/>
            <a:ext cx="60196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Bill “Moose”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Skowron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(Six time All Star,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won five World Series with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Yankees and Dodgers)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21618"/>
              </p:ext>
            </p:extLst>
          </p:nvPr>
        </p:nvGraphicFramePr>
        <p:xfrm>
          <a:off x="5555943" y="2916698"/>
          <a:ext cx="6713964" cy="3602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Document" r:id="rId5" imgW="5935680" imgH="3184920" progId="WP18Doc">
                  <p:embed/>
                </p:oleObj>
              </mc:Choice>
              <mc:Fallback>
                <p:oleObj name="Document" r:id="rId5" imgW="5935680" imgH="318492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5943" y="2916698"/>
                        <a:ext cx="6713964" cy="3602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3059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     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Second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basemen: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Mark </a:t>
            </a:r>
            <a:r>
              <a:rPr lang="en-US" sz="28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Grudzielanek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(or, as he was called in my scorecard,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“</a:t>
            </a:r>
            <a:r>
              <a:rPr lang="en-US" sz="28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G’z’l’n’k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”)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17" y="2783537"/>
            <a:ext cx="5948513" cy="31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5760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	   Shortstops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Troy </a:t>
            </a:r>
            <a:r>
              <a:rPr lang="en-US" sz="32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Tulowitski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946263"/>
              </p:ext>
            </p:extLst>
          </p:nvPr>
        </p:nvGraphicFramePr>
        <p:xfrm>
          <a:off x="3128168" y="1930964"/>
          <a:ext cx="5935663" cy="435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Document" r:id="rId3" imgW="5935680" imgH="4350960" progId="WP18Doc">
                  <p:embed/>
                </p:oleObj>
              </mc:Choice>
              <mc:Fallback>
                <p:oleObj name="Document" r:id="rId3" imgW="5935680" imgH="435096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8168" y="1930964"/>
                        <a:ext cx="5935663" cy="435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1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6581" y="658422"/>
            <a:ext cx="4753897" cy="111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My </a:t>
            </a:r>
            <a:r>
              <a:rPr lang="en-US" sz="4800" dirty="0">
                <a:solidFill>
                  <a:schemeClr val="bg1"/>
                </a:solidFill>
                <a:latin typeface="Goudy Old Style" panose="02020502050305020303" pitchFamily="18" charset="0"/>
              </a:rPr>
              <a:t>Heritage</a:t>
            </a:r>
          </a:p>
          <a:p>
            <a:endParaRPr lang="en-US" sz="182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3277" y="1769495"/>
            <a:ext cx="3932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50% Texan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33" y="2582714"/>
            <a:ext cx="4779461" cy="33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606" y="678426"/>
            <a:ext cx="6277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Freddie </a:t>
            </a:r>
            <a:r>
              <a:rPr lang="en-US" sz="32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Patek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9960" y="1733520"/>
            <a:ext cx="9947854" cy="45197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48748" y="1733520"/>
            <a:ext cx="65581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One of only two shortstops (the other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being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Ernie Banks) to hit three home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runs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in a game.  And he was only 5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foot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, 5 inches tall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!  The Jose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Altuve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of 	his day.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Famous quote: “I’d rather be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the	shortest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player in the major leagues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than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the tallest player in the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minor	leagues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8156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1083" y="617407"/>
            <a:ext cx="2927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Tony </a:t>
            </a:r>
            <a:r>
              <a:rPr lang="en-US" sz="32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Kubek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617128"/>
              </p:ext>
            </p:extLst>
          </p:nvPr>
        </p:nvGraphicFramePr>
        <p:xfrm>
          <a:off x="-1297142" y="588066"/>
          <a:ext cx="6833284" cy="516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Document" r:id="rId3" imgW="5935680" imgH="4488120" progId="WP18Doc">
                  <p:embed/>
                </p:oleObj>
              </mc:Choice>
              <mc:Fallback>
                <p:oleObj name="Document" r:id="rId3" imgW="5935680" imgH="448812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297142" y="588066"/>
                        <a:ext cx="6833284" cy="5166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621161" y="1599622"/>
            <a:ext cx="69415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Played in six World Series and started 37 WS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games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in career that lasted only nine years.  Bad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hop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single off his throat in Game 7 of the 1960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World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Series is blamed by many for allowing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Pirates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to rally and win the game and the Series.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Long-time color man to Curt </a:t>
            </a:r>
            <a:r>
              <a:rPr lang="en-US" sz="24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Gowdy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 and Bob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Costas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on NBC “Game of the Week” telecasts.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One of only 51 players to hit a home run in his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last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major league at-bat.</a:t>
            </a:r>
          </a:p>
        </p:txBody>
      </p:sp>
    </p:spTree>
    <p:extLst>
      <p:ext uri="{BB962C8B-B14F-4D97-AF65-F5344CB8AC3E}">
        <p14:creationId xmlns:p14="http://schemas.microsoft.com/office/powerpoint/2010/main" val="26772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2245" y="529783"/>
            <a:ext cx="6007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     Third 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basemen</a:t>
            </a:r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: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149554"/>
              </p:ext>
            </p:extLst>
          </p:nvPr>
        </p:nvGraphicFramePr>
        <p:xfrm>
          <a:off x="-1630570" y="2477709"/>
          <a:ext cx="8158132" cy="356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Document" r:id="rId3" imgW="5935680" imgH="2590560" progId="WP18Doc">
                  <p:embed/>
                </p:oleObj>
              </mc:Choice>
              <mc:Fallback>
                <p:oleObj name="Document" r:id="rId3" imgW="5935680" imgH="259056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630570" y="2477709"/>
                        <a:ext cx="8158132" cy="356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896526" y="1522120"/>
            <a:ext cx="3334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Goudy Old Style" panose="02020502050305020303" pitchFamily="18" charset="0"/>
              </a:rPr>
              <a:t>Whitey </a:t>
            </a:r>
            <a:r>
              <a:rPr lang="en-US" sz="3600" dirty="0" err="1">
                <a:solidFill>
                  <a:prstClr val="white"/>
                </a:solidFill>
                <a:latin typeface="Goudy Old Style" panose="02020502050305020303" pitchFamily="18" charset="0"/>
              </a:rPr>
              <a:t>Kurowski</a:t>
            </a:r>
            <a:endParaRPr lang="en-US" sz="3600" dirty="0">
              <a:solidFill>
                <a:prstClr val="white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86258" y="1391233"/>
            <a:ext cx="3708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Doug </a:t>
            </a:r>
            <a:r>
              <a:rPr lang="en-US" sz="3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Mientkiewicz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15367" name="Picture 7" descr="Image result for doug mientkiewicz baseball card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223" y="2477709"/>
            <a:ext cx="2853518" cy="37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77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Outfielders: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Greg “The Bull” </a:t>
            </a:r>
            <a:r>
              <a:rPr lang="en-US" sz="32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Luzinski</a:t>
            </a:r>
            <a:endParaRPr lang="en-US" sz="32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983670"/>
              </p:ext>
            </p:extLst>
          </p:nvPr>
        </p:nvGraphicFramePr>
        <p:xfrm>
          <a:off x="-1523283" y="1781584"/>
          <a:ext cx="8161645" cy="428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Document" r:id="rId3" imgW="5935680" imgH="3116520" progId="WP18Doc">
                  <p:embed/>
                </p:oleObj>
              </mc:Choice>
              <mc:Fallback>
                <p:oleObj name="Document" r:id="rId3" imgW="5935680" imgH="311652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3283" y="1781584"/>
                        <a:ext cx="8161645" cy="4284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191432" y="147721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Hit 307 Major League home runs.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Owns “Bull’s Barbecue” at Citizens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Bank	Ballpark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Easily one of the worst defensive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outfielders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I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have ever seen.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Won DH of the Year award in 1981 and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1983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(White Sox were smart enough not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to let him play the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field).  Won Roberto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Clemente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award for off-field service in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1978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4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079902"/>
              </p:ext>
            </p:extLst>
          </p:nvPr>
        </p:nvGraphicFramePr>
        <p:xfrm>
          <a:off x="-2130499" y="1644072"/>
          <a:ext cx="6738613" cy="324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Document" r:id="rId3" imgW="5935680" imgH="2857320" progId="WP18Doc">
                  <p:embed/>
                </p:oleObj>
              </mc:Choice>
              <mc:Fallback>
                <p:oleObj name="Document" r:id="rId3" imgW="5935680" imgH="285732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130499" y="1644072"/>
                        <a:ext cx="6738613" cy="324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00440" y="449430"/>
            <a:ext cx="4798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DH:  Richie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Zisk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and Tom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Paciorek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0514" y="8649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   Manager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: Danny Ozark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(Daniel Leonard </a:t>
            </a:r>
            <a:r>
              <a:rPr lang="en-US" sz="32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Orzechowski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376093"/>
              </p:ext>
            </p:extLst>
          </p:nvPr>
        </p:nvGraphicFramePr>
        <p:xfrm>
          <a:off x="5654266" y="2283799"/>
          <a:ext cx="7540625" cy="2873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Document" r:id="rId5" imgW="5935680" imgH="2262960" progId="WP18Doc">
                  <p:embed/>
                </p:oleObj>
              </mc:Choice>
              <mc:Fallback>
                <p:oleObj name="Document" r:id="rId5" imgW="5935680" imgH="226296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54266" y="2283799"/>
                        <a:ext cx="7540625" cy="2873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6" descr="Image result for Tom Paciorek baseball ca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89" y="1760677"/>
            <a:ext cx="2262185" cy="31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5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4606" y="470790"/>
            <a:ext cx="8445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Polish-Americans 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in the Hall of Fame: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Stan </a:t>
            </a:r>
            <a:r>
              <a:rPr lang="en-US" sz="3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Coveleski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, P</a:t>
            </a:r>
          </a:p>
        </p:txBody>
      </p:sp>
      <p:pic>
        <p:nvPicPr>
          <p:cNvPr id="18434" name="Picture 2" descr="Image result for stan coveleski baseball 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53" y="2322871"/>
            <a:ext cx="23717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0658" y="257963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Won 214 games for A’s, Indians,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Senators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, and Yankees.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Older brother killed in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Spanish-	American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War; another older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brother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, Henry, won 20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games		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three times. </a:t>
            </a:r>
          </a:p>
        </p:txBody>
      </p:sp>
    </p:spTree>
    <p:extLst>
      <p:ext uri="{BB962C8B-B14F-4D97-AF65-F5344CB8AC3E}">
        <p14:creationId xmlns:p14="http://schemas.microsoft.com/office/powerpoint/2010/main" val="4730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433" y="412956"/>
            <a:ext cx="8456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Al Simmons </a:t>
            </a:r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( nee </a:t>
            </a:r>
            <a:r>
              <a:rPr lang="en-US" sz="32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Alois</a:t>
            </a:r>
            <a:r>
              <a:rPr lang="en-US" sz="32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Szymanski</a:t>
            </a:r>
            <a:r>
              <a:rPr lang="en-US" sz="3200" dirty="0">
                <a:solidFill>
                  <a:schemeClr val="bg1"/>
                </a:solidFill>
                <a:latin typeface="Goudy Old Style" panose="02020502050305020303" pitchFamily="18" charset="0"/>
              </a:rPr>
              <a:t>)</a:t>
            </a:r>
          </a:p>
        </p:txBody>
      </p:sp>
      <p:pic>
        <p:nvPicPr>
          <p:cNvPr id="19458" name="Picture 2" descr="AlSimmonsGoudeyc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53" y="1329248"/>
            <a:ext cx="4082128" cy="49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96232" y="2016842"/>
            <a:ext cx="56437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Nicknamed “</a:t>
            </a:r>
            <a:r>
              <a:rPr lang="en-US" sz="28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Bucketfoot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”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for 	unusual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batting stance.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.334 lifetime average, with 2,927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hits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Member of great Connie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Mack-	led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Philadelphia A’s teams of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1920s-30s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1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085" y="358009"/>
            <a:ext cx="6419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Carl </a:t>
            </a:r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Yastrzemski,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OF/1B/DH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0484" name="Picture 4" descr="Image result for carl yastrzemski baseball 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277035"/>
            <a:ext cx="3872552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03694" y="358009"/>
            <a:ext cx="544157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•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	Holds record for 23 seasons with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same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team (tied with Brooks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Robinson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).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First American Leaguer with 400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home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runs and 3,000 hits.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Three straight </a:t>
            </a:r>
            <a:r>
              <a:rPr lang="en-US" sz="24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BoSox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left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fielders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in HOF (Williams, </a:t>
            </a:r>
            <a:r>
              <a:rPr lang="en-US" sz="24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Yaz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Rice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).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Led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1967 “Impossible Dream” Red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Sox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with one of the greatest seasons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in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baseball history (.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326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BA, 44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home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runs, 121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RBIs). 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Was last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Triple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Crown winner for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45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years,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until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Miguel Cabrera in 2012.</a:t>
            </a:r>
          </a:p>
        </p:txBody>
      </p:sp>
    </p:spTree>
    <p:extLst>
      <p:ext uri="{BB962C8B-B14F-4D97-AF65-F5344CB8AC3E}">
        <p14:creationId xmlns:p14="http://schemas.microsoft.com/office/powerpoint/2010/main" val="35453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6824" y="456311"/>
            <a:ext cx="7313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Bill </a:t>
            </a:r>
            <a:r>
              <a:rPr lang="en-US" sz="36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Mazeroski</a:t>
            </a:r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, 2B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1506" name="Picture 2" descr="Image result for bill mazeroski baseball car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3" y="1850326"/>
            <a:ext cx="4678227" cy="326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44988" y="103776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Ninth inning homer in 1960 World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Series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remains only Game 7 “walk off”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HR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in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WS history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Seven time All Star, eight time Gold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Glove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winner, and regarded as one of the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greatest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defensive players in history.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Hit into a fictional triple play that Felix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Unger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made Oscar Madison miss in the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movie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“The Odd Couple.”  (This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resonates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with me, since I once missed a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triple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play by leaving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a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game early).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467" y="572852"/>
            <a:ext cx="277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Phil </a:t>
            </a:r>
            <a:r>
              <a:rPr lang="en-US" sz="36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Niekro</a:t>
            </a:r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, P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2530" name="Picture 2" descr="Image result for phil niekro baseball car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33" y="1744662"/>
            <a:ext cx="3286873" cy="46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21624" y="1744662"/>
            <a:ext cx="60422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Along with Hoyt Wilhelm, only true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knuckleballers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to reach the Hall of Fame.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He and brother Joe have 539 combined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wins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, most by a brother combination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in	history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(Phil has 318 of them).  Prior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record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was Christy (373) and Hank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(one) 	Mathewson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Last pitcher to both win and lose 20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games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in a season.</a:t>
            </a:r>
          </a:p>
        </p:txBody>
      </p:sp>
    </p:spTree>
    <p:extLst>
      <p:ext uri="{BB962C8B-B14F-4D97-AF65-F5344CB8AC3E}">
        <p14:creationId xmlns:p14="http://schemas.microsoft.com/office/powerpoint/2010/main" val="19924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871" y="637089"/>
            <a:ext cx="97625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			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50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%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Polish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Grandparents:  Frank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&amp;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Helen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Moscicki</a:t>
            </a:r>
            <a:endParaRPr lang="en-US" sz="2800" dirty="0" smtClean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Mother:  </a:t>
            </a:r>
            <a:r>
              <a:rPr lang="en-US" sz="28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Leocadia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(Lillian) Miller</a:t>
            </a:r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94" y="2022084"/>
            <a:ext cx="6015318" cy="451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71600"/>
            <a:ext cx="637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Goudy Old Style" panose="02020502050305020303" pitchFamily="18" charset="0"/>
              </a:rPr>
              <a:t>	    </a:t>
            </a:r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Alan Trammell, SS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(mother’s maiden name </a:t>
            </a:r>
            <a:r>
              <a:rPr lang="en-US" sz="3600" dirty="0" err="1" smtClean="0">
                <a:solidFill>
                  <a:schemeClr val="bg1"/>
                </a:solidFill>
                <a:latin typeface="Goudy Old Style" panose="02020502050305020303" pitchFamily="18" charset="0"/>
              </a:rPr>
              <a:t>Panczak</a:t>
            </a:r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)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3554" name="Picture 2" descr="Image result for alan trammell baseball card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5" y="1892844"/>
            <a:ext cx="2967318" cy="419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tiger stadium polish 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388" y="5081208"/>
            <a:ext cx="2282825" cy="14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3388" y="157192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He and Lou Whitaker formed longest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running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double play combination in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MLB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history (19 seasons).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World Series MVP in 1984, going 9 for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20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with two home runs.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One of my favorite ballpark memories: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Polish-American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night at Tiger Stadium,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1988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4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0423" y="118738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And the greatest Polish-American ballplayer of all time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. . . .</a:t>
            </a:r>
            <a:endParaRPr lang="en-US" sz="54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7082" y="598403"/>
            <a:ext cx="9938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Goudy Old Style" panose="02020502050305020303" pitchFamily="18" charset="0"/>
              </a:rPr>
              <a:t>Stan “The Man” </a:t>
            </a:r>
            <a:r>
              <a:rPr lang="en-US" sz="5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Musial, OF/1B</a:t>
            </a:r>
            <a:endParaRPr lang="en-US" sz="54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4578" name="Picture 2" descr="Image result for stan musial baseball ca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81" y="1739271"/>
            <a:ext cx="3251014" cy="46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2683" y="302359"/>
            <a:ext cx="1004047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Stan “The Man” Musial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Where do I start?  One of the finest and in my opinion most underrated ballplayers of all time.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Born Stanislaw Franciszek Musial in 1920 in Donora, PA. 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Nicknamed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by Brooklyn Dodgers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fans,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who would moan when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he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stepped up to bat “Here comes that man again.”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Played 22 seasons with St. Louis Cardinals, most with one team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in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NL history.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•	.331 lifetime BA, 475 home runs, 3,630 career hits (fourth all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time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behind Rose, Cobb, and Aaron).  3 time MVP, 7 time </a:t>
            </a:r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batting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champion, 3 time World Series champion.</a:t>
            </a:r>
          </a:p>
        </p:txBody>
      </p:sp>
    </p:spTree>
    <p:extLst>
      <p:ext uri="{BB962C8B-B14F-4D97-AF65-F5344CB8AC3E}">
        <p14:creationId xmlns:p14="http://schemas.microsoft.com/office/powerpoint/2010/main" val="29319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81070"/>
            <a:ext cx="10515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The model of consistency: 1,815 hits at home, 1,815 hits on the road.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Holds or held NL records for games, at-bats, hits, runs, RBIs, total bases, and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doubles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  Held 17 MLB records and 29 NL records when he retired.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One of only two players to hit five home runs in a doubleheader.</a:t>
            </a:r>
          </a:p>
          <a:p>
            <a:endParaRPr lang="en-US" sz="2400" dirty="0" smtClean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Was originally a pitcher, before an injury forced him to play the outfield.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His last major league hit went just past a diving Pete Rose, who would go on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to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break his NL record for hits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Accomplished harmonica player who entertained at numerous HOF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inductions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Died at age 92 on the same date as fellow Hall of Famer Earl Weaver.</a:t>
            </a:r>
            <a:endParaRPr lang="en-US" sz="2400" dirty="0" smtClean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329" y="582706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Unique, crouched batting stance, described by pitcher Ted Lyons as "a kid peeking around the corner to see if the cops were coming."</a:t>
            </a:r>
          </a:p>
        </p:txBody>
      </p:sp>
      <p:pic>
        <p:nvPicPr>
          <p:cNvPr id="20482" name="Picture 2" descr="Image result for stan musial polish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40" y="1928170"/>
            <a:ext cx="5783169" cy="39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7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870" y="49801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Universally </a:t>
            </a:r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respected; was known for his tolerance and friendship toward African-American players.  He was the 1957 Sports Illustrated Sportsman of the Year and was awarded Medal of Freedom by President Obama in 2011.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0306" y="404803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"All Musial represents is more than two decades of sustained excellence and complete decency as a human being."</a:t>
            </a:r>
          </a:p>
          <a:p>
            <a:endParaRPr lang="en-US" sz="28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udy Old Style" panose="02020502050305020303" pitchFamily="18" charset="0"/>
              </a:rPr>
              <a:t>— St. Louis Broadcaster Bob Costas</a:t>
            </a:r>
          </a:p>
        </p:txBody>
      </p:sp>
      <p:pic>
        <p:nvPicPr>
          <p:cNvPr id="21506" name="Picture 2" descr="Image result for stan musial don newcomb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33" y="1659372"/>
            <a:ext cx="5456331" cy="36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447" y="990164"/>
            <a:ext cx="72883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   Trivia </a:t>
            </a:r>
            <a:r>
              <a:rPr lang="en-US" sz="4800" dirty="0">
                <a:solidFill>
                  <a:schemeClr val="bg1"/>
                </a:solidFill>
                <a:latin typeface="Goudy Old Style" panose="02020502050305020303" pitchFamily="18" charset="0"/>
              </a:rPr>
              <a:t>question: </a:t>
            </a:r>
            <a:r>
              <a:rPr lang="en-US" sz="4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name the other </a:t>
            </a:r>
            <a:r>
              <a:rPr lang="en-US" sz="4800" dirty="0">
                <a:solidFill>
                  <a:schemeClr val="bg1"/>
                </a:solidFill>
                <a:latin typeface="Goudy Old Style" panose="02020502050305020303" pitchFamily="18" charset="0"/>
              </a:rPr>
              <a:t>Hall </a:t>
            </a:r>
            <a:r>
              <a:rPr lang="en-US" sz="4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of Famer </a:t>
            </a:r>
            <a:r>
              <a:rPr lang="en-US" sz="4800" dirty="0">
                <a:solidFill>
                  <a:schemeClr val="bg1"/>
                </a:solidFill>
                <a:latin typeface="Goudy Old Style" panose="02020502050305020303" pitchFamily="18" charset="0"/>
              </a:rPr>
              <a:t>born in Donora, </a:t>
            </a:r>
            <a:r>
              <a:rPr lang="en-US" sz="48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PA (Hint:  definitely not Polish).</a:t>
            </a:r>
            <a:endParaRPr lang="en-US" sz="4800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9482" y="1057835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	Answer</a:t>
            </a:r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: Ken Griffey, Jr.</a:t>
            </a:r>
          </a:p>
        </p:txBody>
      </p:sp>
      <p:pic>
        <p:nvPicPr>
          <p:cNvPr id="25602" name="Picture 2" descr="Image result for ken griffey, jr. baseball 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1" y="2008093"/>
            <a:ext cx="2802778" cy="38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084" y="672353"/>
            <a:ext cx="60780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Quick facts about Poland: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Current population 38.5 million (sixth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among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European Union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).  Polish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state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dates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back to the year 966.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There are an estimated 9.5 million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Americans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of Polish descent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(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approximately 3% of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the country, the 	eighth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largest ethnic group in the U.S.</a:t>
            </a:r>
          </a:p>
          <a:p>
            <a:endParaRPr lang="en-US" sz="24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•	Chicago has the largest Polish-speaking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population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outside Poland.  Other U.S.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cities 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with large </a:t>
            </a:r>
            <a:r>
              <a:rPr lang="en-US" sz="24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communities:  New 	York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0"/>
              </a:rPr>
              <a:t>, Detroit, Cleveland, and Buffalo.</a:t>
            </a:r>
            <a:endParaRPr lang="en-US" dirty="0">
              <a:solidFill>
                <a:schemeClr val="bg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18434" name="Picture 2" descr="Image result for poland map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11" y="1460730"/>
            <a:ext cx="5214284" cy="40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5677" y="914089"/>
            <a:ext cx="12056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Famous Poles who were not great ballplayers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0323" y="1995948"/>
            <a:ext cx="3538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Copernicus</a:t>
            </a:r>
          </a:p>
        </p:txBody>
      </p:sp>
      <p:pic>
        <p:nvPicPr>
          <p:cNvPr id="1026" name="Picture 2" descr="Image result for copernicus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24" y="3205628"/>
            <a:ext cx="4895952" cy="27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6684" y="322458"/>
            <a:ext cx="95176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		    Ron </a:t>
            </a:r>
            <a:r>
              <a:rPr lang="en-US" sz="36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Jaworski</a:t>
            </a:r>
            <a:endParaRPr lang="en-US" sz="36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QB, Eagles, Rams, Dolphin &amp; Chiefs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0"/>
              </a:rPr>
              <a:t>“The Polish Rifle”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697975"/>
              </p:ext>
            </p:extLst>
          </p:nvPr>
        </p:nvGraphicFramePr>
        <p:xfrm>
          <a:off x="3361631" y="2369573"/>
          <a:ext cx="5468738" cy="4001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3" imgW="5935680" imgH="4343400" progId="WP18Doc">
                  <p:embed/>
                </p:oleObj>
              </mc:Choice>
              <mc:Fallback>
                <p:oleObj name="Document" r:id="rId3" imgW="5935680" imgH="434340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1631" y="2369573"/>
                        <a:ext cx="5468738" cy="4001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6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3303" y="54944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    Karol </a:t>
            </a:r>
            <a:r>
              <a:rPr lang="en-US" sz="4000" dirty="0" err="1">
                <a:solidFill>
                  <a:schemeClr val="bg1"/>
                </a:solidFill>
                <a:latin typeface="Goudy Old Style" panose="02020502050305020303" pitchFamily="18" charset="0"/>
              </a:rPr>
              <a:t>Wojtyla</a:t>
            </a:r>
            <a:endParaRPr lang="en-US" sz="4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Noted Polish soccer player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982" y="2432626"/>
            <a:ext cx="8110162" cy="32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440445"/>
            <a:ext cx="5447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	Also </a:t>
            </a:r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known as</a:t>
            </a:r>
            <a:r>
              <a:rPr lang="en-US" sz="4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:</a:t>
            </a:r>
            <a:endParaRPr lang="en-US" sz="4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Saint Pope John Paul II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689471"/>
              </p:ext>
            </p:extLst>
          </p:nvPr>
        </p:nvGraphicFramePr>
        <p:xfrm>
          <a:off x="3245362" y="1902132"/>
          <a:ext cx="5935663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" r:id="rId3" imgW="5935680" imgH="4289760" progId="WP18Doc">
                  <p:embed/>
                </p:oleObj>
              </mc:Choice>
              <mc:Fallback>
                <p:oleObj name="Document" r:id="rId3" imgW="5935680" imgH="4289760" progId="WP18Do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5362" y="1902132"/>
                        <a:ext cx="5935663" cy="428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2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4981" y="83119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Other great Polish-American </a:t>
            </a:r>
            <a:r>
              <a:rPr lang="en-US" sz="4000" dirty="0" smtClean="0">
                <a:solidFill>
                  <a:schemeClr val="bg1"/>
                </a:solidFill>
                <a:latin typeface="Goudy Old Style" panose="02020502050305020303" pitchFamily="18" charset="0"/>
              </a:rPr>
              <a:t>athletes and coaches:</a:t>
            </a:r>
            <a:endParaRPr lang="en-US" sz="4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Goudy Old Style" panose="02020502050305020303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Mike Ditka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Wayne Gretzky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 Mike Krzyzewski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oudy Old Style" panose="02020502050305020303" pitchFamily="18" charset="0"/>
              </a:rPr>
              <a:t>Tara Lipinski</a:t>
            </a:r>
          </a:p>
        </p:txBody>
      </p:sp>
    </p:spTree>
    <p:extLst>
      <p:ext uri="{BB962C8B-B14F-4D97-AF65-F5344CB8AC3E}">
        <p14:creationId xmlns:p14="http://schemas.microsoft.com/office/powerpoint/2010/main" val="29217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304</Words>
  <Application>Microsoft Office PowerPoint</Application>
  <PresentationFormat>Widescreen</PresentationFormat>
  <Paragraphs>173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Goudy Old Style</vt:lpstr>
      <vt:lpstr>Old English Text MT</vt:lpstr>
      <vt:lpstr>Office Theme</vt:lpstr>
      <vt:lpstr>Document</vt:lpstr>
      <vt:lpstr>Great Polish Ballplayers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Miller</dc:creator>
  <cp:lastModifiedBy>Gerald Miller</cp:lastModifiedBy>
  <cp:revision>27</cp:revision>
  <dcterms:created xsi:type="dcterms:W3CDTF">2018-02-28T19:53:13Z</dcterms:created>
  <dcterms:modified xsi:type="dcterms:W3CDTF">2018-03-05T15:18:33Z</dcterms:modified>
</cp:coreProperties>
</file>