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3" r:id="rId3"/>
    <p:sldId id="257" r:id="rId4"/>
    <p:sldId id="258" r:id="rId5"/>
    <p:sldId id="262" r:id="rId6"/>
    <p:sldId id="263" r:id="rId7"/>
    <p:sldId id="264" r:id="rId8"/>
    <p:sldId id="265" r:id="rId9"/>
    <p:sldId id="288" r:id="rId10"/>
    <p:sldId id="266" r:id="rId11"/>
    <p:sldId id="267" r:id="rId12"/>
    <p:sldId id="268" r:id="rId13"/>
    <p:sldId id="269" r:id="rId14"/>
    <p:sldId id="270" r:id="rId15"/>
    <p:sldId id="272" r:id="rId16"/>
    <p:sldId id="271" r:id="rId17"/>
    <p:sldId id="273" r:id="rId18"/>
    <p:sldId id="274" r:id="rId19"/>
    <p:sldId id="275" r:id="rId20"/>
    <p:sldId id="276" r:id="rId21"/>
    <p:sldId id="277" r:id="rId22"/>
    <p:sldId id="278" r:id="rId23"/>
    <p:sldId id="280" r:id="rId24"/>
    <p:sldId id="279" r:id="rId25"/>
    <p:sldId id="281" r:id="rId26"/>
    <p:sldId id="289" r:id="rId27"/>
    <p:sldId id="290" r:id="rId28"/>
    <p:sldId id="291" r:id="rId29"/>
    <p:sldId id="292" r:id="rId30"/>
    <p:sldId id="294" r:id="rId31"/>
    <p:sldId id="293" r:id="rId32"/>
    <p:sldId id="286" r:id="rId33"/>
    <p:sldId id="282"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86" d="100"/>
          <a:sy n="86" d="100"/>
        </p:scale>
        <p:origin x="48" y="2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58C4B-BF2A-4339-B7A7-E08E34EF54D8}" type="datetimeFigureOut">
              <a:rPr lang="en-US" smtClean="0"/>
              <a:t>1/27/2018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930BA-D1EA-4A45-AA4E-D874E35A4699}" type="slidenum">
              <a:rPr lang="en-US" smtClean="0"/>
              <a:t>‹#›</a:t>
            </a:fld>
            <a:endParaRPr lang="en-US"/>
          </a:p>
        </p:txBody>
      </p:sp>
    </p:spTree>
    <p:extLst>
      <p:ext uri="{BB962C8B-B14F-4D97-AF65-F5344CB8AC3E}">
        <p14:creationId xmlns:p14="http://schemas.microsoft.com/office/powerpoint/2010/main" val="2745821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Players are from that province, and are very rarely traded/moved.  So the fans identify with the players on their SN</a:t>
            </a:r>
            <a:r>
              <a:rPr lang="en-US" baseline="0" dirty="0" smtClean="0"/>
              <a:t> team.</a:t>
            </a:r>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4</a:t>
            </a:fld>
            <a:endParaRPr lang="en-US"/>
          </a:p>
        </p:txBody>
      </p:sp>
    </p:spTree>
    <p:extLst>
      <p:ext uri="{BB962C8B-B14F-4D97-AF65-F5344CB8AC3E}">
        <p14:creationId xmlns:p14="http://schemas.microsoft.com/office/powerpoint/2010/main" val="2719814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Pitching is especially impacted.  The poor pitching was very obvious in the games we attended.  Training (and maybe trainers) seems</a:t>
            </a:r>
            <a:r>
              <a:rPr lang="en-US" baseline="0" dirty="0" smtClean="0"/>
              <a:t> to </a:t>
            </a:r>
            <a:r>
              <a:rPr lang="en-US" baseline="0" smtClean="0"/>
              <a:t>be lacking.</a:t>
            </a:r>
            <a:endParaRPr lang="en-US"/>
          </a:p>
        </p:txBody>
      </p:sp>
      <p:sp>
        <p:nvSpPr>
          <p:cNvPr id="4" name="Slide Number Placeholder 3"/>
          <p:cNvSpPr>
            <a:spLocks noGrp="1"/>
          </p:cNvSpPr>
          <p:nvPr>
            <p:ph type="sldNum" sz="quarter" idx="10"/>
          </p:nvPr>
        </p:nvSpPr>
        <p:spPr/>
        <p:txBody>
          <a:bodyPr/>
          <a:lstStyle/>
          <a:p>
            <a:fld id="{CD7930BA-D1EA-4A45-AA4E-D874E35A4699}" type="slidenum">
              <a:rPr lang="en-US" smtClean="0"/>
              <a:t>25</a:t>
            </a:fld>
            <a:endParaRPr lang="en-US"/>
          </a:p>
        </p:txBody>
      </p:sp>
    </p:spTree>
    <p:extLst>
      <p:ext uri="{BB962C8B-B14F-4D97-AF65-F5344CB8AC3E}">
        <p14:creationId xmlns:p14="http://schemas.microsoft.com/office/powerpoint/2010/main" val="429088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Supposedly going to single currency 1/1/18, but unsure how this will work (check if this </a:t>
            </a:r>
            <a:r>
              <a:rPr lang="en-US" smtClean="0"/>
              <a:t>is happening???</a:t>
            </a:r>
            <a:endParaRPr lang="en-US"/>
          </a:p>
        </p:txBody>
      </p:sp>
      <p:sp>
        <p:nvSpPr>
          <p:cNvPr id="4" name="Slide Number Placeholder 3"/>
          <p:cNvSpPr>
            <a:spLocks noGrp="1"/>
          </p:cNvSpPr>
          <p:nvPr>
            <p:ph type="sldNum" sz="quarter" idx="10"/>
          </p:nvPr>
        </p:nvSpPr>
        <p:spPr/>
        <p:txBody>
          <a:bodyPr/>
          <a:lstStyle/>
          <a:p>
            <a:fld id="{CD7930BA-D1EA-4A45-AA4E-D874E35A4699}" type="slidenum">
              <a:rPr lang="en-US" smtClean="0"/>
              <a:t>33</a:t>
            </a:fld>
            <a:endParaRPr lang="en-US"/>
          </a:p>
        </p:txBody>
      </p:sp>
    </p:spTree>
    <p:extLst>
      <p:ext uri="{BB962C8B-B14F-4D97-AF65-F5344CB8AC3E}">
        <p14:creationId xmlns:p14="http://schemas.microsoft.com/office/powerpoint/2010/main" val="368174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a:t>
            </a:r>
            <a:r>
              <a:rPr lang="en-US" baseline="0" dirty="0" smtClean="0"/>
              <a:t> in 1930 with U.S. investment.  </a:t>
            </a:r>
            <a:r>
              <a:rPr lang="en-US" dirty="0" smtClean="0"/>
              <a:t>In</a:t>
            </a:r>
            <a:r>
              <a:rPr lang="en-US" baseline="0" dirty="0" smtClean="0"/>
              <a:t> December, 1946 – the heads of U.S. organized crime held a summit conference here.  This meeting was dramatized in the movie Godfather Part II.</a:t>
            </a:r>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6</a:t>
            </a:fld>
            <a:endParaRPr lang="en-US"/>
          </a:p>
        </p:txBody>
      </p:sp>
    </p:spTree>
    <p:extLst>
      <p:ext uri="{BB962C8B-B14F-4D97-AF65-F5344CB8AC3E}">
        <p14:creationId xmlns:p14="http://schemas.microsoft.com/office/powerpoint/2010/main" val="203146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a:t>
            </a:r>
            <a:r>
              <a:rPr lang="en-US" baseline="0" dirty="0" smtClean="0"/>
              <a:t> 5, 1957 commemorated revolt in Cienfuegos where revolutionaries seized armory and transported arms to Castro’s revolutionaries.  Rebels could not hold the city.  Stadium built in 1977, seats 30,000.</a:t>
            </a:r>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8</a:t>
            </a:fld>
            <a:endParaRPr lang="en-US"/>
          </a:p>
        </p:txBody>
      </p:sp>
    </p:spTree>
    <p:extLst>
      <p:ext uri="{BB962C8B-B14F-4D97-AF65-F5344CB8AC3E}">
        <p14:creationId xmlns:p14="http://schemas.microsoft.com/office/powerpoint/2010/main" val="146745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INDER – </a:t>
            </a:r>
            <a:r>
              <a:rPr lang="en-US" dirty="0" err="1" smtClean="0"/>
              <a:t>Instituto</a:t>
            </a:r>
            <a:r>
              <a:rPr lang="en-US" dirty="0" smtClean="0"/>
              <a:t> Nacional de </a:t>
            </a:r>
            <a:r>
              <a:rPr lang="en-US" dirty="0" err="1" smtClean="0"/>
              <a:t>Deportes</a:t>
            </a:r>
            <a:r>
              <a:rPr lang="en-US" dirty="0" smtClean="0"/>
              <a:t>, </a:t>
            </a:r>
            <a:r>
              <a:rPr lang="en-US" dirty="0" err="1" smtClean="0"/>
              <a:t>Educacion</a:t>
            </a:r>
            <a:r>
              <a:rPr lang="en-US" dirty="0" smtClean="0"/>
              <a:t> </a:t>
            </a:r>
            <a:r>
              <a:rPr lang="en-US" dirty="0" err="1" smtClean="0"/>
              <a:t>Fisica</a:t>
            </a:r>
            <a:r>
              <a:rPr lang="en-US" dirty="0" smtClean="0"/>
              <a:t> y </a:t>
            </a:r>
            <a:r>
              <a:rPr lang="en-US" dirty="0" err="1" smtClean="0"/>
              <a:t>Recreacion</a:t>
            </a:r>
            <a:r>
              <a:rPr lang="en-US" baseline="0" dirty="0" smtClean="0"/>
              <a:t> (National Institute of Sports, Physical Education &amp; Recreation) – the socialist sports authority.</a:t>
            </a:r>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9</a:t>
            </a:fld>
            <a:endParaRPr lang="en-US"/>
          </a:p>
        </p:txBody>
      </p:sp>
    </p:spTree>
    <p:extLst>
      <p:ext uri="{BB962C8B-B14F-4D97-AF65-F5344CB8AC3E}">
        <p14:creationId xmlns:p14="http://schemas.microsoft.com/office/powerpoint/2010/main" val="4275972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Architecture is similar</a:t>
            </a:r>
            <a:r>
              <a:rPr lang="en-US" baseline="0" dirty="0" smtClean="0"/>
              <a:t> to many of the stadiums built in the ’60s and ‘70s in Cuba.  Mostly used student labor during summers to build </a:t>
            </a:r>
            <a:r>
              <a:rPr lang="en-US" baseline="0" smtClean="0"/>
              <a:t>the facilities.</a:t>
            </a:r>
            <a:endParaRPr lang="en-US"/>
          </a:p>
        </p:txBody>
      </p:sp>
      <p:sp>
        <p:nvSpPr>
          <p:cNvPr id="4" name="Slide Number Placeholder 3"/>
          <p:cNvSpPr>
            <a:spLocks noGrp="1"/>
          </p:cNvSpPr>
          <p:nvPr>
            <p:ph type="sldNum" sz="quarter" idx="10"/>
          </p:nvPr>
        </p:nvSpPr>
        <p:spPr/>
        <p:txBody>
          <a:bodyPr/>
          <a:lstStyle/>
          <a:p>
            <a:fld id="{CD7930BA-D1EA-4A45-AA4E-D874E35A4699}" type="slidenum">
              <a:rPr lang="en-US" smtClean="0"/>
              <a:t>10</a:t>
            </a:fld>
            <a:endParaRPr lang="en-US"/>
          </a:p>
        </p:txBody>
      </p:sp>
    </p:spTree>
    <p:extLst>
      <p:ext uri="{BB962C8B-B14F-4D97-AF65-F5344CB8AC3E}">
        <p14:creationId xmlns:p14="http://schemas.microsoft.com/office/powerpoint/2010/main" val="50556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12</a:t>
            </a:fld>
            <a:endParaRPr lang="en-US"/>
          </a:p>
        </p:txBody>
      </p:sp>
    </p:spTree>
    <p:extLst>
      <p:ext uri="{BB962C8B-B14F-4D97-AF65-F5344CB8AC3E}">
        <p14:creationId xmlns:p14="http://schemas.microsoft.com/office/powerpoint/2010/main" val="124551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Sandino was a Nicaraguan nationalist who fought against the U.S.-supported regime in Nicaragua</a:t>
            </a:r>
            <a:r>
              <a:rPr lang="en-US" baseline="0" dirty="0" smtClean="0"/>
              <a:t> in the ‘30s.  The “Sandinistas”, who gained control and were opposed by the U.S. supported Contras (Oliver North, Reagan, arms with Iranians) were named after him.  Built in 1966 and seats 20,000.</a:t>
            </a:r>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15</a:t>
            </a:fld>
            <a:endParaRPr lang="en-US"/>
          </a:p>
        </p:txBody>
      </p:sp>
    </p:spTree>
    <p:extLst>
      <p:ext uri="{BB962C8B-B14F-4D97-AF65-F5344CB8AC3E}">
        <p14:creationId xmlns:p14="http://schemas.microsoft.com/office/powerpoint/2010/main" val="304723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26,</a:t>
            </a:r>
            <a:r>
              <a:rPr lang="en-US" baseline="0" dirty="0" smtClean="0"/>
              <a:t> 1953 commemorated the start of the Cuban Revolution – rebels led by Fidel Castro himself stormed the army barracks in Santiago, Cuba.  The revolution took the name the 26</a:t>
            </a:r>
            <a:r>
              <a:rPr lang="en-US" baseline="30000" dirty="0" smtClean="0"/>
              <a:t>th</a:t>
            </a:r>
            <a:r>
              <a:rPr lang="en-US" baseline="0" dirty="0" smtClean="0"/>
              <a:t> of July Movement.  Stadium built in 1978 and seats 6000.  Is a departure from the general architecture of the other stadiums we visited.</a:t>
            </a:r>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20</a:t>
            </a:fld>
            <a:endParaRPr lang="en-US"/>
          </a:p>
        </p:txBody>
      </p:sp>
    </p:spTree>
    <p:extLst>
      <p:ext uri="{BB962C8B-B14F-4D97-AF65-F5344CB8AC3E}">
        <p14:creationId xmlns:p14="http://schemas.microsoft.com/office/powerpoint/2010/main" val="187084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Capitan San Luis was name of a Cuban revolutionary leader who went to Bolivia with </a:t>
            </a:r>
            <a:r>
              <a:rPr lang="en-US" dirty="0" err="1" smtClean="0"/>
              <a:t>Che</a:t>
            </a:r>
            <a:r>
              <a:rPr lang="en-US" dirty="0" smtClean="0"/>
              <a:t> and was eventually killed in action there.  Stadium built in 1969</a:t>
            </a:r>
            <a:r>
              <a:rPr lang="en-US" baseline="0" dirty="0" smtClean="0"/>
              <a:t> – cap. 8000.</a:t>
            </a:r>
            <a:endParaRPr lang="en-US" dirty="0"/>
          </a:p>
        </p:txBody>
      </p:sp>
      <p:sp>
        <p:nvSpPr>
          <p:cNvPr id="4" name="Slide Number Placeholder 3"/>
          <p:cNvSpPr>
            <a:spLocks noGrp="1"/>
          </p:cNvSpPr>
          <p:nvPr>
            <p:ph type="sldNum" sz="quarter" idx="10"/>
          </p:nvPr>
        </p:nvSpPr>
        <p:spPr/>
        <p:txBody>
          <a:bodyPr/>
          <a:lstStyle/>
          <a:p>
            <a:fld id="{CD7930BA-D1EA-4A45-AA4E-D874E35A4699}" type="slidenum">
              <a:rPr lang="en-US" smtClean="0"/>
              <a:t>22</a:t>
            </a:fld>
            <a:endParaRPr lang="en-US"/>
          </a:p>
        </p:txBody>
      </p:sp>
    </p:spTree>
    <p:extLst>
      <p:ext uri="{BB962C8B-B14F-4D97-AF65-F5344CB8AC3E}">
        <p14:creationId xmlns:p14="http://schemas.microsoft.com/office/powerpoint/2010/main" val="183192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DD1C63-BDA5-4F7E-96DF-3261C49930D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286983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D1C63-BDA5-4F7E-96DF-3261C49930D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90599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D1C63-BDA5-4F7E-96DF-3261C49930D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3624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D1C63-BDA5-4F7E-96DF-3261C49930D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37556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D1C63-BDA5-4F7E-96DF-3261C49930D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932606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DD1C63-BDA5-4F7E-96DF-3261C49930D7}" type="datetimeFigureOut">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354173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DD1C63-BDA5-4F7E-96DF-3261C49930D7}" type="datetimeFigureOut">
              <a:rPr lang="en-US" smtClean="0"/>
              <a:t>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321669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DD1C63-BDA5-4F7E-96DF-3261C49930D7}" type="datetimeFigureOut">
              <a:rPr lang="en-US" smtClean="0"/>
              <a:t>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587592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D1C63-BDA5-4F7E-96DF-3261C49930D7}" type="datetimeFigureOut">
              <a:rPr lang="en-US" smtClean="0"/>
              <a:t>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24208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D1C63-BDA5-4F7E-96DF-3261C49930D7}" type="datetimeFigureOut">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430382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D1C63-BDA5-4F7E-96DF-3261C49930D7}" type="datetimeFigureOut">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4BD79-0EA2-4586-89AF-E1AEC2E55F7C}" type="slidenum">
              <a:rPr lang="en-US" smtClean="0"/>
              <a:t>‹#›</a:t>
            </a:fld>
            <a:endParaRPr lang="en-US"/>
          </a:p>
        </p:txBody>
      </p:sp>
    </p:spTree>
    <p:extLst>
      <p:ext uri="{BB962C8B-B14F-4D97-AF65-F5344CB8AC3E}">
        <p14:creationId xmlns:p14="http://schemas.microsoft.com/office/powerpoint/2010/main" val="111854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D1C63-BDA5-4F7E-96DF-3261C49930D7}" type="datetimeFigureOut">
              <a:rPr lang="en-US" smtClean="0"/>
              <a:t>1/27/2018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4BD79-0EA2-4586-89AF-E1AEC2E55F7C}" type="slidenum">
              <a:rPr lang="en-US" smtClean="0"/>
              <a:t>‹#›</a:t>
            </a:fld>
            <a:endParaRPr lang="en-US"/>
          </a:p>
        </p:txBody>
      </p:sp>
    </p:spTree>
    <p:extLst>
      <p:ext uri="{BB962C8B-B14F-4D97-AF65-F5344CB8AC3E}">
        <p14:creationId xmlns:p14="http://schemas.microsoft.com/office/powerpoint/2010/main" val="182889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4487" y="549869"/>
            <a:ext cx="9144000" cy="2387600"/>
          </a:xfrm>
        </p:spPr>
        <p:txBody>
          <a:bodyPr>
            <a:normAutofit/>
          </a:bodyPr>
          <a:lstStyle/>
          <a:p>
            <a:r>
              <a:rPr lang="en-US" sz="8800" b="1" dirty="0" err="1" smtClean="0"/>
              <a:t>Cubaball</a:t>
            </a:r>
            <a:endParaRPr lang="en-US" sz="8800" b="1" dirty="0"/>
          </a:p>
        </p:txBody>
      </p:sp>
      <p:sp>
        <p:nvSpPr>
          <p:cNvPr id="3" name="Subtitle 2"/>
          <p:cNvSpPr>
            <a:spLocks noGrp="1"/>
          </p:cNvSpPr>
          <p:nvPr>
            <p:ph type="subTitle" idx="1"/>
          </p:nvPr>
        </p:nvSpPr>
        <p:spPr>
          <a:xfrm>
            <a:off x="921026" y="3631063"/>
            <a:ext cx="10190922" cy="1655762"/>
          </a:xfrm>
        </p:spPr>
        <p:txBody>
          <a:bodyPr>
            <a:normAutofit fontScale="25000" lnSpcReduction="20000"/>
          </a:bodyPr>
          <a:lstStyle/>
          <a:p>
            <a:r>
              <a:rPr lang="en-US" sz="14400" dirty="0" smtClean="0"/>
              <a:t>A journey into the alternate universe of </a:t>
            </a:r>
          </a:p>
          <a:p>
            <a:r>
              <a:rPr lang="en-US" sz="14400" dirty="0" smtClean="0"/>
              <a:t>Cuban baseball</a:t>
            </a:r>
          </a:p>
          <a:p>
            <a:endParaRPr lang="en-US" sz="3200" dirty="0" smtClean="0"/>
          </a:p>
          <a:p>
            <a:r>
              <a:rPr lang="en-US" sz="14400" dirty="0" smtClean="0"/>
              <a:t>Sept. 20-27, 2017</a:t>
            </a:r>
            <a:endParaRPr lang="en-US" sz="14400" dirty="0"/>
          </a:p>
        </p:txBody>
      </p:sp>
    </p:spTree>
    <p:extLst>
      <p:ext uri="{BB962C8B-B14F-4D97-AF65-F5344CB8AC3E}">
        <p14:creationId xmlns:p14="http://schemas.microsoft.com/office/powerpoint/2010/main" val="2513865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87847" y="71561"/>
            <a:ext cx="6615144" cy="707886"/>
          </a:xfrm>
          <a:prstGeom prst="rect">
            <a:avLst/>
          </a:prstGeom>
          <a:noFill/>
        </p:spPr>
        <p:txBody>
          <a:bodyPr wrap="none" rtlCol="0">
            <a:spAutoFit/>
          </a:bodyPr>
          <a:lstStyle/>
          <a:p>
            <a:r>
              <a:rPr lang="en-US" sz="4000" dirty="0" smtClean="0"/>
              <a:t>Interior of Cienfuegos ball park</a:t>
            </a:r>
            <a:endParaRPr lang="en-US" sz="40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363" y="692058"/>
            <a:ext cx="8228112" cy="6165942"/>
          </a:xfrm>
          <a:prstGeom prst="rect">
            <a:avLst/>
          </a:prstGeom>
        </p:spPr>
      </p:pic>
    </p:spTree>
    <p:extLst>
      <p:ext uri="{BB962C8B-B14F-4D97-AF65-F5344CB8AC3E}">
        <p14:creationId xmlns:p14="http://schemas.microsoft.com/office/powerpoint/2010/main" val="830446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172"/>
            <a:ext cx="12349395" cy="5236143"/>
          </a:xfrm>
          <a:prstGeom prst="rect">
            <a:avLst/>
          </a:prstGeom>
        </p:spPr>
      </p:pic>
      <p:sp>
        <p:nvSpPr>
          <p:cNvPr id="12" name="TextBox 11"/>
          <p:cNvSpPr txBox="1"/>
          <p:nvPr/>
        </p:nvSpPr>
        <p:spPr>
          <a:xfrm>
            <a:off x="1661823" y="482895"/>
            <a:ext cx="8164479" cy="830997"/>
          </a:xfrm>
          <a:prstGeom prst="rect">
            <a:avLst/>
          </a:prstGeom>
          <a:noFill/>
        </p:spPr>
        <p:txBody>
          <a:bodyPr wrap="none" rtlCol="0">
            <a:spAutoFit/>
          </a:bodyPr>
          <a:lstStyle/>
          <a:p>
            <a:r>
              <a:rPr lang="en-US" sz="4800" dirty="0" smtClean="0"/>
              <a:t>Day Three  --  traveled to Cruces</a:t>
            </a:r>
            <a:endParaRPr lang="en-US" sz="4800" dirty="0"/>
          </a:p>
        </p:txBody>
      </p:sp>
      <p:sp>
        <p:nvSpPr>
          <p:cNvPr id="13" name="5-Point Star 12"/>
          <p:cNvSpPr/>
          <p:nvPr/>
        </p:nvSpPr>
        <p:spPr>
          <a:xfrm>
            <a:off x="2902226" y="1947002"/>
            <a:ext cx="397565" cy="4929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36522" y="1914129"/>
            <a:ext cx="1165704" cy="369332"/>
          </a:xfrm>
          <a:prstGeom prst="rect">
            <a:avLst/>
          </a:prstGeom>
          <a:noFill/>
        </p:spPr>
        <p:txBody>
          <a:bodyPr wrap="none" rtlCol="0">
            <a:spAutoFit/>
          </a:bodyPr>
          <a:lstStyle/>
          <a:p>
            <a:r>
              <a:rPr lang="en-US" dirty="0" smtClean="0"/>
              <a:t>La Habana</a:t>
            </a:r>
            <a:endParaRPr lang="en-US" dirty="0"/>
          </a:p>
        </p:txBody>
      </p:sp>
      <p:sp>
        <p:nvSpPr>
          <p:cNvPr id="6" name="Oval 5"/>
          <p:cNvSpPr/>
          <p:nvPr/>
        </p:nvSpPr>
        <p:spPr>
          <a:xfrm>
            <a:off x="5086368" y="3069107"/>
            <a:ext cx="151076" cy="1749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2700" y="2971904"/>
            <a:ext cx="1223668" cy="369332"/>
          </a:xfrm>
          <a:prstGeom prst="rect">
            <a:avLst/>
          </a:prstGeom>
          <a:noFill/>
        </p:spPr>
        <p:txBody>
          <a:bodyPr wrap="none" rtlCol="0">
            <a:spAutoFit/>
          </a:bodyPr>
          <a:lstStyle/>
          <a:p>
            <a:r>
              <a:rPr lang="en-US" dirty="0" smtClean="0"/>
              <a:t>Cienfuegos</a:t>
            </a:r>
            <a:endParaRPr lang="en-US" dirty="0"/>
          </a:p>
        </p:txBody>
      </p:sp>
      <p:sp>
        <p:nvSpPr>
          <p:cNvPr id="2" name="Oval 1"/>
          <p:cNvSpPr/>
          <p:nvPr/>
        </p:nvSpPr>
        <p:spPr>
          <a:xfrm>
            <a:off x="5319422" y="2971904"/>
            <a:ext cx="95416" cy="1351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46496" y="2787238"/>
            <a:ext cx="813043" cy="369332"/>
          </a:xfrm>
          <a:prstGeom prst="rect">
            <a:avLst/>
          </a:prstGeom>
          <a:noFill/>
        </p:spPr>
        <p:txBody>
          <a:bodyPr wrap="none" rtlCol="0">
            <a:spAutoFit/>
          </a:bodyPr>
          <a:lstStyle/>
          <a:p>
            <a:r>
              <a:rPr lang="en-US" dirty="0" smtClean="0"/>
              <a:t>Cruces</a:t>
            </a:r>
            <a:endParaRPr lang="en-US" dirty="0"/>
          </a:p>
        </p:txBody>
      </p:sp>
    </p:spTree>
    <p:extLst>
      <p:ext uri="{BB962C8B-B14F-4D97-AF65-F5344CB8AC3E}">
        <p14:creationId xmlns:p14="http://schemas.microsoft.com/office/powerpoint/2010/main" val="1916838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48653" y="63609"/>
            <a:ext cx="11493531" cy="707886"/>
          </a:xfrm>
          <a:prstGeom prst="rect">
            <a:avLst/>
          </a:prstGeom>
          <a:noFill/>
        </p:spPr>
        <p:txBody>
          <a:bodyPr wrap="none" rtlCol="0">
            <a:spAutoFit/>
          </a:bodyPr>
          <a:lstStyle/>
          <a:p>
            <a:r>
              <a:rPr lang="en-US" sz="4000" dirty="0" smtClean="0"/>
              <a:t>Cruces is the hometown of </a:t>
            </a:r>
            <a:r>
              <a:rPr lang="en-US" sz="4000" i="1" dirty="0" smtClean="0"/>
              <a:t>El </a:t>
            </a:r>
            <a:r>
              <a:rPr lang="en-US" sz="4000" i="1" dirty="0" err="1" smtClean="0"/>
              <a:t>Inmortal</a:t>
            </a:r>
            <a:r>
              <a:rPr lang="en-US" sz="4000" i="1" dirty="0"/>
              <a:t> </a:t>
            </a:r>
            <a:r>
              <a:rPr lang="en-US" sz="4000" dirty="0" smtClean="0"/>
              <a:t>– Martin </a:t>
            </a:r>
            <a:r>
              <a:rPr lang="en-US" sz="4000" dirty="0" err="1" smtClean="0"/>
              <a:t>Dihigo</a:t>
            </a:r>
            <a:endParaRPr lang="en-US" sz="40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0" y="680254"/>
            <a:ext cx="4575986" cy="61064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76" y="1231165"/>
            <a:ext cx="6989196" cy="5237529"/>
          </a:xfrm>
          <a:prstGeom prst="rect">
            <a:avLst/>
          </a:prstGeom>
        </p:spPr>
      </p:pic>
    </p:spTree>
    <p:extLst>
      <p:ext uri="{BB962C8B-B14F-4D97-AF65-F5344CB8AC3E}">
        <p14:creationId xmlns:p14="http://schemas.microsoft.com/office/powerpoint/2010/main" val="1843024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172"/>
            <a:ext cx="12349395" cy="5236143"/>
          </a:xfrm>
          <a:prstGeom prst="rect">
            <a:avLst/>
          </a:prstGeom>
        </p:spPr>
      </p:pic>
      <p:sp>
        <p:nvSpPr>
          <p:cNvPr id="12" name="TextBox 11"/>
          <p:cNvSpPr txBox="1"/>
          <p:nvPr/>
        </p:nvSpPr>
        <p:spPr>
          <a:xfrm>
            <a:off x="1661823" y="482895"/>
            <a:ext cx="8976753" cy="830997"/>
          </a:xfrm>
          <a:prstGeom prst="rect">
            <a:avLst/>
          </a:prstGeom>
          <a:noFill/>
        </p:spPr>
        <p:txBody>
          <a:bodyPr wrap="none" rtlCol="0">
            <a:spAutoFit/>
          </a:bodyPr>
          <a:lstStyle/>
          <a:p>
            <a:r>
              <a:rPr lang="en-US" sz="4800" dirty="0" smtClean="0"/>
              <a:t>Day Four  --  traveled to Santa Clara</a:t>
            </a:r>
            <a:endParaRPr lang="en-US" sz="4800" dirty="0"/>
          </a:p>
        </p:txBody>
      </p:sp>
      <p:sp>
        <p:nvSpPr>
          <p:cNvPr id="13" name="5-Point Star 12"/>
          <p:cNvSpPr/>
          <p:nvPr/>
        </p:nvSpPr>
        <p:spPr>
          <a:xfrm>
            <a:off x="2902226" y="1947002"/>
            <a:ext cx="397565" cy="4929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36522" y="1914129"/>
            <a:ext cx="1165704" cy="369332"/>
          </a:xfrm>
          <a:prstGeom prst="rect">
            <a:avLst/>
          </a:prstGeom>
          <a:noFill/>
        </p:spPr>
        <p:txBody>
          <a:bodyPr wrap="none" rtlCol="0">
            <a:spAutoFit/>
          </a:bodyPr>
          <a:lstStyle/>
          <a:p>
            <a:r>
              <a:rPr lang="en-US" dirty="0" smtClean="0"/>
              <a:t>La Habana</a:t>
            </a:r>
            <a:endParaRPr lang="en-US" dirty="0"/>
          </a:p>
        </p:txBody>
      </p:sp>
      <p:sp>
        <p:nvSpPr>
          <p:cNvPr id="6" name="Oval 5"/>
          <p:cNvSpPr/>
          <p:nvPr/>
        </p:nvSpPr>
        <p:spPr>
          <a:xfrm>
            <a:off x="5086368" y="3069107"/>
            <a:ext cx="151076" cy="1749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2700" y="2971904"/>
            <a:ext cx="1223668" cy="369332"/>
          </a:xfrm>
          <a:prstGeom prst="rect">
            <a:avLst/>
          </a:prstGeom>
          <a:noFill/>
        </p:spPr>
        <p:txBody>
          <a:bodyPr wrap="none" rtlCol="0">
            <a:spAutoFit/>
          </a:bodyPr>
          <a:lstStyle/>
          <a:p>
            <a:r>
              <a:rPr lang="en-US" dirty="0" smtClean="0"/>
              <a:t>Cienfuegos</a:t>
            </a:r>
            <a:endParaRPr lang="en-US" dirty="0"/>
          </a:p>
        </p:txBody>
      </p:sp>
      <p:sp>
        <p:nvSpPr>
          <p:cNvPr id="2" name="Oval 1"/>
          <p:cNvSpPr/>
          <p:nvPr/>
        </p:nvSpPr>
        <p:spPr>
          <a:xfrm>
            <a:off x="5693133" y="2894176"/>
            <a:ext cx="151075" cy="174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18990" y="2796926"/>
            <a:ext cx="1231363" cy="369332"/>
          </a:xfrm>
          <a:prstGeom prst="rect">
            <a:avLst/>
          </a:prstGeom>
          <a:noFill/>
        </p:spPr>
        <p:txBody>
          <a:bodyPr wrap="none" rtlCol="0">
            <a:spAutoFit/>
          </a:bodyPr>
          <a:lstStyle/>
          <a:p>
            <a:r>
              <a:rPr lang="en-US" dirty="0" smtClean="0"/>
              <a:t>Santa Clara</a:t>
            </a:r>
            <a:endParaRPr lang="en-US" dirty="0"/>
          </a:p>
        </p:txBody>
      </p:sp>
      <p:cxnSp>
        <p:nvCxnSpPr>
          <p:cNvPr id="10" name="Straight Arrow Connector 9"/>
          <p:cNvCxnSpPr/>
          <p:nvPr/>
        </p:nvCxnSpPr>
        <p:spPr>
          <a:xfrm flipV="1">
            <a:off x="5237444" y="2964931"/>
            <a:ext cx="452847" cy="19163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208" y="1546803"/>
            <a:ext cx="1250123" cy="1250123"/>
          </a:xfrm>
          <a:prstGeom prst="rect">
            <a:avLst/>
          </a:prstGeom>
        </p:spPr>
      </p:pic>
    </p:spTree>
    <p:extLst>
      <p:ext uri="{BB962C8B-B14F-4D97-AF65-F5344CB8AC3E}">
        <p14:creationId xmlns:p14="http://schemas.microsoft.com/office/powerpoint/2010/main" val="3829504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25336" y="63609"/>
            <a:ext cx="11565346" cy="707886"/>
          </a:xfrm>
          <a:prstGeom prst="rect">
            <a:avLst/>
          </a:prstGeom>
          <a:noFill/>
        </p:spPr>
        <p:txBody>
          <a:bodyPr wrap="none" rtlCol="0">
            <a:spAutoFit/>
          </a:bodyPr>
          <a:lstStyle/>
          <a:p>
            <a:r>
              <a:rPr lang="en-US" sz="4000" dirty="0" smtClean="0"/>
              <a:t>Santa Clara is the site of </a:t>
            </a:r>
            <a:r>
              <a:rPr lang="en-US" sz="4000" dirty="0" err="1" smtClean="0"/>
              <a:t>Che’s</a:t>
            </a:r>
            <a:r>
              <a:rPr lang="en-US" sz="4000" dirty="0"/>
              <a:t> </a:t>
            </a:r>
            <a:r>
              <a:rPr lang="en-US" sz="4000" dirty="0" smtClean="0"/>
              <a:t>Memorial &amp; Mausoleum</a:t>
            </a:r>
            <a:endParaRPr lang="en-US" sz="4000"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64" y="771495"/>
            <a:ext cx="10832490" cy="6086505"/>
          </a:xfrm>
          <a:prstGeom prst="rect">
            <a:avLst/>
          </a:prstGeom>
        </p:spPr>
      </p:pic>
    </p:spTree>
    <p:extLst>
      <p:ext uri="{BB962C8B-B14F-4D97-AF65-F5344CB8AC3E}">
        <p14:creationId xmlns:p14="http://schemas.microsoft.com/office/powerpoint/2010/main" val="1725130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5506" y="63609"/>
            <a:ext cx="12069651" cy="707886"/>
          </a:xfrm>
          <a:prstGeom prst="rect">
            <a:avLst/>
          </a:prstGeom>
          <a:noFill/>
        </p:spPr>
        <p:txBody>
          <a:bodyPr wrap="none" rtlCol="0">
            <a:spAutoFit/>
          </a:bodyPr>
          <a:lstStyle/>
          <a:p>
            <a:r>
              <a:rPr lang="en-US" sz="4000" dirty="0" smtClean="0"/>
              <a:t>Ballgame at </a:t>
            </a:r>
            <a:r>
              <a:rPr lang="en-US" sz="4000" i="1" dirty="0" err="1" smtClean="0"/>
              <a:t>Estadio</a:t>
            </a:r>
            <a:r>
              <a:rPr lang="en-US" sz="4000" i="1" dirty="0" smtClean="0"/>
              <a:t> Augusto Cesar Sandino </a:t>
            </a:r>
            <a:r>
              <a:rPr lang="en-US" sz="4000" dirty="0" smtClean="0"/>
              <a:t>in Santa Clara</a:t>
            </a:r>
            <a:endParaRPr lang="en-US" sz="4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34" y="771495"/>
            <a:ext cx="10832490" cy="6086505"/>
          </a:xfrm>
          <a:prstGeom prst="rect">
            <a:avLst/>
          </a:prstGeom>
        </p:spPr>
      </p:pic>
    </p:spTree>
    <p:extLst>
      <p:ext uri="{BB962C8B-B14F-4D97-AF65-F5344CB8AC3E}">
        <p14:creationId xmlns:p14="http://schemas.microsoft.com/office/powerpoint/2010/main" val="2984300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19203" y="63609"/>
            <a:ext cx="8649547" cy="707886"/>
          </a:xfrm>
          <a:prstGeom prst="rect">
            <a:avLst/>
          </a:prstGeom>
          <a:noFill/>
        </p:spPr>
        <p:txBody>
          <a:bodyPr wrap="none" rtlCol="0">
            <a:spAutoFit/>
          </a:bodyPr>
          <a:lstStyle/>
          <a:p>
            <a:r>
              <a:rPr lang="en-US" sz="4000" dirty="0" smtClean="0"/>
              <a:t>Interior of </a:t>
            </a:r>
            <a:r>
              <a:rPr lang="en-US" sz="4000" i="1" dirty="0" err="1" smtClean="0"/>
              <a:t>Estadio</a:t>
            </a:r>
            <a:r>
              <a:rPr lang="en-US" sz="4000" i="1" dirty="0" smtClean="0"/>
              <a:t> Sandino </a:t>
            </a:r>
            <a:r>
              <a:rPr lang="en-US" sz="4000" dirty="0" smtClean="0"/>
              <a:t>in Santa Clara</a:t>
            </a:r>
            <a:endParaRPr lang="en-US" sz="40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178" y="771495"/>
            <a:ext cx="10655599" cy="5987114"/>
          </a:xfrm>
          <a:prstGeom prst="rect">
            <a:avLst/>
          </a:prstGeom>
        </p:spPr>
      </p:pic>
    </p:spTree>
    <p:extLst>
      <p:ext uri="{BB962C8B-B14F-4D97-AF65-F5344CB8AC3E}">
        <p14:creationId xmlns:p14="http://schemas.microsoft.com/office/powerpoint/2010/main" val="155263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31019" y="63609"/>
            <a:ext cx="6625916" cy="707886"/>
          </a:xfrm>
          <a:prstGeom prst="rect">
            <a:avLst/>
          </a:prstGeom>
          <a:noFill/>
        </p:spPr>
        <p:txBody>
          <a:bodyPr wrap="none" rtlCol="0">
            <a:spAutoFit/>
          </a:bodyPr>
          <a:lstStyle/>
          <a:p>
            <a:r>
              <a:rPr lang="en-US" sz="4000" dirty="0" smtClean="0"/>
              <a:t>We then returned to Havana …</a:t>
            </a:r>
            <a:endParaRPr lang="en-US" sz="4000"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26" y="771495"/>
            <a:ext cx="10507692" cy="5904009"/>
          </a:xfrm>
          <a:prstGeom prst="rect">
            <a:avLst/>
          </a:prstGeom>
        </p:spPr>
      </p:pic>
    </p:spTree>
    <p:extLst>
      <p:ext uri="{BB962C8B-B14F-4D97-AF65-F5344CB8AC3E}">
        <p14:creationId xmlns:p14="http://schemas.microsoft.com/office/powerpoint/2010/main" val="2819936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81167" y="71342"/>
            <a:ext cx="7688900" cy="707886"/>
          </a:xfrm>
          <a:prstGeom prst="rect">
            <a:avLst/>
          </a:prstGeom>
          <a:noFill/>
        </p:spPr>
        <p:txBody>
          <a:bodyPr wrap="none" rtlCol="0">
            <a:spAutoFit/>
          </a:bodyPr>
          <a:lstStyle/>
          <a:p>
            <a:r>
              <a:rPr lang="en-US" sz="4000" dirty="0"/>
              <a:t>This may look like a classic car </a:t>
            </a:r>
            <a:r>
              <a:rPr lang="en-US" sz="4000" dirty="0" smtClean="0"/>
              <a:t>show,</a:t>
            </a:r>
            <a:endParaRPr lang="en-US" sz="40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972" y="834887"/>
            <a:ext cx="8076233" cy="5365647"/>
          </a:xfrm>
          <a:prstGeom prst="rect">
            <a:avLst/>
          </a:prstGeom>
        </p:spPr>
      </p:pic>
      <p:sp>
        <p:nvSpPr>
          <p:cNvPr id="4" name="TextBox 3"/>
          <p:cNvSpPr txBox="1"/>
          <p:nvPr/>
        </p:nvSpPr>
        <p:spPr>
          <a:xfrm>
            <a:off x="3148716" y="6150030"/>
            <a:ext cx="5223994" cy="984885"/>
          </a:xfrm>
          <a:prstGeom prst="rect">
            <a:avLst/>
          </a:prstGeom>
          <a:noFill/>
        </p:spPr>
        <p:txBody>
          <a:bodyPr wrap="none" rtlCol="0">
            <a:spAutoFit/>
          </a:bodyPr>
          <a:lstStyle/>
          <a:p>
            <a:r>
              <a:rPr lang="en-US" sz="4000" dirty="0" smtClean="0"/>
              <a:t>but it’s also the taxi line</a:t>
            </a:r>
            <a:endParaRPr lang="en-US" sz="4000" i="1" dirty="0"/>
          </a:p>
          <a:p>
            <a:endParaRPr lang="en-US" dirty="0"/>
          </a:p>
        </p:txBody>
      </p:sp>
    </p:spTree>
    <p:extLst>
      <p:ext uri="{BB962C8B-B14F-4D97-AF65-F5344CB8AC3E}">
        <p14:creationId xmlns:p14="http://schemas.microsoft.com/office/powerpoint/2010/main" val="335593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341"/>
            <a:ext cx="12349395" cy="5236143"/>
          </a:xfrm>
          <a:prstGeom prst="rect">
            <a:avLst/>
          </a:prstGeom>
        </p:spPr>
      </p:pic>
      <p:sp>
        <p:nvSpPr>
          <p:cNvPr id="12" name="TextBox 11"/>
          <p:cNvSpPr txBox="1"/>
          <p:nvPr/>
        </p:nvSpPr>
        <p:spPr>
          <a:xfrm>
            <a:off x="1661823" y="482895"/>
            <a:ext cx="8294643" cy="830997"/>
          </a:xfrm>
          <a:prstGeom prst="rect">
            <a:avLst/>
          </a:prstGeom>
          <a:noFill/>
        </p:spPr>
        <p:txBody>
          <a:bodyPr wrap="none" rtlCol="0">
            <a:spAutoFit/>
          </a:bodyPr>
          <a:lstStyle/>
          <a:p>
            <a:r>
              <a:rPr lang="en-US" sz="4800" dirty="0" smtClean="0"/>
              <a:t>Day Five  --  traveled to </a:t>
            </a:r>
            <a:r>
              <a:rPr lang="en-US" sz="4800" dirty="0" err="1" smtClean="0"/>
              <a:t>Artemisa</a:t>
            </a:r>
            <a:endParaRPr lang="en-US" sz="4800" dirty="0"/>
          </a:p>
        </p:txBody>
      </p:sp>
      <p:sp>
        <p:nvSpPr>
          <p:cNvPr id="13" name="5-Point Star 12"/>
          <p:cNvSpPr/>
          <p:nvPr/>
        </p:nvSpPr>
        <p:spPr>
          <a:xfrm>
            <a:off x="2902226" y="1947002"/>
            <a:ext cx="397565" cy="4929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36522" y="1914129"/>
            <a:ext cx="1165704" cy="369332"/>
          </a:xfrm>
          <a:prstGeom prst="rect">
            <a:avLst/>
          </a:prstGeom>
          <a:noFill/>
        </p:spPr>
        <p:txBody>
          <a:bodyPr wrap="none" rtlCol="0">
            <a:spAutoFit/>
          </a:bodyPr>
          <a:lstStyle/>
          <a:p>
            <a:r>
              <a:rPr lang="en-US" dirty="0" smtClean="0"/>
              <a:t>La Habana</a:t>
            </a:r>
            <a:endParaRPr lang="en-US" dirty="0"/>
          </a:p>
        </p:txBody>
      </p:sp>
      <p:sp>
        <p:nvSpPr>
          <p:cNvPr id="6" name="Oval 5"/>
          <p:cNvSpPr/>
          <p:nvPr/>
        </p:nvSpPr>
        <p:spPr>
          <a:xfrm>
            <a:off x="2598986" y="2443910"/>
            <a:ext cx="151076" cy="1749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73641" y="2353917"/>
            <a:ext cx="1025345" cy="369332"/>
          </a:xfrm>
          <a:prstGeom prst="rect">
            <a:avLst/>
          </a:prstGeom>
          <a:noFill/>
        </p:spPr>
        <p:txBody>
          <a:bodyPr wrap="none" rtlCol="0">
            <a:spAutoFit/>
          </a:bodyPr>
          <a:lstStyle/>
          <a:p>
            <a:r>
              <a:rPr lang="en-US" dirty="0" err="1" smtClean="0"/>
              <a:t>Artemisa</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71" y="2723249"/>
            <a:ext cx="1261483" cy="1261483"/>
          </a:xfrm>
          <a:prstGeom prst="rect">
            <a:avLst/>
          </a:prstGeom>
        </p:spPr>
      </p:pic>
    </p:spTree>
    <p:extLst>
      <p:ext uri="{BB962C8B-B14F-4D97-AF65-F5344CB8AC3E}">
        <p14:creationId xmlns:p14="http://schemas.microsoft.com/office/powerpoint/2010/main" val="4176677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75" y="0"/>
            <a:ext cx="11880469" cy="6858000"/>
          </a:xfrm>
          <a:prstGeom prst="rect">
            <a:avLst/>
          </a:prstGeom>
        </p:spPr>
      </p:pic>
      <p:sp>
        <p:nvSpPr>
          <p:cNvPr id="3" name="Subtitle 2"/>
          <p:cNvSpPr>
            <a:spLocks noGrp="1"/>
          </p:cNvSpPr>
          <p:nvPr>
            <p:ph type="subTitle" idx="1"/>
          </p:nvPr>
        </p:nvSpPr>
        <p:spPr>
          <a:xfrm>
            <a:off x="935093" y="4935986"/>
            <a:ext cx="9753622" cy="3541748"/>
          </a:xfrm>
          <a:noFill/>
        </p:spPr>
        <p:txBody>
          <a:bodyPr>
            <a:noAutofit/>
          </a:bodyPr>
          <a:lstStyle/>
          <a:p>
            <a:r>
              <a:rPr lang="en-US" sz="5400" b="1" dirty="0" smtClean="0"/>
              <a:t>Politics divide our governments,</a:t>
            </a:r>
            <a:endParaRPr lang="en-US" sz="5400" b="1" dirty="0"/>
          </a:p>
        </p:txBody>
      </p:sp>
    </p:spTree>
    <p:extLst>
      <p:ext uri="{BB962C8B-B14F-4D97-AF65-F5344CB8AC3E}">
        <p14:creationId xmlns:p14="http://schemas.microsoft.com/office/powerpoint/2010/main" val="2178816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52056" y="95414"/>
            <a:ext cx="9030293" cy="707886"/>
          </a:xfrm>
          <a:prstGeom prst="rect">
            <a:avLst/>
          </a:prstGeom>
          <a:noFill/>
        </p:spPr>
        <p:txBody>
          <a:bodyPr wrap="none" rtlCol="0">
            <a:spAutoFit/>
          </a:bodyPr>
          <a:lstStyle/>
          <a:p>
            <a:r>
              <a:rPr lang="en-US" sz="4000" dirty="0" smtClean="0"/>
              <a:t>Ballgame at </a:t>
            </a:r>
            <a:r>
              <a:rPr lang="en-US" sz="4000" i="1" dirty="0" err="1" smtClean="0"/>
              <a:t>Estadio</a:t>
            </a:r>
            <a:r>
              <a:rPr lang="en-US" sz="4000" i="1" dirty="0" smtClean="0"/>
              <a:t> 26 de Julio </a:t>
            </a:r>
            <a:r>
              <a:rPr lang="en-US" sz="4000" dirty="0" smtClean="0"/>
              <a:t>in </a:t>
            </a:r>
            <a:r>
              <a:rPr lang="en-US" sz="4000" dirty="0" err="1" smtClean="0"/>
              <a:t>Artemisa</a:t>
            </a:r>
            <a:endParaRPr lang="en-US" sz="40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56" y="886405"/>
            <a:ext cx="10058400" cy="5651563"/>
          </a:xfrm>
          <a:prstGeom prst="rect">
            <a:avLst/>
          </a:prstGeom>
        </p:spPr>
      </p:pic>
    </p:spTree>
    <p:extLst>
      <p:ext uri="{BB962C8B-B14F-4D97-AF65-F5344CB8AC3E}">
        <p14:creationId xmlns:p14="http://schemas.microsoft.com/office/powerpoint/2010/main" val="3683119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341"/>
            <a:ext cx="12349395" cy="5236143"/>
          </a:xfrm>
          <a:prstGeom prst="rect">
            <a:avLst/>
          </a:prstGeom>
        </p:spPr>
      </p:pic>
      <p:sp>
        <p:nvSpPr>
          <p:cNvPr id="12" name="TextBox 11"/>
          <p:cNvSpPr txBox="1"/>
          <p:nvPr/>
        </p:nvSpPr>
        <p:spPr>
          <a:xfrm>
            <a:off x="1443272" y="464176"/>
            <a:ext cx="8881149" cy="830997"/>
          </a:xfrm>
          <a:prstGeom prst="rect">
            <a:avLst/>
          </a:prstGeom>
          <a:noFill/>
        </p:spPr>
        <p:txBody>
          <a:bodyPr wrap="none" rtlCol="0">
            <a:spAutoFit/>
          </a:bodyPr>
          <a:lstStyle/>
          <a:p>
            <a:r>
              <a:rPr lang="en-US" sz="4800" dirty="0" smtClean="0"/>
              <a:t>Day Six  --  traveled to Pinar del Rio</a:t>
            </a:r>
            <a:endParaRPr lang="en-US" sz="4800" dirty="0"/>
          </a:p>
        </p:txBody>
      </p:sp>
      <p:sp>
        <p:nvSpPr>
          <p:cNvPr id="13" name="5-Point Star 12"/>
          <p:cNvSpPr/>
          <p:nvPr/>
        </p:nvSpPr>
        <p:spPr>
          <a:xfrm>
            <a:off x="2902226" y="1947002"/>
            <a:ext cx="397565" cy="4929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36522" y="1914129"/>
            <a:ext cx="1165704" cy="369332"/>
          </a:xfrm>
          <a:prstGeom prst="rect">
            <a:avLst/>
          </a:prstGeom>
          <a:noFill/>
        </p:spPr>
        <p:txBody>
          <a:bodyPr wrap="none" rtlCol="0">
            <a:spAutoFit/>
          </a:bodyPr>
          <a:lstStyle/>
          <a:p>
            <a:r>
              <a:rPr lang="en-US" dirty="0" smtClean="0"/>
              <a:t>La Habana</a:t>
            </a:r>
            <a:endParaRPr lang="en-US" dirty="0"/>
          </a:p>
        </p:txBody>
      </p:sp>
      <p:sp>
        <p:nvSpPr>
          <p:cNvPr id="6" name="Oval 5"/>
          <p:cNvSpPr/>
          <p:nvPr/>
        </p:nvSpPr>
        <p:spPr>
          <a:xfrm>
            <a:off x="1367734" y="2990728"/>
            <a:ext cx="151076" cy="1749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796" y="2584898"/>
            <a:ext cx="1364476" cy="369332"/>
          </a:xfrm>
          <a:prstGeom prst="rect">
            <a:avLst/>
          </a:prstGeom>
          <a:noFill/>
        </p:spPr>
        <p:txBody>
          <a:bodyPr wrap="none" rtlCol="0">
            <a:spAutoFit/>
          </a:bodyPr>
          <a:lstStyle/>
          <a:p>
            <a:r>
              <a:rPr lang="en-US" dirty="0" smtClean="0"/>
              <a:t>Pinar del Rio</a:t>
            </a:r>
            <a:endParaRPr lang="en-US" dirty="0"/>
          </a:p>
        </p:txBody>
      </p:sp>
      <p:cxnSp>
        <p:nvCxnSpPr>
          <p:cNvPr id="11" name="Straight Arrow Connector 10"/>
          <p:cNvCxnSpPr/>
          <p:nvPr/>
        </p:nvCxnSpPr>
        <p:spPr>
          <a:xfrm flipH="1">
            <a:off x="1518810" y="2353586"/>
            <a:ext cx="1383417" cy="6371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83" y="3241433"/>
            <a:ext cx="1257300" cy="1265682"/>
          </a:xfrm>
          <a:prstGeom prst="rect">
            <a:avLst/>
          </a:prstGeom>
        </p:spPr>
      </p:pic>
    </p:spTree>
    <p:extLst>
      <p:ext uri="{BB962C8B-B14F-4D97-AF65-F5344CB8AC3E}">
        <p14:creationId xmlns:p14="http://schemas.microsoft.com/office/powerpoint/2010/main" val="3829638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40758" y="95413"/>
            <a:ext cx="11485195" cy="707886"/>
          </a:xfrm>
          <a:prstGeom prst="rect">
            <a:avLst/>
          </a:prstGeom>
          <a:noFill/>
        </p:spPr>
        <p:txBody>
          <a:bodyPr wrap="none" rtlCol="0">
            <a:spAutoFit/>
          </a:bodyPr>
          <a:lstStyle/>
          <a:p>
            <a:r>
              <a:rPr lang="en-US" sz="4000" dirty="0" smtClean="0"/>
              <a:t>Rained out! at </a:t>
            </a:r>
            <a:r>
              <a:rPr lang="en-US" sz="4000" i="1" dirty="0" err="1" smtClean="0"/>
              <a:t>Estadio</a:t>
            </a:r>
            <a:r>
              <a:rPr lang="en-US" sz="4000" i="1" dirty="0" smtClean="0"/>
              <a:t> Capitan San Luis </a:t>
            </a:r>
            <a:r>
              <a:rPr lang="en-US" sz="4000" dirty="0" smtClean="0"/>
              <a:t>in Pinar del Rio</a:t>
            </a:r>
            <a:endParaRPr lang="en-US" sz="4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765" y="787179"/>
            <a:ext cx="8101179" cy="6070821"/>
          </a:xfrm>
          <a:prstGeom prst="rect">
            <a:avLst/>
          </a:prstGeom>
        </p:spPr>
      </p:pic>
    </p:spTree>
    <p:extLst>
      <p:ext uri="{BB962C8B-B14F-4D97-AF65-F5344CB8AC3E}">
        <p14:creationId xmlns:p14="http://schemas.microsoft.com/office/powerpoint/2010/main" val="2233618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66762" y="95413"/>
            <a:ext cx="11095986" cy="707886"/>
          </a:xfrm>
          <a:prstGeom prst="rect">
            <a:avLst/>
          </a:prstGeom>
          <a:noFill/>
        </p:spPr>
        <p:txBody>
          <a:bodyPr wrap="none" rtlCol="0">
            <a:spAutoFit/>
          </a:bodyPr>
          <a:lstStyle/>
          <a:p>
            <a:r>
              <a:rPr lang="en-US" sz="4000" dirty="0" smtClean="0"/>
              <a:t>I had a close encounter with a famous Cuban pitcher</a:t>
            </a:r>
            <a:endParaRPr lang="en-US" sz="4000"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595" y="715835"/>
            <a:ext cx="10058400" cy="5657850"/>
          </a:xfrm>
          <a:prstGeom prst="rect">
            <a:avLst/>
          </a:prstGeom>
        </p:spPr>
      </p:pic>
      <p:sp>
        <p:nvSpPr>
          <p:cNvPr id="4" name="TextBox 3"/>
          <p:cNvSpPr txBox="1"/>
          <p:nvPr/>
        </p:nvSpPr>
        <p:spPr>
          <a:xfrm>
            <a:off x="285306" y="6396335"/>
            <a:ext cx="11096627" cy="461665"/>
          </a:xfrm>
          <a:prstGeom prst="rect">
            <a:avLst/>
          </a:prstGeom>
          <a:noFill/>
        </p:spPr>
        <p:txBody>
          <a:bodyPr wrap="none" rtlCol="0">
            <a:spAutoFit/>
          </a:bodyPr>
          <a:lstStyle/>
          <a:p>
            <a:r>
              <a:rPr lang="en-US" sz="2400" dirty="0" smtClean="0"/>
              <a:t>Pedro Luis </a:t>
            </a:r>
            <a:r>
              <a:rPr lang="en-US" sz="2400" dirty="0" err="1" smtClean="0"/>
              <a:t>Lazo</a:t>
            </a:r>
            <a:r>
              <a:rPr lang="en-US" sz="2400" dirty="0" smtClean="0"/>
              <a:t> – star Cuban National Team pitcher and current manager of Pinar del Rio</a:t>
            </a:r>
            <a:endParaRPr lang="en-US" sz="2400" dirty="0"/>
          </a:p>
        </p:txBody>
      </p:sp>
    </p:spTree>
    <p:extLst>
      <p:ext uri="{BB962C8B-B14F-4D97-AF65-F5344CB8AC3E}">
        <p14:creationId xmlns:p14="http://schemas.microsoft.com/office/powerpoint/2010/main" val="3681372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3936" y="0"/>
            <a:ext cx="12128064" cy="707886"/>
          </a:xfrm>
          <a:prstGeom prst="rect">
            <a:avLst/>
          </a:prstGeom>
          <a:noFill/>
        </p:spPr>
        <p:txBody>
          <a:bodyPr wrap="none" rtlCol="0">
            <a:spAutoFit/>
          </a:bodyPr>
          <a:lstStyle/>
          <a:p>
            <a:r>
              <a:rPr lang="en-US" sz="4000" dirty="0" smtClean="0"/>
              <a:t>Day Seven – toured Havana and met with baseball groups</a:t>
            </a:r>
            <a:endParaRPr lang="en-US" sz="4000"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344" y="614109"/>
            <a:ext cx="8247247" cy="6180281"/>
          </a:xfrm>
          <a:prstGeom prst="rect">
            <a:avLst/>
          </a:prstGeom>
        </p:spPr>
      </p:pic>
    </p:spTree>
    <p:extLst>
      <p:ext uri="{BB962C8B-B14F-4D97-AF65-F5344CB8AC3E}">
        <p14:creationId xmlns:p14="http://schemas.microsoft.com/office/powerpoint/2010/main" val="727489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333167" y="71562"/>
            <a:ext cx="9144000" cy="1655762"/>
          </a:xfrm>
        </p:spPr>
        <p:txBody>
          <a:bodyPr>
            <a:normAutofit/>
          </a:bodyPr>
          <a:lstStyle/>
          <a:p>
            <a:r>
              <a:rPr lang="en-US" sz="8800" dirty="0" err="1" smtClean="0"/>
              <a:t>Béisbol</a:t>
            </a:r>
            <a:r>
              <a:rPr lang="en-US" sz="8800" dirty="0" smtClean="0"/>
              <a:t> Cubano</a:t>
            </a:r>
            <a:endParaRPr lang="en-US" sz="8800" dirty="0"/>
          </a:p>
        </p:txBody>
      </p:sp>
      <p:sp>
        <p:nvSpPr>
          <p:cNvPr id="2" name="TextBox 1"/>
          <p:cNvSpPr txBox="1"/>
          <p:nvPr/>
        </p:nvSpPr>
        <p:spPr>
          <a:xfrm>
            <a:off x="868736" y="1433909"/>
            <a:ext cx="7868885" cy="6124754"/>
          </a:xfrm>
          <a:prstGeom prst="rect">
            <a:avLst/>
          </a:prstGeom>
          <a:noFill/>
        </p:spPr>
        <p:txBody>
          <a:bodyPr wrap="none" rtlCol="0">
            <a:spAutoFit/>
          </a:bodyPr>
          <a:lstStyle/>
          <a:p>
            <a:r>
              <a:rPr lang="en-US" sz="2800" i="1" u="sng" dirty="0" smtClean="0"/>
              <a:t>Some observations of Cuban baseball</a:t>
            </a:r>
            <a:r>
              <a:rPr lang="en-US" sz="2800" u="sng" dirty="0" smtClean="0"/>
              <a:t>:</a:t>
            </a:r>
          </a:p>
          <a:p>
            <a:pPr lvl="1"/>
            <a:r>
              <a:rPr lang="en-US" sz="2800" dirty="0" smtClean="0"/>
              <a:t>The players are very athletic</a:t>
            </a:r>
          </a:p>
          <a:p>
            <a:pPr lvl="1"/>
            <a:r>
              <a:rPr lang="en-US" sz="2800" dirty="0" smtClean="0"/>
              <a:t>The quality of play has suffered</a:t>
            </a:r>
          </a:p>
          <a:p>
            <a:pPr lvl="1"/>
            <a:r>
              <a:rPr lang="en-US" sz="2800" dirty="0"/>
              <a:t>	</a:t>
            </a:r>
            <a:r>
              <a:rPr lang="en-US" sz="2800" dirty="0" smtClean="0"/>
              <a:t>Defections at the highest level</a:t>
            </a:r>
          </a:p>
          <a:p>
            <a:pPr lvl="1"/>
            <a:r>
              <a:rPr lang="en-US" sz="2800" dirty="0"/>
              <a:t>	</a:t>
            </a:r>
            <a:r>
              <a:rPr lang="en-US" sz="2800" dirty="0" smtClean="0"/>
              <a:t>Defections of younger players</a:t>
            </a:r>
          </a:p>
          <a:p>
            <a:pPr lvl="1"/>
            <a:r>
              <a:rPr lang="en-US" sz="2800" dirty="0" smtClean="0"/>
              <a:t>Fundamentals seem lacking among weaker teams</a:t>
            </a:r>
          </a:p>
          <a:p>
            <a:pPr lvl="1"/>
            <a:r>
              <a:rPr lang="en-US" sz="2800" dirty="0" smtClean="0"/>
              <a:t>Differences on the field</a:t>
            </a:r>
          </a:p>
          <a:p>
            <a:pPr lvl="1"/>
            <a:r>
              <a:rPr lang="en-US" sz="2800" dirty="0"/>
              <a:t>	</a:t>
            </a:r>
            <a:r>
              <a:rPr lang="en-US" sz="2800" dirty="0" smtClean="0"/>
              <a:t>“Small ball” tactics</a:t>
            </a:r>
          </a:p>
          <a:p>
            <a:pPr lvl="1"/>
            <a:r>
              <a:rPr lang="en-US" sz="2800" dirty="0"/>
              <a:t>	</a:t>
            </a:r>
            <a:r>
              <a:rPr lang="en-US" sz="2800" dirty="0" smtClean="0"/>
              <a:t>Mercy rule</a:t>
            </a:r>
          </a:p>
          <a:p>
            <a:pPr lvl="1"/>
            <a:r>
              <a:rPr lang="en-US" sz="2800" dirty="0"/>
              <a:t>	</a:t>
            </a:r>
            <a:r>
              <a:rPr lang="en-US" sz="2800" dirty="0" smtClean="0"/>
              <a:t>Schiller rule beginning in 11</a:t>
            </a:r>
            <a:r>
              <a:rPr lang="en-US" sz="2800" baseline="30000" dirty="0" smtClean="0"/>
              <a:t>th</a:t>
            </a:r>
            <a:r>
              <a:rPr lang="en-US" sz="2800" dirty="0" smtClean="0"/>
              <a:t> inning</a:t>
            </a:r>
          </a:p>
          <a:p>
            <a:pPr lvl="1"/>
            <a:r>
              <a:rPr lang="en-US" sz="2800" dirty="0"/>
              <a:t>	</a:t>
            </a:r>
            <a:r>
              <a:rPr lang="en-US" sz="2800" dirty="0" smtClean="0"/>
              <a:t>“Stretch” occurs at end of 5</a:t>
            </a:r>
            <a:r>
              <a:rPr lang="en-US" sz="2800" baseline="30000" dirty="0" smtClean="0"/>
              <a:t>th</a:t>
            </a:r>
            <a:r>
              <a:rPr lang="en-US" sz="2800" dirty="0" smtClean="0"/>
              <a:t> inning</a:t>
            </a:r>
          </a:p>
          <a:p>
            <a:pPr lvl="1"/>
            <a:r>
              <a:rPr lang="en-US" sz="2800" dirty="0"/>
              <a:t>	</a:t>
            </a:r>
            <a:r>
              <a:rPr lang="en-US" sz="2800" dirty="0" smtClean="0"/>
              <a:t>One female umpire – with three on the way</a:t>
            </a:r>
          </a:p>
          <a:p>
            <a:pPr lvl="1"/>
            <a:endParaRPr lang="en-US" sz="2800" dirty="0" smtClean="0"/>
          </a:p>
          <a:p>
            <a:pPr marL="914400" lvl="1"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0903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additive="base">
                                        <p:cTn id="4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 calcmode="lin" valueType="num">
                                      <p:cBhvr additive="base">
                                        <p:cTn id="5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 calcmode="lin" valueType="num">
                                      <p:cBhvr additive="base">
                                        <p:cTn id="5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anim calcmode="lin" valueType="num">
                                      <p:cBhvr additive="base">
                                        <p:cTn id="6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333167" y="71562"/>
            <a:ext cx="9144000" cy="1655762"/>
          </a:xfrm>
        </p:spPr>
        <p:txBody>
          <a:bodyPr>
            <a:normAutofit/>
          </a:bodyPr>
          <a:lstStyle/>
          <a:p>
            <a:r>
              <a:rPr lang="en-US" sz="8800" dirty="0" err="1" smtClean="0"/>
              <a:t>Béisbol</a:t>
            </a:r>
            <a:r>
              <a:rPr lang="en-US" sz="8800" dirty="0" smtClean="0"/>
              <a:t> Cubano</a:t>
            </a:r>
            <a:endParaRPr lang="en-US" sz="8800" dirty="0"/>
          </a:p>
        </p:txBody>
      </p:sp>
      <p:sp>
        <p:nvSpPr>
          <p:cNvPr id="2" name="TextBox 1"/>
          <p:cNvSpPr txBox="1"/>
          <p:nvPr/>
        </p:nvSpPr>
        <p:spPr>
          <a:xfrm>
            <a:off x="868736" y="1433909"/>
            <a:ext cx="9484007" cy="6124754"/>
          </a:xfrm>
          <a:prstGeom prst="rect">
            <a:avLst/>
          </a:prstGeom>
          <a:noFill/>
        </p:spPr>
        <p:txBody>
          <a:bodyPr wrap="none" rtlCol="0">
            <a:spAutoFit/>
          </a:bodyPr>
          <a:lstStyle/>
          <a:p>
            <a:r>
              <a:rPr lang="en-US" sz="2800" i="1" u="sng" dirty="0" smtClean="0"/>
              <a:t>Some observations of Cuban baseball</a:t>
            </a:r>
            <a:r>
              <a:rPr lang="en-US" sz="2800" u="sng" dirty="0" smtClean="0"/>
              <a:t>:</a:t>
            </a:r>
          </a:p>
          <a:p>
            <a:pPr lvl="1"/>
            <a:r>
              <a:rPr lang="en-US" sz="2800" dirty="0" smtClean="0"/>
              <a:t>Differences on the field (cont.)</a:t>
            </a:r>
          </a:p>
          <a:p>
            <a:pPr lvl="1"/>
            <a:r>
              <a:rPr lang="en-US" sz="2800" dirty="0"/>
              <a:t>	</a:t>
            </a:r>
            <a:r>
              <a:rPr lang="en-US" sz="2800" dirty="0" smtClean="0"/>
              <a:t>Batter shakes hands with catcher &amp; umpire – first time up</a:t>
            </a:r>
          </a:p>
          <a:p>
            <a:pPr lvl="1"/>
            <a:r>
              <a:rPr lang="en-US" sz="2800" dirty="0"/>
              <a:t>	</a:t>
            </a:r>
            <a:r>
              <a:rPr lang="en-US" sz="2800" dirty="0" smtClean="0"/>
              <a:t>Standardized uniforms</a:t>
            </a:r>
          </a:p>
          <a:p>
            <a:pPr lvl="1"/>
            <a:r>
              <a:rPr lang="en-US" sz="2800" dirty="0"/>
              <a:t>	</a:t>
            </a:r>
          </a:p>
          <a:p>
            <a:pPr lvl="1"/>
            <a:r>
              <a:rPr lang="en-US" sz="2800" smtClean="0"/>
              <a:t>The stadiums</a:t>
            </a:r>
            <a:endParaRPr lang="en-US" sz="2800" dirty="0" smtClean="0"/>
          </a:p>
          <a:p>
            <a:pPr lvl="1"/>
            <a:r>
              <a:rPr lang="en-US" sz="2800" dirty="0"/>
              <a:t>	</a:t>
            </a:r>
            <a:r>
              <a:rPr lang="en-US" sz="2800" dirty="0" smtClean="0"/>
              <a:t>Single deck - most seating on wide concrete steps</a:t>
            </a:r>
          </a:p>
          <a:p>
            <a:pPr lvl="1"/>
            <a:r>
              <a:rPr lang="en-US" sz="2800" dirty="0"/>
              <a:t>	</a:t>
            </a:r>
            <a:r>
              <a:rPr lang="en-US" sz="2800" dirty="0" smtClean="0"/>
              <a:t>Few concessions</a:t>
            </a:r>
          </a:p>
          <a:p>
            <a:pPr lvl="1"/>
            <a:r>
              <a:rPr lang="en-US" sz="2800" dirty="0"/>
              <a:t>	</a:t>
            </a:r>
            <a:r>
              <a:rPr lang="en-US" sz="2800" dirty="0" smtClean="0"/>
              <a:t>No advertising – revolutionary slogans/pictures instead</a:t>
            </a:r>
          </a:p>
          <a:p>
            <a:pPr lvl="1"/>
            <a:endParaRPr lang="en-US" sz="2800" dirty="0"/>
          </a:p>
          <a:p>
            <a:pPr lvl="1"/>
            <a:r>
              <a:rPr lang="en-US" sz="2800" dirty="0" err="1" smtClean="0"/>
              <a:t>Fútbol</a:t>
            </a:r>
            <a:r>
              <a:rPr lang="en-US" sz="2800" dirty="0" smtClean="0"/>
              <a:t> is gaining in popularity!</a:t>
            </a:r>
          </a:p>
          <a:p>
            <a:pPr lvl="1"/>
            <a:r>
              <a:rPr lang="en-US" sz="2800" dirty="0"/>
              <a:t>	</a:t>
            </a:r>
            <a:r>
              <a:rPr lang="en-US" sz="2800" dirty="0" smtClean="0"/>
              <a:t>	</a:t>
            </a:r>
          </a:p>
          <a:p>
            <a:pPr lvl="1"/>
            <a:endParaRPr lang="en-US" sz="2800" dirty="0" smtClean="0"/>
          </a:p>
          <a:p>
            <a:pPr marL="914400" lvl="1"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3885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anim calcmode="lin" valueType="num">
                                      <p:cBhvr additive="base">
                                        <p:cTn id="6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671939" y="257579"/>
            <a:ext cx="9144000" cy="1655762"/>
          </a:xfrm>
        </p:spPr>
        <p:txBody>
          <a:bodyPr>
            <a:noAutofit/>
          </a:bodyPr>
          <a:lstStyle/>
          <a:p>
            <a:r>
              <a:rPr lang="en-US" sz="4000" b="1" dirty="0" err="1" smtClean="0"/>
              <a:t>Béisbol</a:t>
            </a:r>
            <a:r>
              <a:rPr lang="en-US" sz="4000" b="1" dirty="0" smtClean="0"/>
              <a:t> Cubano</a:t>
            </a:r>
          </a:p>
          <a:p>
            <a:r>
              <a:rPr lang="en-US" sz="4000" dirty="0" smtClean="0"/>
              <a:t>Name that Cuban player:</a:t>
            </a:r>
            <a:endParaRPr lang="en-US" sz="4000" dirty="0"/>
          </a:p>
        </p:txBody>
      </p:sp>
      <p:sp>
        <p:nvSpPr>
          <p:cNvPr id="2" name="TextBox 1"/>
          <p:cNvSpPr txBox="1"/>
          <p:nvPr/>
        </p:nvSpPr>
        <p:spPr>
          <a:xfrm>
            <a:off x="868736" y="1433909"/>
            <a:ext cx="2031325" cy="1384995"/>
          </a:xfrm>
          <a:prstGeom prst="rect">
            <a:avLst/>
          </a:prstGeom>
          <a:noFill/>
        </p:spPr>
        <p:txBody>
          <a:bodyPr wrap="none" rtlCol="0">
            <a:spAutoFit/>
          </a:bodyPr>
          <a:lstStyle/>
          <a:p>
            <a:pPr lvl="1"/>
            <a:r>
              <a:rPr lang="en-US" sz="2800" dirty="0"/>
              <a:t>	</a:t>
            </a:r>
            <a:r>
              <a:rPr lang="en-US" sz="2800" dirty="0" smtClean="0"/>
              <a:t>	</a:t>
            </a:r>
          </a:p>
          <a:p>
            <a:pPr lvl="1"/>
            <a:endParaRPr lang="en-US" sz="2800" dirty="0" smtClean="0"/>
          </a:p>
          <a:p>
            <a:pPr marL="914400" lvl="1" indent="-457200">
              <a:buFont typeface="Arial" panose="020B0604020202020204" pitchFamily="34" charset="0"/>
              <a:buChar char="•"/>
            </a:pP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5076" y="0"/>
            <a:ext cx="4727075" cy="2589096"/>
          </a:xfrm>
          <a:prstGeom prst="rect">
            <a:avLst/>
          </a:prstGeom>
        </p:spPr>
      </p:pic>
      <p:sp>
        <p:nvSpPr>
          <p:cNvPr id="3" name="TextBox 2"/>
          <p:cNvSpPr txBox="1"/>
          <p:nvPr/>
        </p:nvSpPr>
        <p:spPr>
          <a:xfrm>
            <a:off x="221941" y="2518074"/>
            <a:ext cx="6489577" cy="3785652"/>
          </a:xfrm>
          <a:prstGeom prst="rect">
            <a:avLst/>
          </a:prstGeom>
          <a:noFill/>
        </p:spPr>
        <p:txBody>
          <a:bodyPr wrap="square" rtlCol="0">
            <a:spAutoFit/>
          </a:bodyPr>
          <a:lstStyle/>
          <a:p>
            <a:r>
              <a:rPr lang="en-US" sz="2400" dirty="0" smtClean="0"/>
              <a:t>Played for the Dodgers from 1952 through 1960 seasons</a:t>
            </a:r>
          </a:p>
          <a:p>
            <a:endParaRPr lang="en-US" sz="2400" dirty="0" smtClean="0"/>
          </a:p>
          <a:p>
            <a:r>
              <a:rPr lang="en-US" sz="2400" dirty="0" smtClean="0"/>
              <a:t>Was an outfielder and used often as a pinch-hitter</a:t>
            </a:r>
          </a:p>
          <a:p>
            <a:endParaRPr lang="en-US" sz="2400" dirty="0"/>
          </a:p>
          <a:p>
            <a:r>
              <a:rPr lang="en-US" sz="2400" dirty="0" smtClean="0"/>
              <a:t>Entered Game 7 of the 1955 World Series as a defensive replacement</a:t>
            </a:r>
          </a:p>
          <a:p>
            <a:endParaRPr lang="en-US" sz="2400" dirty="0"/>
          </a:p>
          <a:p>
            <a:r>
              <a:rPr lang="en-US" sz="2400" dirty="0" smtClean="0"/>
              <a:t>Made a game-saving catch in LF to preserve Johnny </a:t>
            </a:r>
            <a:r>
              <a:rPr lang="en-US" sz="2400" dirty="0" err="1" smtClean="0"/>
              <a:t>Podres</a:t>
            </a:r>
            <a:r>
              <a:rPr lang="en-US" sz="2400" dirty="0" smtClean="0"/>
              <a:t>’ shutout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615" y="34191"/>
            <a:ext cx="4992241" cy="6775185"/>
          </a:xfrm>
          <a:prstGeom prst="rect">
            <a:avLst/>
          </a:prstGeom>
        </p:spPr>
      </p:pic>
    </p:spTree>
    <p:extLst>
      <p:ext uri="{BB962C8B-B14F-4D97-AF65-F5344CB8AC3E}">
        <p14:creationId xmlns:p14="http://schemas.microsoft.com/office/powerpoint/2010/main" val="129663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671939" y="257579"/>
            <a:ext cx="9144000" cy="1655762"/>
          </a:xfrm>
        </p:spPr>
        <p:txBody>
          <a:bodyPr>
            <a:noAutofit/>
          </a:bodyPr>
          <a:lstStyle/>
          <a:p>
            <a:r>
              <a:rPr lang="en-US" sz="4000" b="1" dirty="0" err="1" smtClean="0"/>
              <a:t>Béisbol</a:t>
            </a:r>
            <a:r>
              <a:rPr lang="en-US" sz="4000" b="1" dirty="0" smtClean="0"/>
              <a:t> Cubano</a:t>
            </a:r>
          </a:p>
          <a:p>
            <a:r>
              <a:rPr lang="en-US" sz="4000" dirty="0" smtClean="0"/>
              <a:t>Name that Cuban player:</a:t>
            </a:r>
            <a:endParaRPr lang="en-US" sz="4000" dirty="0"/>
          </a:p>
        </p:txBody>
      </p:sp>
      <p:sp>
        <p:nvSpPr>
          <p:cNvPr id="2" name="TextBox 1"/>
          <p:cNvSpPr txBox="1"/>
          <p:nvPr/>
        </p:nvSpPr>
        <p:spPr>
          <a:xfrm>
            <a:off x="868736" y="1433909"/>
            <a:ext cx="2031325" cy="1384995"/>
          </a:xfrm>
          <a:prstGeom prst="rect">
            <a:avLst/>
          </a:prstGeom>
          <a:noFill/>
        </p:spPr>
        <p:txBody>
          <a:bodyPr wrap="none" rtlCol="0">
            <a:spAutoFit/>
          </a:bodyPr>
          <a:lstStyle/>
          <a:p>
            <a:pPr lvl="1"/>
            <a:r>
              <a:rPr lang="en-US" sz="2800" dirty="0"/>
              <a:t>	</a:t>
            </a:r>
            <a:r>
              <a:rPr lang="en-US" sz="2800" dirty="0" smtClean="0"/>
              <a:t>	</a:t>
            </a:r>
          </a:p>
          <a:p>
            <a:pPr lvl="1"/>
            <a:endParaRPr lang="en-US" sz="2800" dirty="0" smtClean="0"/>
          </a:p>
          <a:p>
            <a:pPr marL="914400" lvl="1" indent="-457200">
              <a:buFont typeface="Arial" panose="020B0604020202020204" pitchFamily="34" charset="0"/>
              <a:buChar char="•"/>
            </a:pPr>
            <a:endParaRPr lang="en-US" sz="2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8714" y="7637"/>
            <a:ext cx="2550498" cy="1913341"/>
          </a:xfrm>
          <a:prstGeom prst="rect">
            <a:avLst/>
          </a:prstGeom>
        </p:spPr>
      </p:pic>
      <p:sp>
        <p:nvSpPr>
          <p:cNvPr id="8" name="TextBox 7"/>
          <p:cNvSpPr txBox="1"/>
          <p:nvPr/>
        </p:nvSpPr>
        <p:spPr>
          <a:xfrm>
            <a:off x="355105" y="1920978"/>
            <a:ext cx="6019061" cy="4524315"/>
          </a:xfrm>
          <a:prstGeom prst="rect">
            <a:avLst/>
          </a:prstGeom>
          <a:noFill/>
        </p:spPr>
        <p:txBody>
          <a:bodyPr wrap="square" rtlCol="0">
            <a:spAutoFit/>
          </a:bodyPr>
          <a:lstStyle/>
          <a:p>
            <a:r>
              <a:rPr lang="en-US" sz="2400" dirty="0" smtClean="0"/>
              <a:t>Played with the AAA Cuban Sugar Kings in 1960</a:t>
            </a:r>
          </a:p>
          <a:p>
            <a:endParaRPr lang="en-US" sz="2400" dirty="0"/>
          </a:p>
          <a:p>
            <a:r>
              <a:rPr lang="en-US" sz="2400" dirty="0" smtClean="0"/>
              <a:t>Left Cuba to play minor-league ball for the Reds, just prior to Castro restricting emigration</a:t>
            </a:r>
          </a:p>
          <a:p>
            <a:endParaRPr lang="en-US" sz="2400" dirty="0"/>
          </a:p>
          <a:p>
            <a:r>
              <a:rPr lang="en-US" sz="2400" dirty="0" smtClean="0"/>
              <a:t>Was called up to the Reds in 1964</a:t>
            </a:r>
          </a:p>
          <a:p>
            <a:endParaRPr lang="en-US" sz="2400" dirty="0"/>
          </a:p>
          <a:p>
            <a:r>
              <a:rPr lang="en-US" sz="2400" dirty="0" smtClean="0"/>
              <a:t>Hit a key home run in Game 7 of the 1975 World Series off Bill “Spaceman” Lee</a:t>
            </a:r>
          </a:p>
          <a:p>
            <a:endParaRPr lang="en-US" sz="2400" dirty="0"/>
          </a:p>
          <a:p>
            <a:r>
              <a:rPr lang="en-US" sz="2400" dirty="0" smtClean="0"/>
              <a:t>Was elected to the U.S. Baseball Hall of Fame in 2000</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640" y="7637"/>
            <a:ext cx="4737757" cy="6632860"/>
          </a:xfrm>
          <a:prstGeom prst="rect">
            <a:avLst/>
          </a:prstGeom>
        </p:spPr>
      </p:pic>
    </p:spTree>
    <p:extLst>
      <p:ext uri="{BB962C8B-B14F-4D97-AF65-F5344CB8AC3E}">
        <p14:creationId xmlns:p14="http://schemas.microsoft.com/office/powerpoint/2010/main" val="92958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 calcmode="lin" valueType="num">
                                      <p:cBhvr additive="base">
                                        <p:cTn id="24"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 calcmode="lin" valueType="num">
                                      <p:cBhvr additive="base">
                                        <p:cTn id="3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anim calcmode="lin" valueType="num">
                                      <p:cBhvr additive="base">
                                        <p:cTn id="36"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574284" y="62144"/>
            <a:ext cx="9144000" cy="1655762"/>
          </a:xfrm>
        </p:spPr>
        <p:txBody>
          <a:bodyPr>
            <a:noAutofit/>
          </a:bodyPr>
          <a:lstStyle/>
          <a:p>
            <a:r>
              <a:rPr lang="en-US" sz="4000" b="1" dirty="0" err="1" smtClean="0"/>
              <a:t>Béisbol</a:t>
            </a:r>
            <a:r>
              <a:rPr lang="en-US" sz="4000" b="1" dirty="0" smtClean="0"/>
              <a:t> Cubano</a:t>
            </a:r>
          </a:p>
          <a:p>
            <a:r>
              <a:rPr lang="en-US" sz="4000" dirty="0" smtClean="0"/>
              <a:t>Name that Cuban player:</a:t>
            </a:r>
            <a:endParaRPr lang="en-US" sz="4000" dirty="0"/>
          </a:p>
        </p:txBody>
      </p:sp>
      <p:sp>
        <p:nvSpPr>
          <p:cNvPr id="2" name="TextBox 1"/>
          <p:cNvSpPr txBox="1"/>
          <p:nvPr/>
        </p:nvSpPr>
        <p:spPr>
          <a:xfrm>
            <a:off x="868736" y="1433909"/>
            <a:ext cx="2031325" cy="1384995"/>
          </a:xfrm>
          <a:prstGeom prst="rect">
            <a:avLst/>
          </a:prstGeom>
          <a:noFill/>
        </p:spPr>
        <p:txBody>
          <a:bodyPr wrap="none" rtlCol="0">
            <a:spAutoFit/>
          </a:bodyPr>
          <a:lstStyle/>
          <a:p>
            <a:pPr lvl="1"/>
            <a:r>
              <a:rPr lang="en-US" sz="2800" dirty="0"/>
              <a:t>	</a:t>
            </a:r>
            <a:r>
              <a:rPr lang="en-US" sz="2800" dirty="0" smtClean="0"/>
              <a:t>	</a:t>
            </a:r>
          </a:p>
          <a:p>
            <a:pPr lvl="1"/>
            <a:endParaRPr lang="en-US" sz="2800" dirty="0" smtClean="0"/>
          </a:p>
          <a:p>
            <a:pPr marL="914400" lvl="1" indent="-457200">
              <a:buFont typeface="Arial" panose="020B0604020202020204" pitchFamily="34" charset="0"/>
              <a:buChar char="•"/>
            </a:pPr>
            <a:endParaRPr lang="en-US" sz="2800" dirty="0"/>
          </a:p>
        </p:txBody>
      </p:sp>
      <p:sp>
        <p:nvSpPr>
          <p:cNvPr id="8" name="TextBox 7"/>
          <p:cNvSpPr txBox="1"/>
          <p:nvPr/>
        </p:nvSpPr>
        <p:spPr>
          <a:xfrm>
            <a:off x="319594" y="1530361"/>
            <a:ext cx="6019061" cy="5632311"/>
          </a:xfrm>
          <a:prstGeom prst="rect">
            <a:avLst/>
          </a:prstGeom>
          <a:noFill/>
        </p:spPr>
        <p:txBody>
          <a:bodyPr wrap="square" rtlCol="0">
            <a:spAutoFit/>
          </a:bodyPr>
          <a:lstStyle/>
          <a:p>
            <a:r>
              <a:rPr lang="en-US" sz="2400" dirty="0" smtClean="0"/>
              <a:t>He joined the Cuban army in 1954 so he could pitch for their team on the weekends</a:t>
            </a:r>
          </a:p>
          <a:p>
            <a:endParaRPr lang="en-US" sz="2400" dirty="0" smtClean="0"/>
          </a:p>
          <a:p>
            <a:r>
              <a:rPr lang="en-US" sz="2400" dirty="0" smtClean="0"/>
              <a:t>After his discharge, he played in Nicaragua, for the AAA Cuban Sugar Kings, and for the Reds</a:t>
            </a:r>
          </a:p>
          <a:p>
            <a:endParaRPr lang="en-US" sz="2400" dirty="0"/>
          </a:p>
          <a:p>
            <a:r>
              <a:rPr lang="en-US" sz="2400" dirty="0" smtClean="0"/>
              <a:t>He was dealt to the Cardinals in 1964 and then to the Astros during the 1965 season</a:t>
            </a:r>
          </a:p>
          <a:p>
            <a:endParaRPr lang="en-US" sz="2400" dirty="0"/>
          </a:p>
          <a:p>
            <a:r>
              <a:rPr lang="en-US" sz="2400" dirty="0" smtClean="0"/>
              <a:t>He pitched for the Astros for four seasons, and was an all-star in 1967</a:t>
            </a:r>
          </a:p>
          <a:p>
            <a:endParaRPr lang="en-US" sz="2400" dirty="0"/>
          </a:p>
          <a:p>
            <a:r>
              <a:rPr lang="en-US" sz="2400" dirty="0" smtClean="0"/>
              <a:t>He had his greatest success with the Orioles, winning 20 games four times and a Cy Young</a:t>
            </a:r>
            <a:endParaRPr lang="en-US" sz="2400" dirty="0"/>
          </a:p>
          <a:p>
            <a:endParaRPr lang="en-US" sz="2400"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1773" y="62144"/>
            <a:ext cx="2490185" cy="24901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655" y="-251175"/>
            <a:ext cx="5609946" cy="7336083"/>
          </a:xfrm>
          <a:prstGeom prst="rect">
            <a:avLst/>
          </a:prstGeom>
        </p:spPr>
      </p:pic>
    </p:spTree>
    <p:extLst>
      <p:ext uri="{BB962C8B-B14F-4D97-AF65-F5344CB8AC3E}">
        <p14:creationId xmlns:p14="http://schemas.microsoft.com/office/powerpoint/2010/main" val="42638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 calcmode="lin" valueType="num">
                                      <p:cBhvr additive="base">
                                        <p:cTn id="3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43234" y="753754"/>
            <a:ext cx="9144000" cy="1655762"/>
          </a:xfrm>
        </p:spPr>
        <p:txBody>
          <a:bodyPr>
            <a:normAutofit fontScale="92500"/>
          </a:bodyPr>
          <a:lstStyle/>
          <a:p>
            <a:r>
              <a:rPr lang="en-US" sz="4400" dirty="0" smtClean="0"/>
              <a:t>but the baseball field is common ground</a:t>
            </a:r>
          </a:p>
          <a:p>
            <a:r>
              <a:rPr lang="en-US" sz="4400" dirty="0" smtClean="0"/>
              <a:t>for Cubans and Americans</a:t>
            </a:r>
            <a:endParaRPr lang="en-US" sz="4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8" y="2300426"/>
            <a:ext cx="12153532" cy="9115147"/>
          </a:xfrm>
          <a:prstGeom prst="rect">
            <a:avLst/>
          </a:prstGeom>
        </p:spPr>
      </p:pic>
    </p:spTree>
    <p:extLst>
      <p:ext uri="{BB962C8B-B14F-4D97-AF65-F5344CB8AC3E}">
        <p14:creationId xmlns:p14="http://schemas.microsoft.com/office/powerpoint/2010/main" val="1433878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449996" y="21157"/>
            <a:ext cx="9144000" cy="1655762"/>
          </a:xfrm>
        </p:spPr>
        <p:txBody>
          <a:bodyPr>
            <a:noAutofit/>
          </a:bodyPr>
          <a:lstStyle/>
          <a:p>
            <a:r>
              <a:rPr lang="en-US" sz="4000" b="1" dirty="0" err="1" smtClean="0"/>
              <a:t>Béisbol</a:t>
            </a:r>
            <a:r>
              <a:rPr lang="en-US" sz="4000" b="1" dirty="0" smtClean="0"/>
              <a:t> Cubano</a:t>
            </a:r>
          </a:p>
          <a:p>
            <a:r>
              <a:rPr lang="en-US" sz="4000" dirty="0" smtClean="0"/>
              <a:t>Name that Cuban player:</a:t>
            </a:r>
            <a:endParaRPr lang="en-US" sz="4000" dirty="0"/>
          </a:p>
        </p:txBody>
      </p:sp>
      <p:sp>
        <p:nvSpPr>
          <p:cNvPr id="2" name="TextBox 1"/>
          <p:cNvSpPr txBox="1"/>
          <p:nvPr/>
        </p:nvSpPr>
        <p:spPr>
          <a:xfrm>
            <a:off x="868736" y="1433909"/>
            <a:ext cx="2031325" cy="1384995"/>
          </a:xfrm>
          <a:prstGeom prst="rect">
            <a:avLst/>
          </a:prstGeom>
          <a:noFill/>
        </p:spPr>
        <p:txBody>
          <a:bodyPr wrap="none" rtlCol="0">
            <a:spAutoFit/>
          </a:bodyPr>
          <a:lstStyle/>
          <a:p>
            <a:pPr lvl="1"/>
            <a:r>
              <a:rPr lang="en-US" sz="2800" dirty="0"/>
              <a:t>	</a:t>
            </a:r>
            <a:r>
              <a:rPr lang="en-US" sz="2800" dirty="0" smtClean="0"/>
              <a:t>	</a:t>
            </a:r>
          </a:p>
          <a:p>
            <a:pPr lvl="1"/>
            <a:endParaRPr lang="en-US" sz="2800" dirty="0" smtClean="0"/>
          </a:p>
          <a:p>
            <a:pPr marL="914400" lvl="1" indent="-457200">
              <a:buFont typeface="Arial" panose="020B0604020202020204" pitchFamily="34" charset="0"/>
              <a:buChar char="•"/>
            </a:pPr>
            <a:endParaRPr lang="en-US" sz="2800" dirty="0"/>
          </a:p>
        </p:txBody>
      </p:sp>
      <p:sp>
        <p:nvSpPr>
          <p:cNvPr id="8" name="TextBox 7"/>
          <p:cNvSpPr txBox="1"/>
          <p:nvPr/>
        </p:nvSpPr>
        <p:spPr>
          <a:xfrm>
            <a:off x="239695" y="1225689"/>
            <a:ext cx="6019061" cy="6001643"/>
          </a:xfrm>
          <a:prstGeom prst="rect">
            <a:avLst/>
          </a:prstGeom>
          <a:noFill/>
        </p:spPr>
        <p:txBody>
          <a:bodyPr wrap="square" rtlCol="0">
            <a:spAutoFit/>
          </a:bodyPr>
          <a:lstStyle/>
          <a:p>
            <a:r>
              <a:rPr lang="en-US" sz="2400" dirty="0" smtClean="0"/>
              <a:t>He started his professional career in 1959 with the Mexico City Tigers</a:t>
            </a:r>
          </a:p>
          <a:p>
            <a:endParaRPr lang="en-US" sz="2400" dirty="0" smtClean="0"/>
          </a:p>
          <a:p>
            <a:r>
              <a:rPr lang="en-US" sz="2400" dirty="0" smtClean="0"/>
              <a:t>In 1961 his contract was sold to the Cleveland Indians</a:t>
            </a:r>
          </a:p>
          <a:p>
            <a:endParaRPr lang="en-US" sz="2400" dirty="0"/>
          </a:p>
          <a:p>
            <a:r>
              <a:rPr lang="en-US" sz="2400" dirty="0" smtClean="0"/>
              <a:t>When brought up to the majors in 1964, he won his first start in NY against Whitey Ford</a:t>
            </a:r>
          </a:p>
          <a:p>
            <a:endParaRPr lang="en-US" sz="2400" dirty="0"/>
          </a:p>
          <a:p>
            <a:r>
              <a:rPr lang="en-US" sz="2400" dirty="0" smtClean="0"/>
              <a:t>He signed as a free agent with Boston in 1971, where he had great success – winning 20 games three times</a:t>
            </a:r>
          </a:p>
          <a:p>
            <a:endParaRPr lang="en-US" sz="2400" dirty="0"/>
          </a:p>
          <a:p>
            <a:r>
              <a:rPr lang="en-US" sz="2400" dirty="0" smtClean="0"/>
              <a:t>Red Smith once said “he looks like </a:t>
            </a:r>
            <a:r>
              <a:rPr lang="en-US" sz="2400" dirty="0" err="1" smtClean="0"/>
              <a:t>Pancho</a:t>
            </a:r>
            <a:r>
              <a:rPr lang="en-US" sz="2400" dirty="0" smtClean="0"/>
              <a:t> Villa after a tough week of looting and burning.”</a:t>
            </a:r>
            <a:endParaRPr lang="en-US" sz="2400" dirty="0"/>
          </a:p>
          <a:p>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3079" y="92178"/>
            <a:ext cx="2876365" cy="287636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822" y="92178"/>
            <a:ext cx="4617665" cy="6541692"/>
          </a:xfrm>
          <a:prstGeom prst="rect">
            <a:avLst/>
          </a:prstGeom>
        </p:spPr>
      </p:pic>
    </p:spTree>
    <p:extLst>
      <p:ext uri="{BB962C8B-B14F-4D97-AF65-F5344CB8AC3E}">
        <p14:creationId xmlns:p14="http://schemas.microsoft.com/office/powerpoint/2010/main" val="5207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 calcmode="lin" valueType="num">
                                      <p:cBhvr additive="base">
                                        <p:cTn id="2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 calcmode="lin" valueType="num">
                                      <p:cBhvr additive="base">
                                        <p:cTn id="32"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 calcmode="lin" valueType="num">
                                      <p:cBhvr additive="base">
                                        <p:cTn id="38"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574284" y="62144"/>
            <a:ext cx="9144000" cy="1655762"/>
          </a:xfrm>
        </p:spPr>
        <p:txBody>
          <a:bodyPr>
            <a:noAutofit/>
          </a:bodyPr>
          <a:lstStyle/>
          <a:p>
            <a:r>
              <a:rPr lang="en-US" sz="4000" b="1" dirty="0" err="1" smtClean="0"/>
              <a:t>Béisbol</a:t>
            </a:r>
            <a:r>
              <a:rPr lang="en-US" sz="4000" b="1" dirty="0" smtClean="0"/>
              <a:t> Cubano</a:t>
            </a:r>
          </a:p>
          <a:p>
            <a:r>
              <a:rPr lang="en-US" sz="4000" dirty="0" smtClean="0"/>
              <a:t>Name that Cuban player:</a:t>
            </a:r>
            <a:endParaRPr lang="en-US" sz="4000" dirty="0"/>
          </a:p>
        </p:txBody>
      </p:sp>
      <p:sp>
        <p:nvSpPr>
          <p:cNvPr id="2" name="TextBox 1"/>
          <p:cNvSpPr txBox="1"/>
          <p:nvPr/>
        </p:nvSpPr>
        <p:spPr>
          <a:xfrm>
            <a:off x="868736" y="1433909"/>
            <a:ext cx="2031325" cy="1384995"/>
          </a:xfrm>
          <a:prstGeom prst="rect">
            <a:avLst/>
          </a:prstGeom>
          <a:noFill/>
        </p:spPr>
        <p:txBody>
          <a:bodyPr wrap="none" rtlCol="0">
            <a:spAutoFit/>
          </a:bodyPr>
          <a:lstStyle/>
          <a:p>
            <a:pPr lvl="1"/>
            <a:r>
              <a:rPr lang="en-US" sz="2800" dirty="0"/>
              <a:t>	</a:t>
            </a:r>
            <a:r>
              <a:rPr lang="en-US" sz="2800" dirty="0" smtClean="0"/>
              <a:t>	</a:t>
            </a:r>
          </a:p>
          <a:p>
            <a:pPr lvl="1"/>
            <a:endParaRPr lang="en-US" sz="2800" dirty="0" smtClean="0"/>
          </a:p>
          <a:p>
            <a:pPr marL="914400" lvl="1" indent="-457200">
              <a:buFont typeface="Arial" panose="020B0604020202020204" pitchFamily="34" charset="0"/>
              <a:buChar char="•"/>
            </a:pPr>
            <a:endParaRPr lang="en-US" sz="2800" dirty="0"/>
          </a:p>
        </p:txBody>
      </p:sp>
      <p:sp>
        <p:nvSpPr>
          <p:cNvPr id="8" name="TextBox 7"/>
          <p:cNvSpPr txBox="1"/>
          <p:nvPr/>
        </p:nvSpPr>
        <p:spPr>
          <a:xfrm>
            <a:off x="319594" y="1530361"/>
            <a:ext cx="6019061" cy="830997"/>
          </a:xfrm>
          <a:prstGeom prst="rect">
            <a:avLst/>
          </a:prstGeom>
          <a:noFill/>
        </p:spPr>
        <p:txBody>
          <a:bodyPr wrap="square" rtlCol="0">
            <a:spAutoFit/>
          </a:bodyPr>
          <a:lstStyle/>
          <a:p>
            <a:endParaRPr lang="en-US" sz="2400" dirty="0"/>
          </a:p>
          <a:p>
            <a:endParaRPr lang="en-US" sz="24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369" y="159325"/>
            <a:ext cx="2876733" cy="2876733"/>
          </a:xfrm>
          <a:prstGeom prst="rect">
            <a:avLst/>
          </a:prstGeom>
        </p:spPr>
      </p:pic>
      <p:sp>
        <p:nvSpPr>
          <p:cNvPr id="7" name="TextBox 6"/>
          <p:cNvSpPr txBox="1"/>
          <p:nvPr/>
        </p:nvSpPr>
        <p:spPr>
          <a:xfrm>
            <a:off x="195305" y="1752083"/>
            <a:ext cx="6267637" cy="4154984"/>
          </a:xfrm>
          <a:prstGeom prst="rect">
            <a:avLst/>
          </a:prstGeom>
          <a:noFill/>
        </p:spPr>
        <p:txBody>
          <a:bodyPr wrap="square" rtlCol="0">
            <a:spAutoFit/>
          </a:bodyPr>
          <a:lstStyle/>
          <a:p>
            <a:r>
              <a:rPr lang="en-US" sz="2400" dirty="0" smtClean="0"/>
              <a:t>He was a star pitcher for his prep academy baseball team</a:t>
            </a:r>
          </a:p>
          <a:p>
            <a:endParaRPr lang="en-US" sz="2400" dirty="0"/>
          </a:p>
          <a:p>
            <a:r>
              <a:rPr lang="en-US" sz="2400" dirty="0" smtClean="0"/>
              <a:t>He played college basketball, but felt that swimming was his best sport</a:t>
            </a:r>
          </a:p>
          <a:p>
            <a:endParaRPr lang="en-US" sz="2400" dirty="0"/>
          </a:p>
          <a:p>
            <a:r>
              <a:rPr lang="en-US" sz="2400" dirty="0" smtClean="0"/>
              <a:t>He was a life-long baseball player, fan, and activist</a:t>
            </a:r>
          </a:p>
          <a:p>
            <a:endParaRPr lang="en-US" sz="2400" dirty="0"/>
          </a:p>
          <a:p>
            <a:r>
              <a:rPr lang="en-US" sz="2400" dirty="0" smtClean="0"/>
              <a:t>He is considered one of the most influential forces on baseball in Cuba and internationally</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373" y="62144"/>
            <a:ext cx="5005550" cy="6674067"/>
          </a:xfrm>
          <a:prstGeom prst="rect">
            <a:avLst/>
          </a:prstGeom>
        </p:spPr>
      </p:pic>
    </p:spTree>
    <p:extLst>
      <p:ext uri="{BB962C8B-B14F-4D97-AF65-F5344CB8AC3E}">
        <p14:creationId xmlns:p14="http://schemas.microsoft.com/office/powerpoint/2010/main" val="114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 calcmode="lin" valueType="num">
                                      <p:cBhvr additive="base">
                                        <p:cTn id="24"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 calcmode="lin" valueType="num">
                                      <p:cBhvr additive="base">
                                        <p:cTn id="30"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333167" y="71562"/>
            <a:ext cx="9144000" cy="1655762"/>
          </a:xfrm>
        </p:spPr>
        <p:txBody>
          <a:bodyPr>
            <a:normAutofit/>
          </a:bodyPr>
          <a:lstStyle/>
          <a:p>
            <a:r>
              <a:rPr lang="en-US" sz="8800" dirty="0" smtClean="0"/>
              <a:t>El Pueblo Cubano</a:t>
            </a:r>
            <a:endParaRPr lang="en-US" sz="8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644" y="1466871"/>
            <a:ext cx="11239113" cy="3546488"/>
          </a:xfrm>
          <a:prstGeom prst="rect">
            <a:avLst/>
          </a:prstGeom>
        </p:spPr>
      </p:pic>
      <p:sp>
        <p:nvSpPr>
          <p:cNvPr id="4" name="TextBox 3"/>
          <p:cNvSpPr txBox="1"/>
          <p:nvPr/>
        </p:nvSpPr>
        <p:spPr>
          <a:xfrm>
            <a:off x="219423" y="5196278"/>
            <a:ext cx="11505587" cy="1323439"/>
          </a:xfrm>
          <a:prstGeom prst="rect">
            <a:avLst/>
          </a:prstGeom>
          <a:noFill/>
        </p:spPr>
        <p:txBody>
          <a:bodyPr wrap="none" rtlCol="0">
            <a:spAutoFit/>
          </a:bodyPr>
          <a:lstStyle/>
          <a:p>
            <a:pPr algn="ctr"/>
            <a:r>
              <a:rPr lang="en-US" sz="4000" dirty="0" smtClean="0"/>
              <a:t>A proud, independent, and resilient people, </a:t>
            </a:r>
          </a:p>
          <a:p>
            <a:pPr algn="ctr"/>
            <a:r>
              <a:rPr lang="en-US" sz="4000" dirty="0" smtClean="0"/>
              <a:t>they continue on their way “Always onward to victory”</a:t>
            </a:r>
            <a:endParaRPr lang="en-US"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53" y="1466871"/>
            <a:ext cx="2542765" cy="3546488"/>
          </a:xfrm>
          <a:prstGeom prst="rect">
            <a:avLst/>
          </a:prstGeom>
        </p:spPr>
      </p:pic>
    </p:spTree>
    <p:extLst>
      <p:ext uri="{BB962C8B-B14F-4D97-AF65-F5344CB8AC3E}">
        <p14:creationId xmlns:p14="http://schemas.microsoft.com/office/powerpoint/2010/main" val="2492402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333167" y="71562"/>
            <a:ext cx="9144000" cy="1655762"/>
          </a:xfrm>
        </p:spPr>
        <p:txBody>
          <a:bodyPr>
            <a:normAutofit/>
          </a:bodyPr>
          <a:lstStyle/>
          <a:p>
            <a:r>
              <a:rPr lang="en-US" sz="8800" dirty="0" smtClean="0"/>
              <a:t>El Pueblo Cubano</a:t>
            </a:r>
            <a:endParaRPr lang="en-US" sz="8800" dirty="0"/>
          </a:p>
        </p:txBody>
      </p:sp>
      <p:sp>
        <p:nvSpPr>
          <p:cNvPr id="2" name="TextBox 1"/>
          <p:cNvSpPr txBox="1"/>
          <p:nvPr/>
        </p:nvSpPr>
        <p:spPr>
          <a:xfrm>
            <a:off x="113362" y="1727324"/>
            <a:ext cx="12145889" cy="5693866"/>
          </a:xfrm>
          <a:prstGeom prst="rect">
            <a:avLst/>
          </a:prstGeom>
          <a:noFill/>
        </p:spPr>
        <p:txBody>
          <a:bodyPr wrap="none" rtlCol="0">
            <a:spAutoFit/>
          </a:bodyPr>
          <a:lstStyle/>
          <a:p>
            <a:r>
              <a:rPr lang="en-US" sz="2800" i="1" u="sng" dirty="0" smtClean="0"/>
              <a:t>Some thoughts on Cuba and the Cuban people</a:t>
            </a:r>
            <a:r>
              <a:rPr lang="en-US" sz="2800" u="sng" dirty="0" smtClean="0"/>
              <a:t>:</a:t>
            </a:r>
          </a:p>
          <a:p>
            <a:r>
              <a:rPr lang="en-US" sz="2800" dirty="0" smtClean="0"/>
              <a:t>	Very friendly</a:t>
            </a:r>
          </a:p>
          <a:p>
            <a:r>
              <a:rPr lang="en-US" sz="2800" dirty="0"/>
              <a:t>	</a:t>
            </a:r>
            <a:r>
              <a:rPr lang="en-US" sz="2800" dirty="0" smtClean="0"/>
              <a:t>Very helpful</a:t>
            </a:r>
          </a:p>
          <a:p>
            <a:r>
              <a:rPr lang="en-US" sz="2800" dirty="0"/>
              <a:t>	</a:t>
            </a:r>
            <a:r>
              <a:rPr lang="en-US" sz="2800" dirty="0" smtClean="0"/>
              <a:t>Want to know more about the U.S.</a:t>
            </a:r>
          </a:p>
          <a:p>
            <a:r>
              <a:rPr lang="en-US" sz="2800" dirty="0"/>
              <a:t>	</a:t>
            </a:r>
            <a:r>
              <a:rPr lang="en-US" sz="2800" dirty="0" smtClean="0"/>
              <a:t>Split economy – two currencies</a:t>
            </a:r>
          </a:p>
          <a:p>
            <a:r>
              <a:rPr lang="en-US" sz="2800" dirty="0"/>
              <a:t>	</a:t>
            </a:r>
            <a:r>
              <a:rPr lang="en-US" sz="2800" dirty="0" smtClean="0"/>
              <a:t>	Cuban peso (CUP) – everyone paid by government – most Cubans</a:t>
            </a:r>
          </a:p>
          <a:p>
            <a:r>
              <a:rPr lang="en-US" sz="2800" dirty="0"/>
              <a:t>	</a:t>
            </a:r>
            <a:r>
              <a:rPr lang="en-US" sz="2800" dirty="0" smtClean="0"/>
              <a:t>	Peso convertible (CUC) – tied to U.S. dollar, Euro, etc. – those working</a:t>
            </a:r>
          </a:p>
          <a:p>
            <a:r>
              <a:rPr lang="en-US" sz="2800" dirty="0"/>
              <a:t>	</a:t>
            </a:r>
            <a:r>
              <a:rPr lang="en-US" sz="2800" dirty="0" smtClean="0"/>
              <a:t>		in tourism and hospitality; some import/export</a:t>
            </a:r>
          </a:p>
          <a:p>
            <a:r>
              <a:rPr lang="en-US" sz="2800" dirty="0" smtClean="0"/>
              <a:t>	This leads to counter-intuitive “haves” and “have nots” in Cuban society</a:t>
            </a:r>
          </a:p>
          <a:p>
            <a:endParaRPr lang="en-US" sz="2800" dirty="0"/>
          </a:p>
          <a:p>
            <a:r>
              <a:rPr lang="en-US" sz="2800" dirty="0" smtClean="0"/>
              <a:t>	“Within the revolution, everything.  Outside of the revolution, nothing.”</a:t>
            </a:r>
          </a:p>
          <a:p>
            <a:pPr marL="914400" lvl="1" indent="-457200">
              <a:buFont typeface="Arial" panose="020B0604020202020204" pitchFamily="34" charset="0"/>
              <a:buChar char="•"/>
            </a:pPr>
            <a:endParaRPr lang="en-US" sz="2800" i="1" dirty="0" smtClean="0"/>
          </a:p>
          <a:p>
            <a:pPr marL="914400" lvl="1"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0026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0" end="10"/>
                                            </p:txEl>
                                          </p:spTgt>
                                        </p:tgtEl>
                                        <p:attrNameLst>
                                          <p:attrName>style.visibility</p:attrName>
                                        </p:attrNameLst>
                                      </p:cBhvr>
                                      <p:to>
                                        <p:strVal val="visible"/>
                                      </p:to>
                                    </p:set>
                                    <p:anim calcmode="lin" valueType="num">
                                      <p:cBhvr additive="base">
                                        <p:cTn id="4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649" y="2955153"/>
            <a:ext cx="11449878" cy="1655762"/>
          </a:xfrm>
        </p:spPr>
        <p:txBody>
          <a:bodyPr>
            <a:normAutofit fontScale="25000" lnSpcReduction="20000"/>
          </a:bodyPr>
          <a:lstStyle/>
          <a:p>
            <a:endParaRPr lang="en-US" sz="3200" dirty="0" smtClean="0"/>
          </a:p>
          <a:p>
            <a:endParaRPr lang="en-US" sz="38400" dirty="0" smtClean="0"/>
          </a:p>
          <a:p>
            <a:r>
              <a:rPr lang="en-US" sz="38400" dirty="0" smtClean="0"/>
              <a:t>¡ Gracias !</a:t>
            </a:r>
            <a:endParaRPr lang="en-US" sz="38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705" y="0"/>
            <a:ext cx="4296542" cy="2864361"/>
          </a:xfrm>
          <a:prstGeom prst="rect">
            <a:avLst/>
          </a:prstGeom>
        </p:spPr>
      </p:pic>
    </p:spTree>
    <p:extLst>
      <p:ext uri="{BB962C8B-B14F-4D97-AF65-F5344CB8AC3E}">
        <p14:creationId xmlns:p14="http://schemas.microsoft.com/office/powerpoint/2010/main" val="150410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333167" y="71562"/>
            <a:ext cx="9144000" cy="1655762"/>
          </a:xfrm>
        </p:spPr>
        <p:txBody>
          <a:bodyPr>
            <a:normAutofit/>
          </a:bodyPr>
          <a:lstStyle/>
          <a:p>
            <a:r>
              <a:rPr lang="en-US" sz="8800" dirty="0" err="1" smtClean="0"/>
              <a:t>Béisbol</a:t>
            </a:r>
            <a:r>
              <a:rPr lang="en-US" sz="8800" dirty="0" smtClean="0"/>
              <a:t> </a:t>
            </a:r>
            <a:r>
              <a:rPr lang="en-US" sz="8800" dirty="0" err="1" smtClean="0"/>
              <a:t>Socialista</a:t>
            </a:r>
            <a:endParaRPr lang="en-US" sz="8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00" y="1237639"/>
            <a:ext cx="11052084" cy="4686083"/>
          </a:xfrm>
          <a:prstGeom prst="rect">
            <a:avLst/>
          </a:prstGeom>
        </p:spPr>
      </p:pic>
      <p:sp>
        <p:nvSpPr>
          <p:cNvPr id="2" name="TextBox 1"/>
          <p:cNvSpPr txBox="1"/>
          <p:nvPr/>
        </p:nvSpPr>
        <p:spPr>
          <a:xfrm>
            <a:off x="367804" y="6146359"/>
            <a:ext cx="11241475" cy="523220"/>
          </a:xfrm>
          <a:prstGeom prst="rect">
            <a:avLst/>
          </a:prstGeom>
          <a:noFill/>
        </p:spPr>
        <p:txBody>
          <a:bodyPr wrap="none" rtlCol="0">
            <a:spAutoFit/>
          </a:bodyPr>
          <a:lstStyle/>
          <a:p>
            <a:r>
              <a:rPr lang="en-US" sz="2800" dirty="0" smtClean="0"/>
              <a:t>Sixteen administrative units – each has their own team in the </a:t>
            </a:r>
            <a:r>
              <a:rPr lang="en-US" sz="2800" i="1" dirty="0" err="1" smtClean="0"/>
              <a:t>Serie</a:t>
            </a:r>
            <a:r>
              <a:rPr lang="en-US" sz="2800" i="1" dirty="0" smtClean="0"/>
              <a:t> Nacional</a:t>
            </a:r>
            <a:endParaRPr lang="en-US" sz="2800" i="1" dirty="0"/>
          </a:p>
        </p:txBody>
      </p:sp>
    </p:spTree>
    <p:extLst>
      <p:ext uri="{BB962C8B-B14F-4D97-AF65-F5344CB8AC3E}">
        <p14:creationId xmlns:p14="http://schemas.microsoft.com/office/powerpoint/2010/main" val="3977938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172"/>
            <a:ext cx="12349395" cy="5236143"/>
          </a:xfrm>
          <a:prstGeom prst="rect">
            <a:avLst/>
          </a:prstGeom>
        </p:spPr>
      </p:pic>
      <p:cxnSp>
        <p:nvCxnSpPr>
          <p:cNvPr id="11" name="Straight Arrow Connector 10"/>
          <p:cNvCxnSpPr/>
          <p:nvPr/>
        </p:nvCxnSpPr>
        <p:spPr>
          <a:xfrm flipH="1">
            <a:off x="3220280" y="254442"/>
            <a:ext cx="1418468" cy="18447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72210" y="529535"/>
            <a:ext cx="10583218" cy="830997"/>
          </a:xfrm>
          <a:prstGeom prst="rect">
            <a:avLst/>
          </a:prstGeom>
          <a:noFill/>
        </p:spPr>
        <p:txBody>
          <a:bodyPr wrap="none" rtlCol="0">
            <a:spAutoFit/>
          </a:bodyPr>
          <a:lstStyle/>
          <a:p>
            <a:r>
              <a:rPr lang="en-US" sz="4800" dirty="0" smtClean="0"/>
              <a:t>Day One      arrived in Havana from Miami</a:t>
            </a:r>
            <a:endParaRPr lang="en-US" sz="4800" dirty="0"/>
          </a:p>
        </p:txBody>
      </p:sp>
      <p:sp>
        <p:nvSpPr>
          <p:cNvPr id="13" name="5-Point Star 12"/>
          <p:cNvSpPr/>
          <p:nvPr/>
        </p:nvSpPr>
        <p:spPr>
          <a:xfrm>
            <a:off x="2902226" y="1947002"/>
            <a:ext cx="397565" cy="4929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36522" y="1914129"/>
            <a:ext cx="1165704" cy="369332"/>
          </a:xfrm>
          <a:prstGeom prst="rect">
            <a:avLst/>
          </a:prstGeom>
          <a:noFill/>
        </p:spPr>
        <p:txBody>
          <a:bodyPr wrap="none" rtlCol="0">
            <a:spAutoFit/>
          </a:bodyPr>
          <a:lstStyle/>
          <a:p>
            <a:r>
              <a:rPr lang="en-US" dirty="0" smtClean="0"/>
              <a:t>La Habana</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127" y="2376741"/>
            <a:ext cx="1163099" cy="1163099"/>
          </a:xfrm>
          <a:prstGeom prst="rect">
            <a:avLst/>
          </a:prstGeom>
        </p:spPr>
      </p:pic>
    </p:spTree>
    <p:extLst>
      <p:ext uri="{BB962C8B-B14F-4D97-AF65-F5344CB8AC3E}">
        <p14:creationId xmlns:p14="http://schemas.microsoft.com/office/powerpoint/2010/main" val="2568756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975" y="69876"/>
            <a:ext cx="10669588" cy="707886"/>
          </a:xfrm>
          <a:prstGeom prst="rect">
            <a:avLst/>
          </a:prstGeom>
          <a:noFill/>
        </p:spPr>
        <p:txBody>
          <a:bodyPr wrap="none" rtlCol="0">
            <a:spAutoFit/>
          </a:bodyPr>
          <a:lstStyle/>
          <a:p>
            <a:r>
              <a:rPr lang="en-US" sz="4000" dirty="0" smtClean="0"/>
              <a:t>Day One – we stayed at the historic </a:t>
            </a:r>
            <a:r>
              <a:rPr lang="en-US" sz="4000" i="1" dirty="0" smtClean="0"/>
              <a:t>Hotel Nacional</a:t>
            </a:r>
            <a:endParaRPr lang="en-US" sz="40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363" y="662951"/>
            <a:ext cx="8216616" cy="6157327"/>
          </a:xfrm>
          <a:prstGeom prst="rect">
            <a:avLst/>
          </a:prstGeom>
        </p:spPr>
      </p:pic>
    </p:spTree>
    <p:extLst>
      <p:ext uri="{BB962C8B-B14F-4D97-AF65-F5344CB8AC3E}">
        <p14:creationId xmlns:p14="http://schemas.microsoft.com/office/powerpoint/2010/main" val="1596459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172"/>
            <a:ext cx="12349395" cy="5236143"/>
          </a:xfrm>
          <a:prstGeom prst="rect">
            <a:avLst/>
          </a:prstGeom>
        </p:spPr>
      </p:pic>
      <p:cxnSp>
        <p:nvCxnSpPr>
          <p:cNvPr id="11" name="Straight Arrow Connector 10"/>
          <p:cNvCxnSpPr/>
          <p:nvPr/>
        </p:nvCxnSpPr>
        <p:spPr>
          <a:xfrm>
            <a:off x="3299791" y="2283461"/>
            <a:ext cx="1786577" cy="8731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61823" y="482895"/>
            <a:ext cx="9127114" cy="830997"/>
          </a:xfrm>
          <a:prstGeom prst="rect">
            <a:avLst/>
          </a:prstGeom>
          <a:noFill/>
        </p:spPr>
        <p:txBody>
          <a:bodyPr wrap="none" rtlCol="0">
            <a:spAutoFit/>
          </a:bodyPr>
          <a:lstStyle/>
          <a:p>
            <a:r>
              <a:rPr lang="en-US" sz="4800" dirty="0" smtClean="0"/>
              <a:t>Day Two  --  traveled to Cienfuegos</a:t>
            </a:r>
            <a:endParaRPr lang="en-US" sz="4800" dirty="0"/>
          </a:p>
        </p:txBody>
      </p:sp>
      <p:sp>
        <p:nvSpPr>
          <p:cNvPr id="13" name="5-Point Star 12"/>
          <p:cNvSpPr/>
          <p:nvPr/>
        </p:nvSpPr>
        <p:spPr>
          <a:xfrm>
            <a:off x="2902226" y="1947002"/>
            <a:ext cx="397565" cy="4929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36522" y="1914129"/>
            <a:ext cx="1165704" cy="369332"/>
          </a:xfrm>
          <a:prstGeom prst="rect">
            <a:avLst/>
          </a:prstGeom>
          <a:noFill/>
        </p:spPr>
        <p:txBody>
          <a:bodyPr wrap="none" rtlCol="0">
            <a:spAutoFit/>
          </a:bodyPr>
          <a:lstStyle/>
          <a:p>
            <a:r>
              <a:rPr lang="en-US" dirty="0" smtClean="0"/>
              <a:t>La Habana</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828" y="3245214"/>
            <a:ext cx="1258861" cy="1258861"/>
          </a:xfrm>
          <a:prstGeom prst="rect">
            <a:avLst/>
          </a:prstGeom>
        </p:spPr>
      </p:pic>
      <p:sp>
        <p:nvSpPr>
          <p:cNvPr id="6" name="Oval 5"/>
          <p:cNvSpPr/>
          <p:nvPr/>
        </p:nvSpPr>
        <p:spPr>
          <a:xfrm>
            <a:off x="5086368" y="3069107"/>
            <a:ext cx="151076" cy="1749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237444" y="2971904"/>
            <a:ext cx="1223668" cy="369332"/>
          </a:xfrm>
          <a:prstGeom prst="rect">
            <a:avLst/>
          </a:prstGeom>
          <a:noFill/>
        </p:spPr>
        <p:txBody>
          <a:bodyPr wrap="none" rtlCol="0">
            <a:spAutoFit/>
          </a:bodyPr>
          <a:lstStyle/>
          <a:p>
            <a:r>
              <a:rPr lang="en-US" dirty="0" smtClean="0"/>
              <a:t>Cienfuegos</a:t>
            </a:r>
            <a:endParaRPr lang="en-US" dirty="0"/>
          </a:p>
        </p:txBody>
      </p:sp>
    </p:spTree>
    <p:extLst>
      <p:ext uri="{BB962C8B-B14F-4D97-AF65-F5344CB8AC3E}">
        <p14:creationId xmlns:p14="http://schemas.microsoft.com/office/powerpoint/2010/main" val="2939343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17591" y="101681"/>
            <a:ext cx="11073737" cy="707886"/>
          </a:xfrm>
          <a:prstGeom prst="rect">
            <a:avLst/>
          </a:prstGeom>
          <a:noFill/>
        </p:spPr>
        <p:txBody>
          <a:bodyPr wrap="none" rtlCol="0">
            <a:spAutoFit/>
          </a:bodyPr>
          <a:lstStyle/>
          <a:p>
            <a:r>
              <a:rPr lang="en-US" sz="4000" dirty="0" smtClean="0"/>
              <a:t>In Cienfuegos – ballgame at </a:t>
            </a:r>
            <a:r>
              <a:rPr lang="en-US" sz="4000" i="1" dirty="0" err="1" smtClean="0"/>
              <a:t>Estadio</a:t>
            </a:r>
            <a:r>
              <a:rPr lang="en-US" sz="4000" i="1" dirty="0" smtClean="0"/>
              <a:t> 5 de </a:t>
            </a:r>
            <a:r>
              <a:rPr lang="en-US" sz="4000" i="1" dirty="0" err="1" smtClean="0"/>
              <a:t>Septiembre</a:t>
            </a:r>
            <a:endParaRPr lang="en-US" sz="4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85" y="745684"/>
            <a:ext cx="8156551" cy="6112316"/>
          </a:xfrm>
          <a:prstGeom prst="rect">
            <a:avLst/>
          </a:prstGeom>
        </p:spPr>
      </p:pic>
    </p:spTree>
    <p:extLst>
      <p:ext uri="{BB962C8B-B14F-4D97-AF65-F5344CB8AC3E}">
        <p14:creationId xmlns:p14="http://schemas.microsoft.com/office/powerpoint/2010/main" val="164377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07257" y="1652968"/>
            <a:ext cx="6160188" cy="3291894"/>
          </a:xfrm>
          <a:prstGeom prst="rect">
            <a:avLst/>
          </a:prstGeom>
        </p:spPr>
      </p:pic>
    </p:spTree>
    <p:extLst>
      <p:ext uri="{BB962C8B-B14F-4D97-AF65-F5344CB8AC3E}">
        <p14:creationId xmlns:p14="http://schemas.microsoft.com/office/powerpoint/2010/main" val="3087600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1040</Words>
  <Application>Microsoft Office PowerPoint</Application>
  <PresentationFormat>Widescreen</PresentationFormat>
  <Paragraphs>165</Paragraphs>
  <Slides>34</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Cubaball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Cubaball 2017</dc:title>
  <dc:creator>Monte Cely</dc:creator>
  <cp:lastModifiedBy>Monte Cely</cp:lastModifiedBy>
  <cp:revision>119</cp:revision>
  <dcterms:created xsi:type="dcterms:W3CDTF">2017-10-09T19:19:08Z</dcterms:created>
  <dcterms:modified xsi:type="dcterms:W3CDTF">2018-01-27T23:25:47Z</dcterms:modified>
</cp:coreProperties>
</file>