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2" r:id="rId7"/>
    <p:sldId id="263" r:id="rId8"/>
    <p:sldId id="264" r:id="rId9"/>
    <p:sldId id="265" r:id="rId10"/>
    <p:sldId id="277" r:id="rId11"/>
    <p:sldId id="278" r:id="rId12"/>
    <p:sldId id="279" r:id="rId13"/>
    <p:sldId id="283" r:id="rId14"/>
    <p:sldId id="284" r:id="rId15"/>
    <p:sldId id="285" r:id="rId16"/>
    <p:sldId id="267" r:id="rId17"/>
    <p:sldId id="268" r:id="rId18"/>
    <p:sldId id="269" r:id="rId19"/>
    <p:sldId id="270" r:id="rId20"/>
    <p:sldId id="271" r:id="rId21"/>
    <p:sldId id="272" r:id="rId22"/>
    <p:sldId id="280" r:id="rId23"/>
    <p:sldId id="273" r:id="rId24"/>
    <p:sldId id="274" r:id="rId25"/>
    <p:sldId id="282" r:id="rId26"/>
    <p:sldId id="275" r:id="rId27"/>
    <p:sldId id="281" r:id="rId28"/>
    <p:sldId id="27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78" d="100"/>
          <a:sy n="78" d="100"/>
        </p:scale>
        <p:origin x="77" y="2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492437-8E5C-496F-817F-67DD4AFB09BF}" type="datetimeFigureOut">
              <a:rPr lang="en-US" smtClean="0"/>
              <a:t>5/11/2018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C354D-1B42-414A-A527-E732CD5FD314}" type="slidenum">
              <a:rPr lang="en-US" smtClean="0"/>
              <a:t>‹#›</a:t>
            </a:fld>
            <a:endParaRPr lang="en-US"/>
          </a:p>
        </p:txBody>
      </p:sp>
    </p:spTree>
    <p:extLst>
      <p:ext uri="{BB962C8B-B14F-4D97-AF65-F5344CB8AC3E}">
        <p14:creationId xmlns:p14="http://schemas.microsoft.com/office/powerpoint/2010/main" val="2784697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492437-8E5C-496F-817F-67DD4AFB09BF}" type="datetimeFigureOut">
              <a:rPr lang="en-US" smtClean="0"/>
              <a:t>5/11/2018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C354D-1B42-414A-A527-E732CD5FD314}" type="slidenum">
              <a:rPr lang="en-US" smtClean="0"/>
              <a:t>‹#›</a:t>
            </a:fld>
            <a:endParaRPr lang="en-US"/>
          </a:p>
        </p:txBody>
      </p:sp>
    </p:spTree>
    <p:extLst>
      <p:ext uri="{BB962C8B-B14F-4D97-AF65-F5344CB8AC3E}">
        <p14:creationId xmlns:p14="http://schemas.microsoft.com/office/powerpoint/2010/main" val="789693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492437-8E5C-496F-817F-67DD4AFB09BF}" type="datetimeFigureOut">
              <a:rPr lang="en-US" smtClean="0"/>
              <a:t>5/11/2018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C354D-1B42-414A-A527-E732CD5FD314}" type="slidenum">
              <a:rPr lang="en-US" smtClean="0"/>
              <a:t>‹#›</a:t>
            </a:fld>
            <a:endParaRPr lang="en-US"/>
          </a:p>
        </p:txBody>
      </p:sp>
    </p:spTree>
    <p:extLst>
      <p:ext uri="{BB962C8B-B14F-4D97-AF65-F5344CB8AC3E}">
        <p14:creationId xmlns:p14="http://schemas.microsoft.com/office/powerpoint/2010/main" val="3677447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492437-8E5C-496F-817F-67DD4AFB09BF}" type="datetimeFigureOut">
              <a:rPr lang="en-US" smtClean="0"/>
              <a:t>5/11/2018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C354D-1B42-414A-A527-E732CD5FD314}" type="slidenum">
              <a:rPr lang="en-US" smtClean="0"/>
              <a:t>‹#›</a:t>
            </a:fld>
            <a:endParaRPr lang="en-US"/>
          </a:p>
        </p:txBody>
      </p:sp>
    </p:spTree>
    <p:extLst>
      <p:ext uri="{BB962C8B-B14F-4D97-AF65-F5344CB8AC3E}">
        <p14:creationId xmlns:p14="http://schemas.microsoft.com/office/powerpoint/2010/main" val="1628539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492437-8E5C-496F-817F-67DD4AFB09BF}" type="datetimeFigureOut">
              <a:rPr lang="en-US" smtClean="0"/>
              <a:t>5/11/2018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C354D-1B42-414A-A527-E732CD5FD314}" type="slidenum">
              <a:rPr lang="en-US" smtClean="0"/>
              <a:t>‹#›</a:t>
            </a:fld>
            <a:endParaRPr lang="en-US"/>
          </a:p>
        </p:txBody>
      </p:sp>
    </p:spTree>
    <p:extLst>
      <p:ext uri="{BB962C8B-B14F-4D97-AF65-F5344CB8AC3E}">
        <p14:creationId xmlns:p14="http://schemas.microsoft.com/office/powerpoint/2010/main" val="201638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492437-8E5C-496F-817F-67DD4AFB09BF}" type="datetimeFigureOut">
              <a:rPr lang="en-US" smtClean="0"/>
              <a:t>5/11/2018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C354D-1B42-414A-A527-E732CD5FD314}" type="slidenum">
              <a:rPr lang="en-US" smtClean="0"/>
              <a:t>‹#›</a:t>
            </a:fld>
            <a:endParaRPr lang="en-US"/>
          </a:p>
        </p:txBody>
      </p:sp>
    </p:spTree>
    <p:extLst>
      <p:ext uri="{BB962C8B-B14F-4D97-AF65-F5344CB8AC3E}">
        <p14:creationId xmlns:p14="http://schemas.microsoft.com/office/powerpoint/2010/main" val="4169868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492437-8E5C-496F-817F-67DD4AFB09BF}" type="datetimeFigureOut">
              <a:rPr lang="en-US" smtClean="0"/>
              <a:t>5/11/2018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9C354D-1B42-414A-A527-E732CD5FD314}" type="slidenum">
              <a:rPr lang="en-US" smtClean="0"/>
              <a:t>‹#›</a:t>
            </a:fld>
            <a:endParaRPr lang="en-US"/>
          </a:p>
        </p:txBody>
      </p:sp>
    </p:spTree>
    <p:extLst>
      <p:ext uri="{BB962C8B-B14F-4D97-AF65-F5344CB8AC3E}">
        <p14:creationId xmlns:p14="http://schemas.microsoft.com/office/powerpoint/2010/main" val="3871016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492437-8E5C-496F-817F-67DD4AFB09BF}" type="datetimeFigureOut">
              <a:rPr lang="en-US" smtClean="0"/>
              <a:t>5/11/2018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9C354D-1B42-414A-A527-E732CD5FD314}" type="slidenum">
              <a:rPr lang="en-US" smtClean="0"/>
              <a:t>‹#›</a:t>
            </a:fld>
            <a:endParaRPr lang="en-US"/>
          </a:p>
        </p:txBody>
      </p:sp>
    </p:spTree>
    <p:extLst>
      <p:ext uri="{BB962C8B-B14F-4D97-AF65-F5344CB8AC3E}">
        <p14:creationId xmlns:p14="http://schemas.microsoft.com/office/powerpoint/2010/main" val="602368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492437-8E5C-496F-817F-67DD4AFB09BF}" type="datetimeFigureOut">
              <a:rPr lang="en-US" smtClean="0"/>
              <a:t>5/11/2018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9C354D-1B42-414A-A527-E732CD5FD314}" type="slidenum">
              <a:rPr lang="en-US" smtClean="0"/>
              <a:t>‹#›</a:t>
            </a:fld>
            <a:endParaRPr lang="en-US"/>
          </a:p>
        </p:txBody>
      </p:sp>
    </p:spTree>
    <p:extLst>
      <p:ext uri="{BB962C8B-B14F-4D97-AF65-F5344CB8AC3E}">
        <p14:creationId xmlns:p14="http://schemas.microsoft.com/office/powerpoint/2010/main" val="2422801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492437-8E5C-496F-817F-67DD4AFB09BF}" type="datetimeFigureOut">
              <a:rPr lang="en-US" smtClean="0"/>
              <a:t>5/11/2018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C354D-1B42-414A-A527-E732CD5FD314}" type="slidenum">
              <a:rPr lang="en-US" smtClean="0"/>
              <a:t>‹#›</a:t>
            </a:fld>
            <a:endParaRPr lang="en-US"/>
          </a:p>
        </p:txBody>
      </p:sp>
    </p:spTree>
    <p:extLst>
      <p:ext uri="{BB962C8B-B14F-4D97-AF65-F5344CB8AC3E}">
        <p14:creationId xmlns:p14="http://schemas.microsoft.com/office/powerpoint/2010/main" val="2393283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492437-8E5C-496F-817F-67DD4AFB09BF}" type="datetimeFigureOut">
              <a:rPr lang="en-US" smtClean="0"/>
              <a:t>5/11/2018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C354D-1B42-414A-A527-E732CD5FD314}" type="slidenum">
              <a:rPr lang="en-US" smtClean="0"/>
              <a:t>‹#›</a:t>
            </a:fld>
            <a:endParaRPr lang="en-US"/>
          </a:p>
        </p:txBody>
      </p:sp>
    </p:spTree>
    <p:extLst>
      <p:ext uri="{BB962C8B-B14F-4D97-AF65-F5344CB8AC3E}">
        <p14:creationId xmlns:p14="http://schemas.microsoft.com/office/powerpoint/2010/main" val="3424970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492437-8E5C-496F-817F-67DD4AFB09BF}" type="datetimeFigureOut">
              <a:rPr lang="en-US" smtClean="0"/>
              <a:t>5/11/2018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9C354D-1B42-414A-A527-E732CD5FD314}" type="slidenum">
              <a:rPr lang="en-US" smtClean="0"/>
              <a:t>‹#›</a:t>
            </a:fld>
            <a:endParaRPr lang="en-US"/>
          </a:p>
        </p:txBody>
      </p:sp>
    </p:spTree>
    <p:extLst>
      <p:ext uri="{BB962C8B-B14F-4D97-AF65-F5344CB8AC3E}">
        <p14:creationId xmlns:p14="http://schemas.microsoft.com/office/powerpoint/2010/main" val="35762081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2.wmf"/></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wmf"/><Relationship Id="rId5" Type="http://schemas.openxmlformats.org/officeDocument/2006/relationships/oleObject" Target="../embeddings/oleObject2.bin"/><Relationship Id="rId4" Type="http://schemas.openxmlformats.org/officeDocument/2006/relationships/image" Target="../media/image5.w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8.wmf"/></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52475"/>
            <a:ext cx="9144000" cy="2387600"/>
          </a:xfrm>
        </p:spPr>
        <p:txBody>
          <a:bodyPr/>
          <a:lstStyle/>
          <a:p>
            <a:r>
              <a:rPr lang="en-US" dirty="0" err="1" smtClean="0">
                <a:latin typeface="Arial Black" panose="020B0A04020102020204" pitchFamily="34" charset="0"/>
              </a:rPr>
              <a:t>Bobbleheads</a:t>
            </a:r>
            <a:r>
              <a:rPr lang="en-US" dirty="0" smtClean="0">
                <a:latin typeface="Arial Black" panose="020B0A04020102020204" pitchFamily="34" charset="0"/>
              </a:rPr>
              <a:t>!</a:t>
            </a:r>
            <a:endParaRPr lang="en-US" dirty="0">
              <a:latin typeface="Arial Black" panose="020B0A04020102020204" pitchFamily="34" charset="0"/>
            </a:endParaRPr>
          </a:p>
        </p:txBody>
      </p:sp>
      <p:sp>
        <p:nvSpPr>
          <p:cNvPr id="3" name="Subtitle 2"/>
          <p:cNvSpPr>
            <a:spLocks noGrp="1"/>
          </p:cNvSpPr>
          <p:nvPr>
            <p:ph type="subTitle" idx="1"/>
          </p:nvPr>
        </p:nvSpPr>
        <p:spPr>
          <a:xfrm flipV="1">
            <a:off x="1524000" y="5257799"/>
            <a:ext cx="3254477" cy="199103"/>
          </a:xfrm>
        </p:spPr>
        <p:txBody>
          <a:bodyPr>
            <a:normAutofit fontScale="40000" lnSpcReduction="20000"/>
          </a:bodyPr>
          <a:lstStyle/>
          <a:p>
            <a:endParaRPr lang="en-US" dirty="0"/>
          </a:p>
        </p:txBody>
      </p:sp>
      <p:pic>
        <p:nvPicPr>
          <p:cNvPr id="1026" name="Picture 2" descr="https://tse4.mm.bing.net/th?id=OIP.EpoPWIR0hawaXJMne6qrDQHaFj&amp;pid=15.1&amp;P=0&amp;w=225&amp;h=1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8942" y="2209207"/>
            <a:ext cx="5034115" cy="3781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0538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609599" y="530942"/>
            <a:ext cx="11041627" cy="1754326"/>
          </a:xfrm>
          <a:prstGeom prst="rect">
            <a:avLst/>
          </a:prstGeom>
        </p:spPr>
        <p:txBody>
          <a:bodyPr wrap="square">
            <a:spAutoFit/>
          </a:bodyPr>
          <a:lstStyle/>
          <a:p>
            <a:r>
              <a:rPr lang="en-US" sz="2800" b="0" i="1" u="none" strike="noStrike" baseline="0" dirty="0" smtClean="0">
                <a:latin typeface="Arial Black" panose="020B0A04020102020204" pitchFamily="34" charset="0"/>
              </a:rPr>
              <a:t>Notable </a:t>
            </a:r>
            <a:r>
              <a:rPr lang="en-US" sz="2800" b="0" i="1" u="none" strike="noStrike" baseline="0" dirty="0" err="1" smtClean="0">
                <a:latin typeface="Arial Black" panose="020B0A04020102020204" pitchFamily="34" charset="0"/>
              </a:rPr>
              <a:t>Bobblehead</a:t>
            </a:r>
            <a:r>
              <a:rPr lang="en-US" sz="2800" b="0" i="1" u="none" strike="noStrike" baseline="0" dirty="0" smtClean="0">
                <a:latin typeface="Arial Black" panose="020B0A04020102020204" pitchFamily="34" charset="0"/>
              </a:rPr>
              <a:t> Collections</a:t>
            </a:r>
            <a:endParaRPr lang="en-US" sz="2800" b="0" i="0" u="none" strike="noStrike" baseline="0" dirty="0" smtClean="0">
              <a:latin typeface="Arial Black" panose="020B0A04020102020204" pitchFamily="34" charset="0"/>
            </a:endParaRPr>
          </a:p>
          <a:p>
            <a:endParaRPr lang="en-US" sz="2000" b="0" i="0" u="none" strike="noStrike" baseline="0" dirty="0" smtClean="0">
              <a:latin typeface="Arial Black" panose="020B0A04020102020204" pitchFamily="34" charset="0"/>
            </a:endParaRPr>
          </a:p>
          <a:p>
            <a:r>
              <a:rPr lang="en-US" sz="2000" b="0" i="0" u="none" strike="noStrike" baseline="0" dirty="0" smtClean="0">
                <a:latin typeface="Arial Black" panose="020B0A04020102020204" pitchFamily="34" charset="0"/>
              </a:rPr>
              <a:t>The Miami Marlins’ new stadium includes a </a:t>
            </a:r>
            <a:r>
              <a:rPr lang="en-US" sz="2000" b="0" i="0" u="none" strike="noStrike" baseline="0" dirty="0" err="1" smtClean="0">
                <a:latin typeface="Arial Black" panose="020B0A04020102020204" pitchFamily="34" charset="0"/>
              </a:rPr>
              <a:t>Bobblehead</a:t>
            </a:r>
            <a:r>
              <a:rPr lang="en-US" sz="2000" b="0" i="0" u="none" strike="noStrike" baseline="0" dirty="0" smtClean="0">
                <a:latin typeface="Arial Black" panose="020B0A04020102020204" pitchFamily="34" charset="0"/>
              </a:rPr>
              <a:t> Museum featuring 588 </a:t>
            </a:r>
            <a:r>
              <a:rPr lang="en-US" sz="2000" b="0" i="0" u="none" strike="noStrike" baseline="0" dirty="0" err="1" smtClean="0">
                <a:latin typeface="Arial Black" panose="020B0A04020102020204" pitchFamily="34" charset="0"/>
              </a:rPr>
              <a:t>bobbleheads</a:t>
            </a:r>
            <a:r>
              <a:rPr lang="en-US" sz="2000" b="0" i="0" u="none" strike="noStrike" baseline="0" dirty="0" smtClean="0">
                <a:latin typeface="Arial Black" panose="020B0A04020102020204" pitchFamily="34" charset="0"/>
              </a:rPr>
              <a:t>, representing every team in baseball. The display slightly vibrates so the </a:t>
            </a:r>
            <a:r>
              <a:rPr lang="en-US" sz="2000" b="0" i="0" u="none" strike="noStrike" baseline="0" dirty="0" err="1" smtClean="0">
                <a:latin typeface="Arial Black" panose="020B0A04020102020204" pitchFamily="34" charset="0"/>
              </a:rPr>
              <a:t>bobbleheads</a:t>
            </a:r>
            <a:r>
              <a:rPr lang="en-US" sz="2000" b="0" i="0" u="none" strike="noStrike" baseline="0" dirty="0" smtClean="0">
                <a:latin typeface="Arial Black" panose="020B0A04020102020204" pitchFamily="34" charset="0"/>
              </a:rPr>
              <a:t> are perpetually bobbing.</a:t>
            </a:r>
            <a:endParaRPr lang="en-US" sz="2000" dirty="0">
              <a:latin typeface="Arial Black" panose="020B0A04020102020204" pitchFamily="34"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183597703"/>
              </p:ext>
            </p:extLst>
          </p:nvPr>
        </p:nvGraphicFramePr>
        <p:xfrm>
          <a:off x="2066518" y="-6062507"/>
          <a:ext cx="8127788" cy="12296160"/>
        </p:xfrm>
        <a:graphic>
          <a:graphicData uri="http://schemas.openxmlformats.org/presentationml/2006/ole">
            <mc:AlternateContent xmlns:mc="http://schemas.openxmlformats.org/markup-compatibility/2006">
              <mc:Choice xmlns:v="urn:schemas-microsoft-com:vml" Requires="v">
                <p:oleObj spid="_x0000_s3080" name="Document" r:id="rId3" imgW="5935680" imgH="8983800" progId="WP18Doc">
                  <p:embed/>
                </p:oleObj>
              </mc:Choice>
              <mc:Fallback>
                <p:oleObj name="Document" r:id="rId3" imgW="5935680" imgH="8983800" progId="WP18Doc">
                  <p:embed/>
                  <p:pic>
                    <p:nvPicPr>
                      <p:cNvPr id="0" name=""/>
                      <p:cNvPicPr/>
                      <p:nvPr/>
                    </p:nvPicPr>
                    <p:blipFill>
                      <a:blip r:embed="rId4"/>
                      <a:stretch>
                        <a:fillRect/>
                      </a:stretch>
                    </p:blipFill>
                    <p:spPr>
                      <a:xfrm>
                        <a:off x="2066518" y="-6062507"/>
                        <a:ext cx="8127788" cy="12296160"/>
                      </a:xfrm>
                      <a:prstGeom prst="rect">
                        <a:avLst/>
                      </a:prstGeom>
                    </p:spPr>
                  </p:pic>
                </p:oleObj>
              </mc:Fallback>
            </mc:AlternateContent>
          </a:graphicData>
        </a:graphic>
      </p:graphicFrame>
    </p:spTree>
    <p:extLst>
      <p:ext uri="{BB962C8B-B14F-4D97-AF65-F5344CB8AC3E}">
        <p14:creationId xmlns:p14="http://schemas.microsoft.com/office/powerpoint/2010/main" val="39567687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599767" y="462116"/>
            <a:ext cx="10953135" cy="1323439"/>
          </a:xfrm>
          <a:prstGeom prst="rect">
            <a:avLst/>
          </a:prstGeom>
        </p:spPr>
        <p:txBody>
          <a:bodyPr wrap="square">
            <a:spAutoFit/>
          </a:bodyPr>
          <a:lstStyle/>
          <a:p>
            <a:r>
              <a:rPr lang="en-US" sz="2000" b="0" i="0" u="none" strike="noStrike" baseline="0" dirty="0" smtClean="0">
                <a:latin typeface="Arial Black" panose="020B0A04020102020204" pitchFamily="34" charset="0"/>
              </a:rPr>
              <a:t>Mitch Poole, longtime Dodger Stadium clubhouse manager (known as the bat boy charged with telling Tommy Lasorda that Kirk Gibson wanted to pinch hit in the 1988 World Series) has an extensive collection of approximately 700 </a:t>
            </a:r>
            <a:r>
              <a:rPr lang="en-US" sz="2000" b="0" i="0" u="none" strike="noStrike" baseline="0" dirty="0" err="1" smtClean="0">
                <a:latin typeface="Arial Black" panose="020B0A04020102020204" pitchFamily="34" charset="0"/>
              </a:rPr>
              <a:t>bobbleheads</a:t>
            </a:r>
            <a:r>
              <a:rPr lang="en-US" sz="2000" b="0" i="0" u="none" strike="noStrike" baseline="0" dirty="0" smtClean="0">
                <a:latin typeface="Arial Black" panose="020B0A04020102020204" pitchFamily="34" charset="0"/>
              </a:rPr>
              <a:t>, which is now on display at the stadium’s LF entrance. </a:t>
            </a:r>
            <a:endParaRPr lang="en-US" sz="2000" dirty="0">
              <a:latin typeface="Arial Black" panose="020B0A04020102020204" pitchFamily="34" charset="0"/>
            </a:endParaRPr>
          </a:p>
        </p:txBody>
      </p:sp>
      <p:pic>
        <p:nvPicPr>
          <p:cNvPr id="6146" name="Picture 2" descr="Mitch Poole â Los Angeles Dodg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149" y="2193259"/>
            <a:ext cx="6667500" cy="4381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3737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727587" y="550606"/>
            <a:ext cx="11267768" cy="584775"/>
          </a:xfrm>
          <a:prstGeom prst="rect">
            <a:avLst/>
          </a:prstGeom>
        </p:spPr>
        <p:txBody>
          <a:bodyPr wrap="square">
            <a:spAutoFit/>
          </a:bodyPr>
          <a:lstStyle/>
          <a:p>
            <a:r>
              <a:rPr lang="en-US" sz="3200" b="0" i="1" u="none" strike="noStrike" baseline="0" dirty="0" smtClean="0">
                <a:latin typeface="Arial Black" panose="020B0A04020102020204" pitchFamily="34" charset="0"/>
              </a:rPr>
              <a:t>Noteworthy Events, According To </a:t>
            </a:r>
            <a:r>
              <a:rPr lang="en-US" sz="3200" b="0" i="1" u="none" strike="noStrike" baseline="0" dirty="0" err="1" smtClean="0">
                <a:latin typeface="Arial Black" panose="020B0A04020102020204" pitchFamily="34" charset="0"/>
              </a:rPr>
              <a:t>Bobbleheads</a:t>
            </a:r>
            <a:endParaRPr lang="en-US" sz="3200" dirty="0">
              <a:latin typeface="Arial Black" panose="020B0A04020102020204" pitchFamily="34" charset="0"/>
            </a:endParaRPr>
          </a:p>
        </p:txBody>
      </p:sp>
      <p:pic>
        <p:nvPicPr>
          <p:cNvPr id="8194" name="Picture 2" descr="Image result for great moments bobblehea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6129" y="2007554"/>
            <a:ext cx="3492194" cy="465625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78448" y="1263898"/>
            <a:ext cx="5191871" cy="523220"/>
          </a:xfrm>
          <a:prstGeom prst="rect">
            <a:avLst/>
          </a:prstGeom>
        </p:spPr>
        <p:txBody>
          <a:bodyPr wrap="none">
            <a:spAutoFit/>
          </a:bodyPr>
          <a:lstStyle/>
          <a:p>
            <a:r>
              <a:rPr lang="en-US" sz="2800" b="0" i="0" u="none" strike="noStrike" baseline="0" dirty="0" smtClean="0">
                <a:latin typeface="Arial Black" panose="020B0A04020102020204" pitchFamily="34" charset="0"/>
              </a:rPr>
              <a:t>Carlton Fisk’s Game 6 HR</a:t>
            </a:r>
            <a:endParaRPr lang="en-US" sz="2800" dirty="0">
              <a:latin typeface="Arial Black" panose="020B0A04020102020204" pitchFamily="34" charset="0"/>
            </a:endParaRPr>
          </a:p>
        </p:txBody>
      </p:sp>
    </p:spTree>
    <p:extLst>
      <p:ext uri="{BB962C8B-B14F-4D97-AF65-F5344CB8AC3E}">
        <p14:creationId xmlns:p14="http://schemas.microsoft.com/office/powerpoint/2010/main" val="39299715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9218" name="Picture 2" descr="Image result for bill mazeroski bobblehe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725561"/>
            <a:ext cx="259080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73275" y="805934"/>
            <a:ext cx="7644657" cy="584775"/>
          </a:xfrm>
          <a:prstGeom prst="rect">
            <a:avLst/>
          </a:prstGeom>
        </p:spPr>
        <p:txBody>
          <a:bodyPr wrap="none">
            <a:spAutoFit/>
          </a:bodyPr>
          <a:lstStyle/>
          <a:p>
            <a:r>
              <a:rPr lang="en-US" sz="3200" b="0" i="0" u="none" strike="noStrike" baseline="0" dirty="0" err="1" smtClean="0">
                <a:latin typeface="Arial Black" panose="020B0A04020102020204" pitchFamily="34" charset="0"/>
              </a:rPr>
              <a:t>Maz’s</a:t>
            </a:r>
            <a:r>
              <a:rPr lang="en-US" sz="3200" b="0" i="0" u="none" strike="noStrike" baseline="0" dirty="0" smtClean="0">
                <a:latin typeface="Arial Black" panose="020B0A04020102020204" pitchFamily="34" charset="0"/>
              </a:rPr>
              <a:t> HR Wins 1960 World Series</a:t>
            </a:r>
            <a:endParaRPr lang="en-US" sz="3200" dirty="0">
              <a:latin typeface="Arial Black" panose="020B0A04020102020204" pitchFamily="34" charset="0"/>
            </a:endParaRPr>
          </a:p>
        </p:txBody>
      </p:sp>
    </p:spTree>
    <p:extLst>
      <p:ext uri="{BB962C8B-B14F-4D97-AF65-F5344CB8AC3E}">
        <p14:creationId xmlns:p14="http://schemas.microsoft.com/office/powerpoint/2010/main" val="41631970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1266" name="Picture 2" descr="Image result for nolan ryan bobblehe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6109" y="1061883"/>
            <a:ext cx="3059782" cy="54347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34323" y="314321"/>
            <a:ext cx="5254195" cy="523220"/>
          </a:xfrm>
          <a:prstGeom prst="rect">
            <a:avLst/>
          </a:prstGeom>
        </p:spPr>
        <p:txBody>
          <a:bodyPr wrap="none">
            <a:spAutoFit/>
          </a:bodyPr>
          <a:lstStyle/>
          <a:p>
            <a:r>
              <a:rPr lang="en-US" sz="2800" b="0" i="0" u="none" strike="noStrike" baseline="0" dirty="0" smtClean="0">
                <a:latin typeface="Arial Black" panose="020B0A04020102020204" pitchFamily="34" charset="0"/>
              </a:rPr>
              <a:t>Nolan Ryan’s 7</a:t>
            </a:r>
            <a:r>
              <a:rPr lang="en-US" sz="2800" b="0" i="0" u="none" strike="noStrike" baseline="30000" dirty="0" smtClean="0">
                <a:latin typeface="Arial Black" panose="020B0A04020102020204" pitchFamily="34" charset="0"/>
              </a:rPr>
              <a:t>th</a:t>
            </a:r>
            <a:r>
              <a:rPr lang="en-US" sz="2800" b="0" i="0" u="none" strike="noStrike" baseline="0" dirty="0" smtClean="0">
                <a:latin typeface="Arial Black" panose="020B0A04020102020204" pitchFamily="34" charset="0"/>
              </a:rPr>
              <a:t> No-Hitter</a:t>
            </a:r>
            <a:endParaRPr lang="en-US" sz="2800" dirty="0">
              <a:latin typeface="Arial Black" panose="020B0A04020102020204" pitchFamily="34" charset="0"/>
            </a:endParaRPr>
          </a:p>
        </p:txBody>
      </p:sp>
    </p:spTree>
    <p:extLst>
      <p:ext uri="{BB962C8B-B14F-4D97-AF65-F5344CB8AC3E}">
        <p14:creationId xmlns:p14="http://schemas.microsoft.com/office/powerpoint/2010/main" val="40378151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835623" y="491302"/>
            <a:ext cx="6613926" cy="584775"/>
          </a:xfrm>
          <a:prstGeom prst="rect">
            <a:avLst/>
          </a:prstGeom>
        </p:spPr>
        <p:txBody>
          <a:bodyPr wrap="none">
            <a:spAutoFit/>
          </a:bodyPr>
          <a:lstStyle/>
          <a:p>
            <a:r>
              <a:rPr lang="en-US" sz="3200" b="0" i="0" u="none" strike="noStrike" baseline="0" dirty="0" smtClean="0">
                <a:latin typeface="Arial Black" panose="020B0A04020102020204" pitchFamily="34" charset="0"/>
              </a:rPr>
              <a:t>Mike Trout’s Great Catch(</a:t>
            </a:r>
            <a:r>
              <a:rPr lang="en-US" sz="3200" b="0" i="0" u="none" strike="noStrike" baseline="0" dirty="0" err="1" smtClean="0">
                <a:latin typeface="Arial Black" panose="020B0A04020102020204" pitchFamily="34" charset="0"/>
              </a:rPr>
              <a:t>es</a:t>
            </a:r>
            <a:r>
              <a:rPr lang="en-US" sz="3200" b="0" i="0" u="none" strike="noStrike" baseline="0" dirty="0" smtClean="0">
                <a:latin typeface="Arial Black" panose="020B0A04020102020204" pitchFamily="34" charset="0"/>
              </a:rPr>
              <a:t>)</a:t>
            </a:r>
            <a:endParaRPr lang="en-US" sz="3200" dirty="0">
              <a:latin typeface="Arial Black" panose="020B0A04020102020204" pitchFamily="34" charset="0"/>
            </a:endParaRPr>
          </a:p>
        </p:txBody>
      </p:sp>
      <p:pic>
        <p:nvPicPr>
          <p:cNvPr id="10242" name="Picture 2" descr="Image result for mike trout bobblehea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6409" y="1426141"/>
            <a:ext cx="2504185" cy="506315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Los Angeles Angels Mike Trout Bobble H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7614" y="1426141"/>
            <a:ext cx="4316361" cy="4316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451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521109" y="403124"/>
            <a:ext cx="11169445" cy="1785104"/>
          </a:xfrm>
          <a:prstGeom prst="rect">
            <a:avLst/>
          </a:prstGeom>
        </p:spPr>
        <p:txBody>
          <a:bodyPr wrap="square">
            <a:spAutoFit/>
          </a:bodyPr>
          <a:lstStyle/>
          <a:p>
            <a:r>
              <a:rPr lang="en-US" sz="3200" b="0" i="0" u="none" strike="noStrike" baseline="0" dirty="0" smtClean="0">
                <a:latin typeface="Arial Black" panose="020B0A04020102020204" pitchFamily="34" charset="0"/>
              </a:rPr>
              <a:t>From my own personal collection (of approximately 40 </a:t>
            </a:r>
            <a:r>
              <a:rPr lang="en-US" sz="3200" b="0" i="0" u="none" strike="noStrike" baseline="0" dirty="0" err="1" smtClean="0">
                <a:latin typeface="Arial Black" panose="020B0A04020102020204" pitchFamily="34" charset="0"/>
              </a:rPr>
              <a:t>bobbleheads</a:t>
            </a:r>
            <a:r>
              <a:rPr lang="en-US" sz="3200" b="0" i="0" u="none" strike="noStrike" baseline="0" dirty="0" smtClean="0">
                <a:latin typeface="Arial Black" panose="020B0A04020102020204" pitchFamily="34" charset="0"/>
              </a:rPr>
              <a:t>):</a:t>
            </a:r>
          </a:p>
          <a:p>
            <a:endParaRPr lang="en-US" b="0" i="0" u="none" strike="noStrike" baseline="0" dirty="0" smtClean="0">
              <a:latin typeface="Arial Black" panose="020B0A04020102020204" pitchFamily="34" charset="0"/>
            </a:endParaRPr>
          </a:p>
          <a:p>
            <a:r>
              <a:rPr lang="en-US" sz="2800" b="0" i="0" u="none" strike="noStrike" baseline="0" dirty="0" smtClean="0">
                <a:latin typeface="Arial Black" panose="020B0A04020102020204" pitchFamily="34" charset="0"/>
              </a:rPr>
              <a:t>	Maury Wills steals his 104</a:t>
            </a:r>
            <a:r>
              <a:rPr lang="en-US" sz="2800" b="0" i="0" u="none" strike="noStrike" baseline="30000" dirty="0" smtClean="0">
                <a:latin typeface="Arial Black" panose="020B0A04020102020204" pitchFamily="34" charset="0"/>
              </a:rPr>
              <a:t>th</a:t>
            </a:r>
            <a:r>
              <a:rPr lang="en-US" sz="2800" b="0" i="0" u="none" strike="noStrike" baseline="0" dirty="0" smtClean="0">
                <a:latin typeface="Arial Black" panose="020B0A04020102020204" pitchFamily="34" charset="0"/>
              </a:rPr>
              <a:t> base in 1962</a:t>
            </a:r>
            <a:endParaRPr lang="en-US" sz="2800" dirty="0">
              <a:latin typeface="Arial Black" panose="020B0A040201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8179" y="2389239"/>
            <a:ext cx="5355304" cy="4016478"/>
          </a:xfrm>
          <a:prstGeom prst="rect">
            <a:avLst/>
          </a:prstGeom>
        </p:spPr>
      </p:pic>
    </p:spTree>
    <p:extLst>
      <p:ext uri="{BB962C8B-B14F-4D97-AF65-F5344CB8AC3E}">
        <p14:creationId xmlns:p14="http://schemas.microsoft.com/office/powerpoint/2010/main" val="31728254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737419" y="639097"/>
            <a:ext cx="10805652" cy="461665"/>
          </a:xfrm>
          <a:prstGeom prst="rect">
            <a:avLst/>
          </a:prstGeom>
        </p:spPr>
        <p:txBody>
          <a:bodyPr wrap="square">
            <a:spAutoFit/>
          </a:bodyPr>
          <a:lstStyle/>
          <a:p>
            <a:r>
              <a:rPr lang="en-US" sz="2400" b="0" i="0" u="none" strike="noStrike" baseline="0" dirty="0" smtClean="0">
                <a:latin typeface="Arial Black" panose="020B0A04020102020204" pitchFamily="34" charset="0"/>
              </a:rPr>
              <a:t>Kirk Gibson World Series HR (complete with fist pump)</a:t>
            </a:r>
            <a:endParaRPr lang="en-US" sz="2400" dirty="0">
              <a:latin typeface="Arial Black" panose="020B0A040201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517491" y="1971984"/>
            <a:ext cx="5157018" cy="3867764"/>
          </a:xfrm>
          <a:prstGeom prst="rect">
            <a:avLst/>
          </a:prstGeom>
        </p:spPr>
      </p:pic>
    </p:spTree>
    <p:extLst>
      <p:ext uri="{BB962C8B-B14F-4D97-AF65-F5344CB8AC3E}">
        <p14:creationId xmlns:p14="http://schemas.microsoft.com/office/powerpoint/2010/main" val="23449209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501445" y="609601"/>
            <a:ext cx="11503742" cy="954107"/>
          </a:xfrm>
          <a:prstGeom prst="rect">
            <a:avLst/>
          </a:prstGeom>
        </p:spPr>
        <p:txBody>
          <a:bodyPr wrap="square">
            <a:spAutoFit/>
          </a:bodyPr>
          <a:lstStyle/>
          <a:p>
            <a:r>
              <a:rPr lang="en-US" sz="2800" b="0" i="0" u="none" strike="noStrike" baseline="0" dirty="0" smtClean="0">
                <a:latin typeface="Arial Black" panose="020B0A04020102020204" pitchFamily="34" charset="0"/>
              </a:rPr>
              <a:t>Roy </a:t>
            </a:r>
            <a:r>
              <a:rPr lang="en-US" sz="2800" b="0" i="0" u="none" strike="noStrike" baseline="0" dirty="0" err="1" smtClean="0">
                <a:latin typeface="Arial Black" panose="020B0A04020102020204" pitchFamily="34" charset="0"/>
              </a:rPr>
              <a:t>Campanella</a:t>
            </a:r>
            <a:r>
              <a:rPr lang="en-US" sz="2800" b="0" i="0" u="none" strike="noStrike" baseline="0" dirty="0" smtClean="0">
                <a:latin typeface="Arial Black" panose="020B0A04020102020204" pitchFamily="34" charset="0"/>
              </a:rPr>
              <a:t> Night at the L.A. Coliseum (with Pee Wee Reese)</a:t>
            </a:r>
            <a:endParaRPr lang="en-US" sz="2800" dirty="0">
              <a:latin typeface="Arial Black" panose="020B0A040201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9174" y="1563708"/>
            <a:ext cx="6233652" cy="4675239"/>
          </a:xfrm>
          <a:prstGeom prst="rect">
            <a:avLst/>
          </a:prstGeom>
        </p:spPr>
      </p:pic>
    </p:spTree>
    <p:extLst>
      <p:ext uri="{BB962C8B-B14F-4D97-AF65-F5344CB8AC3E}">
        <p14:creationId xmlns:p14="http://schemas.microsoft.com/office/powerpoint/2010/main" val="38125572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668594" y="521110"/>
            <a:ext cx="11031794" cy="523220"/>
          </a:xfrm>
          <a:prstGeom prst="rect">
            <a:avLst/>
          </a:prstGeom>
        </p:spPr>
        <p:txBody>
          <a:bodyPr wrap="square">
            <a:spAutoFit/>
          </a:bodyPr>
          <a:lstStyle/>
          <a:p>
            <a:r>
              <a:rPr lang="en-US" sz="2800" b="0" i="0" u="none" strike="noStrike" baseline="0" dirty="0" smtClean="0">
                <a:latin typeface="Arial Black" panose="020B0A04020102020204" pitchFamily="34" charset="0"/>
              </a:rPr>
              <a:t>Baseball midget Eddie </a:t>
            </a:r>
            <a:r>
              <a:rPr lang="en-US" sz="2800" b="0" i="0" u="none" strike="noStrike" baseline="0" dirty="0" err="1" smtClean="0">
                <a:latin typeface="Arial Black" panose="020B0A04020102020204" pitchFamily="34" charset="0"/>
              </a:rPr>
              <a:t>Gaedel</a:t>
            </a:r>
            <a:r>
              <a:rPr lang="en-US" sz="2800" b="0" i="0" u="none" strike="noStrike" baseline="0" dirty="0" smtClean="0">
                <a:latin typeface="Arial Black" panose="020B0A04020102020204" pitchFamily="34" charset="0"/>
              </a:rPr>
              <a:t> (and his toy bat)</a:t>
            </a:r>
            <a:endParaRPr lang="en-US" sz="2800" dirty="0">
              <a:latin typeface="Arial Black" panose="020B0A040201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140484" y="1964612"/>
            <a:ext cx="5255341" cy="3941506"/>
          </a:xfrm>
          <a:prstGeom prst="rect">
            <a:avLst/>
          </a:prstGeom>
        </p:spPr>
      </p:pic>
    </p:spTree>
    <p:extLst>
      <p:ext uri="{BB962C8B-B14F-4D97-AF65-F5344CB8AC3E}">
        <p14:creationId xmlns:p14="http://schemas.microsoft.com/office/powerpoint/2010/main" val="23802682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6184490" y="1199536"/>
            <a:ext cx="5535562" cy="4893647"/>
          </a:xfrm>
          <a:prstGeom prst="rect">
            <a:avLst/>
          </a:prstGeom>
        </p:spPr>
        <p:txBody>
          <a:bodyPr wrap="square">
            <a:spAutoFit/>
          </a:bodyPr>
          <a:lstStyle/>
          <a:p>
            <a:r>
              <a:rPr lang="en-US" sz="2400" b="0" i="1" u="none" strike="noStrike" baseline="0" dirty="0" smtClean="0">
                <a:latin typeface="Arial Black" panose="020B0A04020102020204" pitchFamily="34" charset="0"/>
              </a:rPr>
              <a:t>The Definition Of “</a:t>
            </a:r>
            <a:r>
              <a:rPr lang="en-US" sz="2400" b="0" i="1" u="none" strike="noStrike" baseline="0" dirty="0" err="1" smtClean="0">
                <a:latin typeface="Arial Black" panose="020B0A04020102020204" pitchFamily="34" charset="0"/>
              </a:rPr>
              <a:t>Bobbleheads</a:t>
            </a:r>
            <a:r>
              <a:rPr lang="en-US" sz="2400" b="0" i="1" u="none" strike="noStrike" baseline="0" dirty="0" smtClean="0">
                <a:latin typeface="Arial Black" panose="020B0A04020102020204" pitchFamily="34" charset="0"/>
              </a:rPr>
              <a:t>”</a:t>
            </a:r>
            <a:endParaRPr lang="en-US" sz="2400" b="0" i="0" u="none" strike="noStrike" baseline="0" dirty="0" smtClean="0">
              <a:latin typeface="Arial Black" panose="020B0A04020102020204" pitchFamily="34" charset="0"/>
            </a:endParaRPr>
          </a:p>
          <a:p>
            <a:endParaRPr lang="en-US" sz="2400" b="0" i="0" u="none" strike="noStrike" baseline="0" dirty="0" smtClean="0">
              <a:latin typeface="Arial Black" panose="020B0A04020102020204" pitchFamily="34" charset="0"/>
            </a:endParaRPr>
          </a:p>
          <a:p>
            <a:r>
              <a:rPr lang="en-US" sz="2400" b="0" i="0" u="none" strike="noStrike" baseline="0" dirty="0" err="1" smtClean="0">
                <a:latin typeface="Arial Black" panose="020B0A04020102020204" pitchFamily="34" charset="0"/>
              </a:rPr>
              <a:t>Bobbleheads</a:t>
            </a:r>
            <a:r>
              <a:rPr lang="en-US" sz="2400" b="0" i="0" u="none" strike="noStrike" baseline="0" dirty="0" smtClean="0">
                <a:latin typeface="Arial Black" panose="020B0A04020102020204" pitchFamily="34" charset="0"/>
              </a:rPr>
              <a:t> (also known as “</a:t>
            </a:r>
            <a:r>
              <a:rPr lang="en-US" sz="2400" b="0" i="0" u="none" strike="noStrike" baseline="0" dirty="0" err="1" smtClean="0">
                <a:latin typeface="Arial Black" panose="020B0A04020102020204" pitchFamily="34" charset="0"/>
              </a:rPr>
              <a:t>nodders</a:t>
            </a:r>
            <a:r>
              <a:rPr lang="en-US" sz="2400" b="0" i="0" u="none" strike="noStrike" baseline="0" dirty="0" smtClean="0">
                <a:latin typeface="Arial Black" panose="020B0A04020102020204" pitchFamily="34" charset="0"/>
              </a:rPr>
              <a:t>” or “wobblers”), are a collectible toy whose head is usually over oversized compared to its body.  It is generally connected to the body by a spring or hook, so that a light tap will cause the head to move up or down or “bobble.”</a:t>
            </a:r>
            <a:endParaRPr lang="en-US" sz="2400" dirty="0">
              <a:latin typeface="Arial Black" panose="020B0A04020102020204" pitchFamily="34" charset="0"/>
            </a:endParaRPr>
          </a:p>
        </p:txBody>
      </p:sp>
      <p:pic>
        <p:nvPicPr>
          <p:cNvPr id="3" name="Picture 2"/>
          <p:cNvPicPr>
            <a:picLocks noChangeAspect="1"/>
          </p:cNvPicPr>
          <p:nvPr/>
        </p:nvPicPr>
        <p:blipFill>
          <a:blip r:embed="rId2"/>
          <a:stretch>
            <a:fillRect/>
          </a:stretch>
        </p:blipFill>
        <p:spPr>
          <a:xfrm>
            <a:off x="1730324" y="875072"/>
            <a:ext cx="2733675" cy="5276850"/>
          </a:xfrm>
          <a:prstGeom prst="rect">
            <a:avLst/>
          </a:prstGeom>
        </p:spPr>
      </p:pic>
    </p:spTree>
    <p:extLst>
      <p:ext uri="{BB962C8B-B14F-4D97-AF65-F5344CB8AC3E}">
        <p14:creationId xmlns:p14="http://schemas.microsoft.com/office/powerpoint/2010/main" val="15164233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540773" y="530942"/>
            <a:ext cx="11061291" cy="830997"/>
          </a:xfrm>
          <a:prstGeom prst="rect">
            <a:avLst/>
          </a:prstGeom>
        </p:spPr>
        <p:txBody>
          <a:bodyPr wrap="square">
            <a:spAutoFit/>
          </a:bodyPr>
          <a:lstStyle/>
          <a:p>
            <a:r>
              <a:rPr lang="en-US" sz="2400" b="0" i="0" u="none" strike="noStrike" baseline="0" dirty="0" smtClean="0">
                <a:latin typeface="Arial Black" panose="020B0A04020102020204" pitchFamily="34" charset="0"/>
              </a:rPr>
              <a:t>Trevor Bauer Drone Mishap (sponsored by Reno Aces, for whom Bauer never played; sent to me by a friend from Reno)</a:t>
            </a:r>
            <a:endParaRPr lang="en-US" sz="2400" dirty="0">
              <a:latin typeface="Arial Black" panose="020B0A040201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9845" y="1590367"/>
            <a:ext cx="6469626" cy="4852220"/>
          </a:xfrm>
          <a:prstGeom prst="rect">
            <a:avLst/>
          </a:prstGeom>
        </p:spPr>
      </p:pic>
    </p:spTree>
    <p:extLst>
      <p:ext uri="{BB962C8B-B14F-4D97-AF65-F5344CB8AC3E}">
        <p14:creationId xmlns:p14="http://schemas.microsoft.com/office/powerpoint/2010/main" val="3842322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560439" y="383458"/>
            <a:ext cx="8583561" cy="1508105"/>
          </a:xfrm>
          <a:prstGeom prst="rect">
            <a:avLst/>
          </a:prstGeom>
        </p:spPr>
        <p:txBody>
          <a:bodyPr wrap="square">
            <a:spAutoFit/>
          </a:bodyPr>
          <a:lstStyle/>
          <a:p>
            <a:r>
              <a:rPr lang="en-US" sz="3600" b="0" i="1" u="none" strike="noStrike" baseline="0" dirty="0" smtClean="0">
                <a:latin typeface="Arial Black" panose="020B0A04020102020204" pitchFamily="34" charset="0"/>
              </a:rPr>
              <a:t>Some Other Favorites</a:t>
            </a:r>
            <a:endParaRPr lang="en-US" sz="3600" b="0" i="0" u="none" strike="noStrike" baseline="0" dirty="0" smtClean="0">
              <a:latin typeface="Arial Black" panose="020B0A04020102020204" pitchFamily="34" charset="0"/>
            </a:endParaRPr>
          </a:p>
          <a:p>
            <a:endParaRPr lang="en-US" sz="2800" b="0" i="0" u="none" strike="noStrike" baseline="0" dirty="0" smtClean="0">
              <a:latin typeface="Arial Black" panose="020B0A04020102020204" pitchFamily="34" charset="0"/>
            </a:endParaRPr>
          </a:p>
          <a:p>
            <a:r>
              <a:rPr lang="en-US" sz="2800" b="0" i="0" u="none" strike="noStrike" baseline="0" dirty="0" smtClean="0">
                <a:latin typeface="Arial Black" panose="020B0A04020102020204" pitchFamily="34" charset="0"/>
              </a:rPr>
              <a:t>The Iron (Or In This Case Plastic) Man</a:t>
            </a:r>
            <a:endParaRPr lang="en-US" sz="2800" dirty="0">
              <a:latin typeface="Arial Black" panose="020B0A040201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927986" y="2801582"/>
            <a:ext cx="4163959" cy="3122969"/>
          </a:xfrm>
          <a:prstGeom prst="rect">
            <a:avLst/>
          </a:prstGeom>
        </p:spPr>
      </p:pic>
    </p:spTree>
    <p:extLst>
      <p:ext uri="{BB962C8B-B14F-4D97-AF65-F5344CB8AC3E}">
        <p14:creationId xmlns:p14="http://schemas.microsoft.com/office/powerpoint/2010/main" val="15714575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1209367" y="294968"/>
            <a:ext cx="9134168" cy="523220"/>
          </a:xfrm>
          <a:prstGeom prst="rect">
            <a:avLst/>
          </a:prstGeom>
        </p:spPr>
        <p:txBody>
          <a:bodyPr wrap="square">
            <a:spAutoFit/>
          </a:bodyPr>
          <a:lstStyle/>
          <a:p>
            <a:r>
              <a:rPr lang="en-US" sz="2800" b="0" i="0" u="none" strike="noStrike" baseline="0" dirty="0" smtClean="0">
                <a:latin typeface="Arial Black" panose="020B0A04020102020204" pitchFamily="34" charset="0"/>
              </a:rPr>
              <a:t>Mickey and the Duke (Still Looking for Willie)</a:t>
            </a:r>
            <a:endParaRPr lang="en-US" sz="2800" dirty="0">
              <a:latin typeface="Arial Black" panose="020B0A040201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4374" y="1381432"/>
            <a:ext cx="7000568" cy="5250426"/>
          </a:xfrm>
          <a:prstGeom prst="rect">
            <a:avLst/>
          </a:prstGeom>
        </p:spPr>
      </p:pic>
    </p:spTree>
    <p:extLst>
      <p:ext uri="{BB962C8B-B14F-4D97-AF65-F5344CB8AC3E}">
        <p14:creationId xmlns:p14="http://schemas.microsoft.com/office/powerpoint/2010/main" val="3527306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462116" y="442453"/>
            <a:ext cx="10658168" cy="954107"/>
          </a:xfrm>
          <a:prstGeom prst="rect">
            <a:avLst/>
          </a:prstGeom>
        </p:spPr>
        <p:txBody>
          <a:bodyPr wrap="square">
            <a:spAutoFit/>
          </a:bodyPr>
          <a:lstStyle/>
          <a:p>
            <a:r>
              <a:rPr lang="en-US" sz="2800" b="0" i="0" u="none" strike="noStrike" baseline="0" dirty="0" smtClean="0">
                <a:latin typeface="Arial Black" panose="020B0A04020102020204" pitchFamily="34" charset="0"/>
              </a:rPr>
              <a:t>Wolfgang Amadeus Mozart (great composer, but couldn’t hit the curve ball)</a:t>
            </a:r>
            <a:endParaRPr lang="en-US" sz="2800" dirty="0">
              <a:latin typeface="Arial Black" panose="020B0A040201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6220" y="1512938"/>
            <a:ext cx="6720348" cy="5040261"/>
          </a:xfrm>
          <a:prstGeom prst="rect">
            <a:avLst/>
          </a:prstGeom>
        </p:spPr>
      </p:pic>
    </p:spTree>
    <p:extLst>
      <p:ext uri="{BB962C8B-B14F-4D97-AF65-F5344CB8AC3E}">
        <p14:creationId xmlns:p14="http://schemas.microsoft.com/office/powerpoint/2010/main" val="36358742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580103" y="678426"/>
            <a:ext cx="8337054" cy="954107"/>
          </a:xfrm>
          <a:prstGeom prst="rect">
            <a:avLst/>
          </a:prstGeom>
        </p:spPr>
        <p:txBody>
          <a:bodyPr wrap="square">
            <a:spAutoFit/>
          </a:bodyPr>
          <a:lstStyle/>
          <a:p>
            <a:r>
              <a:rPr lang="en-US" sz="2800" b="0" i="0" u="none" strike="noStrike" baseline="0" dirty="0" smtClean="0">
                <a:latin typeface="Arial Black" panose="020B0A04020102020204" pitchFamily="34" charset="0"/>
              </a:rPr>
              <a:t>Bilingual Dodger Broadcasters (Vin Scully and Jaime </a:t>
            </a:r>
            <a:r>
              <a:rPr lang="en-US" sz="2800" b="0" i="0" u="none" strike="noStrike" baseline="0" dirty="0" err="1" smtClean="0">
                <a:latin typeface="Arial Black" panose="020B0A04020102020204" pitchFamily="34" charset="0"/>
              </a:rPr>
              <a:t>Jarrin</a:t>
            </a:r>
            <a:r>
              <a:rPr lang="en-US" sz="2800" b="0" i="0" u="none" strike="noStrike" baseline="0" dirty="0" smtClean="0">
                <a:latin typeface="Arial Black" panose="020B0A04020102020204" pitchFamily="34" charset="0"/>
              </a:rPr>
              <a:t>)</a:t>
            </a:r>
            <a:endParaRPr lang="en-US" sz="2800" dirty="0">
              <a:latin typeface="Arial Black" panose="020B0A040201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9509" y="1761582"/>
            <a:ext cx="6445045" cy="4833784"/>
          </a:xfrm>
          <a:prstGeom prst="rect">
            <a:avLst/>
          </a:prstGeom>
        </p:spPr>
      </p:pic>
    </p:spTree>
    <p:extLst>
      <p:ext uri="{BB962C8B-B14F-4D97-AF65-F5344CB8AC3E}">
        <p14:creationId xmlns:p14="http://schemas.microsoft.com/office/powerpoint/2010/main" val="26446912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560439" y="452284"/>
            <a:ext cx="6556514" cy="584775"/>
          </a:xfrm>
          <a:prstGeom prst="rect">
            <a:avLst/>
          </a:prstGeom>
        </p:spPr>
        <p:txBody>
          <a:bodyPr wrap="square">
            <a:spAutoFit/>
          </a:bodyPr>
          <a:lstStyle/>
          <a:p>
            <a:r>
              <a:rPr lang="en-US" sz="3200" b="0" i="0" u="none" strike="noStrike" baseline="0" dirty="0" smtClean="0">
                <a:latin typeface="Arial Black" panose="020B0A04020102020204" pitchFamily="34" charset="0"/>
              </a:rPr>
              <a:t>A local favorite</a:t>
            </a:r>
            <a:endParaRPr lang="en-US" sz="3200" dirty="0">
              <a:latin typeface="Arial Black" panose="020B0A040201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496596" y="1886256"/>
            <a:ext cx="5198807" cy="3899105"/>
          </a:xfrm>
          <a:prstGeom prst="rect">
            <a:avLst/>
          </a:prstGeom>
        </p:spPr>
      </p:pic>
    </p:spTree>
    <p:extLst>
      <p:ext uri="{BB962C8B-B14F-4D97-AF65-F5344CB8AC3E}">
        <p14:creationId xmlns:p14="http://schemas.microsoft.com/office/powerpoint/2010/main" val="35567267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481781" y="530942"/>
            <a:ext cx="9832258" cy="523220"/>
          </a:xfrm>
          <a:prstGeom prst="rect">
            <a:avLst/>
          </a:prstGeom>
        </p:spPr>
        <p:txBody>
          <a:bodyPr wrap="square">
            <a:spAutoFit/>
          </a:bodyPr>
          <a:lstStyle/>
          <a:p>
            <a:r>
              <a:rPr lang="en-US" sz="2800" b="0" i="0" u="none" strike="noStrike" baseline="0" dirty="0" smtClean="0">
                <a:latin typeface="Arial Black" panose="020B0A04020102020204" pitchFamily="34" charset="0"/>
              </a:rPr>
              <a:t>My Most Politically Incorrect </a:t>
            </a:r>
            <a:r>
              <a:rPr lang="en-US" sz="2800" b="0" i="0" u="none" strike="noStrike" baseline="0" dirty="0" err="1" smtClean="0">
                <a:latin typeface="Arial Black" panose="020B0A04020102020204" pitchFamily="34" charset="0"/>
              </a:rPr>
              <a:t>Bobblehead</a:t>
            </a:r>
            <a:endParaRPr lang="en-US" sz="2800" dirty="0">
              <a:latin typeface="Arial Black" panose="020B0A040201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413482" y="2052126"/>
            <a:ext cx="4998475" cy="3748856"/>
          </a:xfrm>
          <a:prstGeom prst="rect">
            <a:avLst/>
          </a:prstGeom>
        </p:spPr>
      </p:pic>
    </p:spTree>
    <p:extLst>
      <p:ext uri="{BB962C8B-B14F-4D97-AF65-F5344CB8AC3E}">
        <p14:creationId xmlns:p14="http://schemas.microsoft.com/office/powerpoint/2010/main" val="11690719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905313" y="481469"/>
            <a:ext cx="6530890" cy="523220"/>
          </a:xfrm>
          <a:prstGeom prst="rect">
            <a:avLst/>
          </a:prstGeom>
        </p:spPr>
        <p:txBody>
          <a:bodyPr wrap="none">
            <a:spAutoFit/>
          </a:bodyPr>
          <a:lstStyle/>
          <a:p>
            <a:r>
              <a:rPr lang="en-US" sz="2800" b="0" i="0" u="none" strike="noStrike" baseline="0" dirty="0" smtClean="0">
                <a:latin typeface="Arial Black" panose="020B0A04020102020204" pitchFamily="34" charset="0"/>
              </a:rPr>
              <a:t>And finally, The Left Arm Of God</a:t>
            </a:r>
            <a:endParaRPr lang="en-US" sz="2800" dirty="0">
              <a:latin typeface="Arial Black" panose="020B0A040201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184115" y="1858399"/>
            <a:ext cx="5159477" cy="3869608"/>
          </a:xfrm>
          <a:prstGeom prst="rect">
            <a:avLst/>
          </a:prstGeom>
        </p:spPr>
      </p:pic>
    </p:spTree>
    <p:extLst>
      <p:ext uri="{BB962C8B-B14F-4D97-AF65-F5344CB8AC3E}">
        <p14:creationId xmlns:p14="http://schemas.microsoft.com/office/powerpoint/2010/main" val="38870650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4282939" y="2921168"/>
            <a:ext cx="3626121" cy="1015663"/>
          </a:xfrm>
          <a:prstGeom prst="rect">
            <a:avLst/>
          </a:prstGeom>
        </p:spPr>
        <p:txBody>
          <a:bodyPr wrap="none">
            <a:spAutoFit/>
          </a:bodyPr>
          <a:lstStyle/>
          <a:p>
            <a:r>
              <a:rPr lang="en-US" sz="6000" b="0" i="1" u="none" strike="noStrike" baseline="0" dirty="0" smtClean="0">
                <a:latin typeface="Arial Black" panose="020B0A04020102020204" pitchFamily="34" charset="0"/>
              </a:rPr>
              <a:t>The End</a:t>
            </a:r>
            <a:endParaRPr lang="en-US" sz="6000" b="0" i="1" u="none" strike="noStrike" baseline="0" dirty="0" smtClean="0">
              <a:latin typeface="Arial Black" panose="020B0A04020102020204" pitchFamily="34" charset="0"/>
            </a:endParaRPr>
          </a:p>
        </p:txBody>
      </p:sp>
    </p:spTree>
    <p:extLst>
      <p:ext uri="{BB962C8B-B14F-4D97-AF65-F5344CB8AC3E}">
        <p14:creationId xmlns:p14="http://schemas.microsoft.com/office/powerpoint/2010/main" val="742631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6174657" y="1170040"/>
            <a:ext cx="5810864" cy="4185761"/>
          </a:xfrm>
          <a:prstGeom prst="rect">
            <a:avLst/>
          </a:prstGeom>
        </p:spPr>
        <p:txBody>
          <a:bodyPr wrap="square">
            <a:spAutoFit/>
          </a:bodyPr>
          <a:lstStyle/>
          <a:p>
            <a:r>
              <a:rPr lang="en-US" sz="2800" b="0" i="1" u="none" strike="noStrike" baseline="0" dirty="0" smtClean="0">
                <a:latin typeface="Arial Black" panose="020B0A04020102020204" pitchFamily="34" charset="0"/>
              </a:rPr>
              <a:t>History of </a:t>
            </a:r>
            <a:r>
              <a:rPr lang="en-US" sz="2800" b="0" i="1" u="none" strike="noStrike" baseline="0" dirty="0" err="1" smtClean="0">
                <a:latin typeface="Arial Black" panose="020B0A04020102020204" pitchFamily="34" charset="0"/>
              </a:rPr>
              <a:t>Bobbleheads</a:t>
            </a:r>
            <a:r>
              <a:rPr lang="en-US" sz="2800" b="0" i="1" u="none" strike="noStrike" baseline="0" dirty="0" smtClean="0">
                <a:latin typeface="Arial Black" panose="020B0A04020102020204" pitchFamily="34" charset="0"/>
              </a:rPr>
              <a:t> (yes, there is such a thing)</a:t>
            </a:r>
            <a:endParaRPr lang="en-US" sz="2800" b="0" i="0" u="none" strike="noStrike" baseline="0" dirty="0" smtClean="0">
              <a:latin typeface="Arial Black" panose="020B0A04020102020204" pitchFamily="34" charset="0"/>
            </a:endParaRPr>
          </a:p>
          <a:p>
            <a:endParaRPr lang="en-US" b="0" i="0" u="none" strike="noStrike" baseline="0" dirty="0" smtClean="0">
              <a:latin typeface="Arial Black" panose="020B0A04020102020204" pitchFamily="34" charset="0"/>
            </a:endParaRPr>
          </a:p>
          <a:p>
            <a:r>
              <a:rPr lang="en-US" sz="2400" b="0" i="0" u="none" strike="noStrike" baseline="0" dirty="0" smtClean="0">
                <a:latin typeface="Arial Black" panose="020B0A04020102020204" pitchFamily="34" charset="0"/>
              </a:rPr>
              <a:t>Derives from the seventeenth century, when figurines of Buddha and other religious figures called "temple </a:t>
            </a:r>
            <a:r>
              <a:rPr lang="en-US" sz="2400" b="0" i="0" u="none" strike="noStrike" baseline="0" dirty="0" err="1" smtClean="0">
                <a:latin typeface="Arial Black" panose="020B0A04020102020204" pitchFamily="34" charset="0"/>
              </a:rPr>
              <a:t>nodders</a:t>
            </a:r>
            <a:r>
              <a:rPr lang="en-US" sz="2400" b="0" i="0" u="none" strike="noStrike" baseline="0" dirty="0" smtClean="0">
                <a:latin typeface="Arial Black" panose="020B0A04020102020204" pitchFamily="34" charset="0"/>
              </a:rPr>
              <a:t>" were produced in Asia.  (Portrait depicts Queen Charlotte of England in 1765, with two figures in the background).</a:t>
            </a:r>
            <a:endParaRPr lang="en-US" sz="2400" dirty="0">
              <a:latin typeface="Arial Black" panose="020B0A04020102020204" pitchFamily="34" charset="0"/>
            </a:endParaRPr>
          </a:p>
        </p:txBody>
      </p:sp>
      <p:pic>
        <p:nvPicPr>
          <p:cNvPr id="4098" name="Picture 2" descr="royal-baby-buckingham-palace size reduc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712" y="1170040"/>
            <a:ext cx="4961194" cy="4323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2680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6174658" y="660495"/>
            <a:ext cx="5860026" cy="5386090"/>
          </a:xfrm>
          <a:prstGeom prst="rect">
            <a:avLst/>
          </a:prstGeom>
        </p:spPr>
        <p:txBody>
          <a:bodyPr wrap="square">
            <a:spAutoFit/>
          </a:bodyPr>
          <a:lstStyle/>
          <a:p>
            <a:pPr marL="342900" indent="-342900">
              <a:buFont typeface="Arial" panose="020B0604020202020204" pitchFamily="34" charset="0"/>
              <a:buChar char="•"/>
            </a:pPr>
            <a:r>
              <a:rPr lang="en-US" sz="2000" b="0" i="0" u="none" strike="noStrike" baseline="0" dirty="0" smtClean="0">
                <a:latin typeface="Arial Black" panose="020B0A04020102020204" pitchFamily="34" charset="0"/>
              </a:rPr>
              <a:t>Earliest known Western reference to a </a:t>
            </a:r>
            <a:r>
              <a:rPr lang="en-US" sz="2000" b="0" i="0" u="none" strike="noStrike" baseline="0" dirty="0" err="1" smtClean="0">
                <a:latin typeface="Arial Black" panose="020B0A04020102020204" pitchFamily="34" charset="0"/>
              </a:rPr>
              <a:t>bobblehead</a:t>
            </a:r>
            <a:r>
              <a:rPr lang="en-US" sz="2000" b="0" i="0" u="none" strike="noStrike" baseline="0" dirty="0" smtClean="0">
                <a:latin typeface="Arial Black" panose="020B0A04020102020204" pitchFamily="34" charset="0"/>
              </a:rPr>
              <a:t> is believed to be in Nikolai Gogol's 1842 short story "The Overcoat,” in which the main character's neck was described as "like the necks of plaster cats which wag their heads.”</a:t>
            </a:r>
          </a:p>
          <a:p>
            <a:pPr marL="342900" indent="-342900">
              <a:buFont typeface="Arial" panose="020B0604020202020204" pitchFamily="34" charset="0"/>
              <a:buChar char="•"/>
            </a:pPr>
            <a:endParaRPr lang="en-US" sz="2400" dirty="0">
              <a:latin typeface="Arial Black" panose="020B0A04020102020204" pitchFamily="34" charset="0"/>
            </a:endParaRPr>
          </a:p>
          <a:p>
            <a:pPr marL="342900" indent="-342900">
              <a:buFont typeface="Arial" panose="020B0604020202020204" pitchFamily="34" charset="0"/>
              <a:buChar char="•"/>
            </a:pPr>
            <a:r>
              <a:rPr lang="en-US" sz="2000" b="0" i="0" u="none" strike="noStrike" baseline="0" dirty="0" smtClean="0">
                <a:latin typeface="Arial Black" panose="020B0A04020102020204" pitchFamily="34" charset="0"/>
              </a:rPr>
              <a:t>During the nineteenth-century, </a:t>
            </a:r>
            <a:r>
              <a:rPr lang="en-US" sz="2000" b="0" i="0" u="none" strike="noStrike" baseline="0" dirty="0" err="1" smtClean="0">
                <a:latin typeface="Arial Black" panose="020B0A04020102020204" pitchFamily="34" charset="0"/>
              </a:rPr>
              <a:t>bobbleheads</a:t>
            </a:r>
            <a:r>
              <a:rPr lang="en-US" sz="2000" b="0" i="0" u="none" strike="noStrike" baseline="0" dirty="0" smtClean="0">
                <a:latin typeface="Arial Black" panose="020B0A04020102020204" pitchFamily="34" charset="0"/>
              </a:rPr>
              <a:t> were being made in limited quantities for the U.S. market, many of which were produced in Germany.  Imports increased during the 1920s and 30s, and by the 1950s, they surged in popularity, with items made of either plastic or bisque, a type of porcelain.</a:t>
            </a:r>
            <a:endParaRPr lang="en-US" sz="2400" dirty="0">
              <a:latin typeface="Arial Black" panose="020B0A04020102020204" pitchFamily="34" charset="0"/>
            </a:endParaRPr>
          </a:p>
        </p:txBody>
      </p:sp>
      <p:pic>
        <p:nvPicPr>
          <p:cNvPr id="3" name="Picture 2"/>
          <p:cNvPicPr>
            <a:picLocks noChangeAspect="1"/>
          </p:cNvPicPr>
          <p:nvPr/>
        </p:nvPicPr>
        <p:blipFill>
          <a:blip r:embed="rId2"/>
          <a:stretch>
            <a:fillRect/>
          </a:stretch>
        </p:blipFill>
        <p:spPr>
          <a:xfrm>
            <a:off x="1167888" y="771018"/>
            <a:ext cx="3571260" cy="5165045"/>
          </a:xfrm>
          <a:prstGeom prst="rect">
            <a:avLst/>
          </a:prstGeom>
        </p:spPr>
      </p:pic>
    </p:spTree>
    <p:extLst>
      <p:ext uri="{BB962C8B-B14F-4D97-AF65-F5344CB8AC3E}">
        <p14:creationId xmlns:p14="http://schemas.microsoft.com/office/powerpoint/2010/main" val="9890051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6095999" y="875072"/>
            <a:ext cx="5515897" cy="4893647"/>
          </a:xfrm>
          <a:prstGeom prst="rect">
            <a:avLst/>
          </a:prstGeom>
        </p:spPr>
        <p:txBody>
          <a:bodyPr wrap="square">
            <a:spAutoFit/>
          </a:bodyPr>
          <a:lstStyle/>
          <a:p>
            <a:r>
              <a:rPr lang="en-US" sz="2400" b="0" i="1" u="none" strike="noStrike" baseline="0" dirty="0" smtClean="0">
                <a:latin typeface="Arial Black" panose="020B0A04020102020204" pitchFamily="34" charset="0"/>
              </a:rPr>
              <a:t>Baseball and </a:t>
            </a:r>
            <a:r>
              <a:rPr lang="en-US" sz="2400" b="0" i="1" u="none" strike="noStrike" baseline="0" dirty="0" err="1" smtClean="0">
                <a:latin typeface="Arial Black" panose="020B0A04020102020204" pitchFamily="34" charset="0"/>
              </a:rPr>
              <a:t>Bobbleheads</a:t>
            </a:r>
            <a:endParaRPr lang="en-US" sz="2400" b="0" i="1" u="none" strike="noStrike" baseline="0" dirty="0" smtClean="0">
              <a:latin typeface="Arial Black" panose="020B0A04020102020204" pitchFamily="34" charset="0"/>
            </a:endParaRPr>
          </a:p>
          <a:p>
            <a:endParaRPr lang="en-US" sz="2400" b="0" i="0" u="none" strike="noStrike" baseline="0" dirty="0" smtClean="0">
              <a:latin typeface="Arial Black" panose="020B0A04020102020204" pitchFamily="34" charset="0"/>
            </a:endParaRPr>
          </a:p>
          <a:p>
            <a:r>
              <a:rPr lang="en-US" sz="2400" b="0" i="0" u="none" strike="noStrike" baseline="0" dirty="0" smtClean="0">
                <a:latin typeface="Arial Black" panose="020B0A04020102020204" pitchFamily="34" charset="0"/>
              </a:rPr>
              <a:t>In the late 50s and early ‘60s, MLB produced a series of papier-mâché dolls, one for each team, all with the same cherubic face.  Later, different ethnicities emerged, as did player specific dolls, including for Roberto Clemente, Mickey Mantle, Roger Maris, and Willie Mays, still all with the same face.</a:t>
            </a:r>
            <a:endParaRPr lang="en-US" sz="2400" dirty="0">
              <a:latin typeface="Arial Black" panose="020B0A04020102020204" pitchFamily="34"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55857053"/>
              </p:ext>
            </p:extLst>
          </p:nvPr>
        </p:nvGraphicFramePr>
        <p:xfrm>
          <a:off x="3515965" y="6191032"/>
          <a:ext cx="353962" cy="381082"/>
        </p:xfrm>
        <a:graphic>
          <a:graphicData uri="http://schemas.openxmlformats.org/presentationml/2006/ole">
            <mc:AlternateContent xmlns:mc="http://schemas.openxmlformats.org/markup-compatibility/2006">
              <mc:Choice xmlns:v="urn:schemas-microsoft-com:vml" Requires="v">
                <p:oleObj spid="_x0000_s7179" name="Document" r:id="rId3" imgW="3215520" imgH="6476760" progId="WP18Doc">
                  <p:embed/>
                </p:oleObj>
              </mc:Choice>
              <mc:Fallback>
                <p:oleObj name="Document" r:id="rId3" imgW="3215520" imgH="6476760" progId="WP18Doc">
                  <p:embed/>
                  <p:pic>
                    <p:nvPicPr>
                      <p:cNvPr id="0" name=""/>
                      <p:cNvPicPr/>
                      <p:nvPr/>
                    </p:nvPicPr>
                    <p:blipFill>
                      <a:blip r:embed="rId4"/>
                      <a:stretch>
                        <a:fillRect/>
                      </a:stretch>
                    </p:blipFill>
                    <p:spPr>
                      <a:xfrm>
                        <a:off x="3515965" y="6191032"/>
                        <a:ext cx="353962" cy="381082"/>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131840704"/>
              </p:ext>
            </p:extLst>
          </p:nvPr>
        </p:nvGraphicFramePr>
        <p:xfrm>
          <a:off x="-4291807" y="272333"/>
          <a:ext cx="5935663" cy="6469063"/>
        </p:xfrm>
        <a:graphic>
          <a:graphicData uri="http://schemas.openxmlformats.org/presentationml/2006/ole">
            <mc:AlternateContent xmlns:mc="http://schemas.openxmlformats.org/markup-compatibility/2006">
              <mc:Choice xmlns:v="urn:schemas-microsoft-com:vml" Requires="v">
                <p:oleObj spid="_x0000_s7180" name="Document" r:id="rId5" imgW="5935680" imgH="6469200" progId="WP18Doc">
                  <p:embed/>
                </p:oleObj>
              </mc:Choice>
              <mc:Fallback>
                <p:oleObj name="Document" r:id="rId5" imgW="5935680" imgH="6469200" progId="WP18Doc">
                  <p:embed/>
                  <p:pic>
                    <p:nvPicPr>
                      <p:cNvPr id="0" name=""/>
                      <p:cNvPicPr/>
                      <p:nvPr/>
                    </p:nvPicPr>
                    <p:blipFill>
                      <a:blip r:embed="rId6"/>
                      <a:stretch>
                        <a:fillRect/>
                      </a:stretch>
                    </p:blipFill>
                    <p:spPr>
                      <a:xfrm>
                        <a:off x="-4291807" y="272333"/>
                        <a:ext cx="5935663" cy="6469063"/>
                      </a:xfrm>
                      <a:prstGeom prst="rect">
                        <a:avLst/>
                      </a:prstGeom>
                    </p:spPr>
                  </p:pic>
                </p:oleObj>
              </mc:Fallback>
            </mc:AlternateContent>
          </a:graphicData>
        </a:graphic>
      </p:graphicFrame>
      <p:pic>
        <p:nvPicPr>
          <p:cNvPr id="6" name="Picture 5"/>
          <p:cNvPicPr>
            <a:picLocks noChangeAspect="1"/>
          </p:cNvPicPr>
          <p:nvPr/>
        </p:nvPicPr>
        <p:blipFill>
          <a:blip r:embed="rId7"/>
          <a:stretch>
            <a:fillRect/>
          </a:stretch>
        </p:blipFill>
        <p:spPr>
          <a:xfrm>
            <a:off x="860226" y="1274085"/>
            <a:ext cx="4534298" cy="3781604"/>
          </a:xfrm>
          <a:prstGeom prst="rect">
            <a:avLst/>
          </a:prstGeom>
        </p:spPr>
      </p:pic>
    </p:spTree>
    <p:extLst>
      <p:ext uri="{BB962C8B-B14F-4D97-AF65-F5344CB8AC3E}">
        <p14:creationId xmlns:p14="http://schemas.microsoft.com/office/powerpoint/2010/main" val="1457056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6341806" y="1078694"/>
            <a:ext cx="5397909" cy="2677656"/>
          </a:xfrm>
          <a:prstGeom prst="rect">
            <a:avLst/>
          </a:prstGeom>
        </p:spPr>
        <p:txBody>
          <a:bodyPr wrap="square">
            <a:spAutoFit/>
          </a:bodyPr>
          <a:lstStyle/>
          <a:p>
            <a:r>
              <a:rPr lang="en-US" sz="2400" b="0" i="0" u="none" strike="noStrike" baseline="0" dirty="0" smtClean="0">
                <a:latin typeface="Arial Black" panose="020B0A04020102020204" pitchFamily="34" charset="0"/>
              </a:rPr>
              <a:t>Later dolls were produced for other sports, as well as for cartoon characters.  One of the most famous </a:t>
            </a:r>
            <a:r>
              <a:rPr lang="en-US" sz="2400" b="0" i="0" u="none" strike="noStrike" baseline="0" dirty="0" err="1" smtClean="0">
                <a:latin typeface="Arial Black" panose="020B0A04020102020204" pitchFamily="34" charset="0"/>
              </a:rPr>
              <a:t>bobbleheads</a:t>
            </a:r>
            <a:r>
              <a:rPr lang="en-US" sz="2400" b="0" i="0" u="none" strike="noStrike" baseline="0" dirty="0" smtClean="0">
                <a:latin typeface="Arial Black" panose="020B0A04020102020204" pitchFamily="34" charset="0"/>
              </a:rPr>
              <a:t> of all time is The Beatles set, which is estimated to be worth approximately $800.00.</a:t>
            </a:r>
            <a:endParaRPr lang="en-US" sz="2400" dirty="0">
              <a:latin typeface="Arial Black" panose="020B0A04020102020204" pitchFamily="34"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146054124"/>
              </p:ext>
            </p:extLst>
          </p:nvPr>
        </p:nvGraphicFramePr>
        <p:xfrm>
          <a:off x="-668323" y="865239"/>
          <a:ext cx="9941388" cy="3536252"/>
        </p:xfrm>
        <a:graphic>
          <a:graphicData uri="http://schemas.openxmlformats.org/presentationml/2006/ole">
            <mc:AlternateContent xmlns:mc="http://schemas.openxmlformats.org/markup-compatibility/2006">
              <mc:Choice xmlns:v="urn:schemas-microsoft-com:vml" Requires="v">
                <p:oleObj spid="_x0000_s2055" name="Document" r:id="rId3" imgW="5935680" imgH="2110680" progId="WP18Doc">
                  <p:embed/>
                </p:oleObj>
              </mc:Choice>
              <mc:Fallback>
                <p:oleObj name="Document" r:id="rId3" imgW="5935680" imgH="2110680" progId="WP18Doc">
                  <p:embed/>
                  <p:pic>
                    <p:nvPicPr>
                      <p:cNvPr id="0" name=""/>
                      <p:cNvPicPr/>
                      <p:nvPr/>
                    </p:nvPicPr>
                    <p:blipFill>
                      <a:blip r:embed="rId4"/>
                      <a:stretch>
                        <a:fillRect/>
                      </a:stretch>
                    </p:blipFill>
                    <p:spPr>
                      <a:xfrm>
                        <a:off x="-668323" y="865239"/>
                        <a:ext cx="9941388" cy="3536252"/>
                      </a:xfrm>
                      <a:prstGeom prst="rect">
                        <a:avLst/>
                      </a:prstGeom>
                    </p:spPr>
                  </p:pic>
                </p:oleObj>
              </mc:Fallback>
            </mc:AlternateContent>
          </a:graphicData>
        </a:graphic>
      </p:graphicFrame>
    </p:spTree>
    <p:extLst>
      <p:ext uri="{BB962C8B-B14F-4D97-AF65-F5344CB8AC3E}">
        <p14:creationId xmlns:p14="http://schemas.microsoft.com/office/powerpoint/2010/main" val="7232808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6459793" y="412954"/>
            <a:ext cx="5230761" cy="5078313"/>
          </a:xfrm>
          <a:prstGeom prst="rect">
            <a:avLst/>
          </a:prstGeom>
        </p:spPr>
        <p:txBody>
          <a:bodyPr wrap="square">
            <a:spAutoFit/>
          </a:bodyPr>
          <a:lstStyle/>
          <a:p>
            <a:r>
              <a:rPr lang="en-US" b="0" i="1" u="none" strike="noStrike" baseline="0" dirty="0" smtClean="0">
                <a:latin typeface="Arial Black" panose="020B0A04020102020204" pitchFamily="34" charset="0"/>
              </a:rPr>
              <a:t>An Explosion (Figuratively Speaking) Of </a:t>
            </a:r>
            <a:r>
              <a:rPr lang="en-US" b="0" i="1" u="none" strike="noStrike" baseline="0" dirty="0" err="1" smtClean="0">
                <a:latin typeface="Arial Black" panose="020B0A04020102020204" pitchFamily="34" charset="0"/>
              </a:rPr>
              <a:t>Bobbleheads</a:t>
            </a:r>
            <a:endParaRPr lang="en-US" b="0" i="0" u="none" strike="noStrike" baseline="0" dirty="0" smtClean="0">
              <a:latin typeface="Arial Black" panose="020B0A04020102020204" pitchFamily="34" charset="0"/>
            </a:endParaRPr>
          </a:p>
          <a:p>
            <a:endParaRPr lang="en-US" b="0" i="0" u="none" strike="noStrike" baseline="0" dirty="0" smtClean="0">
              <a:latin typeface="Arial Black" panose="020B0A04020102020204" pitchFamily="34" charset="0"/>
            </a:endParaRPr>
          </a:p>
          <a:p>
            <a:r>
              <a:rPr lang="en-US" b="0" i="0" u="none" strike="noStrike" baseline="0" dirty="0" smtClean="0">
                <a:latin typeface="Arial Black" panose="020B0A04020102020204" pitchFamily="34" charset="0"/>
              </a:rPr>
              <a:t>During the late 1990s, manufacturers developed cheaper and more durable means of producing </a:t>
            </a:r>
            <a:r>
              <a:rPr lang="en-US" b="0" i="0" u="none" strike="noStrike" baseline="0" dirty="0" err="1" smtClean="0">
                <a:latin typeface="Arial Black" panose="020B0A04020102020204" pitchFamily="34" charset="0"/>
              </a:rPr>
              <a:t>bobbleheads</a:t>
            </a:r>
            <a:r>
              <a:rPr lang="en-US" b="0" i="0" u="none" strike="noStrike" baseline="0" dirty="0" smtClean="0">
                <a:latin typeface="Arial Black" panose="020B0A04020102020204" pitchFamily="34" charset="0"/>
              </a:rPr>
              <a:t>, including switching from ceramics to plastic.  This enabled them to be sold at ballparks or given away as promotions.</a:t>
            </a:r>
          </a:p>
          <a:p>
            <a:endParaRPr lang="en-US" b="0" i="0" u="none" strike="noStrike" baseline="0" dirty="0" smtClean="0">
              <a:latin typeface="Arial Black" panose="020B0A04020102020204" pitchFamily="34" charset="0"/>
            </a:endParaRPr>
          </a:p>
          <a:p>
            <a:r>
              <a:rPr lang="en-US" b="0" i="0" u="none" strike="noStrike" baseline="0" dirty="0" smtClean="0">
                <a:latin typeface="Arial Black" panose="020B0A04020102020204" pitchFamily="34" charset="0"/>
              </a:rPr>
              <a:t>First promotional </a:t>
            </a:r>
            <a:r>
              <a:rPr lang="en-US" b="0" i="0" u="none" strike="noStrike" baseline="0" dirty="0" err="1" smtClean="0">
                <a:latin typeface="Arial Black" panose="020B0A04020102020204" pitchFamily="34" charset="0"/>
              </a:rPr>
              <a:t>bobblehead</a:t>
            </a:r>
            <a:r>
              <a:rPr lang="en-US" b="0" i="0" u="none" strike="noStrike" baseline="0" dirty="0" smtClean="0">
                <a:latin typeface="Arial Black" panose="020B0A04020102020204" pitchFamily="34" charset="0"/>
              </a:rPr>
              <a:t> night was on August 2, 1997, when the minor league Birmingham Barons gave them away.  The first major league baseball team to offer a </a:t>
            </a:r>
            <a:r>
              <a:rPr lang="en-US" b="0" i="0" u="none" strike="noStrike" baseline="0" dirty="0" err="1" smtClean="0">
                <a:latin typeface="Arial Black" panose="020B0A04020102020204" pitchFamily="34" charset="0"/>
              </a:rPr>
              <a:t>bobblehead</a:t>
            </a:r>
            <a:r>
              <a:rPr lang="en-US" b="0" i="0" u="none" strike="noStrike" baseline="0" dirty="0" smtClean="0">
                <a:latin typeface="Arial Black" panose="020B0A04020102020204" pitchFamily="34" charset="0"/>
              </a:rPr>
              <a:t> giveaway was the San Francisco Giants, when they gave away a Willie Mays doll on May 9, 1999.</a:t>
            </a:r>
            <a:endParaRPr lang="en-US" dirty="0">
              <a:latin typeface="Arial Black" panose="020B0A04020102020204" pitchFamily="34" charset="0"/>
            </a:endParaRPr>
          </a:p>
        </p:txBody>
      </p:sp>
      <p:pic>
        <p:nvPicPr>
          <p:cNvPr id="5122" name="Picture 2" descr="Willie Mays gold base bobblehe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7563" y="816077"/>
            <a:ext cx="2239648" cy="5225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388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6263147" y="1037670"/>
            <a:ext cx="5447071" cy="4524315"/>
          </a:xfrm>
          <a:prstGeom prst="rect">
            <a:avLst/>
          </a:prstGeom>
        </p:spPr>
        <p:txBody>
          <a:bodyPr wrap="square">
            <a:spAutoFit/>
          </a:bodyPr>
          <a:lstStyle/>
          <a:p>
            <a:r>
              <a:rPr lang="en-US" sz="2400" b="0" i="0" u="none" strike="noStrike" baseline="0" dirty="0" smtClean="0">
                <a:latin typeface="Arial Black" panose="020B0A04020102020204" pitchFamily="34" charset="0"/>
              </a:rPr>
              <a:t>Other major league teams followed suit.  Today, the Dodgers have a total of 11 </a:t>
            </a:r>
            <a:r>
              <a:rPr lang="en-US" sz="2400" b="0" i="0" u="none" strike="noStrike" baseline="0" dirty="0" err="1" smtClean="0">
                <a:latin typeface="Arial Black" panose="020B0A04020102020204" pitchFamily="34" charset="0"/>
              </a:rPr>
              <a:t>bobblehead</a:t>
            </a:r>
            <a:r>
              <a:rPr lang="en-US" sz="2400" b="0" i="0" u="none" strike="noStrike" baseline="0" dirty="0" smtClean="0">
                <a:latin typeface="Arial Black" panose="020B0A04020102020204" pitchFamily="34" charset="0"/>
              </a:rPr>
              <a:t> nights on their promotional schedule.  According to the National </a:t>
            </a:r>
            <a:r>
              <a:rPr lang="en-US" sz="2400" b="0" i="0" u="none" strike="noStrike" baseline="0" dirty="0" err="1" smtClean="0">
                <a:latin typeface="Arial Black" panose="020B0A04020102020204" pitchFamily="34" charset="0"/>
              </a:rPr>
              <a:t>Bobblehead</a:t>
            </a:r>
            <a:r>
              <a:rPr lang="en-US" sz="2400" b="0" i="0" u="none" strike="noStrike" baseline="0" dirty="0" smtClean="0">
                <a:latin typeface="Arial Black" panose="020B0A04020102020204" pitchFamily="34" charset="0"/>
              </a:rPr>
              <a:t> Hall of Fame and Museum, there were a total of 437 planned </a:t>
            </a:r>
            <a:r>
              <a:rPr lang="en-US" sz="2400" b="0" i="0" u="none" strike="noStrike" baseline="0" dirty="0" err="1" smtClean="0">
                <a:latin typeface="Arial Black" panose="020B0A04020102020204" pitchFamily="34" charset="0"/>
              </a:rPr>
              <a:t>bobblehead</a:t>
            </a:r>
            <a:r>
              <a:rPr lang="en-US" sz="2400" b="0" i="0" u="none" strike="noStrike" baseline="0" dirty="0" smtClean="0">
                <a:latin typeface="Arial Black" panose="020B0A04020102020204" pitchFamily="34" charset="0"/>
              </a:rPr>
              <a:t> giveaways in major and minor league ballparks in 2016 and 2017. </a:t>
            </a:r>
            <a:endParaRPr lang="en-US" sz="2400" dirty="0">
              <a:latin typeface="Arial Black" panose="020B0A04020102020204" pitchFamily="34" charset="0"/>
            </a:endParaRPr>
          </a:p>
        </p:txBody>
      </p:sp>
      <p:pic>
        <p:nvPicPr>
          <p:cNvPr id="3" name="Picture 2"/>
          <p:cNvPicPr>
            <a:picLocks noChangeAspect="1"/>
          </p:cNvPicPr>
          <p:nvPr/>
        </p:nvPicPr>
        <p:blipFill>
          <a:blip r:embed="rId2"/>
          <a:stretch>
            <a:fillRect/>
          </a:stretch>
        </p:blipFill>
        <p:spPr>
          <a:xfrm>
            <a:off x="988142" y="1201993"/>
            <a:ext cx="4549877" cy="4549877"/>
          </a:xfrm>
          <a:prstGeom prst="rect">
            <a:avLst/>
          </a:prstGeom>
        </p:spPr>
      </p:pic>
    </p:spTree>
    <p:extLst>
      <p:ext uri="{BB962C8B-B14F-4D97-AF65-F5344CB8AC3E}">
        <p14:creationId xmlns:p14="http://schemas.microsoft.com/office/powerpoint/2010/main" val="22627234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6233652" y="1045806"/>
            <a:ext cx="5496232" cy="4093428"/>
          </a:xfrm>
          <a:prstGeom prst="rect">
            <a:avLst/>
          </a:prstGeom>
        </p:spPr>
        <p:txBody>
          <a:bodyPr wrap="square">
            <a:spAutoFit/>
          </a:bodyPr>
          <a:lstStyle/>
          <a:p>
            <a:r>
              <a:rPr lang="en-US" sz="2000" b="0" i="0" u="none" strike="noStrike" baseline="0" dirty="0" smtClean="0">
                <a:latin typeface="Arial Black" panose="020B0A04020102020204" pitchFamily="34" charset="0"/>
              </a:rPr>
              <a:t>January 7, 2015 marked the inaugural National </a:t>
            </a:r>
            <a:r>
              <a:rPr lang="en-US" sz="2000" b="0" i="0" u="none" strike="noStrike" baseline="0" dirty="0" err="1" smtClean="0">
                <a:latin typeface="Arial Black" panose="020B0A04020102020204" pitchFamily="34" charset="0"/>
              </a:rPr>
              <a:t>Bobblehead</a:t>
            </a:r>
            <a:r>
              <a:rPr lang="en-US" sz="2000" b="0" i="0" u="none" strike="noStrike" baseline="0" dirty="0" smtClean="0">
                <a:latin typeface="Arial Black" panose="020B0A04020102020204" pitchFamily="34" charset="0"/>
              </a:rPr>
              <a:t> Day, and in 2016, it was announced that the National </a:t>
            </a:r>
            <a:r>
              <a:rPr lang="en-US" sz="2000" b="0" i="0" u="none" strike="noStrike" baseline="0" dirty="0" err="1" smtClean="0">
                <a:latin typeface="Arial Black" panose="020B0A04020102020204" pitchFamily="34" charset="0"/>
              </a:rPr>
              <a:t>Bobblehead</a:t>
            </a:r>
            <a:r>
              <a:rPr lang="en-US" sz="2000" b="0" i="0" u="none" strike="noStrike" baseline="0" dirty="0" smtClean="0">
                <a:latin typeface="Arial Black" panose="020B0A04020102020204" pitchFamily="34" charset="0"/>
              </a:rPr>
              <a:t> Hall of Fame and Museum would open in Milwaukee, Wisconsin.  The HOF is expected to display up to ten thousand dolls at a time.  It also has an online data base of over 6.600 sports </a:t>
            </a:r>
            <a:r>
              <a:rPr lang="en-US" sz="2000" b="0" i="0" u="none" strike="noStrike" baseline="0" dirty="0" err="1" smtClean="0">
                <a:latin typeface="Arial Black" panose="020B0A04020102020204" pitchFamily="34" charset="0"/>
              </a:rPr>
              <a:t>bobblehead</a:t>
            </a:r>
            <a:r>
              <a:rPr lang="en-US" sz="2000" b="0" i="0" u="none" strike="noStrike" baseline="0" dirty="0" smtClean="0">
                <a:latin typeface="Arial Black" panose="020B0A04020102020204" pitchFamily="34" charset="0"/>
              </a:rPr>
              <a:t> giveaway promotions, and is working on a data base of every </a:t>
            </a:r>
            <a:r>
              <a:rPr lang="en-US" sz="2000" b="0" i="0" u="none" strike="noStrike" baseline="0" dirty="0" err="1" smtClean="0">
                <a:latin typeface="Arial Black" panose="020B0A04020102020204" pitchFamily="34" charset="0"/>
              </a:rPr>
              <a:t>bobblehead</a:t>
            </a:r>
            <a:r>
              <a:rPr lang="en-US" sz="2000" b="0" i="0" u="none" strike="noStrike" baseline="0" dirty="0" smtClean="0">
                <a:latin typeface="Arial Black" panose="020B0A04020102020204" pitchFamily="34" charset="0"/>
              </a:rPr>
              <a:t> doll ever produced.</a:t>
            </a:r>
            <a:endParaRPr lang="en-US" sz="2000" dirty="0">
              <a:latin typeface="Arial Black" panose="020B0A04020102020204" pitchFamily="34" charset="0"/>
            </a:endParaRPr>
          </a:p>
        </p:txBody>
      </p:sp>
      <p:pic>
        <p:nvPicPr>
          <p:cNvPr id="3" name="Picture 2"/>
          <p:cNvPicPr>
            <a:picLocks noChangeAspect="1"/>
          </p:cNvPicPr>
          <p:nvPr/>
        </p:nvPicPr>
        <p:blipFill>
          <a:blip r:embed="rId2"/>
          <a:stretch>
            <a:fillRect/>
          </a:stretch>
        </p:blipFill>
        <p:spPr>
          <a:xfrm>
            <a:off x="0" y="1175415"/>
            <a:ext cx="5755234" cy="3834209"/>
          </a:xfrm>
          <a:prstGeom prst="rect">
            <a:avLst/>
          </a:prstGeom>
        </p:spPr>
      </p:pic>
    </p:spTree>
    <p:extLst>
      <p:ext uri="{BB962C8B-B14F-4D97-AF65-F5344CB8AC3E}">
        <p14:creationId xmlns:p14="http://schemas.microsoft.com/office/powerpoint/2010/main" val="39119374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1103</TotalTime>
  <Words>800</Words>
  <Application>Microsoft Office PowerPoint</Application>
  <PresentationFormat>Widescreen</PresentationFormat>
  <Paragraphs>47</Paragraphs>
  <Slides>28</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4" baseType="lpstr">
      <vt:lpstr>Arial</vt:lpstr>
      <vt:lpstr>Arial Black</vt:lpstr>
      <vt:lpstr>Calibri</vt:lpstr>
      <vt:lpstr>Calibri Light</vt:lpstr>
      <vt:lpstr>Office Theme</vt:lpstr>
      <vt:lpstr>WordPerfect X8 Document</vt:lpstr>
      <vt:lpstr>Bobbleheads!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Bobbleheads!</dc:title>
  <dc:creator>Gerald Miller</dc:creator>
  <cp:lastModifiedBy>Gerald Miller</cp:lastModifiedBy>
  <cp:revision>15</cp:revision>
  <dcterms:created xsi:type="dcterms:W3CDTF">2018-05-11T21:34:44Z</dcterms:created>
  <dcterms:modified xsi:type="dcterms:W3CDTF">2018-05-12T15:58:11Z</dcterms:modified>
</cp:coreProperties>
</file>