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5" d="100"/>
          <a:sy n="85" d="100"/>
        </p:scale>
        <p:origin x="5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20F996-9727-483B-ABFD-BFCAC05CDAE6}"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259801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0F996-9727-483B-ABFD-BFCAC05CDAE6}"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14358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0F996-9727-483B-ABFD-BFCAC05CDAE6}"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329295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0F996-9727-483B-ABFD-BFCAC05CDAE6}"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16271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0F996-9727-483B-ABFD-BFCAC05CDAE6}"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084440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20F996-9727-483B-ABFD-BFCAC05CDAE6}"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98298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20F996-9727-483B-ABFD-BFCAC05CDAE6}" type="datetimeFigureOut">
              <a:rPr lang="en-US" smtClean="0"/>
              <a:t>6/8/2018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2694729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0F996-9727-483B-ABFD-BFCAC05CDAE6}" type="datetimeFigureOut">
              <a:rPr lang="en-US" smtClean="0"/>
              <a:t>6/8/2018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33621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0F996-9727-483B-ABFD-BFCAC05CDAE6}" type="datetimeFigureOut">
              <a:rPr lang="en-US" smtClean="0"/>
              <a:t>6/8/2018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114613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0F996-9727-483B-ABFD-BFCAC05CDAE6}"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4285303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0F996-9727-483B-ABFD-BFCAC05CDAE6}"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05527-AAD6-41C5-95D0-57C45EC7FFFF}" type="slidenum">
              <a:rPr lang="en-US" smtClean="0"/>
              <a:t>‹#›</a:t>
            </a:fld>
            <a:endParaRPr lang="en-US"/>
          </a:p>
        </p:txBody>
      </p:sp>
    </p:spTree>
    <p:extLst>
      <p:ext uri="{BB962C8B-B14F-4D97-AF65-F5344CB8AC3E}">
        <p14:creationId xmlns:p14="http://schemas.microsoft.com/office/powerpoint/2010/main" val="33372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0F996-9727-483B-ABFD-BFCAC05CDAE6}" type="datetimeFigureOut">
              <a:rPr lang="en-US" smtClean="0"/>
              <a:t>6/8/2018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05527-AAD6-41C5-95D0-57C45EC7FFFF}" type="slidenum">
              <a:rPr lang="en-US" smtClean="0"/>
              <a:t>‹#›</a:t>
            </a:fld>
            <a:endParaRPr lang="en-US"/>
          </a:p>
        </p:txBody>
      </p:sp>
    </p:spTree>
    <p:extLst>
      <p:ext uri="{BB962C8B-B14F-4D97-AF65-F5344CB8AC3E}">
        <p14:creationId xmlns:p14="http://schemas.microsoft.com/office/powerpoint/2010/main" val="4072655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video" Target="https://www.youtube.com/embed/A6ONY7n1nx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video" Target="https://www.youtube.com/embed/Ccr8sIwoZkQ"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video" Target="https://www.youtube.com/embed/BPZryclECQ8"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7.xml"/><Relationship Id="rId1" Type="http://schemas.openxmlformats.org/officeDocument/2006/relationships/video" Target="https://www.youtube.com/embed/vgYrT7AcTYI"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7.xml"/><Relationship Id="rId1" Type="http://schemas.openxmlformats.org/officeDocument/2006/relationships/video" Target="https://www.youtube.com/embed/JzBJErSKxP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ZfMmEj9vHY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ideo" Target="https://www.youtube.com/embed/gomj14YsFf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Sp2ReMVm80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ideo" Target="https://www.youtube.com/embed/Ja7X4lvXAK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765" y="878540"/>
            <a:ext cx="8892988" cy="995083"/>
          </a:xfrm>
        </p:spPr>
        <p:txBody>
          <a:bodyPr>
            <a:normAutofit fontScale="90000"/>
          </a:bodyPr>
          <a:lstStyle/>
          <a:p>
            <a:r>
              <a:rPr lang="en-US" sz="8000" b="1" dirty="0" smtClean="0">
                <a:solidFill>
                  <a:srgbClr val="FF0000"/>
                </a:solidFill>
                <a:latin typeface="+mn-lt"/>
              </a:rPr>
              <a:t>The Curve Ball</a:t>
            </a:r>
            <a:endParaRPr lang="en-US" sz="8000" b="1" dirty="0">
              <a:solidFill>
                <a:srgbClr val="FF0000"/>
              </a:solidFill>
              <a:latin typeface="+mn-lt"/>
            </a:endParaRPr>
          </a:p>
        </p:txBody>
      </p:sp>
      <p:sp>
        <p:nvSpPr>
          <p:cNvPr id="3" name="Subtitle 2"/>
          <p:cNvSpPr>
            <a:spLocks noGrp="1"/>
          </p:cNvSpPr>
          <p:nvPr>
            <p:ph type="subTitle" idx="1"/>
          </p:nvPr>
        </p:nvSpPr>
        <p:spPr>
          <a:xfrm>
            <a:off x="1210235" y="2034988"/>
            <a:ext cx="7100047" cy="779928"/>
          </a:xfrm>
        </p:spPr>
        <p:txBody>
          <a:bodyPr>
            <a:normAutofit/>
          </a:bodyPr>
          <a:lstStyle/>
          <a:p>
            <a:r>
              <a:rPr lang="en-US" sz="4000" b="1" dirty="0" smtClean="0">
                <a:solidFill>
                  <a:srgbClr val="FF0000"/>
                </a:solidFill>
              </a:rPr>
              <a:t>A Pitcher’s Best Friend</a:t>
            </a:r>
            <a:endParaRPr lang="en-US" sz="4000" b="1" dirty="0">
              <a:solidFill>
                <a:srgbClr val="FF0000"/>
              </a:solidFill>
            </a:endParaRPr>
          </a:p>
        </p:txBody>
      </p:sp>
      <p:pic>
        <p:nvPicPr>
          <p:cNvPr id="1026" name="Picture 2" descr="Image result for curveball grip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3865" y="2976281"/>
            <a:ext cx="5483100" cy="3653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88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964" y="735105"/>
            <a:ext cx="8212767" cy="1077218"/>
          </a:xfrm>
          <a:prstGeom prst="rect">
            <a:avLst/>
          </a:prstGeom>
        </p:spPr>
        <p:txBody>
          <a:bodyPr wrap="square">
            <a:spAutoFit/>
          </a:bodyPr>
          <a:lstStyle/>
          <a:p>
            <a:r>
              <a:rPr lang="en-US" sz="3200" b="1" i="0" u="none" strike="noStrike" baseline="0" dirty="0" smtClean="0">
                <a:solidFill>
                  <a:srgbClr val="FF0000"/>
                </a:solidFill>
              </a:rPr>
              <a:t>And, giving equal time to </a:t>
            </a:r>
            <a:r>
              <a:rPr lang="en-US" sz="3200" b="1" i="0" u="none" strike="noStrike" baseline="0" dirty="0" err="1" smtClean="0">
                <a:solidFill>
                  <a:srgbClr val="FF0000"/>
                </a:solidFill>
              </a:rPr>
              <a:t>righthanders</a:t>
            </a:r>
            <a:r>
              <a:rPr lang="en-US" sz="3200" b="1" i="0" u="none" strike="noStrike" baseline="0" dirty="0" smtClean="0">
                <a:solidFill>
                  <a:srgbClr val="FF0000"/>
                </a:solidFill>
              </a:rPr>
              <a:t> and Astros fans:</a:t>
            </a:r>
            <a:endParaRPr lang="en-US" sz="3200" b="1" dirty="0">
              <a:solidFill>
                <a:srgbClr val="FF0000"/>
              </a:solidFill>
            </a:endParaRPr>
          </a:p>
        </p:txBody>
      </p:sp>
      <p:pic>
        <p:nvPicPr>
          <p:cNvPr id="3" name="A6ONY7n1nx4"/>
          <p:cNvPicPr>
            <a:picLocks noRot="1" noChangeAspect="1"/>
          </p:cNvPicPr>
          <p:nvPr>
            <a:videoFile r:link="rId1"/>
          </p:nvPr>
        </p:nvPicPr>
        <p:blipFill>
          <a:blip r:embed="rId3"/>
          <a:stretch>
            <a:fillRect/>
          </a:stretch>
        </p:blipFill>
        <p:spPr>
          <a:xfrm>
            <a:off x="2841812" y="2382370"/>
            <a:ext cx="6793255" cy="3821206"/>
          </a:xfrm>
          <a:prstGeom prst="rect">
            <a:avLst/>
          </a:prstGeom>
        </p:spPr>
      </p:pic>
    </p:spTree>
    <p:extLst>
      <p:ext uri="{BB962C8B-B14F-4D97-AF65-F5344CB8AC3E}">
        <p14:creationId xmlns:p14="http://schemas.microsoft.com/office/powerpoint/2010/main" val="2891116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883" y="1371600"/>
            <a:ext cx="5199529" cy="4524315"/>
          </a:xfrm>
          <a:prstGeom prst="rect">
            <a:avLst/>
          </a:prstGeom>
        </p:spPr>
        <p:txBody>
          <a:bodyPr wrap="square">
            <a:spAutoFit/>
          </a:bodyPr>
          <a:lstStyle/>
          <a:p>
            <a:r>
              <a:rPr lang="en-US" sz="3200" b="1" i="0" u="none" strike="noStrike" baseline="0" dirty="0" smtClean="0">
                <a:solidFill>
                  <a:srgbClr val="FF0000"/>
                </a:solidFill>
              </a:rPr>
              <a:t>The Physics Of The </a:t>
            </a:r>
            <a:r>
              <a:rPr lang="en-US" sz="3200" b="1" i="0" u="none" strike="noStrike" baseline="0" dirty="0" smtClean="0">
                <a:solidFill>
                  <a:srgbClr val="FF0000"/>
                </a:solidFill>
              </a:rPr>
              <a:t>Curveball </a:t>
            </a:r>
            <a:r>
              <a:rPr lang="en-US" sz="3200" b="1" i="0" u="none" strike="noStrike" baseline="0" dirty="0" smtClean="0">
                <a:solidFill>
                  <a:srgbClr val="FF0000"/>
                </a:solidFill>
              </a:rPr>
              <a:t>(or, why I became a lawyer instead of a scientist):</a:t>
            </a:r>
          </a:p>
          <a:p>
            <a:endParaRPr lang="en-US" sz="2400" b="1" i="0" u="none" strike="noStrike" baseline="0" dirty="0" smtClean="0">
              <a:solidFill>
                <a:srgbClr val="FF0000"/>
              </a:solidFill>
            </a:endParaRPr>
          </a:p>
          <a:p>
            <a:r>
              <a:rPr lang="en-US" sz="2400" b="1" i="0" u="none" strike="noStrike" baseline="0" dirty="0" smtClean="0">
                <a:solidFill>
                  <a:srgbClr val="FF0000"/>
                </a:solidFill>
              </a:rPr>
              <a:t>The law of physics that make a curveball curve is called the Magnus effect.  The raised seams of the ball combines with top spin, air pressure, gravity, and other good stuff.</a:t>
            </a:r>
          </a:p>
          <a:p>
            <a:endParaRPr lang="en-US" sz="2400" b="1" i="0" u="none" strike="noStrike" baseline="0" dirty="0" smtClean="0">
              <a:solidFill>
                <a:srgbClr val="FF0000"/>
              </a:solidFill>
            </a:endParaRPr>
          </a:p>
          <a:p>
            <a:r>
              <a:rPr lang="en-US" sz="2400" b="1" i="0" u="none" strike="noStrike" baseline="0" dirty="0" smtClean="0">
                <a:solidFill>
                  <a:srgbClr val="FF0000"/>
                </a:solidFill>
              </a:rPr>
              <a:t>Aw heck, let the professor explain it.</a:t>
            </a:r>
            <a:endParaRPr lang="en-US" sz="2400" b="1" dirty="0">
              <a:solidFill>
                <a:srgbClr val="FF0000"/>
              </a:solidFill>
            </a:endParaRPr>
          </a:p>
        </p:txBody>
      </p:sp>
      <p:pic>
        <p:nvPicPr>
          <p:cNvPr id="3" name="Ccr8sIwoZkQ"/>
          <p:cNvPicPr>
            <a:picLocks noRot="1" noChangeAspect="1"/>
          </p:cNvPicPr>
          <p:nvPr>
            <a:videoFile r:link="rId1"/>
          </p:nvPr>
        </p:nvPicPr>
        <p:blipFill>
          <a:blip r:embed="rId3"/>
          <a:stretch>
            <a:fillRect/>
          </a:stretch>
        </p:blipFill>
        <p:spPr>
          <a:xfrm>
            <a:off x="6096000" y="1918447"/>
            <a:ext cx="5609913" cy="3155576"/>
          </a:xfrm>
          <a:prstGeom prst="rect">
            <a:avLst/>
          </a:prstGeom>
        </p:spPr>
      </p:pic>
    </p:spTree>
    <p:extLst>
      <p:ext uri="{BB962C8B-B14F-4D97-AF65-F5344CB8AC3E}">
        <p14:creationId xmlns:p14="http://schemas.microsoft.com/office/powerpoint/2010/main" val="2854812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PZryclECQ8"/>
          <p:cNvPicPr>
            <a:picLocks noRot="1" noChangeAspect="1"/>
          </p:cNvPicPr>
          <p:nvPr>
            <a:videoFile r:link="rId1"/>
          </p:nvPr>
        </p:nvPicPr>
        <p:blipFill>
          <a:blip r:embed="rId3"/>
          <a:stretch>
            <a:fillRect/>
          </a:stretch>
        </p:blipFill>
        <p:spPr>
          <a:xfrm>
            <a:off x="3171514" y="2554942"/>
            <a:ext cx="6187639" cy="3480547"/>
          </a:xfrm>
          <a:prstGeom prst="rect">
            <a:avLst/>
          </a:prstGeom>
        </p:spPr>
      </p:pic>
      <p:sp>
        <p:nvSpPr>
          <p:cNvPr id="4" name="Rectangle 3"/>
          <p:cNvSpPr/>
          <p:nvPr/>
        </p:nvSpPr>
        <p:spPr>
          <a:xfrm>
            <a:off x="770965" y="600635"/>
            <a:ext cx="8373035" cy="954107"/>
          </a:xfrm>
          <a:prstGeom prst="rect">
            <a:avLst/>
          </a:prstGeom>
        </p:spPr>
        <p:txBody>
          <a:bodyPr wrap="square">
            <a:spAutoFit/>
          </a:bodyPr>
          <a:lstStyle/>
          <a:p>
            <a:r>
              <a:rPr lang="en-US" sz="2800" b="1" i="0" u="none" strike="noStrike" baseline="0" dirty="0" smtClean="0">
                <a:solidFill>
                  <a:srgbClr val="FF0000"/>
                </a:solidFill>
              </a:rPr>
              <a:t>Got that?  If not, here’s an explanation even us liberal arts majors can understand.</a:t>
            </a:r>
            <a:endParaRPr lang="en-US" sz="2800" b="1" dirty="0">
              <a:solidFill>
                <a:srgbClr val="FF0000"/>
              </a:solidFill>
            </a:endParaRPr>
          </a:p>
        </p:txBody>
      </p:sp>
    </p:spTree>
    <p:extLst>
      <p:ext uri="{BB962C8B-B14F-4D97-AF65-F5344CB8AC3E}">
        <p14:creationId xmlns:p14="http://schemas.microsoft.com/office/powerpoint/2010/main" val="798533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6495" y="1520785"/>
            <a:ext cx="5038164" cy="3816429"/>
          </a:xfrm>
          <a:prstGeom prst="rect">
            <a:avLst/>
          </a:prstGeom>
        </p:spPr>
        <p:txBody>
          <a:bodyPr wrap="square">
            <a:spAutoFit/>
          </a:bodyPr>
          <a:lstStyle/>
          <a:p>
            <a:r>
              <a:rPr lang="en-US" sz="3200" b="1" i="0" u="none" strike="noStrike" baseline="0" dirty="0" smtClean="0">
                <a:solidFill>
                  <a:srgbClr val="FF0000"/>
                </a:solidFill>
              </a:rPr>
              <a:t>Does It Really Curve?</a:t>
            </a:r>
          </a:p>
          <a:p>
            <a:endParaRPr lang="en-US" b="1" i="0" u="none" strike="noStrike" baseline="0" dirty="0" smtClean="0">
              <a:solidFill>
                <a:srgbClr val="FF0000"/>
              </a:solidFill>
            </a:endParaRPr>
          </a:p>
          <a:p>
            <a:r>
              <a:rPr lang="en-US" sz="2400" b="1" i="0" u="none" strike="noStrike" baseline="0" dirty="0" smtClean="0">
                <a:solidFill>
                  <a:srgbClr val="FF0000"/>
                </a:solidFill>
              </a:rPr>
              <a:t>Early observers questioned whether a curveball actually curved, or </a:t>
            </a:r>
            <a:r>
              <a:rPr lang="en-US" sz="2400" b="1" i="0" u="none" strike="noStrike" baseline="0" dirty="0" smtClean="0">
                <a:solidFill>
                  <a:srgbClr val="FF0000"/>
                </a:solidFill>
              </a:rPr>
              <a:t>was just </a:t>
            </a:r>
            <a:r>
              <a:rPr lang="en-US" sz="2400" b="1" i="0" u="none" strike="noStrike" baseline="0" dirty="0" smtClean="0">
                <a:solidFill>
                  <a:srgbClr val="FF0000"/>
                </a:solidFill>
              </a:rPr>
              <a:t>an optical illusion.  In 1949, engineers used wind tunnel tests to prove that it does, indeed, actually curve.</a:t>
            </a:r>
          </a:p>
          <a:p>
            <a:endParaRPr lang="en-US" sz="2400" b="1" i="0" u="none" strike="noStrike" baseline="0" dirty="0" smtClean="0">
              <a:solidFill>
                <a:srgbClr val="FF0000"/>
              </a:solidFill>
            </a:endParaRPr>
          </a:p>
          <a:p>
            <a:r>
              <a:rPr lang="en-US" sz="2400" b="1" i="0" u="none" strike="noStrike" baseline="0" dirty="0" smtClean="0">
                <a:solidFill>
                  <a:srgbClr val="FF0000"/>
                </a:solidFill>
              </a:rPr>
              <a:t>Or, you could take the word of Dizzy Dean, who would tell people: </a:t>
            </a:r>
            <a:endParaRPr lang="en-US" sz="2400" b="1" dirty="0">
              <a:solidFill>
                <a:srgbClr val="FF0000"/>
              </a:solidFill>
            </a:endParaRPr>
          </a:p>
        </p:txBody>
      </p:sp>
      <p:sp>
        <p:nvSpPr>
          <p:cNvPr id="3" name="Rectangle 2"/>
          <p:cNvSpPr/>
          <p:nvPr/>
        </p:nvSpPr>
        <p:spPr>
          <a:xfrm>
            <a:off x="6696636" y="579491"/>
            <a:ext cx="4984376" cy="1384995"/>
          </a:xfrm>
          <a:prstGeom prst="rect">
            <a:avLst/>
          </a:prstGeom>
        </p:spPr>
        <p:txBody>
          <a:bodyPr wrap="square">
            <a:spAutoFit/>
          </a:bodyPr>
          <a:lstStyle/>
          <a:p>
            <a:r>
              <a:rPr lang="en-US" sz="2800" b="1" i="0" u="none" strike="noStrike" baseline="0" dirty="0" smtClean="0">
                <a:solidFill>
                  <a:srgbClr val="FF0000"/>
                </a:solidFill>
              </a:rPr>
              <a:t>“Stand behind a tree 60 feet away, and I will </a:t>
            </a:r>
            <a:r>
              <a:rPr lang="en-US" sz="2800" b="1" i="0" u="none" strike="noStrike" baseline="0" dirty="0" err="1" smtClean="0">
                <a:solidFill>
                  <a:srgbClr val="FF0000"/>
                </a:solidFill>
              </a:rPr>
              <a:t>whomp</a:t>
            </a:r>
            <a:r>
              <a:rPr lang="en-US" sz="2800" b="1" i="0" u="none" strike="noStrike" baseline="0" dirty="0" smtClean="0">
                <a:solidFill>
                  <a:srgbClr val="FF0000"/>
                </a:solidFill>
              </a:rPr>
              <a:t> you with an optical illusion!"</a:t>
            </a:r>
          </a:p>
        </p:txBody>
      </p:sp>
      <p:pic>
        <p:nvPicPr>
          <p:cNvPr id="4098" name="Picture 2" descr="https://upload.wikimedia.org/wikipedia/commons/9/99/DizzyDeanGoudeyca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3221" y="2484438"/>
            <a:ext cx="3019425" cy="3676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328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5647" y="1532965"/>
            <a:ext cx="8588188" cy="4524315"/>
          </a:xfrm>
          <a:prstGeom prst="rect">
            <a:avLst/>
          </a:prstGeom>
        </p:spPr>
        <p:txBody>
          <a:bodyPr wrap="square">
            <a:spAutoFit/>
          </a:bodyPr>
          <a:lstStyle/>
          <a:p>
            <a:r>
              <a:rPr lang="en-US" sz="2400" b="1" i="0" u="none" strike="noStrike" baseline="0" dirty="0" smtClean="0">
                <a:solidFill>
                  <a:srgbClr val="FF0000"/>
                </a:solidFill>
              </a:rPr>
              <a:t>	Types Of Curve Balls (and other pitches):</a:t>
            </a:r>
          </a:p>
          <a:p>
            <a:endParaRPr lang="en-US" sz="2400" b="1" i="0" u="none" strike="noStrike" baseline="0" dirty="0" smtClean="0">
              <a:solidFill>
                <a:srgbClr val="FF0000"/>
              </a:solidFill>
            </a:endParaRPr>
          </a:p>
          <a:p>
            <a:r>
              <a:rPr lang="en-US" sz="2400" b="1" i="0" u="none" strike="noStrike" baseline="0" dirty="0" smtClean="0">
                <a:solidFill>
                  <a:srgbClr val="FF0000"/>
                </a:solidFill>
              </a:rPr>
              <a:t>•	The overhand or “12 to 6" curve (typically breaks straight 	down).</a:t>
            </a:r>
          </a:p>
          <a:p>
            <a:endParaRPr lang="en-US" sz="2400" b="1" i="0" u="none" strike="noStrike" baseline="0" dirty="0" smtClean="0">
              <a:solidFill>
                <a:srgbClr val="FF0000"/>
              </a:solidFill>
            </a:endParaRPr>
          </a:p>
          <a:p>
            <a:r>
              <a:rPr lang="en-US" sz="2400" b="1" i="0" u="none" strike="noStrike" baseline="0" dirty="0" smtClean="0">
                <a:solidFill>
                  <a:srgbClr val="FF0000"/>
                </a:solidFill>
              </a:rPr>
              <a:t>•	The sidearm curve (starts lower and breaks side to side).</a:t>
            </a:r>
          </a:p>
          <a:p>
            <a:endParaRPr lang="en-US" sz="2400" b="1" i="0" u="none" strike="noStrike" baseline="0" dirty="0" smtClean="0">
              <a:solidFill>
                <a:srgbClr val="FF0000"/>
              </a:solidFill>
            </a:endParaRPr>
          </a:p>
          <a:p>
            <a:r>
              <a:rPr lang="en-US" sz="2400" b="1" i="0" u="none" strike="noStrike" baseline="0" dirty="0" smtClean="0">
                <a:solidFill>
                  <a:srgbClr val="FF0000"/>
                </a:solidFill>
              </a:rPr>
              <a:t>•	The slider (usually thrown with a </a:t>
            </a:r>
            <a:r>
              <a:rPr lang="en-US" sz="2400" b="1" i="0" u="none" strike="noStrike" baseline="0" dirty="0" smtClean="0">
                <a:solidFill>
                  <a:srgbClr val="FF0000"/>
                </a:solidFill>
              </a:rPr>
              <a:t>slightly different </a:t>
            </a:r>
            <a:r>
              <a:rPr lang="en-US" sz="2400" b="1" i="0" u="none" strike="noStrike" baseline="0" dirty="0" smtClean="0">
                <a:solidFill>
                  <a:srgbClr val="FF0000"/>
                </a:solidFill>
              </a:rPr>
              <a:t>grip and </a:t>
            </a:r>
            <a:r>
              <a:rPr lang="en-US" sz="2400" b="1" i="0" u="none" strike="noStrike" baseline="0" dirty="0" smtClean="0">
                <a:solidFill>
                  <a:srgbClr val="FF0000"/>
                </a:solidFill>
              </a:rPr>
              <a:t>	a stiff </a:t>
            </a:r>
            <a:r>
              <a:rPr lang="en-US" sz="2400" b="1" i="0" u="none" strike="noStrike" baseline="0" dirty="0" smtClean="0">
                <a:solidFill>
                  <a:srgbClr val="FF0000"/>
                </a:solidFill>
              </a:rPr>
              <a:t>wrist, i.e. without the “snap.”  Typically thrown </a:t>
            </a:r>
            <a:r>
              <a:rPr lang="en-US" sz="2400" b="1" i="0" u="none" strike="noStrike" baseline="0" dirty="0" smtClean="0">
                <a:solidFill>
                  <a:srgbClr val="FF0000"/>
                </a:solidFill>
              </a:rPr>
              <a:t>	harder, almost </a:t>
            </a:r>
            <a:r>
              <a:rPr lang="en-US" sz="2400" b="1" i="0" u="none" strike="noStrike" baseline="0" dirty="0" smtClean="0">
                <a:solidFill>
                  <a:srgbClr val="FF0000"/>
                </a:solidFill>
              </a:rPr>
              <a:t>like a fastball, with a harder break).</a:t>
            </a:r>
          </a:p>
          <a:p>
            <a:endParaRPr lang="en-US" sz="2400" b="1" i="0" u="none" strike="noStrike" baseline="0" dirty="0" smtClean="0">
              <a:solidFill>
                <a:srgbClr val="FF0000"/>
              </a:solidFill>
            </a:endParaRPr>
          </a:p>
          <a:p>
            <a:r>
              <a:rPr lang="en-US" sz="2400" b="1" i="0" u="none" strike="noStrike" baseline="0" dirty="0" smtClean="0">
                <a:solidFill>
                  <a:srgbClr val="FF0000"/>
                </a:solidFill>
              </a:rPr>
              <a:t>•	The “</a:t>
            </a:r>
            <a:r>
              <a:rPr lang="en-US" sz="2400" b="1" i="0" u="none" strike="noStrike" baseline="0" dirty="0" err="1" smtClean="0">
                <a:solidFill>
                  <a:srgbClr val="FF0000"/>
                </a:solidFill>
              </a:rPr>
              <a:t>slurve</a:t>
            </a:r>
            <a:r>
              <a:rPr lang="en-US" sz="2400" b="1" i="0" u="none" strike="noStrike" baseline="0" dirty="0" smtClean="0">
                <a:solidFill>
                  <a:srgbClr val="FF0000"/>
                </a:solidFill>
              </a:rPr>
              <a:t>” (a combination of the slider and curve).</a:t>
            </a:r>
            <a:endParaRPr lang="en-US" sz="2400" b="1" dirty="0">
              <a:solidFill>
                <a:srgbClr val="FF0000"/>
              </a:solidFill>
            </a:endParaRPr>
          </a:p>
        </p:txBody>
      </p:sp>
    </p:spTree>
    <p:extLst>
      <p:ext uri="{BB962C8B-B14F-4D97-AF65-F5344CB8AC3E}">
        <p14:creationId xmlns:p14="http://schemas.microsoft.com/office/powerpoint/2010/main" val="2876413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847" y="546847"/>
            <a:ext cx="11367247" cy="1569660"/>
          </a:xfrm>
          <a:prstGeom prst="rect">
            <a:avLst/>
          </a:prstGeom>
        </p:spPr>
        <p:txBody>
          <a:bodyPr wrap="square">
            <a:spAutoFit/>
          </a:bodyPr>
          <a:lstStyle/>
          <a:p>
            <a:r>
              <a:rPr lang="en-US" sz="2400" b="1" i="0" u="none" strike="noStrike" baseline="0" dirty="0" smtClean="0">
                <a:solidFill>
                  <a:srgbClr val="FF0000"/>
                </a:solidFill>
              </a:rPr>
              <a:t>Compare: the screwball is the reverse of a curveball.  The wrist snaps inside, toward the body, rather than outside, away from the body.  The result is that the ball breaks in the opposite direction, i.e. a LHP’s screwball will break into a left handed batter.  Noted practitioners of the screwball include </a:t>
            </a:r>
            <a:r>
              <a:rPr lang="en-US" sz="2400" b="1" i="0" u="none" strike="noStrike" baseline="0" dirty="0" err="1" smtClean="0">
                <a:solidFill>
                  <a:srgbClr val="FF0000"/>
                </a:solidFill>
              </a:rPr>
              <a:t>HOFer</a:t>
            </a:r>
            <a:r>
              <a:rPr lang="en-US" sz="2400" b="1" i="0" u="none" strike="noStrike" baseline="0" dirty="0" smtClean="0">
                <a:solidFill>
                  <a:srgbClr val="FF0000"/>
                </a:solidFill>
              </a:rPr>
              <a:t> Carl Hubbell and Fernando Valenzuela.</a:t>
            </a:r>
            <a:endParaRPr lang="en-US" sz="2400" b="1" dirty="0">
              <a:solidFill>
                <a:srgbClr val="FF0000"/>
              </a:solidFill>
            </a:endParaRPr>
          </a:p>
        </p:txBody>
      </p:sp>
      <p:pic>
        <p:nvPicPr>
          <p:cNvPr id="5122"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4068" y="2975068"/>
            <a:ext cx="4167875" cy="338987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fernando valenzuela baseball card 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0492" y="2715091"/>
            <a:ext cx="2650377" cy="375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853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2681" y="600635"/>
            <a:ext cx="10623177" cy="2308324"/>
          </a:xfrm>
          <a:prstGeom prst="rect">
            <a:avLst/>
          </a:prstGeom>
        </p:spPr>
        <p:txBody>
          <a:bodyPr wrap="square">
            <a:spAutoFit/>
          </a:bodyPr>
          <a:lstStyle/>
          <a:p>
            <a:r>
              <a:rPr lang="en-US" sz="2400" b="1" i="0" u="none" strike="noStrike" baseline="0" dirty="0" smtClean="0">
                <a:solidFill>
                  <a:srgbClr val="FF0000"/>
                </a:solidFill>
              </a:rPr>
              <a:t>Compare: the knuckleball, which unlike a curveball that depends on spin, depends on no spin, which allows air currents to carry it in random directions.  Because it is thrown with much less speed and involves much less stress on the arm, knuckleball pitchers typically pitch into their 40s.  Famous knuckleballers include </a:t>
            </a:r>
            <a:r>
              <a:rPr lang="en-US" sz="2400" b="1" i="0" u="none" strike="noStrike" baseline="0" dirty="0" err="1" smtClean="0">
                <a:solidFill>
                  <a:srgbClr val="FF0000"/>
                </a:solidFill>
              </a:rPr>
              <a:t>HOFers</a:t>
            </a:r>
            <a:r>
              <a:rPr lang="en-US" sz="2400" b="1" i="0" u="none" strike="noStrike" baseline="0" dirty="0" smtClean="0">
                <a:solidFill>
                  <a:srgbClr val="FF0000"/>
                </a:solidFill>
              </a:rPr>
              <a:t> Hoyt Wilhelm and Phil </a:t>
            </a:r>
            <a:r>
              <a:rPr lang="en-US" sz="2400" b="1" i="0" u="none" strike="noStrike" baseline="0" dirty="0" err="1" smtClean="0">
                <a:solidFill>
                  <a:srgbClr val="FF0000"/>
                </a:solidFill>
              </a:rPr>
              <a:t>Niekro</a:t>
            </a:r>
            <a:r>
              <a:rPr lang="en-US" sz="2400" b="1" i="0" u="none" strike="noStrike" baseline="0" dirty="0" smtClean="0">
                <a:solidFill>
                  <a:srgbClr val="FF0000"/>
                </a:solidFill>
              </a:rPr>
              <a:t>, as well as Tim Wakefield, Wilbur Wood, Charlie Hough, Tom Candiotti, and R.A. Dickey.</a:t>
            </a:r>
            <a:endParaRPr lang="en-US" sz="2400" b="1" dirty="0">
              <a:solidFill>
                <a:srgbClr val="FF0000"/>
              </a:solidFill>
            </a:endParaRPr>
          </a:p>
        </p:txBody>
      </p:sp>
      <p:pic>
        <p:nvPicPr>
          <p:cNvPr id="3" name="vgYrT7AcTYI"/>
          <p:cNvPicPr>
            <a:picLocks noRot="1" noChangeAspect="1"/>
          </p:cNvPicPr>
          <p:nvPr>
            <a:videoFile r:link="rId1"/>
          </p:nvPr>
        </p:nvPicPr>
        <p:blipFill>
          <a:blip r:embed="rId3"/>
          <a:stretch>
            <a:fillRect/>
          </a:stretch>
        </p:blipFill>
        <p:spPr>
          <a:xfrm>
            <a:off x="3841375" y="3492033"/>
            <a:ext cx="4872319" cy="2740679"/>
          </a:xfrm>
          <a:prstGeom prst="rect">
            <a:avLst/>
          </a:prstGeom>
        </p:spPr>
      </p:pic>
    </p:spTree>
    <p:extLst>
      <p:ext uri="{BB962C8B-B14F-4D97-AF65-F5344CB8AC3E}">
        <p14:creationId xmlns:p14="http://schemas.microsoft.com/office/powerpoint/2010/main" val="1246448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2153" y="294945"/>
            <a:ext cx="6427694" cy="707886"/>
          </a:xfrm>
          <a:prstGeom prst="rect">
            <a:avLst/>
          </a:prstGeom>
        </p:spPr>
        <p:txBody>
          <a:bodyPr wrap="square">
            <a:spAutoFit/>
          </a:bodyPr>
          <a:lstStyle/>
          <a:p>
            <a:r>
              <a:rPr lang="en-US" sz="4000" b="1" dirty="0">
                <a:solidFill>
                  <a:srgbClr val="FF0000"/>
                </a:solidFill>
              </a:rPr>
              <a:t>Celebrated </a:t>
            </a:r>
            <a:r>
              <a:rPr lang="en-US" sz="4000" b="1" dirty="0" smtClean="0">
                <a:solidFill>
                  <a:srgbClr val="FF0000"/>
                </a:solidFill>
              </a:rPr>
              <a:t>Curveball pitchers</a:t>
            </a:r>
            <a:endParaRPr lang="en-US" sz="4000" b="1" dirty="0">
              <a:solidFill>
                <a:srgbClr val="FF0000"/>
              </a:solidFill>
            </a:endParaRPr>
          </a:p>
        </p:txBody>
      </p:sp>
      <p:pic>
        <p:nvPicPr>
          <p:cNvPr id="4" name="JzBJErSKxPU"/>
          <p:cNvPicPr>
            <a:picLocks noRot="1" noChangeAspect="1"/>
          </p:cNvPicPr>
          <p:nvPr>
            <a:videoFile r:link="rId1"/>
          </p:nvPr>
        </p:nvPicPr>
        <p:blipFill>
          <a:blip r:embed="rId3"/>
          <a:stretch>
            <a:fillRect/>
          </a:stretch>
        </p:blipFill>
        <p:spPr>
          <a:xfrm>
            <a:off x="2695387" y="2203077"/>
            <a:ext cx="7016377" cy="3946712"/>
          </a:xfrm>
          <a:prstGeom prst="rect">
            <a:avLst/>
          </a:prstGeom>
        </p:spPr>
      </p:pic>
      <p:sp>
        <p:nvSpPr>
          <p:cNvPr id="6" name="Rectangle 5"/>
          <p:cNvSpPr/>
          <p:nvPr/>
        </p:nvSpPr>
        <p:spPr>
          <a:xfrm>
            <a:off x="4329953" y="1187069"/>
            <a:ext cx="4506669" cy="584775"/>
          </a:xfrm>
          <a:prstGeom prst="rect">
            <a:avLst/>
          </a:prstGeom>
        </p:spPr>
        <p:txBody>
          <a:bodyPr wrap="square">
            <a:spAutoFit/>
          </a:bodyPr>
          <a:lstStyle/>
          <a:p>
            <a:r>
              <a:rPr lang="en-US" sz="3200" b="1" dirty="0">
                <a:solidFill>
                  <a:srgbClr val="FF0000"/>
                </a:solidFill>
              </a:rPr>
              <a:t>Can you name </a:t>
            </a:r>
            <a:r>
              <a:rPr lang="en-US" sz="3200" b="1" dirty="0" smtClean="0">
                <a:solidFill>
                  <a:srgbClr val="FF0000"/>
                </a:solidFill>
              </a:rPr>
              <a:t>them?</a:t>
            </a:r>
            <a:endParaRPr lang="en-US" sz="3200" b="1" dirty="0">
              <a:solidFill>
                <a:srgbClr val="FF0000"/>
              </a:solidFill>
            </a:endParaRPr>
          </a:p>
        </p:txBody>
      </p:sp>
    </p:spTree>
    <p:extLst>
      <p:ext uri="{BB962C8B-B14F-4D97-AF65-F5344CB8AC3E}">
        <p14:creationId xmlns:p14="http://schemas.microsoft.com/office/powerpoint/2010/main" val="3377957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3" y="2767280"/>
            <a:ext cx="3779419" cy="1323439"/>
          </a:xfrm>
          <a:prstGeom prst="rect">
            <a:avLst/>
          </a:prstGeom>
        </p:spPr>
        <p:txBody>
          <a:bodyPr wrap="square">
            <a:spAutoFit/>
          </a:bodyPr>
          <a:lstStyle/>
          <a:p>
            <a:r>
              <a:rPr lang="en-US" sz="8000" b="1" dirty="0">
                <a:solidFill>
                  <a:srgbClr val="FF0000"/>
                </a:solidFill>
              </a:rPr>
              <a:t>The End</a:t>
            </a:r>
          </a:p>
        </p:txBody>
      </p:sp>
    </p:spTree>
    <p:extLst>
      <p:ext uri="{BB962C8B-B14F-4D97-AF65-F5344CB8AC3E}">
        <p14:creationId xmlns:p14="http://schemas.microsoft.com/office/powerpoint/2010/main" val="3949825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1647" y="582067"/>
            <a:ext cx="6122896" cy="5693866"/>
          </a:xfrm>
          <a:prstGeom prst="rect">
            <a:avLst/>
          </a:prstGeom>
        </p:spPr>
        <p:txBody>
          <a:bodyPr wrap="square">
            <a:spAutoFit/>
          </a:bodyPr>
          <a:lstStyle/>
          <a:p>
            <a:r>
              <a:rPr lang="en-US" sz="2800" b="1" i="0" u="none" strike="noStrike" baseline="0" dirty="0" smtClean="0">
                <a:solidFill>
                  <a:srgbClr val="FF0000"/>
                </a:solidFill>
              </a:rPr>
              <a:t>A staple of a pitcher’s repertoire, the curve is also the most nicknamed pitch in </a:t>
            </a:r>
            <a:r>
              <a:rPr lang="en-US" sz="2800" b="1" i="0" u="none" strike="noStrike" baseline="0" dirty="0" smtClean="0">
                <a:solidFill>
                  <a:srgbClr val="FF0000"/>
                </a:solidFill>
              </a:rPr>
              <a:t>baseball, including as follows:</a:t>
            </a:r>
            <a:endParaRPr lang="en-US" sz="2800" b="1" i="0" u="none" strike="noStrike" baseline="0" dirty="0" smtClean="0">
              <a:solidFill>
                <a:srgbClr val="FF0000"/>
              </a:solidFill>
            </a:endParaRPr>
          </a:p>
          <a:p>
            <a:endParaRPr lang="en-US" sz="2800" b="1" i="0" u="none" strike="noStrike" baseline="0" dirty="0" smtClean="0">
              <a:solidFill>
                <a:srgbClr val="FF0000"/>
              </a:solidFill>
            </a:endParaRPr>
          </a:p>
          <a:p>
            <a:r>
              <a:rPr lang="en-US" sz="2800" b="1" i="0" u="none" strike="noStrike" baseline="0" dirty="0" smtClean="0">
                <a:solidFill>
                  <a:srgbClr val="FF0000"/>
                </a:solidFill>
              </a:rPr>
              <a:t>•	Hook</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Bender</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a:t>
            </a:r>
            <a:r>
              <a:rPr lang="en-US" sz="2800" b="1" i="0" u="none" strike="noStrike" baseline="0" dirty="0" err="1" smtClean="0">
                <a:solidFill>
                  <a:srgbClr val="FF0000"/>
                </a:solidFill>
              </a:rPr>
              <a:t>Yakker</a:t>
            </a:r>
            <a:r>
              <a:rPr lang="en-US" sz="2800" b="1" i="0" u="none" strike="noStrike" baseline="0" dirty="0" smtClean="0">
                <a:solidFill>
                  <a:srgbClr val="FF0000"/>
                </a:solidFill>
              </a:rPr>
              <a:t> </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Deuce or Number Two (based on the traditional catcher’s sign – two fingers down)</a:t>
            </a:r>
            <a:r>
              <a:rPr lang="en-US" b="0" i="0" u="none" strike="noStrike" baseline="0" dirty="0" smtClean="0"/>
              <a:t>	</a:t>
            </a:r>
            <a:endParaRPr lang="en-US" dirty="0"/>
          </a:p>
        </p:txBody>
      </p:sp>
      <p:pic>
        <p:nvPicPr>
          <p:cNvPr id="3" name="Picture 2"/>
          <p:cNvPicPr>
            <a:picLocks noChangeAspect="1"/>
          </p:cNvPicPr>
          <p:nvPr/>
        </p:nvPicPr>
        <p:blipFill>
          <a:blip r:embed="rId2"/>
          <a:stretch>
            <a:fillRect/>
          </a:stretch>
        </p:blipFill>
        <p:spPr>
          <a:xfrm>
            <a:off x="6911228" y="2057429"/>
            <a:ext cx="4286250" cy="3143250"/>
          </a:xfrm>
          <a:prstGeom prst="rect">
            <a:avLst/>
          </a:prstGeom>
        </p:spPr>
      </p:pic>
    </p:spTree>
    <p:extLst>
      <p:ext uri="{BB962C8B-B14F-4D97-AF65-F5344CB8AC3E}">
        <p14:creationId xmlns:p14="http://schemas.microsoft.com/office/powerpoint/2010/main" val="464587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3388" y="510988"/>
            <a:ext cx="5145741" cy="5693866"/>
          </a:xfrm>
          <a:prstGeom prst="rect">
            <a:avLst/>
          </a:prstGeom>
        </p:spPr>
        <p:txBody>
          <a:bodyPr wrap="square">
            <a:spAutoFit/>
          </a:bodyPr>
          <a:lstStyle/>
          <a:p>
            <a:r>
              <a:rPr lang="en-US" sz="2800" b="1" i="0" u="none" strike="noStrike" baseline="0" dirty="0" smtClean="0">
                <a:solidFill>
                  <a:srgbClr val="FF0000"/>
                </a:solidFill>
              </a:rPr>
              <a:t>As well as. . .</a:t>
            </a:r>
          </a:p>
          <a:p>
            <a:endParaRPr lang="en-US" sz="2800" b="1" dirty="0">
              <a:solidFill>
                <a:srgbClr val="FF0000"/>
              </a:solidFill>
            </a:endParaRPr>
          </a:p>
          <a:p>
            <a:r>
              <a:rPr lang="en-US" sz="2800" b="1" i="0" u="none" strike="noStrike" baseline="0" dirty="0" smtClean="0">
                <a:solidFill>
                  <a:srgbClr val="FF0000"/>
                </a:solidFill>
              </a:rPr>
              <a:t>•	Uncle Charlie</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Lord Charles (for exceptionally good ones)</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Yellow Hammer and, most recently,</a:t>
            </a:r>
          </a:p>
          <a:p>
            <a:endParaRPr lang="en-US" sz="2800" b="1" i="0" u="none" strike="noStrike" baseline="0" dirty="0" smtClean="0">
              <a:solidFill>
                <a:srgbClr val="FF0000"/>
              </a:solidFill>
            </a:endParaRPr>
          </a:p>
          <a:p>
            <a:r>
              <a:rPr lang="en-US" sz="2800" b="1" i="0" u="none" strike="noStrike" baseline="0" dirty="0" smtClean="0">
                <a:solidFill>
                  <a:srgbClr val="FF0000"/>
                </a:solidFill>
              </a:rPr>
              <a:t>•	Public Enemy No. 1.</a:t>
            </a:r>
          </a:p>
          <a:p>
            <a:endParaRPr lang="en-US" sz="2800" b="1" dirty="0">
              <a:solidFill>
                <a:srgbClr val="FF0000"/>
              </a:solidFill>
            </a:endParaRPr>
          </a:p>
          <a:p>
            <a:endParaRPr lang="en-US" sz="2800" b="1" i="0" u="none" strike="noStrike" baseline="0" dirty="0" smtClean="0">
              <a:solidFill>
                <a:srgbClr val="FF0000"/>
              </a:solidFill>
            </a:endParaRPr>
          </a:p>
        </p:txBody>
      </p:sp>
      <p:pic>
        <p:nvPicPr>
          <p:cNvPr id="3" name="ZfMmEj9vHYs"/>
          <p:cNvPicPr>
            <a:picLocks noRot="1" noChangeAspect="1"/>
          </p:cNvPicPr>
          <p:nvPr>
            <a:videoFile r:link="rId1"/>
          </p:nvPr>
        </p:nvPicPr>
        <p:blipFill>
          <a:blip r:embed="rId3"/>
          <a:stretch>
            <a:fillRect/>
          </a:stretch>
        </p:blipFill>
        <p:spPr>
          <a:xfrm>
            <a:off x="6271310" y="1371600"/>
            <a:ext cx="5311090" cy="2987488"/>
          </a:xfrm>
          <a:prstGeom prst="rect">
            <a:avLst/>
          </a:prstGeom>
        </p:spPr>
      </p:pic>
    </p:spTree>
    <p:extLst>
      <p:ext uri="{BB962C8B-B14F-4D97-AF65-F5344CB8AC3E}">
        <p14:creationId xmlns:p14="http://schemas.microsoft.com/office/powerpoint/2010/main" val="2500262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247" y="528918"/>
            <a:ext cx="9663953" cy="1754326"/>
          </a:xfrm>
          <a:prstGeom prst="rect">
            <a:avLst/>
          </a:prstGeom>
        </p:spPr>
        <p:txBody>
          <a:bodyPr wrap="square">
            <a:spAutoFit/>
          </a:bodyPr>
          <a:lstStyle/>
          <a:p>
            <a:r>
              <a:rPr lang="en-US" sz="3600" b="1" i="0" u="none" strike="noStrike" baseline="0" dirty="0" smtClean="0">
                <a:solidFill>
                  <a:srgbClr val="FF0000"/>
                </a:solidFill>
              </a:rPr>
              <a:t>Origins of the Curve</a:t>
            </a:r>
          </a:p>
          <a:p>
            <a:endParaRPr lang="en-US" b="1" i="0" u="none" strike="noStrike" baseline="0" dirty="0" smtClean="0">
              <a:solidFill>
                <a:srgbClr val="FF0000"/>
              </a:solidFill>
            </a:endParaRPr>
          </a:p>
          <a:p>
            <a:r>
              <a:rPr lang="en-US" b="1" i="0" u="none" strike="noStrike" baseline="0" dirty="0" smtClean="0">
                <a:solidFill>
                  <a:srgbClr val="FF0000"/>
                </a:solidFill>
              </a:rPr>
              <a:t>•	According to baseball lore, the curve was invented in the early 1970s by Hall of Famer  	Candy Cummings.  However, descriptions of the pitch appeared in newspapers as early as 	1869, and other, mostly collegiate players also became known for it during this time.</a:t>
            </a:r>
            <a:endParaRPr lang="en-US" b="1" dirty="0">
              <a:solidFill>
                <a:srgbClr val="FF0000"/>
              </a:solidFill>
            </a:endParaRPr>
          </a:p>
        </p:txBody>
      </p:sp>
      <p:pic>
        <p:nvPicPr>
          <p:cNvPr id="2050" name="Picture 2" descr="File:Candy Cummings 18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2777" y="2515420"/>
            <a:ext cx="2728446" cy="409266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thumb/5/54/Candy_Cummings_plaque.jpg/800px-Candy_Cummings_plaqu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1812" y="2515420"/>
            <a:ext cx="3034206" cy="40468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s://upload.wikimedia.org/wikipedia/commons/thumb/5/54/Candy_Cummings_plaque.jpg/800px-Candy_Cummings_plaqu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1812" y="2561217"/>
            <a:ext cx="3034206" cy="4046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776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2988" y="1382286"/>
            <a:ext cx="4043083" cy="4093428"/>
          </a:xfrm>
          <a:prstGeom prst="rect">
            <a:avLst/>
          </a:prstGeom>
        </p:spPr>
        <p:txBody>
          <a:bodyPr wrap="square">
            <a:spAutoFit/>
          </a:bodyPr>
          <a:lstStyle/>
          <a:p>
            <a:r>
              <a:rPr lang="en-US" sz="2000" b="1" i="0" u="none" strike="noStrike" baseline="0" dirty="0" smtClean="0">
                <a:solidFill>
                  <a:srgbClr val="FF0000"/>
                </a:solidFill>
              </a:rPr>
              <a:t>According to Cummings, he developed the idea of the curveball after studying the movement sea shells made when thrown.  Originally, however, Cummings was unable to throw his curveball, because most catchers stood 20 to 25 feet behind the batter, which made it impossible to field </a:t>
            </a:r>
            <a:r>
              <a:rPr lang="en-US" sz="2000" b="1" i="0" u="none" strike="noStrike" baseline="0" dirty="0" smtClean="0">
                <a:solidFill>
                  <a:srgbClr val="FF0000"/>
                </a:solidFill>
              </a:rPr>
              <a:t>it.  </a:t>
            </a:r>
            <a:r>
              <a:rPr lang="en-US" sz="2000" b="1" i="0" u="none" strike="noStrike" baseline="0" dirty="0" smtClean="0">
                <a:solidFill>
                  <a:srgbClr val="FF0000"/>
                </a:solidFill>
              </a:rPr>
              <a:t>Only when his team acquired a catcher who stood directly behind the batter could Cummings throw the pitch.</a:t>
            </a:r>
            <a:endParaRPr lang="en-US" sz="2000" b="1" dirty="0">
              <a:solidFill>
                <a:srgbClr val="FF0000"/>
              </a:solidFill>
            </a:endParaRPr>
          </a:p>
        </p:txBody>
      </p:sp>
      <p:sp>
        <p:nvSpPr>
          <p:cNvPr id="3" name="AutoShape 2" descr="Image result for 1800s baseball pitcher imag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6" name="Picture 4" descr="Image result for 1800s baseball pitcher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4791" y="1276046"/>
            <a:ext cx="2856879" cy="4199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257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5788" y="475129"/>
            <a:ext cx="8328212" cy="2215991"/>
          </a:xfrm>
          <a:prstGeom prst="rect">
            <a:avLst/>
          </a:prstGeom>
        </p:spPr>
        <p:txBody>
          <a:bodyPr wrap="square">
            <a:spAutoFit/>
          </a:bodyPr>
          <a:lstStyle/>
          <a:p>
            <a:r>
              <a:rPr lang="en-US" sz="4000" b="1" i="0" u="none" strike="noStrike" baseline="0" dirty="0" smtClean="0">
                <a:solidFill>
                  <a:srgbClr val="FF0000"/>
                </a:solidFill>
              </a:rPr>
              <a:t>Grip, Speed, Delivery, and Results:</a:t>
            </a:r>
          </a:p>
          <a:p>
            <a:endParaRPr lang="en-US" b="1" i="0" u="none" strike="noStrike" baseline="0" dirty="0" smtClean="0">
              <a:solidFill>
                <a:srgbClr val="FF0000"/>
              </a:solidFill>
            </a:endParaRPr>
          </a:p>
          <a:p>
            <a:r>
              <a:rPr lang="en-US" sz="2000" b="1" i="0" u="none" strike="noStrike" baseline="0" dirty="0" smtClean="0">
                <a:solidFill>
                  <a:srgbClr val="FF0000"/>
                </a:solidFill>
              </a:rPr>
              <a:t>The curveball grip is frequently compared to holding a cup or drinking glass, with the middle finger parallel to one of the long seams, and the thumb behind the seam on the opposite side, so to form a “C.”  The index finger is placed alongside the middle finger</a:t>
            </a:r>
            <a:r>
              <a:rPr lang="en-US" sz="2000" b="1" i="0" u="none" strike="noStrike" baseline="0" dirty="0" smtClean="0">
                <a:solidFill>
                  <a:srgbClr val="FF0000"/>
                </a:solidFill>
              </a:rPr>
              <a:t>.</a:t>
            </a:r>
            <a:endParaRPr lang="en-US" sz="2000" b="1" dirty="0">
              <a:solidFill>
                <a:srgbClr val="FF0000"/>
              </a:solidFill>
            </a:endParaRPr>
          </a:p>
        </p:txBody>
      </p:sp>
      <p:pic>
        <p:nvPicPr>
          <p:cNvPr id="3" name="gomj14YsFfQ"/>
          <p:cNvPicPr>
            <a:picLocks noRot="1" noChangeAspect="1"/>
          </p:cNvPicPr>
          <p:nvPr>
            <a:videoFile r:link="rId1"/>
          </p:nvPr>
        </p:nvPicPr>
        <p:blipFill>
          <a:blip r:embed="rId3"/>
          <a:stretch>
            <a:fillRect/>
          </a:stretch>
        </p:blipFill>
        <p:spPr>
          <a:xfrm>
            <a:off x="5074023" y="3518850"/>
            <a:ext cx="4888391" cy="2749720"/>
          </a:xfrm>
          <a:prstGeom prst="rect">
            <a:avLst/>
          </a:prstGeom>
        </p:spPr>
      </p:pic>
    </p:spTree>
    <p:extLst>
      <p:ext uri="{BB962C8B-B14F-4D97-AF65-F5344CB8AC3E}">
        <p14:creationId xmlns:p14="http://schemas.microsoft.com/office/powerpoint/2010/main" val="2860138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753" y="510988"/>
            <a:ext cx="10139082" cy="5632311"/>
          </a:xfrm>
          <a:prstGeom prst="rect">
            <a:avLst/>
          </a:prstGeom>
        </p:spPr>
        <p:txBody>
          <a:bodyPr wrap="square">
            <a:spAutoFit/>
          </a:bodyPr>
          <a:lstStyle/>
          <a:p>
            <a:r>
              <a:rPr lang="en-US" sz="2400" b="1" i="0" u="none" strike="noStrike" baseline="0" dirty="0" smtClean="0">
                <a:solidFill>
                  <a:srgbClr val="FF0000"/>
                </a:solidFill>
              </a:rPr>
              <a:t>The </a:t>
            </a:r>
            <a:r>
              <a:rPr lang="en-US" sz="2400" b="1" i="0" u="none" strike="noStrike" baseline="0" dirty="0" smtClean="0">
                <a:solidFill>
                  <a:srgbClr val="FF0000"/>
                </a:solidFill>
              </a:rPr>
              <a:t>delivery of the curveball differs markedly </a:t>
            </a:r>
            <a:r>
              <a:rPr lang="en-US" sz="2400" b="1" i="0" u="none" strike="noStrike" baseline="0" dirty="0" smtClean="0">
                <a:solidFill>
                  <a:srgbClr val="FF0000"/>
                </a:solidFill>
              </a:rPr>
              <a:t>from most other pitches.  At the top of the throwing arc, the pitcher snaps the arm and wrist in a downward motion, giving it top spin (as opposed to a fast ball’s backspin).  The break of the curveball depends upon how hard the pitcher snaps the </a:t>
            </a:r>
            <a:r>
              <a:rPr lang="en-US" sz="2400" b="1" i="0" u="none" strike="noStrike" baseline="0" dirty="0" smtClean="0">
                <a:solidFill>
                  <a:srgbClr val="FF0000"/>
                </a:solidFill>
              </a:rPr>
              <a:t>ball, </a:t>
            </a:r>
            <a:r>
              <a:rPr lang="en-US" sz="2400" b="1" i="0" u="none" strike="noStrike" baseline="0" dirty="0" smtClean="0">
                <a:solidFill>
                  <a:srgbClr val="FF0000"/>
                </a:solidFill>
              </a:rPr>
              <a:t>and how much top spin it has.  The curveball is typically thrown much slower than a fastball (an average of 77 MPH in MLB), and so is considered the quintessential “</a:t>
            </a:r>
            <a:r>
              <a:rPr lang="en-US" sz="2400" b="1" i="0" u="none" strike="noStrike" baseline="0" dirty="0" err="1" smtClean="0">
                <a:solidFill>
                  <a:srgbClr val="FF0000"/>
                </a:solidFill>
              </a:rPr>
              <a:t>offspeed</a:t>
            </a:r>
            <a:r>
              <a:rPr lang="en-US" sz="2400" b="1" i="0" u="none" strike="noStrike" baseline="0" dirty="0" smtClean="0">
                <a:solidFill>
                  <a:srgbClr val="FF0000"/>
                </a:solidFill>
              </a:rPr>
              <a:t>” pitch. </a:t>
            </a:r>
          </a:p>
          <a:p>
            <a:endParaRPr lang="en-US" sz="2400" b="1" i="0" u="none" strike="noStrike" baseline="0" dirty="0" smtClean="0">
              <a:solidFill>
                <a:srgbClr val="FF0000"/>
              </a:solidFill>
            </a:endParaRPr>
          </a:p>
          <a:p>
            <a:r>
              <a:rPr lang="en-US" sz="2400" b="1" i="0" u="none" strike="noStrike" baseline="0" dirty="0" smtClean="0">
                <a:solidFill>
                  <a:srgbClr val="FF0000"/>
                </a:solidFill>
              </a:rPr>
              <a:t>The curveball </a:t>
            </a:r>
            <a:r>
              <a:rPr lang="en-US" sz="2400" b="1" i="0" u="none" strike="noStrike" baseline="0" dirty="0" smtClean="0">
                <a:solidFill>
                  <a:srgbClr val="FF0000"/>
                </a:solidFill>
              </a:rPr>
              <a:t>generally breaks </a:t>
            </a:r>
            <a:r>
              <a:rPr lang="en-US" sz="2400" b="1" i="0" u="none" strike="noStrike" baseline="0" dirty="0" smtClean="0">
                <a:solidFill>
                  <a:srgbClr val="FF0000"/>
                </a:solidFill>
              </a:rPr>
              <a:t>down, away from a batter that hits from the same side as the pitcher throws.  A good MLB curveball will typically break 7 to 20 inches more than the same pitcher’s fastball.  As a result, right-handed batters generally have a higher BA against left-handed pitchers, and vice </a:t>
            </a:r>
            <a:r>
              <a:rPr lang="en-US" sz="2400" b="1" i="0" u="none" strike="noStrike" baseline="0" dirty="0" smtClean="0">
                <a:solidFill>
                  <a:srgbClr val="FF0000"/>
                </a:solidFill>
              </a:rPr>
              <a:t>versa, which has a considerable influence upon managerial decisions.  </a:t>
            </a:r>
            <a:r>
              <a:rPr lang="en-US" sz="2400" b="1" i="0" u="none" strike="noStrike" baseline="0" dirty="0" smtClean="0">
                <a:solidFill>
                  <a:srgbClr val="FF0000"/>
                </a:solidFill>
              </a:rPr>
              <a:t>From a hitter's perspective, the curveball will usually start high or at the top of the strike zone, then dive rapidly as it approaches the plate. </a:t>
            </a:r>
            <a:endParaRPr lang="en-US" sz="2400" b="1" dirty="0">
              <a:solidFill>
                <a:srgbClr val="FF0000"/>
              </a:solidFill>
            </a:endParaRPr>
          </a:p>
        </p:txBody>
      </p:sp>
    </p:spTree>
    <p:extLst>
      <p:ext uri="{BB962C8B-B14F-4D97-AF65-F5344CB8AC3E}">
        <p14:creationId xmlns:p14="http://schemas.microsoft.com/office/powerpoint/2010/main" val="2594889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7176" y="475129"/>
            <a:ext cx="8426824" cy="1384995"/>
          </a:xfrm>
          <a:prstGeom prst="rect">
            <a:avLst/>
          </a:prstGeom>
        </p:spPr>
        <p:txBody>
          <a:bodyPr wrap="square">
            <a:spAutoFit/>
          </a:bodyPr>
          <a:lstStyle/>
          <a:p>
            <a:r>
              <a:rPr lang="en-US" sz="2800" b="1" i="0" u="none" strike="noStrike" baseline="0" dirty="0" smtClean="0">
                <a:solidFill>
                  <a:srgbClr val="FF0000"/>
                </a:solidFill>
              </a:rPr>
              <a:t>A curveball without much spin will not break much, and is called a “hanging” curveball that is likely to be deposited in the outfield seats.</a:t>
            </a:r>
            <a:endParaRPr lang="en-US" sz="2800" dirty="0"/>
          </a:p>
        </p:txBody>
      </p:sp>
      <p:pic>
        <p:nvPicPr>
          <p:cNvPr id="3" name="Sp2ReMVm80U"/>
          <p:cNvPicPr>
            <a:picLocks noRot="1" noChangeAspect="1"/>
          </p:cNvPicPr>
          <p:nvPr>
            <a:videoFile r:link="rId1"/>
          </p:nvPr>
        </p:nvPicPr>
        <p:blipFill>
          <a:blip r:embed="rId3"/>
          <a:stretch>
            <a:fillRect/>
          </a:stretch>
        </p:blipFill>
        <p:spPr>
          <a:xfrm>
            <a:off x="2523066" y="2642347"/>
            <a:ext cx="6809193" cy="3830171"/>
          </a:xfrm>
          <a:prstGeom prst="rect">
            <a:avLst/>
          </a:prstGeom>
        </p:spPr>
      </p:pic>
    </p:spTree>
    <p:extLst>
      <p:ext uri="{BB962C8B-B14F-4D97-AF65-F5344CB8AC3E}">
        <p14:creationId xmlns:p14="http://schemas.microsoft.com/office/powerpoint/2010/main" val="1198392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234" y="555813"/>
            <a:ext cx="9430871" cy="954107"/>
          </a:xfrm>
          <a:prstGeom prst="rect">
            <a:avLst/>
          </a:prstGeom>
        </p:spPr>
        <p:txBody>
          <a:bodyPr wrap="square">
            <a:spAutoFit/>
          </a:bodyPr>
          <a:lstStyle/>
          <a:p>
            <a:r>
              <a:rPr lang="en-US" sz="2800" b="1" i="0" u="none" strike="noStrike" baseline="0" dirty="0" smtClean="0">
                <a:solidFill>
                  <a:srgbClr val="FF0000"/>
                </a:solidFill>
              </a:rPr>
              <a:t>By contrast, a well thrown curve ball will leave the batter, rather than the pitcher, embarrassed.</a:t>
            </a:r>
            <a:endParaRPr lang="en-US" sz="2800" b="1" dirty="0">
              <a:solidFill>
                <a:srgbClr val="FF0000"/>
              </a:solidFill>
            </a:endParaRPr>
          </a:p>
        </p:txBody>
      </p:sp>
      <p:pic>
        <p:nvPicPr>
          <p:cNvPr id="3" name="Ja7X4lvXAKM"/>
          <p:cNvPicPr>
            <a:picLocks noRot="1" noChangeAspect="1"/>
          </p:cNvPicPr>
          <p:nvPr>
            <a:videoFile r:link="rId1"/>
          </p:nvPr>
        </p:nvPicPr>
        <p:blipFill>
          <a:blip r:embed="rId3"/>
          <a:stretch>
            <a:fillRect/>
          </a:stretch>
        </p:blipFill>
        <p:spPr>
          <a:xfrm>
            <a:off x="2547969" y="2113429"/>
            <a:ext cx="7096062" cy="3991535"/>
          </a:xfrm>
          <a:prstGeom prst="rect">
            <a:avLst/>
          </a:prstGeom>
        </p:spPr>
      </p:pic>
    </p:spTree>
    <p:extLst>
      <p:ext uri="{BB962C8B-B14F-4D97-AF65-F5344CB8AC3E}">
        <p14:creationId xmlns:p14="http://schemas.microsoft.com/office/powerpoint/2010/main" val="2208232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1050</TotalTime>
  <Words>748</Words>
  <Application>Microsoft Office PowerPoint</Application>
  <PresentationFormat>Widescreen</PresentationFormat>
  <Paragraphs>59</Paragraphs>
  <Slides>18</Slides>
  <Notes>0</Notes>
  <HiddenSlides>0</HiddenSlides>
  <MMClips>9</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Curve Ball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Curve Ball</dc:title>
  <dc:creator>Gerald Miller</dc:creator>
  <cp:lastModifiedBy>Gerald Miller</cp:lastModifiedBy>
  <cp:revision>18</cp:revision>
  <dcterms:created xsi:type="dcterms:W3CDTF">2018-06-07T20:30:17Z</dcterms:created>
  <dcterms:modified xsi:type="dcterms:W3CDTF">2018-06-08T23:15:33Z</dcterms:modified>
</cp:coreProperties>
</file>