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65" r:id="rId4"/>
    <p:sldId id="266" r:id="rId5"/>
    <p:sldId id="264" r:id="rId6"/>
    <p:sldId id="267" r:id="rId7"/>
    <p:sldId id="275" r:id="rId8"/>
    <p:sldId id="258" r:id="rId9"/>
    <p:sldId id="279" r:id="rId10"/>
    <p:sldId id="268" r:id="rId11"/>
    <p:sldId id="270" r:id="rId12"/>
    <p:sldId id="278" r:id="rId13"/>
    <p:sldId id="269" r:id="rId14"/>
    <p:sldId id="282" r:id="rId15"/>
    <p:sldId id="271" r:id="rId16"/>
    <p:sldId id="276" r:id="rId17"/>
    <p:sldId id="277" r:id="rId18"/>
    <p:sldId id="274" r:id="rId19"/>
    <p:sldId id="272" r:id="rId20"/>
    <p:sldId id="280" r:id="rId21"/>
    <p:sldId id="281"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D6FF7-2BC1-4DD3-8249-878398090B3C}" type="datetimeFigureOut">
              <a:rPr lang="en-US" smtClean="0"/>
              <a:t>5/16/2018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2A2F1-CE52-4DC0-8F4C-5413D4C825EE}" type="slidenum">
              <a:rPr lang="en-US" smtClean="0"/>
              <a:t>‹#›</a:t>
            </a:fld>
            <a:endParaRPr lang="en-US" dirty="0"/>
          </a:p>
        </p:txBody>
      </p:sp>
    </p:spTree>
    <p:extLst>
      <p:ext uri="{BB962C8B-B14F-4D97-AF65-F5344CB8AC3E}">
        <p14:creationId xmlns:p14="http://schemas.microsoft.com/office/powerpoint/2010/main" val="294787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Note figure of John Falstaff beside the cake (remember, free Falstaff beer). You can also see a</a:t>
            </a:r>
            <a:r>
              <a:rPr lang="en-US" sz="1200" baseline="0" dirty="0"/>
              <a:t> head popping out of the cake.</a:t>
            </a:r>
            <a:endParaRPr lang="en-US" sz="1200" dirty="0"/>
          </a:p>
          <a:p>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4</a:t>
            </a:fld>
            <a:endParaRPr lang="en-US" dirty="0"/>
          </a:p>
        </p:txBody>
      </p:sp>
    </p:spTree>
    <p:extLst>
      <p:ext uri="{BB962C8B-B14F-4D97-AF65-F5344CB8AC3E}">
        <p14:creationId xmlns:p14="http://schemas.microsoft.com/office/powerpoint/2010/main" val="141218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Gaedel</a:t>
            </a:r>
            <a:r>
              <a:rPr lang="en-US" baseline="0" dirty="0"/>
              <a:t> spent the latter part of his life working in a bar. Tragically, as he was walking home one night after work, he was beaten and died. Bob Cain, the Tigers pitcher that eventful day, was the only representative from Major League Baseball to attend his funeral.</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13</a:t>
            </a:fld>
            <a:endParaRPr lang="en-US" dirty="0"/>
          </a:p>
        </p:txBody>
      </p:sp>
    </p:spTree>
    <p:extLst>
      <p:ext uri="{BB962C8B-B14F-4D97-AF65-F5344CB8AC3E}">
        <p14:creationId xmlns:p14="http://schemas.microsoft.com/office/powerpoint/2010/main" val="338499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Juxtaposed next to the uniform of 6-foot-11 pitcher Jon Rauch, the tallest player in major league history</a:t>
            </a:r>
          </a:p>
        </p:txBody>
      </p:sp>
      <p:sp>
        <p:nvSpPr>
          <p:cNvPr id="4" name="Slide Number Placeholder 3"/>
          <p:cNvSpPr>
            <a:spLocks noGrp="1"/>
          </p:cNvSpPr>
          <p:nvPr>
            <p:ph type="sldNum" sz="quarter" idx="10"/>
          </p:nvPr>
        </p:nvSpPr>
        <p:spPr/>
        <p:txBody>
          <a:bodyPr/>
          <a:lstStyle/>
          <a:p>
            <a:fld id="{0172A2F1-CE52-4DC0-8F4C-5413D4C825EE}" type="slidenum">
              <a:rPr lang="en-US" smtClean="0"/>
              <a:t>15</a:t>
            </a:fld>
            <a:endParaRPr lang="en-US" dirty="0"/>
          </a:p>
        </p:txBody>
      </p:sp>
    </p:spTree>
    <p:extLst>
      <p:ext uri="{BB962C8B-B14F-4D97-AF65-F5344CB8AC3E}">
        <p14:creationId xmlns:p14="http://schemas.microsoft.com/office/powerpoint/2010/main" val="91180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 had kept all three of the 18” bats that he swung warming up. The game used bat was given to his brother</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16</a:t>
            </a:fld>
            <a:endParaRPr lang="en-US" dirty="0"/>
          </a:p>
        </p:txBody>
      </p:sp>
    </p:spTree>
    <p:extLst>
      <p:ext uri="{BB962C8B-B14F-4D97-AF65-F5344CB8AC3E}">
        <p14:creationId xmlns:p14="http://schemas.microsoft.com/office/powerpoint/2010/main" val="46903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 had kept all three of the 18” bats that he swung warming up. The game used bat was given to his brother</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17</a:t>
            </a:fld>
            <a:endParaRPr lang="en-US" dirty="0"/>
          </a:p>
        </p:txBody>
      </p:sp>
    </p:spTree>
    <p:extLst>
      <p:ext uri="{BB962C8B-B14F-4D97-AF65-F5344CB8AC3E}">
        <p14:creationId xmlns:p14="http://schemas.microsoft.com/office/powerpoint/2010/main" val="357288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Along with Dock Ellis’ hair curlers and a replication of Mordecai Brown’s amputated index finger</a:t>
            </a:r>
            <a:r>
              <a:rPr lang="en-US" sz="1200" baseline="0" dirty="0"/>
              <a:t> and other unique baseball memorabilia.</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18</a:t>
            </a:fld>
            <a:endParaRPr lang="en-US" dirty="0"/>
          </a:p>
        </p:txBody>
      </p:sp>
    </p:spTree>
    <p:extLst>
      <p:ext uri="{BB962C8B-B14F-4D97-AF65-F5344CB8AC3E}">
        <p14:creationId xmlns:p14="http://schemas.microsoft.com/office/powerpoint/2010/main" val="425324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postcard photo of EG sold at auction a few years ago  ( ~2009) for almost $7,000 in very , very poor condition</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19</a:t>
            </a:fld>
            <a:endParaRPr lang="en-US" dirty="0"/>
          </a:p>
        </p:txBody>
      </p:sp>
    </p:spTree>
    <p:extLst>
      <p:ext uri="{BB962C8B-B14F-4D97-AF65-F5344CB8AC3E}">
        <p14:creationId xmlns:p14="http://schemas.microsoft.com/office/powerpoint/2010/main" val="300542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20</a:t>
            </a:fld>
            <a:endParaRPr lang="en-US" dirty="0"/>
          </a:p>
        </p:txBody>
      </p:sp>
    </p:spTree>
    <p:extLst>
      <p:ext uri="{BB962C8B-B14F-4D97-AF65-F5344CB8AC3E}">
        <p14:creationId xmlns:p14="http://schemas.microsoft.com/office/powerpoint/2010/main" val="302243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21</a:t>
            </a:fld>
            <a:endParaRPr lang="en-US" dirty="0"/>
          </a:p>
        </p:txBody>
      </p:sp>
    </p:spTree>
    <p:extLst>
      <p:ext uri="{BB962C8B-B14F-4D97-AF65-F5344CB8AC3E}">
        <p14:creationId xmlns:p14="http://schemas.microsoft.com/office/powerpoint/2010/main" val="239368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n Eddie </a:t>
            </a:r>
            <a:r>
              <a:rPr lang="en-US" baseline="0" dirty="0" err="1"/>
              <a:t>Gaedel</a:t>
            </a:r>
            <a:r>
              <a:rPr lang="en-US" baseline="0" dirty="0"/>
              <a:t> Society was formed to keep Eddie’s memory alive. The President of the Society, Mr. Tom Keefe, was kind enough to send you some mementos from previous meetings of </a:t>
            </a:r>
            <a:r>
              <a:rPr lang="en-US" baseline="0"/>
              <a:t>his group. </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22</a:t>
            </a:fld>
            <a:endParaRPr lang="en-US" dirty="0"/>
          </a:p>
        </p:txBody>
      </p:sp>
    </p:spTree>
    <p:extLst>
      <p:ext uri="{BB962C8B-B14F-4D97-AF65-F5344CB8AC3E}">
        <p14:creationId xmlns:p14="http://schemas.microsoft.com/office/powerpoint/2010/main" val="47736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fans thought it was the batboy</a:t>
            </a:r>
          </a:p>
        </p:txBody>
      </p:sp>
      <p:sp>
        <p:nvSpPr>
          <p:cNvPr id="4" name="Slide Number Placeholder 3"/>
          <p:cNvSpPr>
            <a:spLocks noGrp="1"/>
          </p:cNvSpPr>
          <p:nvPr>
            <p:ph type="sldNum" sz="quarter" idx="10"/>
          </p:nvPr>
        </p:nvSpPr>
        <p:spPr/>
        <p:txBody>
          <a:bodyPr/>
          <a:lstStyle/>
          <a:p>
            <a:fld id="{0172A2F1-CE52-4DC0-8F4C-5413D4C825EE}" type="slidenum">
              <a:rPr lang="en-US" smtClean="0"/>
              <a:t>5</a:t>
            </a:fld>
            <a:endParaRPr lang="en-US" dirty="0"/>
          </a:p>
        </p:txBody>
      </p:sp>
    </p:spTree>
    <p:extLst>
      <p:ext uri="{BB962C8B-B14F-4D97-AF65-F5344CB8AC3E}">
        <p14:creationId xmlns:p14="http://schemas.microsoft.com/office/powerpoint/2010/main" val="242798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fans were shocked that Saucier was leading off since he was hitting only .111. The</a:t>
            </a:r>
            <a:r>
              <a:rPr lang="en-US" baseline="0" dirty="0"/>
              <a:t> normal leadoff hitter, Jim Delsing, was available and had an average of .270.</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6</a:t>
            </a:fld>
            <a:endParaRPr lang="en-US" dirty="0"/>
          </a:p>
        </p:txBody>
      </p:sp>
    </p:spTree>
    <p:extLst>
      <p:ext uri="{BB962C8B-B14F-4D97-AF65-F5344CB8AC3E}">
        <p14:creationId xmlns:p14="http://schemas.microsoft.com/office/powerpoint/2010/main" val="375198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copy of the program from this game recently sold for $1,100</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7</a:t>
            </a:fld>
            <a:endParaRPr lang="en-US" dirty="0"/>
          </a:p>
        </p:txBody>
      </p:sp>
    </p:spTree>
    <p:extLst>
      <p:ext uri="{BB962C8B-B14F-4D97-AF65-F5344CB8AC3E}">
        <p14:creationId xmlns:p14="http://schemas.microsoft.com/office/powerpoint/2010/main" val="271769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plate umpire, Eddie Hurley,</a:t>
            </a:r>
            <a:r>
              <a:rPr lang="en-US" baseline="0" dirty="0"/>
              <a:t> called out Browns manager, Zack Taylor, to find out what was going on. Taylor produced a signed contract indicating that Gaedel was truly on the team. However, league rules required that all contracts be approved by the AL President, Will Harridge. Veeck, knowing that Harridge would object – placed the signed contract in the mail on Friday afternoon – knowing that it would not reach the league office until later the following week. As expected, Harridge voided the contract the next day (Monday)! Veeck also sent a telegraph to Harridge early that Sunday morning. Unexpectedly, Harridge went to the office on Sunday, saw the telegram and immediately tried to contact Veeck. Veeck ignored his calls until after Gaedel batted.</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8</a:t>
            </a:fld>
            <a:endParaRPr lang="en-US" dirty="0"/>
          </a:p>
        </p:txBody>
      </p:sp>
    </p:spTree>
    <p:extLst>
      <p:ext uri="{BB962C8B-B14F-4D97-AF65-F5344CB8AC3E}">
        <p14:creationId xmlns:p14="http://schemas.microsoft.com/office/powerpoint/2010/main" val="47374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Taylor produced a signed contract indicating that Gaedel was truly on the team. However, league rules required that all contracts be approved by the AL President, Will Harridge. Veeck, knowing that Harridge would object – placed the signed contract in the mail on Friday afternoon – knowing that it would not reach the league office until later the following week. As expected, Harridge voided the contract the next day (Monday)! Veeck also sent a telegraph to Harridge early that Sunday morning. Unexpectedly, Harridge went to the office on Sunday, saw the telegram and immediately tried to contact Veeck. Veeck ignored his calls until after Gaedel batted.</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9</a:t>
            </a:fld>
            <a:endParaRPr lang="en-US" dirty="0"/>
          </a:p>
        </p:txBody>
      </p:sp>
    </p:spTree>
    <p:extLst>
      <p:ext uri="{BB962C8B-B14F-4D97-AF65-F5344CB8AC3E}">
        <p14:creationId xmlns:p14="http://schemas.microsoft.com/office/powerpoint/2010/main" val="155917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Veeck took out a $1,000,000 life insurance policy on Gaedel to protect himself in case something went</a:t>
            </a:r>
            <a:r>
              <a:rPr lang="en-US" baseline="0" dirty="0"/>
              <a:t> wrong. Gaedel was paid $100 for his appearance.</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10</a:t>
            </a:fld>
            <a:endParaRPr lang="en-US" dirty="0"/>
          </a:p>
        </p:txBody>
      </p:sp>
    </p:spTree>
    <p:extLst>
      <p:ext uri="{BB962C8B-B14F-4D97-AF65-F5344CB8AC3E}">
        <p14:creationId xmlns:p14="http://schemas.microsoft.com/office/powerpoint/2010/main" val="60916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1960, </a:t>
            </a:r>
            <a:r>
              <a:rPr lang="en-US" sz="1200" dirty="0" err="1"/>
              <a:t>Veeck</a:t>
            </a:r>
            <a:r>
              <a:rPr lang="en-US" sz="1200" dirty="0"/>
              <a:t> dressed up </a:t>
            </a:r>
            <a:r>
              <a:rPr lang="en-US" sz="1200" dirty="0" err="1"/>
              <a:t>Gaedel</a:t>
            </a:r>
            <a:r>
              <a:rPr lang="en-US" sz="1200" dirty="0"/>
              <a:t> and three other small people to portray Martians kidnapping White Sox stars Nellie Fox and Louie </a:t>
            </a:r>
            <a:r>
              <a:rPr lang="en-US" sz="1200" dirty="0" err="1"/>
              <a:t>Aparicio</a:t>
            </a:r>
            <a:r>
              <a:rPr lang="en-US" sz="1200" dirty="0"/>
              <a:t>. We will talk about more Bill </a:t>
            </a:r>
            <a:r>
              <a:rPr lang="en-US" sz="1200" dirty="0" err="1"/>
              <a:t>Veeck</a:t>
            </a:r>
            <a:r>
              <a:rPr lang="en-US" sz="1200" baseline="0" dirty="0"/>
              <a:t> promotions next week.</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11</a:t>
            </a:fld>
            <a:endParaRPr lang="en-US" dirty="0"/>
          </a:p>
        </p:txBody>
      </p:sp>
    </p:spTree>
    <p:extLst>
      <p:ext uri="{BB962C8B-B14F-4D97-AF65-F5344CB8AC3E}">
        <p14:creationId xmlns:p14="http://schemas.microsoft.com/office/powerpoint/2010/main" val="239516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 as a bar tender at Chicago’s Midget Bat</a:t>
            </a:r>
          </a:p>
        </p:txBody>
      </p:sp>
      <p:sp>
        <p:nvSpPr>
          <p:cNvPr id="4" name="Slide Number Placeholder 3"/>
          <p:cNvSpPr>
            <a:spLocks noGrp="1"/>
          </p:cNvSpPr>
          <p:nvPr>
            <p:ph type="sldNum" sz="quarter" idx="10"/>
          </p:nvPr>
        </p:nvSpPr>
        <p:spPr/>
        <p:txBody>
          <a:bodyPr/>
          <a:lstStyle/>
          <a:p>
            <a:fld id="{0172A2F1-CE52-4DC0-8F4C-5413D4C825EE}" type="slidenum">
              <a:rPr lang="en-US" smtClean="0"/>
              <a:t>12</a:t>
            </a:fld>
            <a:endParaRPr lang="en-US" dirty="0"/>
          </a:p>
        </p:txBody>
      </p:sp>
    </p:spTree>
    <p:extLst>
      <p:ext uri="{BB962C8B-B14F-4D97-AF65-F5344CB8AC3E}">
        <p14:creationId xmlns:p14="http://schemas.microsoft.com/office/powerpoint/2010/main" val="185393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dirty="0"/>
            </a:br>
            <a:br>
              <a:rPr lang="en-US" dirty="0"/>
            </a:br>
            <a:br>
              <a:rPr lang="en-US" dirty="0"/>
            </a:br>
            <a:br>
              <a:rPr lang="en-US" dirty="0"/>
            </a:br>
            <a:br>
              <a:rPr lang="en-US" dirty="0"/>
            </a:br>
            <a:r>
              <a:rPr lang="en-US" sz="4400" dirty="0"/>
              <a:t>St. Louis Browns vs. Detroit Tigers</a:t>
            </a:r>
            <a:br>
              <a:rPr lang="en-US" dirty="0"/>
            </a:br>
            <a:r>
              <a:rPr lang="en-US" sz="4000" dirty="0"/>
              <a:t>August 19, 1951</a:t>
            </a:r>
            <a:br>
              <a:rPr lang="en-US" sz="4400" dirty="0"/>
            </a:br>
            <a:br>
              <a:rPr lang="en-US" sz="4400" dirty="0"/>
            </a:br>
            <a:r>
              <a:rPr lang="en-US" sz="4000" dirty="0"/>
              <a:t>Sportsman’s Park, St. Louis MO</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7215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382252" y="613611"/>
            <a:ext cx="7206915" cy="4017807"/>
          </a:xfrm>
        </p:spPr>
      </p:pic>
      <p:sp>
        <p:nvSpPr>
          <p:cNvPr id="3" name="TextBox 2"/>
          <p:cNvSpPr txBox="1"/>
          <p:nvPr/>
        </p:nvSpPr>
        <p:spPr>
          <a:xfrm>
            <a:off x="156411" y="4896846"/>
            <a:ext cx="11887200" cy="1569660"/>
          </a:xfrm>
          <a:prstGeom prst="rect">
            <a:avLst/>
          </a:prstGeom>
          <a:noFill/>
        </p:spPr>
        <p:txBody>
          <a:bodyPr wrap="square" rtlCol="0">
            <a:spAutoFit/>
          </a:bodyPr>
          <a:lstStyle/>
          <a:p>
            <a:pPr algn="ctr"/>
            <a:r>
              <a:rPr lang="en-US" sz="2400" dirty="0"/>
              <a:t>“Eddie, I'm going to be up on the roof with a high-powered rifle watching every move you make. If you so much as look as if you're going to swing, I'm going to shoot you dead.”</a:t>
            </a:r>
          </a:p>
          <a:p>
            <a:pPr algn="ctr"/>
            <a:r>
              <a:rPr lang="en-US" sz="2400" dirty="0"/>
              <a:t>                                                              - Bill Veeck, “Veeck as in WrecK”</a:t>
            </a:r>
          </a:p>
        </p:txBody>
      </p:sp>
    </p:spTree>
    <p:extLst>
      <p:ext uri="{BB962C8B-B14F-4D97-AF65-F5344CB8AC3E}">
        <p14:creationId xmlns:p14="http://schemas.microsoft.com/office/powerpoint/2010/main" val="184107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335238" y="613611"/>
            <a:ext cx="7090116" cy="4999398"/>
          </a:xfrm>
        </p:spPr>
      </p:pic>
      <p:sp>
        <p:nvSpPr>
          <p:cNvPr id="3" name="TextBox 2"/>
          <p:cNvSpPr txBox="1"/>
          <p:nvPr/>
        </p:nvSpPr>
        <p:spPr>
          <a:xfrm>
            <a:off x="156411" y="5782193"/>
            <a:ext cx="11887200" cy="830997"/>
          </a:xfrm>
          <a:prstGeom prst="rect">
            <a:avLst/>
          </a:prstGeom>
          <a:noFill/>
        </p:spPr>
        <p:txBody>
          <a:bodyPr wrap="square" rtlCol="0">
            <a:spAutoFit/>
          </a:bodyPr>
          <a:lstStyle/>
          <a:p>
            <a:pPr algn="ctr"/>
            <a:r>
              <a:rPr lang="en-US" sz="2400" dirty="0"/>
              <a:t>Gaedel made one more  appearance on a major league field. </a:t>
            </a:r>
          </a:p>
          <a:p>
            <a:pPr algn="ctr"/>
            <a:r>
              <a:rPr lang="en-US" sz="2400" dirty="0" err="1"/>
              <a:t>Comiskey</a:t>
            </a:r>
            <a:r>
              <a:rPr lang="en-US" sz="2400" dirty="0"/>
              <a:t> Park, 1960</a:t>
            </a:r>
          </a:p>
        </p:txBody>
      </p:sp>
    </p:spTree>
    <p:extLst>
      <p:ext uri="{BB962C8B-B14F-4D97-AF65-F5344CB8AC3E}">
        <p14:creationId xmlns:p14="http://schemas.microsoft.com/office/powerpoint/2010/main" val="230335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702968" y="613611"/>
            <a:ext cx="6354656" cy="4999398"/>
          </a:xfrm>
        </p:spPr>
      </p:pic>
      <p:sp>
        <p:nvSpPr>
          <p:cNvPr id="3" name="TextBox 2"/>
          <p:cNvSpPr txBox="1"/>
          <p:nvPr/>
        </p:nvSpPr>
        <p:spPr>
          <a:xfrm>
            <a:off x="156411" y="5782193"/>
            <a:ext cx="11887200" cy="830997"/>
          </a:xfrm>
          <a:prstGeom prst="rect">
            <a:avLst/>
          </a:prstGeom>
          <a:noFill/>
        </p:spPr>
        <p:txBody>
          <a:bodyPr wrap="square" rtlCol="0">
            <a:spAutoFit/>
          </a:bodyPr>
          <a:lstStyle/>
          <a:p>
            <a:pPr algn="ctr"/>
            <a:r>
              <a:rPr lang="en-US" sz="2400" dirty="0" err="1"/>
              <a:t>Gaedel</a:t>
            </a:r>
            <a:r>
              <a:rPr lang="en-US" sz="2400" dirty="0"/>
              <a:t> had a hard time finding steady employment, often working as a bar tender in his Chicago neighborhoods.</a:t>
            </a:r>
          </a:p>
        </p:txBody>
      </p:sp>
    </p:spTree>
    <p:extLst>
      <p:ext uri="{BB962C8B-B14F-4D97-AF65-F5344CB8AC3E}">
        <p14:creationId xmlns:p14="http://schemas.microsoft.com/office/powerpoint/2010/main" val="182242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1406769" y="324853"/>
            <a:ext cx="9404722" cy="5822729"/>
          </a:xfrm>
        </p:spPr>
      </p:pic>
      <p:sp>
        <p:nvSpPr>
          <p:cNvPr id="5" name="TextBox 4"/>
          <p:cNvSpPr txBox="1"/>
          <p:nvPr/>
        </p:nvSpPr>
        <p:spPr>
          <a:xfrm>
            <a:off x="372979" y="6326203"/>
            <a:ext cx="11538284" cy="461665"/>
          </a:xfrm>
          <a:prstGeom prst="rect">
            <a:avLst/>
          </a:prstGeom>
          <a:noFill/>
        </p:spPr>
        <p:txBody>
          <a:bodyPr wrap="square" rtlCol="0">
            <a:spAutoFit/>
          </a:bodyPr>
          <a:lstStyle/>
          <a:p>
            <a:pPr algn="ctr"/>
            <a:r>
              <a:rPr lang="en-US" sz="2400" dirty="0"/>
              <a:t>Front page of New York Times – June 20, 1961</a:t>
            </a:r>
          </a:p>
        </p:txBody>
      </p:sp>
    </p:spTree>
    <p:extLst>
      <p:ext uri="{BB962C8B-B14F-4D97-AF65-F5344CB8AC3E}">
        <p14:creationId xmlns:p14="http://schemas.microsoft.com/office/powerpoint/2010/main" val="84104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dirty="0"/>
            </a:br>
            <a:br>
              <a:rPr lang="en-US" dirty="0"/>
            </a:br>
            <a:br>
              <a:rPr lang="en-US" dirty="0"/>
            </a:br>
            <a:br>
              <a:rPr lang="en-US" dirty="0"/>
            </a:br>
            <a:br>
              <a:rPr lang="en-US" dirty="0"/>
            </a:br>
            <a:r>
              <a:rPr lang="en-US" sz="4400" dirty="0"/>
              <a:t>“And, now, the rest of the story!”</a:t>
            </a:r>
            <a:br>
              <a:rPr lang="en-US" sz="4400" dirty="0"/>
            </a:br>
            <a:br>
              <a:rPr lang="en-US" sz="4400" dirty="0"/>
            </a:br>
            <a:r>
              <a:rPr lang="en-US" sz="4000" dirty="0"/>
              <a:t>Memorabilia</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769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924887" y="360390"/>
            <a:ext cx="3840480" cy="5379228"/>
          </a:xfrm>
        </p:spPr>
      </p:pic>
      <p:sp>
        <p:nvSpPr>
          <p:cNvPr id="3" name="TextBox 2"/>
          <p:cNvSpPr txBox="1"/>
          <p:nvPr/>
        </p:nvSpPr>
        <p:spPr>
          <a:xfrm>
            <a:off x="156411" y="5838461"/>
            <a:ext cx="11887200" cy="830997"/>
          </a:xfrm>
          <a:prstGeom prst="rect">
            <a:avLst/>
          </a:prstGeom>
          <a:noFill/>
        </p:spPr>
        <p:txBody>
          <a:bodyPr wrap="square" rtlCol="0">
            <a:spAutoFit/>
          </a:bodyPr>
          <a:lstStyle/>
          <a:p>
            <a:pPr algn="ctr"/>
            <a:r>
              <a:rPr lang="en-US" sz="2400" dirty="0"/>
              <a:t>Gaedel’s appearance lives on in baseball history. His uniform is in the Baseball Hall of Fame in Cooperstown NY. </a:t>
            </a:r>
          </a:p>
        </p:txBody>
      </p:sp>
    </p:spTree>
    <p:extLst>
      <p:ext uri="{BB962C8B-B14F-4D97-AF65-F5344CB8AC3E}">
        <p14:creationId xmlns:p14="http://schemas.microsoft.com/office/powerpoint/2010/main" val="20868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sp>
        <p:nvSpPr>
          <p:cNvPr id="3" name="TextBox 2"/>
          <p:cNvSpPr txBox="1"/>
          <p:nvPr/>
        </p:nvSpPr>
        <p:spPr>
          <a:xfrm>
            <a:off x="156411" y="6021339"/>
            <a:ext cx="11887200" cy="461665"/>
          </a:xfrm>
          <a:prstGeom prst="rect">
            <a:avLst/>
          </a:prstGeom>
          <a:noFill/>
        </p:spPr>
        <p:txBody>
          <a:bodyPr wrap="square" rtlCol="0">
            <a:spAutoFit/>
          </a:bodyPr>
          <a:lstStyle/>
          <a:p>
            <a:pPr algn="ctr"/>
            <a:r>
              <a:rPr lang="en-US" sz="2400" dirty="0"/>
              <a:t>Eddie’s bat went  up for auction in August 2017</a:t>
            </a:r>
          </a:p>
        </p:txBody>
      </p:sp>
      <p:pic>
        <p:nvPicPr>
          <p:cNvPr id="5" name="Content Placeholder 3">
            <a:extLst>
              <a:ext uri="{FF2B5EF4-FFF2-40B4-BE49-F238E27FC236}">
                <a16:creationId xmlns:a16="http://schemas.microsoft.com/office/drawing/2014/main" id="{A990EEF8-45A4-483A-8EE3-2E8B04287926}"/>
              </a:ext>
            </a:extLst>
          </p:cNvPr>
          <p:cNvPicPr>
            <a:picLocks noChangeAspect="1"/>
          </p:cNvPicPr>
          <p:nvPr/>
        </p:nvPicPr>
        <p:blipFill>
          <a:blip r:embed="rId3"/>
          <a:stretch>
            <a:fillRect/>
          </a:stretch>
        </p:blipFill>
        <p:spPr>
          <a:xfrm>
            <a:off x="646111" y="225083"/>
            <a:ext cx="10762787" cy="5592276"/>
          </a:xfrm>
          <a:prstGeom prst="rect">
            <a:avLst/>
          </a:prstGeom>
        </p:spPr>
      </p:pic>
    </p:spTree>
    <p:extLst>
      <p:ext uri="{BB962C8B-B14F-4D97-AF65-F5344CB8AC3E}">
        <p14:creationId xmlns:p14="http://schemas.microsoft.com/office/powerpoint/2010/main" val="23774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sp>
        <p:nvSpPr>
          <p:cNvPr id="3" name="TextBox 2"/>
          <p:cNvSpPr txBox="1"/>
          <p:nvPr/>
        </p:nvSpPr>
        <p:spPr>
          <a:xfrm>
            <a:off x="-307823" y="5958938"/>
            <a:ext cx="11887200" cy="646331"/>
          </a:xfrm>
          <a:prstGeom prst="rect">
            <a:avLst/>
          </a:prstGeom>
          <a:noFill/>
        </p:spPr>
        <p:txBody>
          <a:bodyPr wrap="square" rtlCol="0">
            <a:spAutoFit/>
          </a:bodyPr>
          <a:lstStyle/>
          <a:p>
            <a:pPr algn="ctr"/>
            <a:r>
              <a:rPr lang="en-US" sz="2400" dirty="0"/>
              <a:t>Eddie’s bat sold for </a:t>
            </a:r>
            <a:r>
              <a:rPr lang="en-US" sz="3600" b="1" dirty="0">
                <a:solidFill>
                  <a:srgbClr val="FF0000"/>
                </a:solidFill>
              </a:rPr>
              <a:t>$45,600</a:t>
            </a:r>
          </a:p>
        </p:txBody>
      </p:sp>
      <p:pic>
        <p:nvPicPr>
          <p:cNvPr id="5" name="Content Placeholder 3">
            <a:extLst>
              <a:ext uri="{FF2B5EF4-FFF2-40B4-BE49-F238E27FC236}">
                <a16:creationId xmlns:a16="http://schemas.microsoft.com/office/drawing/2014/main" id="{A990EEF8-45A4-483A-8EE3-2E8B04287926}"/>
              </a:ext>
            </a:extLst>
          </p:cNvPr>
          <p:cNvPicPr>
            <a:picLocks noChangeAspect="1"/>
          </p:cNvPicPr>
          <p:nvPr/>
        </p:nvPicPr>
        <p:blipFill>
          <a:blip r:embed="rId3"/>
          <a:stretch>
            <a:fillRect/>
          </a:stretch>
        </p:blipFill>
        <p:spPr>
          <a:xfrm>
            <a:off x="646111" y="225083"/>
            <a:ext cx="10762787" cy="5592276"/>
          </a:xfrm>
          <a:prstGeom prst="rect">
            <a:avLst/>
          </a:prstGeom>
        </p:spPr>
      </p:pic>
    </p:spTree>
    <p:extLst>
      <p:ext uri="{BB962C8B-B14F-4D97-AF65-F5344CB8AC3E}">
        <p14:creationId xmlns:p14="http://schemas.microsoft.com/office/powerpoint/2010/main" val="419389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770142" y="360390"/>
            <a:ext cx="4164035" cy="5421432"/>
          </a:xfrm>
        </p:spPr>
      </p:pic>
      <p:sp>
        <p:nvSpPr>
          <p:cNvPr id="3" name="TextBox 2"/>
          <p:cNvSpPr txBox="1"/>
          <p:nvPr/>
        </p:nvSpPr>
        <p:spPr>
          <a:xfrm>
            <a:off x="156411" y="6021339"/>
            <a:ext cx="11887200" cy="461665"/>
          </a:xfrm>
          <a:prstGeom prst="rect">
            <a:avLst/>
          </a:prstGeom>
          <a:noFill/>
        </p:spPr>
        <p:txBody>
          <a:bodyPr wrap="square" rtlCol="0">
            <a:spAutoFit/>
          </a:bodyPr>
          <a:lstStyle/>
          <a:p>
            <a:pPr algn="ctr"/>
            <a:r>
              <a:rPr lang="en-US" sz="2400" dirty="0"/>
              <a:t>His jock strap is in the Baseball Reliquary museum in Monrovia, California.</a:t>
            </a:r>
          </a:p>
        </p:txBody>
      </p:sp>
    </p:spTree>
    <p:extLst>
      <p:ext uri="{BB962C8B-B14F-4D97-AF65-F5344CB8AC3E}">
        <p14:creationId xmlns:p14="http://schemas.microsoft.com/office/powerpoint/2010/main" val="326884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1491175" y="1420837"/>
            <a:ext cx="8559659" cy="3108960"/>
          </a:xfrm>
        </p:spPr>
      </p:pic>
      <p:sp>
        <p:nvSpPr>
          <p:cNvPr id="3" name="TextBox 2"/>
          <p:cNvSpPr txBox="1"/>
          <p:nvPr/>
        </p:nvSpPr>
        <p:spPr>
          <a:xfrm>
            <a:off x="156411" y="5557110"/>
            <a:ext cx="11887200" cy="830997"/>
          </a:xfrm>
          <a:prstGeom prst="rect">
            <a:avLst/>
          </a:prstGeom>
          <a:noFill/>
        </p:spPr>
        <p:txBody>
          <a:bodyPr wrap="square" rtlCol="0">
            <a:spAutoFit/>
          </a:bodyPr>
          <a:lstStyle/>
          <a:p>
            <a:pPr algn="ctr"/>
            <a:r>
              <a:rPr lang="en-US" sz="2400" dirty="0"/>
              <a:t>Today Gaedel's autograph is considered the most coveted rarity of all post-war Major Leaguers, with just a handful of examples surfacing in the hobby market</a:t>
            </a:r>
          </a:p>
        </p:txBody>
      </p:sp>
    </p:spTree>
    <p:extLst>
      <p:ext uri="{BB962C8B-B14F-4D97-AF65-F5344CB8AC3E}">
        <p14:creationId xmlns:p14="http://schemas.microsoft.com/office/powerpoint/2010/main" val="26318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Veeck</a:t>
            </a:r>
            <a:br>
              <a:rPr lang="en-US" dirty="0"/>
            </a:br>
            <a:r>
              <a:rPr lang="en-US" sz="2800" dirty="0"/>
              <a:t>General Manager, St. Louis Browns</a:t>
            </a:r>
          </a:p>
        </p:txBody>
      </p:sp>
      <p:pic>
        <p:nvPicPr>
          <p:cNvPr id="4" name="Content Placeholder 3"/>
          <p:cNvPicPr>
            <a:picLocks noGrp="1" noChangeAspect="1"/>
          </p:cNvPicPr>
          <p:nvPr>
            <p:ph idx="1"/>
          </p:nvPr>
        </p:nvPicPr>
        <p:blipFill>
          <a:blip r:embed="rId2"/>
          <a:stretch>
            <a:fillRect/>
          </a:stretch>
        </p:blipFill>
        <p:spPr>
          <a:xfrm>
            <a:off x="960391" y="1998488"/>
            <a:ext cx="3214044" cy="3633055"/>
          </a:xfrm>
        </p:spPr>
      </p:pic>
      <p:sp>
        <p:nvSpPr>
          <p:cNvPr id="5" name="TextBox 4"/>
          <p:cNvSpPr txBox="1"/>
          <p:nvPr/>
        </p:nvSpPr>
        <p:spPr>
          <a:xfrm>
            <a:off x="4174435" y="1951896"/>
            <a:ext cx="705015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August 19, 1951 featured a double header between the last place Browns and the fifth place Detroit Tigers</a:t>
            </a:r>
          </a:p>
          <a:p>
            <a:pPr marL="285750" indent="-285750">
              <a:buFont typeface="Arial" panose="020B0604020202020204" pitchFamily="34" charset="0"/>
              <a:buChar char="•"/>
            </a:pPr>
            <a:r>
              <a:rPr lang="en-US" sz="2400" dirty="0"/>
              <a:t>To honor the 50</a:t>
            </a:r>
            <a:r>
              <a:rPr lang="en-US" sz="2400" baseline="30000" dirty="0"/>
              <a:t>th</a:t>
            </a:r>
            <a:r>
              <a:rPr lang="en-US" sz="2400" dirty="0"/>
              <a:t> Anniversary of the American League, Veeck promised fans free Falstaff beer, ice cream and cake</a:t>
            </a:r>
          </a:p>
          <a:p>
            <a:pPr marL="285750" indent="-285750">
              <a:buFont typeface="Arial" panose="020B0604020202020204" pitchFamily="34" charset="0"/>
              <a:buChar char="•"/>
            </a:pPr>
            <a:r>
              <a:rPr lang="en-US" sz="2400" dirty="0"/>
              <a:t>18,369 fans showed up – the largest Browns home crowd in over four years (they drew 1,871 fans the day before)</a:t>
            </a:r>
          </a:p>
          <a:p>
            <a:pPr marL="285750" indent="-285750">
              <a:buFont typeface="Arial" panose="020B0604020202020204" pitchFamily="34" charset="0"/>
              <a:buChar char="•"/>
            </a:pPr>
            <a:r>
              <a:rPr lang="en-US" sz="2400" dirty="0"/>
              <a:t>They got more than beer and cake!</a:t>
            </a:r>
          </a:p>
        </p:txBody>
      </p:sp>
    </p:spTree>
    <p:extLst>
      <p:ext uri="{BB962C8B-B14F-4D97-AF65-F5344CB8AC3E}">
        <p14:creationId xmlns:p14="http://schemas.microsoft.com/office/powerpoint/2010/main" val="107110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967089" y="154737"/>
            <a:ext cx="4192174" cy="5514535"/>
          </a:xfrm>
        </p:spPr>
      </p:pic>
      <p:sp>
        <p:nvSpPr>
          <p:cNvPr id="3" name="TextBox 2"/>
          <p:cNvSpPr txBox="1"/>
          <p:nvPr/>
        </p:nvSpPr>
        <p:spPr>
          <a:xfrm>
            <a:off x="156411" y="5796249"/>
            <a:ext cx="11887200" cy="830997"/>
          </a:xfrm>
          <a:prstGeom prst="rect">
            <a:avLst/>
          </a:prstGeom>
          <a:noFill/>
        </p:spPr>
        <p:txBody>
          <a:bodyPr wrap="square" rtlCol="0">
            <a:spAutoFit/>
          </a:bodyPr>
          <a:lstStyle/>
          <a:p>
            <a:pPr algn="ctr"/>
            <a:r>
              <a:rPr lang="en-US" sz="2400" dirty="0"/>
              <a:t>1952 St. Louis Browns team ball currently listed on eBay for $1,900 (it includes signatures of </a:t>
            </a:r>
            <a:r>
              <a:rPr lang="en-US" sz="2400" dirty="0" err="1"/>
              <a:t>HOFers</a:t>
            </a:r>
            <a:r>
              <a:rPr lang="en-US" sz="2400" dirty="0"/>
              <a:t> Rogers Hornsby and Satchell Paige)</a:t>
            </a:r>
          </a:p>
        </p:txBody>
      </p:sp>
    </p:spTree>
    <p:extLst>
      <p:ext uri="{BB962C8B-B14F-4D97-AF65-F5344CB8AC3E}">
        <p14:creationId xmlns:p14="http://schemas.microsoft.com/office/powerpoint/2010/main" val="370208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108960" y="140672"/>
            <a:ext cx="5711483" cy="5430129"/>
          </a:xfrm>
        </p:spPr>
      </p:pic>
      <p:sp>
        <p:nvSpPr>
          <p:cNvPr id="3" name="TextBox 2"/>
          <p:cNvSpPr txBox="1"/>
          <p:nvPr/>
        </p:nvSpPr>
        <p:spPr>
          <a:xfrm>
            <a:off x="156411" y="5838462"/>
            <a:ext cx="11887200" cy="461665"/>
          </a:xfrm>
          <a:prstGeom prst="rect">
            <a:avLst/>
          </a:prstGeom>
          <a:noFill/>
        </p:spPr>
        <p:txBody>
          <a:bodyPr wrap="square" rtlCol="0">
            <a:spAutoFit/>
          </a:bodyPr>
          <a:lstStyle/>
          <a:p>
            <a:pPr algn="ctr"/>
            <a:r>
              <a:rPr lang="en-US" sz="2400" dirty="0"/>
              <a:t>St. Louis Browns team ball sold for $11,900 with </a:t>
            </a:r>
            <a:r>
              <a:rPr lang="en-US" sz="2400" dirty="0" err="1"/>
              <a:t>Gaedel</a:t>
            </a:r>
            <a:r>
              <a:rPr lang="en-US" sz="2400" dirty="0"/>
              <a:t> autograph (bottom)</a:t>
            </a:r>
          </a:p>
        </p:txBody>
      </p:sp>
    </p:spTree>
    <p:extLst>
      <p:ext uri="{BB962C8B-B14F-4D97-AF65-F5344CB8AC3E}">
        <p14:creationId xmlns:p14="http://schemas.microsoft.com/office/powerpoint/2010/main" val="148650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235570" y="324853"/>
            <a:ext cx="5781821" cy="5724255"/>
          </a:xfrm>
        </p:spPr>
      </p:pic>
      <p:sp>
        <p:nvSpPr>
          <p:cNvPr id="3" name="TextBox 2"/>
          <p:cNvSpPr txBox="1"/>
          <p:nvPr/>
        </p:nvSpPr>
        <p:spPr>
          <a:xfrm>
            <a:off x="156411" y="6274559"/>
            <a:ext cx="11887200" cy="461665"/>
          </a:xfrm>
          <a:prstGeom prst="rect">
            <a:avLst/>
          </a:prstGeom>
          <a:noFill/>
        </p:spPr>
        <p:txBody>
          <a:bodyPr wrap="square" rtlCol="0">
            <a:spAutoFit/>
          </a:bodyPr>
          <a:lstStyle/>
          <a:p>
            <a:pPr algn="ctr"/>
            <a:r>
              <a:rPr lang="en-US" sz="2400" dirty="0"/>
              <a:t>Eddie Gaedel Society in Spokane Washington</a:t>
            </a:r>
          </a:p>
        </p:txBody>
      </p:sp>
    </p:spTree>
    <p:extLst>
      <p:ext uri="{BB962C8B-B14F-4D97-AF65-F5344CB8AC3E}">
        <p14:creationId xmlns:p14="http://schemas.microsoft.com/office/powerpoint/2010/main" val="308344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082018" y="452438"/>
            <a:ext cx="8046719" cy="5048030"/>
          </a:xfrm>
        </p:spPr>
      </p:pic>
      <p:sp>
        <p:nvSpPr>
          <p:cNvPr id="5" name="TextBox 4"/>
          <p:cNvSpPr txBox="1"/>
          <p:nvPr/>
        </p:nvSpPr>
        <p:spPr>
          <a:xfrm>
            <a:off x="309489" y="5806089"/>
            <a:ext cx="11605846" cy="830997"/>
          </a:xfrm>
          <a:prstGeom prst="rect">
            <a:avLst/>
          </a:prstGeom>
          <a:noFill/>
        </p:spPr>
        <p:txBody>
          <a:bodyPr wrap="square" rtlCol="0">
            <a:spAutoFit/>
          </a:bodyPr>
          <a:lstStyle/>
          <a:p>
            <a:pPr algn="ctr"/>
            <a:r>
              <a:rPr lang="en-US" sz="2400" dirty="0"/>
              <a:t>Between games, the St. Louis Browns band played – featuring Satchel Paige on drums</a:t>
            </a:r>
          </a:p>
        </p:txBody>
      </p:sp>
    </p:spTree>
    <p:extLst>
      <p:ext uri="{BB962C8B-B14F-4D97-AF65-F5344CB8AC3E}">
        <p14:creationId xmlns:p14="http://schemas.microsoft.com/office/powerpoint/2010/main" val="134024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110154" y="354012"/>
            <a:ext cx="7835704" cy="5202725"/>
          </a:xfrm>
        </p:spPr>
      </p:pic>
      <p:sp>
        <p:nvSpPr>
          <p:cNvPr id="5" name="TextBox 4"/>
          <p:cNvSpPr txBox="1"/>
          <p:nvPr/>
        </p:nvSpPr>
        <p:spPr>
          <a:xfrm>
            <a:off x="506437" y="5792015"/>
            <a:ext cx="11366695" cy="830997"/>
          </a:xfrm>
          <a:prstGeom prst="rect">
            <a:avLst/>
          </a:prstGeom>
          <a:noFill/>
        </p:spPr>
        <p:txBody>
          <a:bodyPr wrap="square" rtlCol="0">
            <a:spAutoFit/>
          </a:bodyPr>
          <a:lstStyle/>
          <a:p>
            <a:pPr algn="ctr"/>
            <a:r>
              <a:rPr lang="en-US" sz="2400" dirty="0"/>
              <a:t>A seven foot birthday cake (honoring the 50</a:t>
            </a:r>
            <a:r>
              <a:rPr lang="en-US" sz="2400" baseline="30000" dirty="0"/>
              <a:t>th</a:t>
            </a:r>
            <a:r>
              <a:rPr lang="en-US" sz="2400" dirty="0"/>
              <a:t> birthday of the American League) was pulled out on to the field</a:t>
            </a:r>
          </a:p>
        </p:txBody>
      </p:sp>
    </p:spTree>
    <p:extLst>
      <p:ext uri="{BB962C8B-B14F-4D97-AF65-F5344CB8AC3E}">
        <p14:creationId xmlns:p14="http://schemas.microsoft.com/office/powerpoint/2010/main" val="118958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869809" y="464131"/>
            <a:ext cx="5978769" cy="4965998"/>
          </a:xfrm>
        </p:spPr>
      </p:pic>
      <p:sp>
        <p:nvSpPr>
          <p:cNvPr id="5" name="TextBox 4"/>
          <p:cNvSpPr txBox="1"/>
          <p:nvPr/>
        </p:nvSpPr>
        <p:spPr>
          <a:xfrm>
            <a:off x="717453" y="5740368"/>
            <a:ext cx="10507138" cy="830997"/>
          </a:xfrm>
          <a:prstGeom prst="rect">
            <a:avLst/>
          </a:prstGeom>
          <a:noFill/>
        </p:spPr>
        <p:txBody>
          <a:bodyPr wrap="square" rtlCol="0">
            <a:spAutoFit/>
          </a:bodyPr>
          <a:lstStyle/>
          <a:p>
            <a:pPr algn="ctr"/>
            <a:r>
              <a:rPr lang="en-US" sz="2400" dirty="0"/>
              <a:t>A 3’7” young man, dressed in a Browns uniform, jumped out of the cake – waved to the crowd – then ran into the dugout</a:t>
            </a:r>
          </a:p>
        </p:txBody>
      </p:sp>
    </p:spTree>
    <p:extLst>
      <p:ext uri="{BB962C8B-B14F-4D97-AF65-F5344CB8AC3E}">
        <p14:creationId xmlns:p14="http://schemas.microsoft.com/office/powerpoint/2010/main" val="406687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16258" y="443502"/>
            <a:ext cx="8285871" cy="5042898"/>
          </a:xfrm>
          <a:prstGeom prst="rect">
            <a:avLst/>
          </a:prstGeom>
        </p:spPr>
      </p:pic>
      <p:sp>
        <p:nvSpPr>
          <p:cNvPr id="5" name="TextBox 4"/>
          <p:cNvSpPr txBox="1"/>
          <p:nvPr/>
        </p:nvSpPr>
        <p:spPr>
          <a:xfrm>
            <a:off x="422031" y="6068726"/>
            <a:ext cx="11507372" cy="461665"/>
          </a:xfrm>
          <a:prstGeom prst="rect">
            <a:avLst/>
          </a:prstGeom>
          <a:noFill/>
        </p:spPr>
        <p:txBody>
          <a:bodyPr wrap="square" rtlCol="0">
            <a:spAutoFit/>
          </a:bodyPr>
          <a:lstStyle/>
          <a:p>
            <a:pPr algn="ctr"/>
            <a:r>
              <a:rPr lang="en-US" sz="2400" dirty="0"/>
              <a:t>Browns starting lineup for Game 2 of the August 19, 1951 doubleheader</a:t>
            </a:r>
          </a:p>
        </p:txBody>
      </p:sp>
    </p:spTree>
    <p:extLst>
      <p:ext uri="{BB962C8B-B14F-4D97-AF65-F5344CB8AC3E}">
        <p14:creationId xmlns:p14="http://schemas.microsoft.com/office/powerpoint/2010/main" val="229303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3376194" y="464130"/>
            <a:ext cx="4965998" cy="5092607"/>
          </a:xfrm>
        </p:spPr>
      </p:pic>
      <p:sp>
        <p:nvSpPr>
          <p:cNvPr id="5" name="TextBox 4"/>
          <p:cNvSpPr txBox="1"/>
          <p:nvPr/>
        </p:nvSpPr>
        <p:spPr>
          <a:xfrm>
            <a:off x="717453" y="5740368"/>
            <a:ext cx="10507138" cy="830997"/>
          </a:xfrm>
          <a:prstGeom prst="rect">
            <a:avLst/>
          </a:prstGeom>
          <a:noFill/>
        </p:spPr>
        <p:txBody>
          <a:bodyPr wrap="square" rtlCol="0">
            <a:spAutoFit/>
          </a:bodyPr>
          <a:lstStyle/>
          <a:p>
            <a:pPr algn="ctr"/>
            <a:r>
              <a:rPr lang="en-US" sz="2400" dirty="0"/>
              <a:t>Very few people commented on the Brown’s scorecard that was distributed that day. Those that did were told it was a printing mistake.</a:t>
            </a:r>
          </a:p>
        </p:txBody>
      </p:sp>
    </p:spTree>
    <p:extLst>
      <p:ext uri="{BB962C8B-B14F-4D97-AF65-F5344CB8AC3E}">
        <p14:creationId xmlns:p14="http://schemas.microsoft.com/office/powerpoint/2010/main" val="19715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382252" y="517358"/>
            <a:ext cx="7029033" cy="5109719"/>
          </a:xfrm>
        </p:spPr>
      </p:pic>
      <p:sp>
        <p:nvSpPr>
          <p:cNvPr id="3" name="TextBox 2"/>
          <p:cNvSpPr txBox="1"/>
          <p:nvPr/>
        </p:nvSpPr>
        <p:spPr>
          <a:xfrm>
            <a:off x="264695" y="5792194"/>
            <a:ext cx="11778916" cy="892552"/>
          </a:xfrm>
          <a:prstGeom prst="rect">
            <a:avLst/>
          </a:prstGeom>
          <a:noFill/>
        </p:spPr>
        <p:txBody>
          <a:bodyPr wrap="square" rtlCol="0">
            <a:spAutoFit/>
          </a:bodyPr>
          <a:lstStyle/>
          <a:p>
            <a:pPr algn="ctr"/>
            <a:r>
              <a:rPr lang="en-US" sz="2400" dirty="0"/>
              <a:t>“For the Browns……. number 1/8, Eddie Gaedel batting for Saucier.”</a:t>
            </a:r>
            <a:br>
              <a:rPr lang="en-US" sz="2800" dirty="0"/>
            </a:br>
            <a:r>
              <a:rPr lang="en-US" sz="2800" dirty="0"/>
              <a:t>                                 </a:t>
            </a:r>
            <a:r>
              <a:rPr lang="en-US" sz="2400" dirty="0"/>
              <a:t>- Stadium Announcer, Bernie Ebert</a:t>
            </a:r>
          </a:p>
        </p:txBody>
      </p:sp>
    </p:spTree>
    <p:extLst>
      <p:ext uri="{BB962C8B-B14F-4D97-AF65-F5344CB8AC3E}">
        <p14:creationId xmlns:p14="http://schemas.microsoft.com/office/powerpoint/2010/main" val="44524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235457" y="517358"/>
            <a:ext cx="5322623" cy="5109719"/>
          </a:xfrm>
        </p:spPr>
      </p:pic>
      <p:sp>
        <p:nvSpPr>
          <p:cNvPr id="3" name="TextBox 2"/>
          <p:cNvSpPr txBox="1"/>
          <p:nvPr/>
        </p:nvSpPr>
        <p:spPr>
          <a:xfrm>
            <a:off x="264695" y="5792194"/>
            <a:ext cx="11778916" cy="830997"/>
          </a:xfrm>
          <a:prstGeom prst="rect">
            <a:avLst/>
          </a:prstGeom>
          <a:noFill/>
        </p:spPr>
        <p:txBody>
          <a:bodyPr wrap="square" rtlCol="0">
            <a:spAutoFit/>
          </a:bodyPr>
          <a:lstStyle/>
          <a:p>
            <a:pPr algn="ctr"/>
            <a:r>
              <a:rPr lang="en-US" sz="2400" dirty="0"/>
              <a:t>Home plate umpire, Eddie Hurley, called out Browns manager, Zack Taylor, to find out what was going on.</a:t>
            </a:r>
          </a:p>
        </p:txBody>
      </p:sp>
    </p:spTree>
    <p:extLst>
      <p:ext uri="{BB962C8B-B14F-4D97-AF65-F5344CB8AC3E}">
        <p14:creationId xmlns:p14="http://schemas.microsoft.com/office/powerpoint/2010/main" val="1914253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4505</TotalTime>
  <Words>1081</Words>
  <Application>Microsoft Office PowerPoint</Application>
  <PresentationFormat>Widescreen</PresentationFormat>
  <Paragraphs>76</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Ion</vt:lpstr>
      <vt:lpstr>     St. Louis Browns vs. Detroit Tigers August 19, 1951  Sportsman’s Park, St. Louis MO</vt:lpstr>
      <vt:lpstr>Bill Veeck General Manager, St. Louis Browns</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“And, now, the rest of the story!”  Memorabilia</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Eddie Gaedel St. Louis Browns vs. Detroit Tigers Sportsman’s Park</dc:title>
  <dc:creator>Jim Kenton</dc:creator>
  <cp:lastModifiedBy>Jim Kenton</cp:lastModifiedBy>
  <cp:revision>94</cp:revision>
  <dcterms:created xsi:type="dcterms:W3CDTF">2016-05-31T23:39:45Z</dcterms:created>
  <dcterms:modified xsi:type="dcterms:W3CDTF">2018-05-16T12:14:45Z</dcterms:modified>
</cp:coreProperties>
</file>