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1" r:id="rId3"/>
    <p:sldId id="285" r:id="rId4"/>
    <p:sldId id="286" r:id="rId5"/>
    <p:sldId id="299" r:id="rId6"/>
    <p:sldId id="289" r:id="rId7"/>
    <p:sldId id="290" r:id="rId8"/>
    <p:sldId id="301" r:id="rId9"/>
    <p:sldId id="296" r:id="rId10"/>
    <p:sldId id="293" r:id="rId11"/>
    <p:sldId id="294" r:id="rId12"/>
    <p:sldId id="298" r:id="rId13"/>
    <p:sldId id="288" r:id="rId14"/>
    <p:sldId id="295" r:id="rId15"/>
    <p:sldId id="292" r:id="rId16"/>
    <p:sldId id="302" r:id="rId17"/>
    <p:sldId id="303" r:id="rId18"/>
    <p:sldId id="297" r:id="rId19"/>
    <p:sldId id="304" r:id="rId20"/>
    <p:sldId id="309" r:id="rId21"/>
    <p:sldId id="305" r:id="rId22"/>
    <p:sldId id="291" r:id="rId23"/>
    <p:sldId id="310" r:id="rId24"/>
    <p:sldId id="300" r:id="rId25"/>
    <p:sldId id="306" r:id="rId26"/>
    <p:sldId id="307" r:id="rId27"/>
    <p:sldId id="311" r:id="rId28"/>
    <p:sldId id="312" r:id="rId29"/>
    <p:sldId id="308"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2" d="100"/>
          <a:sy n="92" d="100"/>
        </p:scale>
        <p:origin x="24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A1CD1-0DD8-40D8-A8E8-0B55948321A8}" type="datetimeFigureOut">
              <a:rPr lang="en-US" smtClean="0"/>
              <a:t>6/10/2018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654D2-6DC4-4983-8272-0257C93D3B2B}" type="slidenum">
              <a:rPr lang="en-US" smtClean="0"/>
              <a:t>‹#›</a:t>
            </a:fld>
            <a:endParaRPr lang="en-US"/>
          </a:p>
        </p:txBody>
      </p:sp>
    </p:spTree>
    <p:extLst>
      <p:ext uri="{BB962C8B-B14F-4D97-AF65-F5344CB8AC3E}">
        <p14:creationId xmlns:p14="http://schemas.microsoft.com/office/powerpoint/2010/main" val="79200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36:1 scale</a:t>
            </a:r>
            <a:r>
              <a:rPr lang="en-US" baseline="0" dirty="0" smtClean="0"/>
              <a:t> model of a four-fingered glove.</a:t>
            </a:r>
            <a:endParaRPr lang="en-US" dirty="0"/>
          </a:p>
        </p:txBody>
      </p:sp>
      <p:sp>
        <p:nvSpPr>
          <p:cNvPr id="4" name="Slide Number Placeholder 3"/>
          <p:cNvSpPr>
            <a:spLocks noGrp="1"/>
          </p:cNvSpPr>
          <p:nvPr>
            <p:ph type="sldNum" sz="quarter" idx="10"/>
          </p:nvPr>
        </p:nvSpPr>
        <p:spPr/>
        <p:txBody>
          <a:bodyPr/>
          <a:lstStyle/>
          <a:p>
            <a:fld id="{A68654D2-6DC4-4983-8272-0257C93D3B2B}" type="slidenum">
              <a:rPr lang="en-US" smtClean="0"/>
              <a:t>1</a:t>
            </a:fld>
            <a:endParaRPr lang="en-US"/>
          </a:p>
        </p:txBody>
      </p:sp>
    </p:spTree>
    <p:extLst>
      <p:ext uri="{BB962C8B-B14F-4D97-AF65-F5344CB8AC3E}">
        <p14:creationId xmlns:p14="http://schemas.microsoft.com/office/powerpoint/2010/main" val="3450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654D2-6DC4-4983-8272-0257C93D3B2B}" type="slidenum">
              <a:rPr lang="en-US" smtClean="0"/>
              <a:t>30</a:t>
            </a:fld>
            <a:endParaRPr lang="en-US"/>
          </a:p>
        </p:txBody>
      </p:sp>
    </p:spTree>
    <p:extLst>
      <p:ext uri="{BB962C8B-B14F-4D97-AF65-F5344CB8AC3E}">
        <p14:creationId xmlns:p14="http://schemas.microsoft.com/office/powerpoint/2010/main" val="16728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F3C58-A08B-4291-80B3-7F0C9394AA4F}"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15923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F3C58-A08B-4291-80B3-7F0C9394AA4F}"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110874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F3C58-A08B-4291-80B3-7F0C9394AA4F}"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38975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F3C58-A08B-4291-80B3-7F0C9394AA4F}"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95141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F3C58-A08B-4291-80B3-7F0C9394AA4F}"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242344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F3C58-A08B-4291-80B3-7F0C9394AA4F}"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24840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F3C58-A08B-4291-80B3-7F0C9394AA4F}"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7782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F3C58-A08B-4291-80B3-7F0C9394AA4F}"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305380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F3C58-A08B-4291-80B3-7F0C9394AA4F}"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28752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F3C58-A08B-4291-80B3-7F0C9394AA4F}"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319832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F3C58-A08B-4291-80B3-7F0C9394AA4F}"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CA4D-B9D7-433F-8EC2-351AFC6AFF83}" type="slidenum">
              <a:rPr lang="en-US" smtClean="0"/>
              <a:t>‹#›</a:t>
            </a:fld>
            <a:endParaRPr lang="en-US"/>
          </a:p>
        </p:txBody>
      </p:sp>
    </p:spTree>
    <p:extLst>
      <p:ext uri="{BB962C8B-B14F-4D97-AF65-F5344CB8AC3E}">
        <p14:creationId xmlns:p14="http://schemas.microsoft.com/office/powerpoint/2010/main" val="97660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F3C58-A08B-4291-80B3-7F0C9394AA4F}" type="datetimeFigureOut">
              <a:rPr lang="en-US" smtClean="0"/>
              <a:t>6/10/2018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CA4D-B9D7-433F-8EC2-351AFC6AFF83}" type="slidenum">
              <a:rPr lang="en-US" smtClean="0"/>
              <a:t>‹#›</a:t>
            </a:fld>
            <a:endParaRPr lang="en-US"/>
          </a:p>
        </p:txBody>
      </p:sp>
    </p:spTree>
    <p:extLst>
      <p:ext uri="{BB962C8B-B14F-4D97-AF65-F5344CB8AC3E}">
        <p14:creationId xmlns:p14="http://schemas.microsoft.com/office/powerpoint/2010/main" val="105159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mlb.com/video/bb-moments-willie-mays-catch/c-321895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thefw.com/mariano-rivera-cardboard-baseball-glove-video/" TargetMode="Externa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31" y="0"/>
            <a:ext cx="9144000" cy="986589"/>
          </a:xfrm>
        </p:spPr>
        <p:txBody>
          <a:bodyPr>
            <a:normAutofit/>
          </a:bodyPr>
          <a:lstStyle/>
          <a:p>
            <a:r>
              <a:rPr lang="en-US" b="1" dirty="0" smtClean="0"/>
              <a:t>Evolution of the Glove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88" y="924972"/>
            <a:ext cx="8899543" cy="5933028"/>
          </a:xfrm>
          <a:prstGeom prst="rect">
            <a:avLst/>
          </a:prstGeom>
        </p:spPr>
      </p:pic>
      <p:sp>
        <p:nvSpPr>
          <p:cNvPr id="5" name="TextBox 4"/>
          <p:cNvSpPr txBox="1"/>
          <p:nvPr/>
        </p:nvSpPr>
        <p:spPr>
          <a:xfrm>
            <a:off x="10159043" y="3378757"/>
            <a:ext cx="1865382" cy="3416320"/>
          </a:xfrm>
          <a:prstGeom prst="rect">
            <a:avLst/>
          </a:prstGeom>
          <a:noFill/>
        </p:spPr>
        <p:txBody>
          <a:bodyPr wrap="none" rtlCol="0">
            <a:spAutoFit/>
          </a:bodyPr>
          <a:lstStyle/>
          <a:p>
            <a:pPr algn="ctr"/>
            <a:r>
              <a:rPr lang="en-US" sz="2400" dirty="0" smtClean="0"/>
              <a:t>The “Giant </a:t>
            </a:r>
          </a:p>
          <a:p>
            <a:pPr algn="ctr"/>
            <a:r>
              <a:rPr lang="en-US" sz="2400" dirty="0" smtClean="0"/>
              <a:t>Old Time </a:t>
            </a:r>
          </a:p>
          <a:p>
            <a:pPr algn="ctr"/>
            <a:r>
              <a:rPr lang="en-US" sz="2400" dirty="0" smtClean="0"/>
              <a:t>Four-</a:t>
            </a:r>
          </a:p>
          <a:p>
            <a:pPr algn="ctr"/>
            <a:r>
              <a:rPr lang="en-US" sz="2400" dirty="0" smtClean="0"/>
              <a:t>Fingered </a:t>
            </a:r>
          </a:p>
          <a:p>
            <a:pPr algn="ctr"/>
            <a:r>
              <a:rPr lang="en-US" sz="2400" dirty="0" smtClean="0"/>
              <a:t>Baseball</a:t>
            </a:r>
          </a:p>
          <a:p>
            <a:pPr algn="ctr"/>
            <a:r>
              <a:rPr lang="en-US" sz="2400" dirty="0" smtClean="0"/>
              <a:t>Glove”</a:t>
            </a:r>
          </a:p>
          <a:p>
            <a:pPr algn="ctr"/>
            <a:r>
              <a:rPr lang="en-US" sz="2400" dirty="0" smtClean="0"/>
              <a:t>at </a:t>
            </a:r>
          </a:p>
          <a:p>
            <a:pPr algn="ctr"/>
            <a:r>
              <a:rPr lang="en-US" sz="2400" dirty="0" smtClean="0"/>
              <a:t>AT&amp;T Park in</a:t>
            </a:r>
          </a:p>
          <a:p>
            <a:pPr algn="ctr"/>
            <a:r>
              <a:rPr lang="en-US" sz="2400" dirty="0" smtClean="0"/>
              <a:t>San Francisco</a:t>
            </a:r>
            <a:endParaRPr lang="en-US" sz="2400" dirty="0"/>
          </a:p>
        </p:txBody>
      </p:sp>
    </p:spTree>
    <p:extLst>
      <p:ext uri="{BB962C8B-B14F-4D97-AF65-F5344CB8AC3E}">
        <p14:creationId xmlns:p14="http://schemas.microsoft.com/office/powerpoint/2010/main" val="169578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399" y="1167428"/>
            <a:ext cx="5189621" cy="6894195"/>
          </a:xfrm>
          <a:prstGeom prst="rect">
            <a:avLst/>
          </a:prstGeom>
          <a:noFill/>
        </p:spPr>
        <p:txBody>
          <a:bodyPr wrap="square" rtlCol="0">
            <a:spAutoFit/>
          </a:bodyPr>
          <a:lstStyle/>
          <a:p>
            <a:r>
              <a:rPr lang="en-US" sz="2200" dirty="0" smtClean="0"/>
              <a:t>In 1940, Rawlings glove designer Harry Latina developed the “Trapper” first baseman’s mitt.</a:t>
            </a:r>
          </a:p>
          <a:p>
            <a:endParaRPr lang="en-US" sz="2200" dirty="0"/>
          </a:p>
          <a:p>
            <a:r>
              <a:rPr lang="en-US" sz="2200" dirty="0" smtClean="0"/>
              <a:t>The design was so successful that Rawlings licensed it to other glove manufacturers prior to the patent expiring.</a:t>
            </a:r>
          </a:p>
          <a:p>
            <a:endParaRPr lang="en-US" sz="2200" dirty="0"/>
          </a:p>
          <a:p>
            <a:r>
              <a:rPr lang="en-US" sz="2200" dirty="0" smtClean="0"/>
              <a:t>It was also marketed as “The Claw”</a:t>
            </a:r>
          </a:p>
          <a:p>
            <a:endParaRPr lang="en-US" sz="2200" dirty="0"/>
          </a:p>
          <a:p>
            <a:r>
              <a:rPr lang="en-US" sz="2200" dirty="0" smtClean="0"/>
              <a:t>Former President George H.W. Bush used this model glove as a first baseman at Yale University - 1946-48.  He later kept the glove in the top drawer of his Oval Office desk at the White House.</a:t>
            </a: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7331242" y="0"/>
            <a:ext cx="2456046" cy="1055716"/>
          </a:xfrm>
        </p:spPr>
        <p:txBody>
          <a:bodyPr>
            <a:noAutofit/>
          </a:bodyPr>
          <a:lstStyle/>
          <a:p>
            <a:r>
              <a:rPr lang="en-US" sz="4800" b="1" dirty="0" smtClean="0"/>
              <a:t>1940s</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11" y="211553"/>
            <a:ext cx="4981073" cy="6641431"/>
          </a:xfrm>
          <a:prstGeom prst="rect">
            <a:avLst/>
          </a:prstGeom>
        </p:spPr>
      </p:pic>
    </p:spTree>
    <p:extLst>
      <p:ext uri="{BB962C8B-B14F-4D97-AF65-F5344CB8AC3E}">
        <p14:creationId xmlns:p14="http://schemas.microsoft.com/office/powerpoint/2010/main" val="6687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44126" y="1304368"/>
            <a:ext cx="5622759" cy="6217087"/>
          </a:xfrm>
          <a:prstGeom prst="rect">
            <a:avLst/>
          </a:prstGeom>
          <a:noFill/>
        </p:spPr>
        <p:txBody>
          <a:bodyPr wrap="square" rtlCol="0">
            <a:spAutoFit/>
          </a:bodyPr>
          <a:lstStyle/>
          <a:p>
            <a:r>
              <a:rPr lang="en-US" sz="2200" dirty="0" smtClean="0"/>
              <a:t>Rawlings “Playmaker” glove</a:t>
            </a:r>
          </a:p>
          <a:p>
            <a:endParaRPr lang="en-US" sz="2200" dirty="0"/>
          </a:p>
          <a:p>
            <a:r>
              <a:rPr lang="en-US" sz="2200" dirty="0" smtClean="0"/>
              <a:t>This glove was a big seller after World War II.  It was very popular for the </a:t>
            </a:r>
            <a:r>
              <a:rPr lang="en-US" sz="2200" smtClean="0"/>
              <a:t>youth market.</a:t>
            </a:r>
            <a:endParaRPr lang="en-US" sz="2200" dirty="0" smtClean="0"/>
          </a:p>
          <a:p>
            <a:r>
              <a:rPr lang="en-US" sz="2200" dirty="0" smtClean="0"/>
              <a:t>Price range - $2.45 - $9.95</a:t>
            </a:r>
          </a:p>
          <a:p>
            <a:endParaRPr lang="en-US" sz="2200" dirty="0"/>
          </a:p>
          <a:p>
            <a:r>
              <a:rPr lang="en-US" sz="2200" dirty="0" smtClean="0"/>
              <a:t>The most popular model was endorsed by Stan Musial, there were other “player endorsed” models including a Mort Cooper from the 1940s and Eddie Mathews and Duke Snider models in the ‘50s</a:t>
            </a:r>
          </a:p>
          <a:p>
            <a:endParaRPr lang="en-US" sz="2200" dirty="0"/>
          </a:p>
          <a:p>
            <a:r>
              <a:rPr lang="en-US" sz="2200" dirty="0" smtClean="0"/>
              <a:t>Also commonly referred to as the “three finger” glove</a:t>
            </a:r>
          </a:p>
          <a:p>
            <a:endParaRPr lang="en-US" sz="2200" dirty="0"/>
          </a:p>
          <a:p>
            <a:endParaRPr lang="en-US" sz="4400" dirty="0" smtClean="0"/>
          </a:p>
          <a:p>
            <a:r>
              <a:rPr lang="en-US" sz="2400" dirty="0" smtClean="0"/>
              <a:t> </a:t>
            </a:r>
            <a:endParaRPr lang="en-US" sz="2400" dirty="0"/>
          </a:p>
        </p:txBody>
      </p:sp>
      <p:sp>
        <p:nvSpPr>
          <p:cNvPr id="2" name="Title 1"/>
          <p:cNvSpPr>
            <a:spLocks noGrp="1"/>
          </p:cNvSpPr>
          <p:nvPr>
            <p:ph type="ctrTitle"/>
          </p:nvPr>
        </p:nvSpPr>
        <p:spPr>
          <a:xfrm>
            <a:off x="7331242" y="0"/>
            <a:ext cx="2456046" cy="1055716"/>
          </a:xfrm>
        </p:spPr>
        <p:txBody>
          <a:bodyPr>
            <a:noAutofit/>
          </a:bodyPr>
          <a:lstStyle/>
          <a:p>
            <a:r>
              <a:rPr lang="en-US" sz="4800" b="1" dirty="0" smtClean="0"/>
              <a:t>1940s</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41" y="979821"/>
            <a:ext cx="5871736" cy="4410326"/>
          </a:xfrm>
          <a:prstGeom prst="rect">
            <a:avLst/>
          </a:prstGeom>
        </p:spPr>
      </p:pic>
    </p:spTree>
    <p:extLst>
      <p:ext uri="{BB962C8B-B14F-4D97-AF65-F5344CB8AC3E}">
        <p14:creationId xmlns:p14="http://schemas.microsoft.com/office/powerpoint/2010/main" val="2720211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8262" y="5055145"/>
            <a:ext cx="5622759" cy="2831544"/>
          </a:xfrm>
          <a:prstGeom prst="rect">
            <a:avLst/>
          </a:prstGeom>
          <a:noFill/>
        </p:spPr>
        <p:txBody>
          <a:bodyPr wrap="square" rtlCol="0">
            <a:spAutoFit/>
          </a:bodyPr>
          <a:lstStyle/>
          <a:p>
            <a:r>
              <a:rPr lang="en-US" sz="2200" dirty="0" smtClean="0"/>
              <a:t>Hall of Fame 2B Bill </a:t>
            </a:r>
            <a:r>
              <a:rPr lang="en-US" sz="2200" dirty="0" err="1" smtClean="0"/>
              <a:t>Mazeroski’s</a:t>
            </a:r>
            <a:r>
              <a:rPr lang="en-US" sz="2200" dirty="0" smtClean="0"/>
              <a:t> first glove was a Rawlings Playmaker.  He dug an outhouse for his uncle to earn the money to buy it.</a:t>
            </a:r>
          </a:p>
          <a:p>
            <a:endParaRPr lang="en-US" sz="2200" dirty="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3328737" y="0"/>
            <a:ext cx="9232231" cy="1055716"/>
          </a:xfrm>
        </p:spPr>
        <p:txBody>
          <a:bodyPr>
            <a:noAutofit/>
          </a:bodyPr>
          <a:lstStyle/>
          <a:p>
            <a:r>
              <a:rPr lang="en-US" sz="4800" b="1" dirty="0" smtClean="0"/>
              <a:t>Earning Money to Buy Your Glove</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641" y="1114042"/>
            <a:ext cx="5650324" cy="38958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01" y="291222"/>
            <a:ext cx="3646517" cy="4651335"/>
          </a:xfrm>
          <a:prstGeom prst="rect">
            <a:avLst/>
          </a:prstGeom>
        </p:spPr>
      </p:pic>
      <p:sp>
        <p:nvSpPr>
          <p:cNvPr id="7" name="TextBox 6"/>
          <p:cNvSpPr txBox="1"/>
          <p:nvPr/>
        </p:nvSpPr>
        <p:spPr>
          <a:xfrm>
            <a:off x="5810597" y="6396335"/>
            <a:ext cx="6314421" cy="461665"/>
          </a:xfrm>
          <a:prstGeom prst="rect">
            <a:avLst/>
          </a:prstGeom>
          <a:noFill/>
        </p:spPr>
        <p:txBody>
          <a:bodyPr wrap="none" rtlCol="0">
            <a:spAutoFit/>
          </a:bodyPr>
          <a:lstStyle/>
          <a:p>
            <a:r>
              <a:rPr lang="en-US" sz="2400" dirty="0" smtClean="0"/>
              <a:t>How did you earn money for your baseball gear ?</a:t>
            </a:r>
            <a:endParaRPr lang="en-US" sz="2400" dirty="0"/>
          </a:p>
        </p:txBody>
      </p:sp>
    </p:spTree>
    <p:extLst>
      <p:ext uri="{BB962C8B-B14F-4D97-AF65-F5344CB8AC3E}">
        <p14:creationId xmlns:p14="http://schemas.microsoft.com/office/powerpoint/2010/main" val="289470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153" y="490451"/>
            <a:ext cx="5877098" cy="1055716"/>
          </a:xfrm>
        </p:spPr>
        <p:txBody>
          <a:bodyPr>
            <a:noAutofit/>
          </a:bodyPr>
          <a:lstStyle/>
          <a:p>
            <a:r>
              <a:rPr lang="en-US" sz="4800" b="1" dirty="0" smtClean="0"/>
              <a:t>1950s</a:t>
            </a:r>
            <a:endParaRPr lang="en-US" sz="4800" b="1" dirty="0"/>
          </a:p>
        </p:txBody>
      </p:sp>
      <p:sp>
        <p:nvSpPr>
          <p:cNvPr id="5" name="TextBox 4"/>
          <p:cNvSpPr txBox="1"/>
          <p:nvPr/>
        </p:nvSpPr>
        <p:spPr>
          <a:xfrm>
            <a:off x="6532054" y="1814161"/>
            <a:ext cx="5411293" cy="6894195"/>
          </a:xfrm>
          <a:prstGeom prst="rect">
            <a:avLst/>
          </a:prstGeom>
          <a:noFill/>
        </p:spPr>
        <p:txBody>
          <a:bodyPr wrap="square" rtlCol="0">
            <a:spAutoFit/>
          </a:bodyPr>
          <a:lstStyle/>
          <a:p>
            <a:r>
              <a:rPr lang="en-US" sz="2200" dirty="0" smtClean="0"/>
              <a:t>The Most Famous Glove in Baseball History?</a:t>
            </a:r>
          </a:p>
          <a:p>
            <a:endParaRPr lang="en-US" sz="2200" dirty="0"/>
          </a:p>
          <a:p>
            <a:r>
              <a:rPr lang="en-US" sz="2200" dirty="0" smtClean="0"/>
              <a:t>This is the glove that made “The Catch” in the 1954 World Series</a:t>
            </a:r>
          </a:p>
          <a:p>
            <a:pPr marL="342900" indent="-342900">
              <a:buFont typeface="Arial" panose="020B0604020202020204" pitchFamily="34" charset="0"/>
              <a:buChar char="•"/>
            </a:pPr>
            <a:endParaRPr lang="en-US" sz="2200" dirty="0"/>
          </a:p>
          <a:p>
            <a:r>
              <a:rPr lang="en-US" sz="2200" dirty="0" smtClean="0"/>
              <a:t>Watch:</a:t>
            </a:r>
          </a:p>
          <a:p>
            <a:r>
              <a:rPr lang="en-US" sz="2200" dirty="0">
                <a:hlinkClick r:id="rId2"/>
              </a:rPr>
              <a:t>https://</a:t>
            </a:r>
            <a:r>
              <a:rPr lang="en-US" sz="2200" dirty="0" smtClean="0">
                <a:hlinkClick r:id="rId2"/>
              </a:rPr>
              <a:t>www.mlb.com/video/bb-moments-willie-mays-catch/c-3218956</a:t>
            </a:r>
            <a:endParaRPr lang="en-US" sz="2200" dirty="0" smtClean="0"/>
          </a:p>
          <a:p>
            <a:endParaRPr lang="en-US" sz="2200" dirty="0"/>
          </a:p>
          <a:p>
            <a:r>
              <a:rPr lang="en-US" sz="2200" dirty="0" smtClean="0"/>
              <a:t>The batted ball was estimated to have traveled 425 feet – over the fence in any ballpark today</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1" y="655856"/>
            <a:ext cx="6415915" cy="5560459"/>
          </a:xfrm>
          <a:prstGeom prst="rect">
            <a:avLst/>
          </a:prstGeom>
        </p:spPr>
      </p:pic>
    </p:spTree>
    <p:extLst>
      <p:ext uri="{BB962C8B-B14F-4D97-AF65-F5344CB8AC3E}">
        <p14:creationId xmlns:p14="http://schemas.microsoft.com/office/powerpoint/2010/main" val="378613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153" y="490451"/>
            <a:ext cx="5877098" cy="1055716"/>
          </a:xfrm>
        </p:spPr>
        <p:txBody>
          <a:bodyPr>
            <a:noAutofit/>
          </a:bodyPr>
          <a:lstStyle/>
          <a:p>
            <a:r>
              <a:rPr lang="en-US" sz="4800" b="1" dirty="0" smtClean="0"/>
              <a:t>1950s</a:t>
            </a:r>
            <a:endParaRPr lang="en-US" sz="4800" b="1" dirty="0"/>
          </a:p>
        </p:txBody>
      </p:sp>
      <p:sp>
        <p:nvSpPr>
          <p:cNvPr id="5" name="TextBox 4"/>
          <p:cNvSpPr txBox="1"/>
          <p:nvPr/>
        </p:nvSpPr>
        <p:spPr>
          <a:xfrm>
            <a:off x="6051958" y="1709887"/>
            <a:ext cx="5411293" cy="8248412"/>
          </a:xfrm>
          <a:prstGeom prst="rect">
            <a:avLst/>
          </a:prstGeom>
          <a:noFill/>
        </p:spPr>
        <p:txBody>
          <a:bodyPr wrap="square" rtlCol="0">
            <a:spAutoFit/>
          </a:bodyPr>
          <a:lstStyle/>
          <a:p>
            <a:r>
              <a:rPr lang="en-US" sz="2200" dirty="0" smtClean="0"/>
              <a:t>The Wilson A2000 model was introduced in 1957.  It was a significant change in design with a bigger web, longer thumb, the “Snap Action” hinge, and better distribution of the padding inside.</a:t>
            </a:r>
          </a:p>
          <a:p>
            <a:endParaRPr lang="en-US" sz="2200" dirty="0"/>
          </a:p>
          <a:p>
            <a:r>
              <a:rPr lang="en-US" sz="2200" dirty="0" smtClean="0"/>
              <a:t>Wilson’s designers said they decided to “stop making a glove that looked like a hand” and instead improve “catch-ability”</a:t>
            </a:r>
          </a:p>
          <a:p>
            <a:endParaRPr lang="en-US" sz="2200" dirty="0"/>
          </a:p>
          <a:p>
            <a:r>
              <a:rPr lang="en-US" sz="2200" dirty="0" smtClean="0"/>
              <a:t>The A2000 became the pattern for every glove designed since.</a:t>
            </a:r>
          </a:p>
          <a:p>
            <a:endParaRPr lang="en-US" sz="2200" dirty="0"/>
          </a:p>
          <a:p>
            <a:r>
              <a:rPr lang="en-US" sz="2200" dirty="0" smtClean="0"/>
              <a:t>The A2000 is still made and sold today!</a:t>
            </a:r>
          </a:p>
          <a:p>
            <a:endParaRPr lang="en-US" sz="2200" dirty="0"/>
          </a:p>
          <a:p>
            <a:endParaRPr lang="en-US" sz="2200" dirty="0" smtClean="0"/>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2294"/>
            <a:ext cx="5381868" cy="6673517"/>
          </a:xfrm>
          <a:prstGeom prst="rect">
            <a:avLst/>
          </a:prstGeom>
        </p:spPr>
      </p:pic>
    </p:spTree>
    <p:extLst>
      <p:ext uri="{BB962C8B-B14F-4D97-AF65-F5344CB8AC3E}">
        <p14:creationId xmlns:p14="http://schemas.microsoft.com/office/powerpoint/2010/main" val="71866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153" y="490451"/>
            <a:ext cx="5877098" cy="1055716"/>
          </a:xfrm>
        </p:spPr>
        <p:txBody>
          <a:bodyPr>
            <a:noAutofit/>
          </a:bodyPr>
          <a:lstStyle/>
          <a:p>
            <a:r>
              <a:rPr lang="en-US" sz="4800" b="1" dirty="0" smtClean="0"/>
              <a:t>1950s – 1960s</a:t>
            </a:r>
            <a:endParaRPr lang="en-US" sz="4800" b="1" dirty="0"/>
          </a:p>
        </p:txBody>
      </p:sp>
      <p:sp>
        <p:nvSpPr>
          <p:cNvPr id="5" name="TextBox 4"/>
          <p:cNvSpPr txBox="1"/>
          <p:nvPr/>
        </p:nvSpPr>
        <p:spPr>
          <a:xfrm>
            <a:off x="6051958" y="1862287"/>
            <a:ext cx="5411293" cy="5539978"/>
          </a:xfrm>
          <a:prstGeom prst="rect">
            <a:avLst/>
          </a:prstGeom>
          <a:noFill/>
        </p:spPr>
        <p:txBody>
          <a:bodyPr wrap="square" rtlCol="0">
            <a:spAutoFit/>
          </a:bodyPr>
          <a:lstStyle/>
          <a:p>
            <a:r>
              <a:rPr lang="en-US" sz="2200" dirty="0" smtClean="0"/>
              <a:t>The “Six-finger” Trap-</a:t>
            </a:r>
            <a:r>
              <a:rPr lang="en-US" sz="2200" dirty="0" err="1" smtClean="0"/>
              <a:t>Eze</a:t>
            </a:r>
            <a:r>
              <a:rPr lang="en-US" sz="2200" dirty="0" smtClean="0"/>
              <a:t> glove was invented in 1959 for Stan Musial so that he could use the same glove playing outfield or first base.</a:t>
            </a:r>
          </a:p>
          <a:p>
            <a:endParaRPr lang="en-US" sz="2200" dirty="0"/>
          </a:p>
          <a:p>
            <a:r>
              <a:rPr lang="en-US" sz="2200" dirty="0" smtClean="0"/>
              <a:t>Ken Boyer was also a star that used this style of glove.</a:t>
            </a:r>
          </a:p>
          <a:p>
            <a:endParaRPr lang="en-US" sz="2200" dirty="0"/>
          </a:p>
          <a:p>
            <a:r>
              <a:rPr lang="en-US" sz="2200" dirty="0" smtClean="0"/>
              <a:t>Ozzie Smith preferred the Trap-</a:t>
            </a:r>
            <a:r>
              <a:rPr lang="en-US" sz="2200" dirty="0" err="1" smtClean="0"/>
              <a:t>Eze</a:t>
            </a:r>
            <a:r>
              <a:rPr lang="en-US" sz="2200" dirty="0" smtClean="0"/>
              <a:t> glove and ordered </a:t>
            </a:r>
            <a:r>
              <a:rPr lang="en-US" sz="2200" smtClean="0"/>
              <a:t>a dozen </a:t>
            </a:r>
            <a:r>
              <a:rPr lang="en-US" sz="2200" dirty="0" smtClean="0"/>
              <a:t>per year from Rawlings. </a:t>
            </a: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52" y="0"/>
            <a:ext cx="4988633" cy="6858000"/>
          </a:xfrm>
          <a:prstGeom prst="rect">
            <a:avLst/>
          </a:prstGeom>
        </p:spPr>
      </p:pic>
    </p:spTree>
    <p:extLst>
      <p:ext uri="{BB962C8B-B14F-4D97-AF65-F5344CB8AC3E}">
        <p14:creationId xmlns:p14="http://schemas.microsoft.com/office/powerpoint/2010/main" val="2859577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73" y="88232"/>
            <a:ext cx="6605847" cy="1055716"/>
          </a:xfrm>
        </p:spPr>
        <p:txBody>
          <a:bodyPr>
            <a:noAutofit/>
          </a:bodyPr>
          <a:lstStyle/>
          <a:p>
            <a:r>
              <a:rPr lang="en-US" sz="4800" b="1" dirty="0" smtClean="0"/>
              <a:t>A bigger tool of ignorance</a:t>
            </a:r>
            <a:endParaRPr lang="en-US" sz="4800" b="1" dirty="0"/>
          </a:p>
        </p:txBody>
      </p:sp>
      <p:sp>
        <p:nvSpPr>
          <p:cNvPr id="5" name="TextBox 4"/>
          <p:cNvSpPr txBox="1"/>
          <p:nvPr/>
        </p:nvSpPr>
        <p:spPr>
          <a:xfrm>
            <a:off x="7704296" y="299348"/>
            <a:ext cx="4303220" cy="8586966"/>
          </a:xfrm>
          <a:prstGeom prst="rect">
            <a:avLst/>
          </a:prstGeom>
          <a:noFill/>
        </p:spPr>
        <p:txBody>
          <a:bodyPr wrap="square" rtlCol="0">
            <a:spAutoFit/>
          </a:bodyPr>
          <a:lstStyle/>
          <a:p>
            <a:r>
              <a:rPr lang="en-US" sz="2200" dirty="0" smtClean="0"/>
              <a:t>In 1959, Orioles manager Paul Richards developed the oversized catcher’s mitt to try to help his catchers handle Hoyt Wilhelm’s knuckleball.</a:t>
            </a:r>
          </a:p>
          <a:p>
            <a:endParaRPr lang="en-US" sz="2200" dirty="0"/>
          </a:p>
          <a:p>
            <a:r>
              <a:rPr lang="en-US" sz="2200" dirty="0" smtClean="0"/>
              <a:t>However, using the huge mitt caused as many problems as it solved.  Orioles catchers Gus </a:t>
            </a:r>
            <a:r>
              <a:rPr lang="en-US" sz="2200" dirty="0" err="1" smtClean="0"/>
              <a:t>Triandos</a:t>
            </a:r>
            <a:r>
              <a:rPr lang="en-US" sz="2200" dirty="0" smtClean="0"/>
              <a:t> and Joe Ginsburg (pictured) both allowed three passed balls in an inning in games a week apart.</a:t>
            </a:r>
          </a:p>
          <a:p>
            <a:endParaRPr lang="en-US" sz="2200" dirty="0"/>
          </a:p>
          <a:p>
            <a:r>
              <a:rPr lang="en-US" sz="2200" dirty="0" smtClean="0"/>
              <a:t>The “Big Bertha” mitt grew to as much as 45 inches in circumference before being regulated to a max of 38 inches in 1965.</a:t>
            </a: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041"/>
            <a:ext cx="7704296" cy="5097675"/>
          </a:xfrm>
          <a:prstGeom prst="rect">
            <a:avLst/>
          </a:prstGeom>
        </p:spPr>
      </p:pic>
    </p:spTree>
    <p:extLst>
      <p:ext uri="{BB962C8B-B14F-4D97-AF65-F5344CB8AC3E}">
        <p14:creationId xmlns:p14="http://schemas.microsoft.com/office/powerpoint/2010/main" val="252521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73" y="88232"/>
            <a:ext cx="7239511" cy="1055716"/>
          </a:xfrm>
        </p:spPr>
        <p:txBody>
          <a:bodyPr>
            <a:noAutofit/>
          </a:bodyPr>
          <a:lstStyle/>
          <a:p>
            <a:r>
              <a:rPr lang="en-US" sz="4800" b="1" dirty="0" smtClean="0"/>
              <a:t>A brighter tool of ignorance</a:t>
            </a:r>
            <a:endParaRPr lang="en-US" sz="4800" b="1" dirty="0"/>
          </a:p>
        </p:txBody>
      </p:sp>
      <p:sp>
        <p:nvSpPr>
          <p:cNvPr id="5" name="TextBox 4"/>
          <p:cNvSpPr txBox="1"/>
          <p:nvPr/>
        </p:nvSpPr>
        <p:spPr>
          <a:xfrm>
            <a:off x="7439601" y="1077390"/>
            <a:ext cx="4303220" cy="6555641"/>
          </a:xfrm>
          <a:prstGeom prst="rect">
            <a:avLst/>
          </a:prstGeom>
          <a:noFill/>
        </p:spPr>
        <p:txBody>
          <a:bodyPr wrap="square" rtlCol="0">
            <a:spAutoFit/>
          </a:bodyPr>
          <a:lstStyle/>
          <a:p>
            <a:r>
              <a:rPr lang="en-US" sz="2200" dirty="0" smtClean="0"/>
              <a:t>In 1975, former Dodgers’ executive Al </a:t>
            </a:r>
            <a:r>
              <a:rPr lang="en-US" sz="2200" dirty="0" err="1" smtClean="0"/>
              <a:t>Campanis</a:t>
            </a:r>
            <a:r>
              <a:rPr lang="en-US" sz="2200" dirty="0" smtClean="0"/>
              <a:t> introduced the fluorescent “target mitt”.</a:t>
            </a:r>
          </a:p>
          <a:p>
            <a:endParaRPr lang="en-US" sz="2200" dirty="0"/>
          </a:p>
          <a:p>
            <a:r>
              <a:rPr lang="en-US" sz="2200" dirty="0" smtClean="0"/>
              <a:t>It was supposed to help pitchers concentrate better on the catcher’s setup target.</a:t>
            </a:r>
          </a:p>
          <a:p>
            <a:endParaRPr lang="en-US" sz="2200" dirty="0"/>
          </a:p>
          <a:p>
            <a:r>
              <a:rPr lang="en-US" sz="2200" dirty="0" smtClean="0"/>
              <a:t>It was a success and was used for many years.  </a:t>
            </a:r>
            <a:r>
              <a:rPr lang="en-US" sz="2200" dirty="0" err="1" smtClean="0"/>
              <a:t>Campanis</a:t>
            </a:r>
            <a:r>
              <a:rPr lang="en-US" sz="2200" dirty="0" smtClean="0"/>
              <a:t> was issued a patent for this </a:t>
            </a:r>
            <a:r>
              <a:rPr lang="en-US" sz="2200" smtClean="0"/>
              <a:t>glove design.</a:t>
            </a:r>
            <a:endParaRPr lang="en-US" sz="2200" dirty="0" smtClean="0"/>
          </a:p>
          <a:p>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36" y="1202933"/>
            <a:ext cx="6364705" cy="5569117"/>
          </a:xfrm>
          <a:prstGeom prst="rect">
            <a:avLst/>
          </a:prstGeom>
        </p:spPr>
      </p:pic>
    </p:spTree>
    <p:extLst>
      <p:ext uri="{BB962C8B-B14F-4D97-AF65-F5344CB8AC3E}">
        <p14:creationId xmlns:p14="http://schemas.microsoft.com/office/powerpoint/2010/main" val="185644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4378" y="403286"/>
            <a:ext cx="5323061" cy="1055716"/>
          </a:xfrm>
        </p:spPr>
        <p:txBody>
          <a:bodyPr>
            <a:noAutofit/>
          </a:bodyPr>
          <a:lstStyle/>
          <a:p>
            <a:r>
              <a:rPr lang="en-US" sz="4800" b="1" dirty="0" smtClean="0"/>
              <a:t>1970s – 1980s</a:t>
            </a:r>
            <a:endParaRPr lang="en-US" sz="4800" b="1" dirty="0"/>
          </a:p>
        </p:txBody>
      </p:sp>
      <p:sp>
        <p:nvSpPr>
          <p:cNvPr id="5" name="TextBox 4"/>
          <p:cNvSpPr txBox="1"/>
          <p:nvPr/>
        </p:nvSpPr>
        <p:spPr>
          <a:xfrm>
            <a:off x="6974379" y="1966561"/>
            <a:ext cx="5411293" cy="3847207"/>
          </a:xfrm>
          <a:prstGeom prst="rect">
            <a:avLst/>
          </a:prstGeom>
          <a:noFill/>
        </p:spPr>
        <p:txBody>
          <a:bodyPr wrap="square" rtlCol="0">
            <a:spAutoFit/>
          </a:bodyPr>
          <a:lstStyle/>
          <a:p>
            <a:r>
              <a:rPr lang="en-US" sz="2200" dirty="0" smtClean="0"/>
              <a:t>Rawlings “Fastback” with “</a:t>
            </a:r>
            <a:r>
              <a:rPr lang="en-US" sz="2200" dirty="0" err="1" smtClean="0"/>
              <a:t>HolDster</a:t>
            </a:r>
            <a:r>
              <a:rPr lang="en-US" sz="2200" dirty="0" smtClean="0"/>
              <a:t>” design.</a:t>
            </a:r>
          </a:p>
          <a:p>
            <a:endParaRPr lang="en-US" sz="2200" dirty="0"/>
          </a:p>
          <a:p>
            <a:r>
              <a:rPr lang="en-US" sz="2200" dirty="0" smtClean="0"/>
              <a:t>This was introduced in 1971 and Rawlings held patents protecting the design for 17 years.</a:t>
            </a:r>
            <a:endParaRPr lang="en-US" sz="2200" dirty="0"/>
          </a:p>
          <a:p>
            <a:endParaRPr lang="en-US" sz="2200" dirty="0" smtClean="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278969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3641" y="16041"/>
            <a:ext cx="5323061" cy="1055716"/>
          </a:xfrm>
        </p:spPr>
        <p:txBody>
          <a:bodyPr>
            <a:noAutofit/>
          </a:bodyPr>
          <a:lstStyle/>
          <a:p>
            <a:r>
              <a:rPr lang="en-US" sz="4800" b="1" dirty="0" smtClean="0"/>
              <a:t>Today</a:t>
            </a:r>
            <a:endParaRPr lang="en-US" sz="4800" b="1" dirty="0"/>
          </a:p>
        </p:txBody>
      </p:sp>
      <p:sp>
        <p:nvSpPr>
          <p:cNvPr id="5" name="TextBox 4"/>
          <p:cNvSpPr txBox="1"/>
          <p:nvPr/>
        </p:nvSpPr>
        <p:spPr>
          <a:xfrm>
            <a:off x="6693641" y="1071757"/>
            <a:ext cx="5498359" cy="6555641"/>
          </a:xfrm>
          <a:prstGeom prst="rect">
            <a:avLst/>
          </a:prstGeom>
          <a:noFill/>
        </p:spPr>
        <p:txBody>
          <a:bodyPr wrap="square" rtlCol="0">
            <a:spAutoFit/>
          </a:bodyPr>
          <a:lstStyle/>
          <a:p>
            <a:r>
              <a:rPr lang="en-US" sz="2200" dirty="0" smtClean="0"/>
              <a:t>The maximum sizes of gloves are regulated by MLB Rules – Section 3, Equipment &amp; Uniforms:</a:t>
            </a:r>
          </a:p>
          <a:p>
            <a:endParaRPr lang="en-US" sz="2200" dirty="0" smtClean="0"/>
          </a:p>
          <a:p>
            <a:r>
              <a:rPr lang="en-US" sz="2200" dirty="0" smtClean="0"/>
              <a:t>Catcher’s mitt – 38” in circumference, </a:t>
            </a:r>
          </a:p>
          <a:p>
            <a:r>
              <a:rPr lang="en-US" sz="2200" dirty="0"/>
              <a:t>	</a:t>
            </a:r>
            <a:r>
              <a:rPr lang="en-US" sz="2200" dirty="0" smtClean="0"/>
              <a:t>	15 ½” top-to-bottom</a:t>
            </a:r>
          </a:p>
          <a:p>
            <a:r>
              <a:rPr lang="en-US" sz="2200" dirty="0" smtClean="0"/>
              <a:t>First baseman’s mitt – 13” by 8”</a:t>
            </a:r>
            <a:endParaRPr lang="en-US" sz="2200" dirty="0"/>
          </a:p>
          <a:p>
            <a:r>
              <a:rPr lang="en-US" sz="2200" dirty="0" smtClean="0"/>
              <a:t>Fielder’s gloves – 13” by 7 ¾”</a:t>
            </a:r>
          </a:p>
          <a:p>
            <a:r>
              <a:rPr lang="en-US" sz="2200" dirty="0" smtClean="0"/>
              <a:t>Pitcher’s gloves – may not be white or grey</a:t>
            </a:r>
          </a:p>
          <a:p>
            <a:endParaRPr lang="en-US" sz="2200" dirty="0" smtClean="0"/>
          </a:p>
          <a:p>
            <a:r>
              <a:rPr lang="en-US" sz="2200" dirty="0" smtClean="0"/>
              <a:t>Gloves are highly customized by position and player’s tastes.</a:t>
            </a:r>
          </a:p>
          <a:p>
            <a:endParaRPr lang="en-US" sz="2200" dirty="0"/>
          </a:p>
          <a:p>
            <a:r>
              <a:rPr lang="en-US" sz="2200" dirty="0" smtClean="0"/>
              <a:t>Anyone buying a glove today can customize it to meet their wishes as to size, color, cost, feel, position played, </a:t>
            </a:r>
            <a:r>
              <a:rPr lang="en-US" sz="2200" smtClean="0"/>
              <a:t>etc.</a:t>
            </a: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6" y="184483"/>
            <a:ext cx="6456948" cy="6456948"/>
          </a:xfrm>
          <a:prstGeom prst="rect">
            <a:avLst/>
          </a:prstGeom>
        </p:spPr>
      </p:pic>
    </p:spTree>
    <p:extLst>
      <p:ext uri="{BB962C8B-B14F-4D97-AF65-F5344CB8AC3E}">
        <p14:creationId xmlns:p14="http://schemas.microsoft.com/office/powerpoint/2010/main" val="407190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153" y="490451"/>
            <a:ext cx="5877098" cy="1055716"/>
          </a:xfrm>
        </p:spPr>
        <p:txBody>
          <a:bodyPr>
            <a:noAutofit/>
          </a:bodyPr>
          <a:lstStyle/>
          <a:p>
            <a:r>
              <a:rPr lang="en-US" sz="4800" b="1" dirty="0" smtClean="0"/>
              <a:t>In the Beginning</a:t>
            </a:r>
            <a:br>
              <a:rPr lang="en-US" sz="4800" b="1" dirty="0" smtClean="0"/>
            </a:br>
            <a:r>
              <a:rPr lang="en-US" sz="4800" b="1" dirty="0" smtClean="0"/>
              <a:t> - there were no gloves </a:t>
            </a:r>
            <a:endParaRPr lang="en-US" sz="4800" b="1" dirty="0"/>
          </a:p>
        </p:txBody>
      </p:sp>
      <p:sp>
        <p:nvSpPr>
          <p:cNvPr id="5" name="TextBox 4"/>
          <p:cNvSpPr txBox="1"/>
          <p:nvPr/>
        </p:nvSpPr>
        <p:spPr>
          <a:xfrm>
            <a:off x="6524033" y="2415740"/>
            <a:ext cx="4338619" cy="62170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Baseball evolved in the early 1800s from </a:t>
            </a:r>
            <a:r>
              <a:rPr lang="en-US" sz="2200" dirty="0" err="1" smtClean="0"/>
              <a:t>Rounders</a:t>
            </a:r>
            <a:r>
              <a:rPr lang="en-US" sz="2200" dirty="0" smtClean="0"/>
              <a:t> and Cricket</a:t>
            </a:r>
            <a:endParaRPr lang="en-US" sz="2200" dirty="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Cricket players began wearing thin India rubber gloves mid-century, but adoption in base ball was slower</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Early base ball players considered the use of a glove “un-manly”</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94" y="10505"/>
            <a:ext cx="4640079" cy="6847495"/>
          </a:xfrm>
          <a:prstGeom prst="rect">
            <a:avLst/>
          </a:prstGeom>
        </p:spPr>
      </p:pic>
    </p:spTree>
    <p:extLst>
      <p:ext uri="{BB962C8B-B14F-4D97-AF65-F5344CB8AC3E}">
        <p14:creationId xmlns:p14="http://schemas.microsoft.com/office/powerpoint/2010/main" val="293235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3094" y="0"/>
            <a:ext cx="5323061" cy="745959"/>
          </a:xfrm>
        </p:spPr>
        <p:txBody>
          <a:bodyPr>
            <a:noAutofit/>
          </a:bodyPr>
          <a:lstStyle/>
          <a:p>
            <a:r>
              <a:rPr lang="en-US" sz="4800" b="1" dirty="0" smtClean="0"/>
              <a:t>Today</a:t>
            </a:r>
            <a:endParaRPr lang="en-US" sz="4800" b="1" dirty="0"/>
          </a:p>
        </p:txBody>
      </p:sp>
      <p:sp>
        <p:nvSpPr>
          <p:cNvPr id="5" name="TextBox 4"/>
          <p:cNvSpPr txBox="1"/>
          <p:nvPr/>
        </p:nvSpPr>
        <p:spPr>
          <a:xfrm>
            <a:off x="5662863" y="670705"/>
            <a:ext cx="6217135" cy="4431983"/>
          </a:xfrm>
          <a:prstGeom prst="rect">
            <a:avLst/>
          </a:prstGeom>
          <a:noFill/>
        </p:spPr>
        <p:txBody>
          <a:bodyPr wrap="square" rtlCol="0">
            <a:spAutoFit/>
          </a:bodyPr>
          <a:lstStyle/>
          <a:p>
            <a:r>
              <a:rPr lang="en-US" sz="2200" dirty="0" smtClean="0"/>
              <a:t>Kids in some parts of the world cannot afford a leather baseball glove.  So, they improvise with cardboard, milk cartons, or plastic jugs.  </a:t>
            </a:r>
          </a:p>
          <a:p>
            <a:endParaRPr lang="en-US" sz="2200" dirty="0"/>
          </a:p>
          <a:p>
            <a:r>
              <a:rPr lang="en-US" sz="2200" dirty="0" smtClean="0"/>
              <a:t>Future HOF closer Mariano Rivera shows us how:</a:t>
            </a:r>
          </a:p>
          <a:p>
            <a:r>
              <a:rPr lang="en-US" sz="1600" dirty="0">
                <a:hlinkClick r:id="rId2"/>
              </a:rPr>
              <a:t>http://thefw.com/mariano-rivera-cardboard-baseball-glove-video</a:t>
            </a:r>
            <a:r>
              <a:rPr lang="en-US" sz="1600" dirty="0" smtClean="0">
                <a:hlinkClick r:id="rId2"/>
              </a:rPr>
              <a:t>/</a:t>
            </a:r>
            <a:endParaRPr lang="en-US" sz="1600" dirty="0" smtClean="0"/>
          </a:p>
          <a:p>
            <a:endParaRPr lang="en-US" sz="2200" dirty="0" smtClean="0"/>
          </a:p>
          <a:p>
            <a:endParaRPr lang="en-US" sz="2200"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411" y="3055973"/>
            <a:ext cx="5588704" cy="37805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407339" cy="40555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232" y="3070683"/>
            <a:ext cx="5021179" cy="3765884"/>
          </a:xfrm>
          <a:prstGeom prst="rect">
            <a:avLst/>
          </a:prstGeom>
        </p:spPr>
      </p:pic>
    </p:spTree>
    <p:extLst>
      <p:ext uri="{BB962C8B-B14F-4D97-AF65-F5344CB8AC3E}">
        <p14:creationId xmlns:p14="http://schemas.microsoft.com/office/powerpoint/2010/main" val="1064045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2965" y="730645"/>
            <a:ext cx="3821687" cy="4247317"/>
          </a:xfrm>
          <a:prstGeom prst="rect">
            <a:avLst/>
          </a:prstGeom>
          <a:noFill/>
        </p:spPr>
        <p:txBody>
          <a:bodyPr wrap="none" rtlCol="0">
            <a:spAutoFit/>
          </a:bodyPr>
          <a:lstStyle/>
          <a:p>
            <a:pPr algn="ctr"/>
            <a:r>
              <a:rPr lang="en-US" sz="5400" dirty="0" smtClean="0"/>
              <a:t>Glove stories</a:t>
            </a:r>
          </a:p>
          <a:p>
            <a:pPr algn="ctr"/>
            <a:r>
              <a:rPr lang="en-US" sz="5400" dirty="0" smtClean="0"/>
              <a:t> --</a:t>
            </a:r>
          </a:p>
          <a:p>
            <a:pPr algn="ctr"/>
            <a:r>
              <a:rPr lang="en-US" sz="5400" dirty="0" smtClean="0"/>
              <a:t> hi-</a:t>
            </a:r>
            <a:r>
              <a:rPr lang="en-US" sz="5400" dirty="0" err="1" smtClean="0"/>
              <a:t>jinks</a:t>
            </a:r>
            <a:r>
              <a:rPr lang="en-US" sz="5400" dirty="0" smtClean="0"/>
              <a:t>, </a:t>
            </a:r>
          </a:p>
          <a:p>
            <a:pPr algn="ctr"/>
            <a:r>
              <a:rPr lang="en-US" sz="5400" dirty="0" smtClean="0"/>
              <a:t>anecdotes, </a:t>
            </a:r>
          </a:p>
          <a:p>
            <a:pPr algn="ctr"/>
            <a:r>
              <a:rPr lang="en-US" sz="5400" dirty="0" smtClean="0"/>
              <a:t>and quotes</a:t>
            </a:r>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73" y="116070"/>
            <a:ext cx="6889483" cy="5901991"/>
          </a:xfrm>
          <a:prstGeom prst="rect">
            <a:avLst/>
          </a:prstGeom>
        </p:spPr>
      </p:pic>
      <p:sp>
        <p:nvSpPr>
          <p:cNvPr id="4" name="TextBox 3"/>
          <p:cNvSpPr txBox="1"/>
          <p:nvPr/>
        </p:nvSpPr>
        <p:spPr>
          <a:xfrm>
            <a:off x="1129227" y="6317090"/>
            <a:ext cx="4887300" cy="369332"/>
          </a:xfrm>
          <a:prstGeom prst="rect">
            <a:avLst/>
          </a:prstGeom>
          <a:noFill/>
        </p:spPr>
        <p:txBody>
          <a:bodyPr wrap="none" rtlCol="0">
            <a:spAutoFit/>
          </a:bodyPr>
          <a:lstStyle/>
          <a:p>
            <a:r>
              <a:rPr lang="en-US" dirty="0" smtClean="0"/>
              <a:t>A 1958 J.C. Higgins “Don </a:t>
            </a:r>
            <a:r>
              <a:rPr lang="en-US" dirty="0" err="1" smtClean="0"/>
              <a:t>Blasingame</a:t>
            </a:r>
            <a:r>
              <a:rPr lang="en-US" dirty="0" smtClean="0"/>
              <a:t>” model glove</a:t>
            </a:r>
            <a:endParaRPr lang="en-US" dirty="0"/>
          </a:p>
        </p:txBody>
      </p:sp>
    </p:spTree>
    <p:extLst>
      <p:ext uri="{BB962C8B-B14F-4D97-AF65-F5344CB8AC3E}">
        <p14:creationId xmlns:p14="http://schemas.microsoft.com/office/powerpoint/2010/main" val="2521796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9375" y="474646"/>
            <a:ext cx="6400800" cy="7786747"/>
          </a:xfrm>
          <a:prstGeom prst="rect">
            <a:avLst/>
          </a:prstGeom>
          <a:noFill/>
        </p:spPr>
        <p:txBody>
          <a:bodyPr wrap="square" rtlCol="0">
            <a:spAutoFit/>
          </a:bodyPr>
          <a:lstStyle/>
          <a:p>
            <a:pPr algn="ctr"/>
            <a:r>
              <a:rPr lang="en-US" sz="4000" b="1" dirty="0" smtClean="0"/>
              <a:t>You can only use one glove </a:t>
            </a:r>
          </a:p>
          <a:p>
            <a:pPr algn="ctr"/>
            <a:r>
              <a:rPr lang="en-US" sz="4000" b="1" dirty="0" smtClean="0"/>
              <a:t>at a time !</a:t>
            </a:r>
          </a:p>
          <a:p>
            <a:endParaRPr lang="en-US" sz="2200" dirty="0"/>
          </a:p>
          <a:p>
            <a:r>
              <a:rPr lang="en-US" sz="2200" dirty="0" smtClean="0"/>
              <a:t>As a backup catcher for the Orioles late in his career (1969), Dalrymple had an oversized pocket sewn onto the back of his game pants.  He attempted to play with a fielder’s glove in that pocket, which he intended to use for any throws to the plate.</a:t>
            </a:r>
          </a:p>
          <a:p>
            <a:endParaRPr lang="en-US" sz="2200" dirty="0"/>
          </a:p>
          <a:p>
            <a:r>
              <a:rPr lang="en-US" sz="2200" dirty="0" smtClean="0"/>
              <a:t>The umpires noticed this and called manager Earl Weaver onto the field for a conference.  They asked that Dalrymple not use the extra glove until they could consult with the league office.  The AL office then ruled against the veteran catcher.</a:t>
            </a:r>
            <a:endParaRPr lang="en-US" sz="2200" dirty="0"/>
          </a:p>
          <a:p>
            <a:endParaRPr lang="en-US" sz="2200" dirty="0" smtClean="0"/>
          </a:p>
          <a:p>
            <a:pPr marL="342900" indent="-342900">
              <a:buFont typeface="Arial" panose="020B0604020202020204" pitchFamily="34" charset="0"/>
              <a:buChar char="•"/>
            </a:pPr>
            <a:endParaRPr lang="en-US" sz="2200"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487"/>
            <a:ext cx="4812632" cy="6790705"/>
          </a:xfrm>
          <a:prstGeom prst="rect">
            <a:avLst/>
          </a:prstGeom>
        </p:spPr>
      </p:pic>
    </p:spTree>
    <p:extLst>
      <p:ext uri="{BB962C8B-B14F-4D97-AF65-F5344CB8AC3E}">
        <p14:creationId xmlns:p14="http://schemas.microsoft.com/office/powerpoint/2010/main" val="2740306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1200" y="275141"/>
            <a:ext cx="6400800" cy="6494085"/>
          </a:xfrm>
          <a:prstGeom prst="rect">
            <a:avLst/>
          </a:prstGeom>
          <a:noFill/>
        </p:spPr>
        <p:txBody>
          <a:bodyPr wrap="square" rtlCol="0">
            <a:spAutoFit/>
          </a:bodyPr>
          <a:lstStyle/>
          <a:p>
            <a:pPr algn="ctr"/>
            <a:r>
              <a:rPr lang="en-US" sz="4000" b="1" dirty="0" smtClean="0"/>
              <a:t>He </a:t>
            </a:r>
            <a:r>
              <a:rPr lang="en-US" sz="4000" b="1" i="1" dirty="0" smtClean="0"/>
              <a:t>could</a:t>
            </a:r>
            <a:r>
              <a:rPr lang="en-US" sz="4000" b="1" dirty="0" smtClean="0"/>
              <a:t> play the harmonica</a:t>
            </a:r>
          </a:p>
          <a:p>
            <a:endParaRPr lang="en-US" sz="2200" dirty="0"/>
          </a:p>
          <a:p>
            <a:endParaRPr lang="en-US" sz="2200" dirty="0" smtClean="0"/>
          </a:p>
          <a:p>
            <a:r>
              <a:rPr lang="en-US" sz="2200" dirty="0" smtClean="0"/>
              <a:t>A limited number of Stan Musial-endorsed 1949 Rawlings Playmaker gloves had The Man’s</a:t>
            </a:r>
          </a:p>
          <a:p>
            <a:r>
              <a:rPr lang="en-US" sz="2200" dirty="0" smtClean="0"/>
              <a:t>stenciled autograph misspelled as:</a:t>
            </a:r>
          </a:p>
          <a:p>
            <a:endParaRPr lang="en-US" sz="2200" dirty="0"/>
          </a:p>
          <a:p>
            <a:pPr algn="ctr"/>
            <a:r>
              <a:rPr lang="en-US" sz="4400" b="1" dirty="0" smtClean="0"/>
              <a:t>Stan Musical </a:t>
            </a:r>
          </a:p>
          <a:p>
            <a:endParaRPr lang="en-US" sz="2200" dirty="0"/>
          </a:p>
          <a:p>
            <a:endParaRPr lang="en-US" sz="2200" dirty="0"/>
          </a:p>
          <a:p>
            <a:endParaRPr lang="en-US" sz="2200" dirty="0" smtClean="0"/>
          </a:p>
          <a:p>
            <a:pPr marL="342900" indent="-342900">
              <a:buFont typeface="Arial" panose="020B0604020202020204" pitchFamily="34" charset="0"/>
              <a:buChar char="•"/>
            </a:pPr>
            <a:endParaRPr lang="en-US" sz="2200"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45" y="1430582"/>
            <a:ext cx="6115334" cy="40758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186" y="4272741"/>
            <a:ext cx="4654821" cy="2094253"/>
          </a:xfrm>
          <a:prstGeom prst="rect">
            <a:avLst/>
          </a:prstGeom>
        </p:spPr>
      </p:pic>
    </p:spTree>
    <p:extLst>
      <p:ext uri="{BB962C8B-B14F-4D97-AF65-F5344CB8AC3E}">
        <p14:creationId xmlns:p14="http://schemas.microsoft.com/office/powerpoint/2010/main" val="103280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6360" y="-3063"/>
            <a:ext cx="5877098" cy="1055716"/>
          </a:xfrm>
        </p:spPr>
        <p:txBody>
          <a:bodyPr>
            <a:noAutofit/>
          </a:bodyPr>
          <a:lstStyle/>
          <a:p>
            <a:r>
              <a:rPr lang="en-US" sz="4800" b="1" dirty="0" smtClean="0"/>
              <a:t>What’s in a name ?</a:t>
            </a:r>
            <a:endParaRPr lang="en-US" sz="4800" b="1" dirty="0"/>
          </a:p>
        </p:txBody>
      </p:sp>
      <p:sp>
        <p:nvSpPr>
          <p:cNvPr id="5" name="TextBox 4"/>
          <p:cNvSpPr txBox="1"/>
          <p:nvPr/>
        </p:nvSpPr>
        <p:spPr>
          <a:xfrm>
            <a:off x="3914274" y="1052653"/>
            <a:ext cx="3304673" cy="7817525"/>
          </a:xfrm>
          <a:prstGeom prst="rect">
            <a:avLst/>
          </a:prstGeom>
          <a:noFill/>
        </p:spPr>
        <p:txBody>
          <a:bodyPr wrap="square" rtlCol="0">
            <a:spAutoFit/>
          </a:bodyPr>
          <a:lstStyle/>
          <a:p>
            <a:r>
              <a:rPr lang="en-US" sz="2200" dirty="0" smtClean="0"/>
              <a:t>Dick Stuart played 1B on the 1960 Pittsburgh Pirates World Series champs</a:t>
            </a:r>
          </a:p>
          <a:p>
            <a:endParaRPr lang="en-US" sz="2200" dirty="0"/>
          </a:p>
          <a:p>
            <a:r>
              <a:rPr lang="en-US" sz="2200" dirty="0" smtClean="0"/>
              <a:t>In a 10-year career he hit 228 homers and led the league in RBI in 1963.</a:t>
            </a:r>
          </a:p>
          <a:p>
            <a:endParaRPr lang="en-US" sz="2200" dirty="0"/>
          </a:p>
          <a:p>
            <a:r>
              <a:rPr lang="en-US" sz="2200" dirty="0" smtClean="0"/>
              <a:t>He was not a good fielder.</a:t>
            </a:r>
            <a:endParaRPr lang="en-US" sz="2200" dirty="0"/>
          </a:p>
          <a:p>
            <a:endParaRPr lang="en-US" sz="2200" dirty="0" smtClean="0"/>
          </a:p>
          <a:p>
            <a:pPr marL="342900" indent="-342900">
              <a:buFont typeface="Wingdings" panose="05000000000000000000" pitchFamily="2" charset="2"/>
              <a:buChar char="ß"/>
            </a:pPr>
            <a:r>
              <a:rPr lang="en-US" sz="2800" b="1" dirty="0" smtClean="0">
                <a:sym typeface="Wingdings" panose="05000000000000000000" pitchFamily="2" charset="2"/>
              </a:rPr>
              <a:t>Peter Sellers as           “Dr. Strangelove</a:t>
            </a:r>
            <a:r>
              <a:rPr lang="en-US" sz="2800" dirty="0" smtClean="0">
                <a:sym typeface="Wingdings" panose="05000000000000000000" pitchFamily="2" charset="2"/>
              </a:rPr>
              <a:t>”</a:t>
            </a:r>
          </a:p>
          <a:p>
            <a:pPr marL="342900" indent="-342900">
              <a:buFont typeface="Wingdings" panose="05000000000000000000" pitchFamily="2" charset="2"/>
              <a:buChar char="ß"/>
            </a:pPr>
            <a:endParaRPr lang="en-US" sz="2200" dirty="0" smtClean="0">
              <a:sym typeface="Wingdings" panose="05000000000000000000" pitchFamily="2" charset="2"/>
            </a:endParaRPr>
          </a:p>
          <a:p>
            <a:pPr algn="r"/>
            <a:r>
              <a:rPr lang="en-US" sz="2800" dirty="0">
                <a:sym typeface="Wingdings" panose="05000000000000000000" pitchFamily="2" charset="2"/>
              </a:rPr>
              <a:t> </a:t>
            </a:r>
            <a:r>
              <a:rPr lang="en-US" sz="2800" dirty="0" smtClean="0">
                <a:sym typeface="Wingdings" panose="05000000000000000000" pitchFamily="2" charset="2"/>
              </a:rPr>
              <a:t>                    </a:t>
            </a:r>
            <a:r>
              <a:rPr lang="en-US" sz="2400" b="1" dirty="0" smtClean="0">
                <a:sym typeface="Wingdings" panose="05000000000000000000" pitchFamily="2" charset="2"/>
              </a:rPr>
              <a:t>Dick Stuart </a:t>
            </a:r>
            <a:r>
              <a:rPr lang="en-US" b="1" dirty="0" smtClean="0">
                <a:sym typeface="Wingdings" panose="05000000000000000000" pitchFamily="2" charset="2"/>
              </a:rPr>
              <a:t></a:t>
            </a:r>
          </a:p>
          <a:p>
            <a:pPr algn="r"/>
            <a:r>
              <a:rPr lang="en-US" dirty="0" smtClean="0">
                <a:sym typeface="Wingdings" panose="05000000000000000000" pitchFamily="2" charset="2"/>
              </a:rPr>
              <a:t>       </a:t>
            </a:r>
            <a:r>
              <a:rPr lang="en-US" sz="2400" b="1" dirty="0" smtClean="0">
                <a:sym typeface="Wingdings" panose="05000000000000000000" pitchFamily="2" charset="2"/>
              </a:rPr>
              <a:t>as “Dr. </a:t>
            </a:r>
            <a:r>
              <a:rPr lang="en-US" sz="2400" b="1" dirty="0" err="1" smtClean="0">
                <a:sym typeface="Wingdings" panose="05000000000000000000" pitchFamily="2" charset="2"/>
              </a:rPr>
              <a:t>StrangeGlove</a:t>
            </a:r>
            <a:r>
              <a:rPr lang="en-US" sz="2400" b="1" dirty="0" smtClean="0">
                <a:sym typeface="Wingdings" panose="05000000000000000000" pitchFamily="2" charset="2"/>
              </a:rPr>
              <a:t>”</a:t>
            </a:r>
            <a:endParaRPr lang="en-US" sz="2400" b="1" dirty="0">
              <a:sym typeface="Wingdings" panose="05000000000000000000" pitchFamily="2" charset="2"/>
            </a:endParaRPr>
          </a:p>
          <a:p>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607" y="1052652"/>
            <a:ext cx="4088667" cy="55779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 y="1052652"/>
            <a:ext cx="3753302" cy="5195747"/>
          </a:xfrm>
          <a:prstGeom prst="rect">
            <a:avLst/>
          </a:prstGeom>
        </p:spPr>
      </p:pic>
    </p:spTree>
    <p:extLst>
      <p:ext uri="{BB962C8B-B14F-4D97-AF65-F5344CB8AC3E}">
        <p14:creationId xmlns:p14="http://schemas.microsoft.com/office/powerpoint/2010/main" val="15863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Effect transition="in" filter="fade">
                                      <p:cBhvr>
                                        <p:cTn id="1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021" y="0"/>
            <a:ext cx="6931647" cy="1055716"/>
          </a:xfrm>
        </p:spPr>
        <p:txBody>
          <a:bodyPr>
            <a:noAutofit/>
          </a:bodyPr>
          <a:lstStyle/>
          <a:p>
            <a:r>
              <a:rPr lang="en-US" sz="4800" b="1" dirty="0" smtClean="0"/>
              <a:t>His Manager Should Know!</a:t>
            </a:r>
            <a:endParaRPr lang="en-US" sz="4800" b="1" dirty="0"/>
          </a:p>
        </p:txBody>
      </p:sp>
      <p:sp>
        <p:nvSpPr>
          <p:cNvPr id="5" name="TextBox 4"/>
          <p:cNvSpPr txBox="1"/>
          <p:nvPr/>
        </p:nvSpPr>
        <p:spPr>
          <a:xfrm>
            <a:off x="3713748" y="1180989"/>
            <a:ext cx="3906252" cy="7078861"/>
          </a:xfrm>
          <a:prstGeom prst="rect">
            <a:avLst/>
          </a:prstGeom>
          <a:noFill/>
        </p:spPr>
        <p:txBody>
          <a:bodyPr wrap="square" rtlCol="0">
            <a:spAutoFit/>
          </a:bodyPr>
          <a:lstStyle/>
          <a:p>
            <a:r>
              <a:rPr lang="en-US" sz="2200" dirty="0" smtClean="0"/>
              <a:t>Danny </a:t>
            </a:r>
            <a:r>
              <a:rPr lang="en-US" sz="2200" dirty="0" err="1" smtClean="0"/>
              <a:t>Murtaugh</a:t>
            </a:r>
            <a:r>
              <a:rPr lang="en-US" sz="2200" dirty="0" smtClean="0"/>
              <a:t> was manager of the Pirates in the late ‘50s through the ‘60s. </a:t>
            </a:r>
          </a:p>
          <a:p>
            <a:endParaRPr lang="en-US" sz="2200" dirty="0"/>
          </a:p>
          <a:p>
            <a:r>
              <a:rPr lang="en-US" sz="2200" dirty="0" smtClean="0"/>
              <a:t>He was Dr. </a:t>
            </a:r>
            <a:r>
              <a:rPr lang="en-US" sz="2200" dirty="0" err="1" smtClean="0"/>
              <a:t>StrangeGlove’s</a:t>
            </a:r>
            <a:r>
              <a:rPr lang="en-US" sz="2200" dirty="0" smtClean="0"/>
              <a:t> manager on the 1960 Pirates World Series winner.</a:t>
            </a:r>
          </a:p>
          <a:p>
            <a:endParaRPr lang="en-US" sz="2200" dirty="0" smtClean="0"/>
          </a:p>
          <a:p>
            <a:r>
              <a:rPr lang="en-US" sz="2200" dirty="0" smtClean="0"/>
              <a:t>When a fan once told him that he’d seen Dick Stuart’s bronzed glove at Cooperstown, </a:t>
            </a:r>
            <a:r>
              <a:rPr lang="en-US" sz="2200" dirty="0" err="1" smtClean="0"/>
              <a:t>Murtaugh</a:t>
            </a:r>
            <a:r>
              <a:rPr lang="en-US" sz="2200" dirty="0" smtClean="0"/>
              <a:t> replied, </a:t>
            </a:r>
          </a:p>
          <a:p>
            <a:r>
              <a:rPr lang="en-US" sz="2800" b="1" dirty="0" smtClean="0"/>
              <a:t>“It was bronzed while he was using it !”</a:t>
            </a:r>
            <a:endParaRPr lang="en-US" sz="2800" b="1" dirty="0"/>
          </a:p>
          <a:p>
            <a:endParaRPr lang="en-US" sz="2200"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117" y="1052652"/>
            <a:ext cx="3841157" cy="52403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0" y="1052652"/>
            <a:ext cx="3577891" cy="5015735"/>
          </a:xfrm>
          <a:prstGeom prst="rect">
            <a:avLst/>
          </a:prstGeom>
        </p:spPr>
      </p:pic>
    </p:spTree>
    <p:extLst>
      <p:ext uri="{BB962C8B-B14F-4D97-AF65-F5344CB8AC3E}">
        <p14:creationId xmlns:p14="http://schemas.microsoft.com/office/powerpoint/2010/main" val="24063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7956" y="43315"/>
            <a:ext cx="4420912" cy="850232"/>
          </a:xfrm>
        </p:spPr>
        <p:txBody>
          <a:bodyPr>
            <a:noAutofit/>
          </a:bodyPr>
          <a:lstStyle/>
          <a:p>
            <a:r>
              <a:rPr lang="en-US" sz="4800" b="1" dirty="0" smtClean="0"/>
              <a:t>An Iron Glove ?</a:t>
            </a:r>
            <a:endParaRPr lang="en-US" sz="4800" b="1" dirty="0"/>
          </a:p>
        </p:txBody>
      </p:sp>
      <p:sp>
        <p:nvSpPr>
          <p:cNvPr id="5" name="TextBox 4"/>
          <p:cNvSpPr txBox="1"/>
          <p:nvPr/>
        </p:nvSpPr>
        <p:spPr>
          <a:xfrm>
            <a:off x="3818022" y="392450"/>
            <a:ext cx="3906252" cy="8094524"/>
          </a:xfrm>
          <a:prstGeom prst="rect">
            <a:avLst/>
          </a:prstGeom>
          <a:noFill/>
        </p:spPr>
        <p:txBody>
          <a:bodyPr wrap="square" rtlCol="0">
            <a:spAutoFit/>
          </a:bodyPr>
          <a:lstStyle/>
          <a:p>
            <a:r>
              <a:rPr lang="en-US" sz="2200" dirty="0" smtClean="0"/>
              <a:t>After his Hall-of-Fame playing career as the Phillies’ CF, Richie Ashburn turned to broadcasting.</a:t>
            </a:r>
            <a:endParaRPr lang="en-US" sz="2200" dirty="0"/>
          </a:p>
          <a:p>
            <a:r>
              <a:rPr lang="en-US" sz="2200" dirty="0" smtClean="0"/>
              <a:t>He was known for his dry wit.</a:t>
            </a:r>
          </a:p>
          <a:p>
            <a:endParaRPr lang="en-US" sz="2200" dirty="0"/>
          </a:p>
          <a:p>
            <a:r>
              <a:rPr lang="en-US" sz="2200" dirty="0" smtClean="0"/>
              <a:t>Dave “King Kong” Kingman was a power hitter not known for his fielding.  In 1974, after committing 12 errors in 59 chances at 3B, the Giants sold him to the Mets.</a:t>
            </a:r>
          </a:p>
          <a:p>
            <a:endParaRPr lang="en-US" sz="2200" dirty="0"/>
          </a:p>
          <a:p>
            <a:r>
              <a:rPr lang="en-US" sz="2200" dirty="0" smtClean="0"/>
              <a:t>One day, observing a club house attendant repairing Kingman’s glove, Ashburn commented:</a:t>
            </a:r>
          </a:p>
          <a:p>
            <a:endParaRPr lang="en-US" sz="2200" b="1" dirty="0"/>
          </a:p>
          <a:p>
            <a:r>
              <a:rPr lang="en-US" sz="2800" b="1" dirty="0" smtClean="0"/>
              <a:t>“They should have called a welder.”</a:t>
            </a:r>
            <a:endParaRPr lang="en-US" sz="2800" b="1"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1" y="1055716"/>
            <a:ext cx="3548194" cy="50353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821" y="996885"/>
            <a:ext cx="3632176" cy="5152965"/>
          </a:xfrm>
          <a:prstGeom prst="rect">
            <a:avLst/>
          </a:prstGeom>
        </p:spPr>
      </p:pic>
    </p:spTree>
    <p:extLst>
      <p:ext uri="{BB962C8B-B14F-4D97-AF65-F5344CB8AC3E}">
        <p14:creationId xmlns:p14="http://schemas.microsoft.com/office/powerpoint/2010/main" val="12076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0337" y="136358"/>
            <a:ext cx="6931647" cy="850232"/>
          </a:xfrm>
        </p:spPr>
        <p:txBody>
          <a:bodyPr>
            <a:noAutofit/>
          </a:bodyPr>
          <a:lstStyle/>
          <a:p>
            <a:r>
              <a:rPr lang="en-US" sz="4800" b="1" dirty="0" smtClean="0"/>
              <a:t>Need a glove ?</a:t>
            </a:r>
            <a:endParaRPr lang="en-US" sz="4800" b="1" dirty="0"/>
          </a:p>
        </p:txBody>
      </p:sp>
      <p:sp>
        <p:nvSpPr>
          <p:cNvPr id="5" name="TextBox 4"/>
          <p:cNvSpPr txBox="1"/>
          <p:nvPr/>
        </p:nvSpPr>
        <p:spPr>
          <a:xfrm>
            <a:off x="5860107" y="1227222"/>
            <a:ext cx="4783829" cy="7171194"/>
          </a:xfrm>
          <a:prstGeom prst="rect">
            <a:avLst/>
          </a:prstGeom>
          <a:noFill/>
        </p:spPr>
        <p:txBody>
          <a:bodyPr wrap="square" rtlCol="0">
            <a:spAutoFit/>
          </a:bodyPr>
          <a:lstStyle/>
          <a:p>
            <a:r>
              <a:rPr lang="en-US" sz="2200" dirty="0" smtClean="0"/>
              <a:t>Journeyman ballplayer Jeff </a:t>
            </a:r>
            <a:r>
              <a:rPr lang="en-US" sz="2200" dirty="0" err="1" smtClean="0"/>
              <a:t>Manto</a:t>
            </a:r>
            <a:r>
              <a:rPr lang="en-US" sz="2200" dirty="0" smtClean="0"/>
              <a:t> played parts of 9 seasons in the majors.</a:t>
            </a:r>
          </a:p>
          <a:p>
            <a:endParaRPr lang="en-US" sz="2200" dirty="0"/>
          </a:p>
          <a:p>
            <a:r>
              <a:rPr lang="en-US" sz="2200" dirty="0" smtClean="0"/>
              <a:t>He could play any position, and he had 13 gloves in his locker:  two catcher’s mitts, two first-baseman’s mitts, big out field gloves, and small infielders gloves.</a:t>
            </a:r>
          </a:p>
          <a:p>
            <a:endParaRPr lang="en-US" sz="2200" dirty="0"/>
          </a:p>
          <a:p>
            <a:r>
              <a:rPr lang="en-US" sz="2200" dirty="0" smtClean="0"/>
              <a:t>He took all 13 gloves with him on road trips.  When a reporter asked him about his gloves, he said:</a:t>
            </a:r>
          </a:p>
          <a:p>
            <a:endParaRPr lang="en-US" sz="2200" b="1" dirty="0"/>
          </a:p>
          <a:p>
            <a:r>
              <a:rPr lang="en-US" sz="2800" b="1" dirty="0" smtClean="0"/>
              <a:t>“The guys call me ‘The Store’,  but the clubhouse man and equipment manager hate me.”</a:t>
            </a:r>
            <a:endParaRPr lang="en-US" sz="2800" b="1"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45" y="667137"/>
            <a:ext cx="4363229" cy="6044299"/>
          </a:xfrm>
          <a:prstGeom prst="rect">
            <a:avLst/>
          </a:prstGeom>
        </p:spPr>
      </p:pic>
    </p:spTree>
    <p:extLst>
      <p:ext uri="{BB962C8B-B14F-4D97-AF65-F5344CB8AC3E}">
        <p14:creationId xmlns:p14="http://schemas.microsoft.com/office/powerpoint/2010/main" val="21638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8323" y="640080"/>
            <a:ext cx="4977428" cy="850232"/>
          </a:xfrm>
        </p:spPr>
        <p:txBody>
          <a:bodyPr>
            <a:noAutofit/>
          </a:bodyPr>
          <a:lstStyle/>
          <a:p>
            <a:r>
              <a:rPr lang="en-US" sz="4800" b="1" dirty="0" smtClean="0"/>
              <a:t>Doesn’t anybody</a:t>
            </a:r>
            <a:br>
              <a:rPr lang="en-US" sz="4800" b="1" dirty="0" smtClean="0"/>
            </a:br>
            <a:r>
              <a:rPr lang="en-US" sz="4800" b="1" dirty="0" smtClean="0"/>
              <a:t> want this glove?</a:t>
            </a:r>
            <a:endParaRPr lang="en-US" sz="4800" b="1" dirty="0"/>
          </a:p>
        </p:txBody>
      </p:sp>
      <p:sp>
        <p:nvSpPr>
          <p:cNvPr id="5" name="TextBox 4"/>
          <p:cNvSpPr txBox="1"/>
          <p:nvPr/>
        </p:nvSpPr>
        <p:spPr>
          <a:xfrm>
            <a:off x="5645218" y="1490312"/>
            <a:ext cx="5678906" cy="6832640"/>
          </a:xfrm>
          <a:prstGeom prst="rect">
            <a:avLst/>
          </a:prstGeom>
          <a:noFill/>
        </p:spPr>
        <p:txBody>
          <a:bodyPr wrap="square" rtlCol="0">
            <a:spAutoFit/>
          </a:bodyPr>
          <a:lstStyle/>
          <a:p>
            <a:r>
              <a:rPr lang="en-US" sz="2200" dirty="0" smtClean="0"/>
              <a:t>Bill </a:t>
            </a:r>
            <a:r>
              <a:rPr lang="en-US" sz="2200" dirty="0" err="1" smtClean="0"/>
              <a:t>Mazeroski</a:t>
            </a:r>
            <a:r>
              <a:rPr lang="en-US" sz="2200" dirty="0" smtClean="0"/>
              <a:t> was known for using a glove until it was literally falling apart.</a:t>
            </a:r>
          </a:p>
          <a:p>
            <a:endParaRPr lang="en-US" sz="2200" dirty="0"/>
          </a:p>
          <a:p>
            <a:r>
              <a:rPr lang="en-US" sz="2200" dirty="0" smtClean="0"/>
              <a:t>One day at Forbes Field, teammate Roberto Clemente grabbed </a:t>
            </a:r>
            <a:r>
              <a:rPr lang="en-US" sz="2200" dirty="0" err="1" smtClean="0"/>
              <a:t>Maz’s</a:t>
            </a:r>
            <a:r>
              <a:rPr lang="en-US" sz="2200" dirty="0" smtClean="0"/>
              <a:t> well-worn glove and threw it to some kids in the stands.</a:t>
            </a:r>
          </a:p>
          <a:p>
            <a:r>
              <a:rPr lang="en-US" sz="2800" b="1" dirty="0" smtClean="0"/>
              <a:t>The kids threw it back.</a:t>
            </a:r>
            <a:endParaRPr lang="en-US" sz="2800" b="1" dirty="0"/>
          </a:p>
          <a:p>
            <a:endParaRPr lang="en-US" sz="2200" dirty="0" smtClean="0"/>
          </a:p>
          <a:p>
            <a:r>
              <a:rPr lang="en-US" sz="2200" dirty="0" smtClean="0"/>
              <a:t>At the end of a another season, </a:t>
            </a:r>
            <a:r>
              <a:rPr lang="en-US" sz="2200" dirty="0" err="1" smtClean="0"/>
              <a:t>Maz</a:t>
            </a:r>
            <a:r>
              <a:rPr lang="en-US" sz="2200" dirty="0" smtClean="0"/>
              <a:t> lost track of one of his gloves.  Clemente showed up with it at spring training the following year.  When asked what happened, Clemente said he tried to give it away but … </a:t>
            </a:r>
          </a:p>
          <a:p>
            <a:r>
              <a:rPr lang="en-US" sz="2800" b="1" dirty="0" smtClean="0"/>
              <a:t>even the poor kids in Nicaragua didn’t want it!</a:t>
            </a:r>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75" y="0"/>
            <a:ext cx="5027438" cy="34664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21" y="3466407"/>
            <a:ext cx="4727946" cy="3346263"/>
          </a:xfrm>
          <a:prstGeom prst="rect">
            <a:avLst/>
          </a:prstGeom>
        </p:spPr>
      </p:pic>
    </p:spTree>
    <p:extLst>
      <p:ext uri="{BB962C8B-B14F-4D97-AF65-F5344CB8AC3E}">
        <p14:creationId xmlns:p14="http://schemas.microsoft.com/office/powerpoint/2010/main" val="22861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116" y="0"/>
            <a:ext cx="10724147" cy="850232"/>
          </a:xfrm>
        </p:spPr>
        <p:txBody>
          <a:bodyPr>
            <a:noAutofit/>
          </a:bodyPr>
          <a:lstStyle/>
          <a:p>
            <a:r>
              <a:rPr lang="en-US" sz="4800" b="1" dirty="0" smtClean="0"/>
              <a:t>They didn’t play baseball in the old country</a:t>
            </a:r>
            <a:endParaRPr lang="en-US" sz="4800" b="1" dirty="0"/>
          </a:p>
        </p:txBody>
      </p:sp>
      <p:sp>
        <p:nvSpPr>
          <p:cNvPr id="5" name="TextBox 4"/>
          <p:cNvSpPr txBox="1"/>
          <p:nvPr/>
        </p:nvSpPr>
        <p:spPr>
          <a:xfrm>
            <a:off x="6405538" y="850232"/>
            <a:ext cx="4599345" cy="7509748"/>
          </a:xfrm>
          <a:prstGeom prst="rect">
            <a:avLst/>
          </a:prstGeom>
          <a:noFill/>
        </p:spPr>
        <p:txBody>
          <a:bodyPr wrap="square" rtlCol="0">
            <a:spAutoFit/>
          </a:bodyPr>
          <a:lstStyle/>
          <a:p>
            <a:r>
              <a:rPr lang="en-US" sz="2200" dirty="0" smtClean="0"/>
              <a:t>Yogi Berra tells this story about his childhood growing up on “The Hill” – the Italian neighborhood in St. Louis:</a:t>
            </a:r>
          </a:p>
          <a:p>
            <a:endParaRPr lang="en-US" sz="2200" b="1" dirty="0"/>
          </a:p>
          <a:p>
            <a:r>
              <a:rPr lang="en-US" sz="2200" dirty="0" smtClean="0"/>
              <a:t>“My pop was from the Old World and he didn’t understand about sports.  When I was 11 or 12, he asked me what I wanted for Christmas.  I told him I wanted a soccer ball, sneakers, and a baseball glove.  He said ‘Well, which one?’, so I told him I wanted the baseball glove most of all.</a:t>
            </a:r>
          </a:p>
          <a:p>
            <a:endParaRPr lang="en-US" sz="2200" dirty="0"/>
          </a:p>
          <a:p>
            <a:r>
              <a:rPr lang="en-US" sz="2800" b="1" dirty="0" smtClean="0"/>
              <a:t>“When Christmas finally arrived, I got a new pair of trousers</a:t>
            </a:r>
            <a:r>
              <a:rPr lang="en-US" sz="2200" dirty="0" smtClean="0"/>
              <a:t>.”</a:t>
            </a:r>
            <a:endParaRPr lang="en-US" sz="2800" dirty="0"/>
          </a:p>
          <a:p>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7" y="845222"/>
            <a:ext cx="5936217" cy="5948610"/>
          </a:xfrm>
          <a:prstGeom prst="rect">
            <a:avLst/>
          </a:prstGeom>
        </p:spPr>
      </p:pic>
    </p:spTree>
    <p:extLst>
      <p:ext uri="{BB962C8B-B14F-4D97-AF65-F5344CB8AC3E}">
        <p14:creationId xmlns:p14="http://schemas.microsoft.com/office/powerpoint/2010/main" val="358221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0730" y="132849"/>
            <a:ext cx="5877098" cy="1055716"/>
          </a:xfrm>
        </p:spPr>
        <p:txBody>
          <a:bodyPr>
            <a:noAutofit/>
          </a:bodyPr>
          <a:lstStyle/>
          <a:p>
            <a:r>
              <a:rPr lang="en-US" sz="4800" b="1" dirty="0" smtClean="0"/>
              <a:t>Early Adopters - 1870s</a:t>
            </a:r>
            <a:endParaRPr lang="en-US" sz="4800" b="1" dirty="0"/>
          </a:p>
        </p:txBody>
      </p:sp>
      <p:sp>
        <p:nvSpPr>
          <p:cNvPr id="5" name="TextBox 4"/>
          <p:cNvSpPr txBox="1"/>
          <p:nvPr/>
        </p:nvSpPr>
        <p:spPr>
          <a:xfrm>
            <a:off x="5951621" y="1188565"/>
            <a:ext cx="6068979" cy="8248412"/>
          </a:xfrm>
          <a:prstGeom prst="rect">
            <a:avLst/>
          </a:prstGeom>
          <a:noFill/>
        </p:spPr>
        <p:txBody>
          <a:bodyPr wrap="square" rtlCol="0">
            <a:spAutoFit/>
          </a:bodyPr>
          <a:lstStyle/>
          <a:p>
            <a:endParaRPr lang="en-US" sz="2200" dirty="0"/>
          </a:p>
          <a:p>
            <a:pPr marL="342900" indent="-342900">
              <a:buFont typeface="Arial" panose="020B0604020202020204" pitchFamily="34" charset="0"/>
              <a:buChar char="•"/>
            </a:pPr>
            <a:r>
              <a:rPr lang="en-US" sz="2200" dirty="0" smtClean="0"/>
              <a:t>Cincinnati Red Stockings catcher Doug Allison used buckskin mittens on June 28, 1870 due to an injury to his left hand.  This was first recorded use of a glove in a professional game.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St. Louis Brown Stockings OF/1B Charlie </a:t>
            </a:r>
            <a:r>
              <a:rPr lang="en-US" sz="2200" dirty="0" err="1" smtClean="0"/>
              <a:t>Waitt</a:t>
            </a:r>
            <a:r>
              <a:rPr lang="en-US" sz="2200" dirty="0" smtClean="0"/>
              <a:t> was first confirmed major league non-catcher to use a glove in 1875.</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When Albert Spalding moved from P to 1B in 1877, he popularized use of gloves at that position.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“Gloves” in this era were usually leather cold/snow gloves with the fingertips cut out</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68" y="12535"/>
            <a:ext cx="4572000" cy="6858000"/>
          </a:xfrm>
          <a:prstGeom prst="rect">
            <a:avLst/>
          </a:prstGeom>
        </p:spPr>
      </p:pic>
    </p:spTree>
    <p:extLst>
      <p:ext uri="{BB962C8B-B14F-4D97-AF65-F5344CB8AC3E}">
        <p14:creationId xmlns:p14="http://schemas.microsoft.com/office/powerpoint/2010/main" val="3275464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858" y="24063"/>
            <a:ext cx="9144000" cy="986589"/>
          </a:xfrm>
        </p:spPr>
        <p:txBody>
          <a:bodyPr>
            <a:normAutofit/>
          </a:bodyPr>
          <a:lstStyle/>
          <a:p>
            <a:r>
              <a:rPr lang="en-US" b="1" dirty="0" smtClean="0"/>
              <a:t>Evolution of the Glove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67" y="924972"/>
            <a:ext cx="8899543" cy="5933028"/>
          </a:xfrm>
          <a:prstGeom prst="rect">
            <a:avLst/>
          </a:prstGeom>
        </p:spPr>
      </p:pic>
      <p:sp>
        <p:nvSpPr>
          <p:cNvPr id="5" name="TextBox 4"/>
          <p:cNvSpPr txBox="1"/>
          <p:nvPr/>
        </p:nvSpPr>
        <p:spPr>
          <a:xfrm>
            <a:off x="9329345" y="1296492"/>
            <a:ext cx="2566344" cy="4031873"/>
          </a:xfrm>
          <a:prstGeom prst="rect">
            <a:avLst/>
          </a:prstGeom>
          <a:noFill/>
        </p:spPr>
        <p:txBody>
          <a:bodyPr wrap="none" rtlCol="0">
            <a:spAutoFit/>
          </a:bodyPr>
          <a:lstStyle/>
          <a:p>
            <a:pPr algn="ctr"/>
            <a:r>
              <a:rPr lang="en-US" sz="3200" dirty="0" smtClean="0"/>
              <a:t>Remember!</a:t>
            </a:r>
          </a:p>
          <a:p>
            <a:pPr algn="ctr"/>
            <a:endParaRPr lang="en-US" sz="3200" dirty="0"/>
          </a:p>
          <a:p>
            <a:pPr algn="ctr"/>
            <a:r>
              <a:rPr lang="en-US" sz="3200" dirty="0" smtClean="0"/>
              <a:t>You can’t spell</a:t>
            </a:r>
          </a:p>
          <a:p>
            <a:pPr algn="ctr"/>
            <a:r>
              <a:rPr lang="en-US" sz="3200" dirty="0" smtClean="0"/>
              <a:t>G-L-O-V-E</a:t>
            </a:r>
          </a:p>
          <a:p>
            <a:pPr algn="ctr"/>
            <a:endParaRPr lang="en-US" sz="3200" dirty="0"/>
          </a:p>
          <a:p>
            <a:pPr algn="ctr"/>
            <a:r>
              <a:rPr lang="en-US" sz="3200" dirty="0" smtClean="0"/>
              <a:t>without</a:t>
            </a:r>
          </a:p>
          <a:p>
            <a:pPr algn="ctr"/>
            <a:endParaRPr lang="en-US" sz="3200" dirty="0"/>
          </a:p>
          <a:p>
            <a:pPr algn="ctr"/>
            <a:r>
              <a:rPr lang="en-US" sz="3200" dirty="0" smtClean="0"/>
              <a:t>LOVE !!</a:t>
            </a:r>
            <a:endParaRPr lang="en-US" sz="3200" dirty="0"/>
          </a:p>
        </p:txBody>
      </p:sp>
    </p:spTree>
    <p:extLst>
      <p:ext uri="{BB962C8B-B14F-4D97-AF65-F5344CB8AC3E}">
        <p14:creationId xmlns:p14="http://schemas.microsoft.com/office/powerpoint/2010/main" val="132288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2944" y="1220602"/>
            <a:ext cx="2822129" cy="8248412"/>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Catchers and first baseman wore gloves to protect their hands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Gloves could be worn on both hands – a finger-less glove on throwing hand and larger glove on catching hand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By the mid-1890s it was common for all fielders to wear gloves</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944" cy="6858000"/>
          </a:xfrm>
          <a:prstGeom prst="rect">
            <a:avLst/>
          </a:prstGeom>
        </p:spPr>
      </p:pic>
      <p:sp>
        <p:nvSpPr>
          <p:cNvPr id="2" name="Title 1"/>
          <p:cNvSpPr>
            <a:spLocks noGrp="1"/>
          </p:cNvSpPr>
          <p:nvPr>
            <p:ph type="ctrTitle"/>
          </p:nvPr>
        </p:nvSpPr>
        <p:spPr>
          <a:xfrm>
            <a:off x="5212402" y="301245"/>
            <a:ext cx="5877098" cy="1055716"/>
          </a:xfrm>
        </p:spPr>
        <p:txBody>
          <a:bodyPr>
            <a:noAutofit/>
          </a:bodyPr>
          <a:lstStyle/>
          <a:p>
            <a:r>
              <a:rPr lang="en-US" sz="4800" b="1" dirty="0" smtClean="0"/>
              <a:t>Gradual Acceptance </a:t>
            </a:r>
            <a:br>
              <a:rPr lang="en-US" sz="4800" b="1" dirty="0" smtClean="0"/>
            </a:br>
            <a:r>
              <a:rPr lang="en-US" sz="4800" b="1" dirty="0" smtClean="0"/>
              <a:t>1880s – 1890s</a:t>
            </a:r>
            <a:endParaRPr lang="en-US" sz="4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760" y="1700153"/>
            <a:ext cx="4491240" cy="4309979"/>
          </a:xfrm>
          <a:prstGeom prst="rect">
            <a:avLst/>
          </a:prstGeom>
        </p:spPr>
      </p:pic>
      <p:sp>
        <p:nvSpPr>
          <p:cNvPr id="6" name="TextBox 5"/>
          <p:cNvSpPr txBox="1"/>
          <p:nvPr/>
        </p:nvSpPr>
        <p:spPr>
          <a:xfrm>
            <a:off x="1195137" y="6488668"/>
            <a:ext cx="2232919" cy="369332"/>
          </a:xfrm>
          <a:prstGeom prst="rect">
            <a:avLst/>
          </a:prstGeom>
          <a:noFill/>
        </p:spPr>
        <p:txBody>
          <a:bodyPr wrap="none" rtlCol="0">
            <a:spAutoFit/>
          </a:bodyPr>
          <a:lstStyle/>
          <a:p>
            <a:r>
              <a:rPr lang="en-US" dirty="0" smtClean="0"/>
              <a:t>Rawlings glove patent</a:t>
            </a:r>
            <a:endParaRPr lang="en-US" dirty="0"/>
          </a:p>
        </p:txBody>
      </p:sp>
      <p:sp>
        <p:nvSpPr>
          <p:cNvPr id="7" name="TextBox 6"/>
          <p:cNvSpPr txBox="1"/>
          <p:nvPr/>
        </p:nvSpPr>
        <p:spPr>
          <a:xfrm>
            <a:off x="8790230" y="6353324"/>
            <a:ext cx="2312300" cy="369332"/>
          </a:xfrm>
          <a:prstGeom prst="rect">
            <a:avLst/>
          </a:prstGeom>
          <a:noFill/>
        </p:spPr>
        <p:txBody>
          <a:bodyPr wrap="none" rtlCol="0">
            <a:spAutoFit/>
          </a:bodyPr>
          <a:lstStyle/>
          <a:p>
            <a:r>
              <a:rPr lang="en-US" dirty="0" smtClean="0"/>
              <a:t>Spalding catcher’s mitt</a:t>
            </a:r>
            <a:endParaRPr lang="en-US" dirty="0"/>
          </a:p>
        </p:txBody>
      </p:sp>
    </p:spTree>
    <p:extLst>
      <p:ext uri="{BB962C8B-B14F-4D97-AF65-F5344CB8AC3E}">
        <p14:creationId xmlns:p14="http://schemas.microsoft.com/office/powerpoint/2010/main" val="3081061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87913" y="1557486"/>
            <a:ext cx="4927130" cy="6894195"/>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Future Hall of Fame 2B John Alexander “Bid” McPhee was the last holdout refusing to use a glove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He was quoted as saying “This glove business has gone too far… those hot-hit balls may sting a bit early in the season … but you get used to it …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However, late in his career (1896) he began using a glove and his fielding average jumped from .955 to .978 </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5412929" y="172907"/>
            <a:ext cx="5877098" cy="1055716"/>
          </a:xfrm>
        </p:spPr>
        <p:txBody>
          <a:bodyPr>
            <a:noAutofit/>
          </a:bodyPr>
          <a:lstStyle/>
          <a:p>
            <a:r>
              <a:rPr lang="en-US" sz="4800" b="1" dirty="0" smtClean="0"/>
              <a:t>1896</a:t>
            </a:r>
            <a:endParaRPr lang="en-US" sz="4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78" y="293269"/>
            <a:ext cx="4299285" cy="6342710"/>
          </a:xfrm>
          <a:prstGeom prst="rect">
            <a:avLst/>
          </a:prstGeom>
        </p:spPr>
      </p:pic>
    </p:spTree>
    <p:extLst>
      <p:ext uri="{BB962C8B-B14F-4D97-AF65-F5344CB8AC3E}">
        <p14:creationId xmlns:p14="http://schemas.microsoft.com/office/powerpoint/2010/main" val="992368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61390" y="1039091"/>
            <a:ext cx="3895898" cy="895629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Gloves, along with other baseball equipment, became a manufacturing business.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Some of the brands still exist today – such as Spalding and Rawlings.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Gloves gradually became larger and with more padding</a:t>
            </a:r>
          </a:p>
          <a:p>
            <a:endParaRPr lang="en-US" sz="2200" dirty="0" smtClean="0"/>
          </a:p>
          <a:p>
            <a:endParaRPr lang="en-US" sz="2200" dirty="0"/>
          </a:p>
          <a:p>
            <a:endParaRPr lang="en-US" sz="2200" dirty="0" smtClean="0"/>
          </a:p>
          <a:p>
            <a:r>
              <a:rPr lang="en-US" i="1" dirty="0"/>
              <a:t>Spalding catalog – 1905</a:t>
            </a:r>
          </a:p>
          <a:p>
            <a:r>
              <a:rPr lang="en-US" i="1" dirty="0"/>
              <a:t>“Won a special award and grand prize at the 1904 Louisiana Purchase Exposition (aka the St. Louis Worlds Fair)”</a:t>
            </a:r>
          </a:p>
          <a:p>
            <a:endParaRPr lang="en-US" sz="2200" dirty="0" smtClean="0"/>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349135" y="-16625"/>
            <a:ext cx="10440785" cy="1055716"/>
          </a:xfrm>
        </p:spPr>
        <p:txBody>
          <a:bodyPr>
            <a:noAutofit/>
          </a:bodyPr>
          <a:lstStyle/>
          <a:p>
            <a:r>
              <a:rPr lang="en-US" sz="4800" b="1" dirty="0" smtClean="0"/>
              <a:t>Gradual Improvements   1900s – 1910s</a:t>
            </a:r>
            <a:endParaRPr lang="en-US" sz="48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3" y="984193"/>
            <a:ext cx="7967018" cy="5873807"/>
          </a:xfrm>
          <a:prstGeom prst="rect">
            <a:avLst/>
          </a:prstGeom>
        </p:spPr>
      </p:pic>
    </p:spTree>
    <p:extLst>
      <p:ext uri="{BB962C8B-B14F-4D97-AF65-F5344CB8AC3E}">
        <p14:creationId xmlns:p14="http://schemas.microsoft.com/office/powerpoint/2010/main" val="136917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3460" y="4720754"/>
            <a:ext cx="6388940" cy="1815882"/>
          </a:xfrm>
          <a:prstGeom prst="rect">
            <a:avLst/>
          </a:prstGeom>
          <a:noFill/>
        </p:spPr>
        <p:txBody>
          <a:bodyPr wrap="square" rtlCol="0">
            <a:spAutoFit/>
          </a:bodyPr>
          <a:lstStyle/>
          <a:p>
            <a:r>
              <a:rPr lang="en-US" sz="2200" dirty="0" smtClean="0"/>
              <a:t>Babe Ruth was one of the first prominent endorsers of baseball gloves.  </a:t>
            </a:r>
          </a:p>
          <a:p>
            <a:endParaRPr lang="en-US" sz="2200" dirty="0"/>
          </a:p>
          <a:p>
            <a:r>
              <a:rPr lang="en-US" sz="2200" dirty="0" smtClean="0"/>
              <a:t>Early in his career he used a white suede glove made by Draper &amp; Maynard of Plymouth, NH</a:t>
            </a:r>
            <a:r>
              <a:rPr lang="en-US" sz="2200" smtClean="0"/>
              <a:t>. </a:t>
            </a:r>
            <a:endParaRPr lang="en-US" sz="2400" dirty="0"/>
          </a:p>
        </p:txBody>
      </p:sp>
      <p:sp>
        <p:nvSpPr>
          <p:cNvPr id="2" name="Title 1"/>
          <p:cNvSpPr>
            <a:spLocks noGrp="1"/>
          </p:cNvSpPr>
          <p:nvPr>
            <p:ph type="ctrTitle"/>
          </p:nvPr>
        </p:nvSpPr>
        <p:spPr>
          <a:xfrm>
            <a:off x="1027059" y="5802284"/>
            <a:ext cx="2456046" cy="1055716"/>
          </a:xfrm>
        </p:spPr>
        <p:txBody>
          <a:bodyPr>
            <a:noAutofit/>
          </a:bodyPr>
          <a:lstStyle/>
          <a:p>
            <a:r>
              <a:rPr lang="en-US" sz="4800" b="1" dirty="0" smtClean="0"/>
              <a:t>1919</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042"/>
            <a:ext cx="4700337" cy="60036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95" y="80210"/>
            <a:ext cx="6085305" cy="4563979"/>
          </a:xfrm>
          <a:prstGeom prst="rect">
            <a:avLst/>
          </a:prstGeom>
        </p:spPr>
      </p:pic>
    </p:spTree>
    <p:extLst>
      <p:ext uri="{BB962C8B-B14F-4D97-AF65-F5344CB8AC3E}">
        <p14:creationId xmlns:p14="http://schemas.microsoft.com/office/powerpoint/2010/main" val="57475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46923" y="1287743"/>
            <a:ext cx="3895898" cy="79098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Pitcher Bill </a:t>
            </a:r>
            <a:r>
              <a:rPr lang="en-US" sz="2200" dirty="0" err="1" smtClean="0"/>
              <a:t>Doak</a:t>
            </a:r>
            <a:r>
              <a:rPr lang="en-US" sz="2200" dirty="0" smtClean="0"/>
              <a:t> approached Rawlings with the idea for a “web” and deeper pocket in the glove.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Rawlings Bill </a:t>
            </a:r>
            <a:r>
              <a:rPr lang="en-US" sz="2200" dirty="0" err="1" smtClean="0"/>
              <a:t>Doak</a:t>
            </a:r>
            <a:r>
              <a:rPr lang="en-US" sz="2200" dirty="0" smtClean="0"/>
              <a:t> “Model H” glove was a major design improvement.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It was manufactured, almost unchanged, from 1922 to 1953.</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This was the forefather of all modern fielder’s gloves</a:t>
            </a:r>
            <a:endParaRPr lang="en-US" sz="2000" dirty="0" smtClean="0"/>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8839200" y="0"/>
            <a:ext cx="2456046" cy="1055716"/>
          </a:xfrm>
        </p:spPr>
        <p:txBody>
          <a:bodyPr>
            <a:noAutofit/>
          </a:bodyPr>
          <a:lstStyle/>
          <a:p>
            <a:r>
              <a:rPr lang="en-US" sz="4800" b="1" dirty="0" smtClean="0"/>
              <a:t>1920s</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99" y="838565"/>
            <a:ext cx="6020553" cy="5431876"/>
          </a:xfrm>
          <a:prstGeom prst="rect">
            <a:avLst/>
          </a:prstGeom>
        </p:spPr>
      </p:pic>
    </p:spTree>
    <p:extLst>
      <p:ext uri="{BB962C8B-B14F-4D97-AF65-F5344CB8AC3E}">
        <p14:creationId xmlns:p14="http://schemas.microsoft.com/office/powerpoint/2010/main" val="249925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61221" y="1512333"/>
            <a:ext cx="4876800" cy="683264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The Ken-</a:t>
            </a:r>
            <a:r>
              <a:rPr lang="en-US" sz="2000" dirty="0" err="1" smtClean="0"/>
              <a:t>Wel</a:t>
            </a:r>
            <a:r>
              <a:rPr lang="en-US" sz="2000" dirty="0" smtClean="0"/>
              <a:t> company introduced the “</a:t>
            </a:r>
            <a:r>
              <a:rPr lang="en-US" sz="2000" dirty="0" err="1" smtClean="0"/>
              <a:t>Dazzy</a:t>
            </a:r>
            <a:r>
              <a:rPr lang="en-US" sz="2000" dirty="0" smtClean="0"/>
              <a:t> Vance” model in the early 1930s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This was the first widely-produced glove with the fingers laced together.  (note that the pinky finger was still not laced)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Most players still preferred non-laced gloves, feeling that  they conformed better to the human hand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Finger-laced gloves were not widely accepted until the 1940s</a:t>
            </a:r>
          </a:p>
          <a:p>
            <a:pPr marL="342900" indent="-342900">
              <a:buFont typeface="Arial" panose="020B0604020202020204" pitchFamily="34" charset="0"/>
              <a:buChar char="•"/>
            </a:pPr>
            <a:endParaRPr lang="en-US" sz="2200" dirty="0"/>
          </a:p>
          <a:p>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smtClean="0"/>
          </a:p>
          <a:p>
            <a:endParaRPr lang="en-US" sz="2200" dirty="0" smtClean="0"/>
          </a:p>
          <a:p>
            <a:pPr marL="342900" indent="-342900">
              <a:buFont typeface="Arial" panose="020B0604020202020204" pitchFamily="34" charset="0"/>
              <a:buChar char="•"/>
            </a:pPr>
            <a:endParaRPr lang="en-US" sz="4400" dirty="0" smtClean="0"/>
          </a:p>
          <a:p>
            <a:r>
              <a:rPr lang="en-US" sz="2400" dirty="0" smtClean="0"/>
              <a:t> </a:t>
            </a:r>
            <a:endParaRPr lang="en-US" sz="2400" dirty="0"/>
          </a:p>
        </p:txBody>
      </p:sp>
      <p:sp>
        <p:nvSpPr>
          <p:cNvPr id="2" name="Title 1"/>
          <p:cNvSpPr>
            <a:spLocks noGrp="1"/>
          </p:cNvSpPr>
          <p:nvPr>
            <p:ph type="ctrTitle"/>
          </p:nvPr>
        </p:nvSpPr>
        <p:spPr>
          <a:xfrm>
            <a:off x="7652085" y="72189"/>
            <a:ext cx="2456046" cy="1055716"/>
          </a:xfrm>
        </p:spPr>
        <p:txBody>
          <a:bodyPr>
            <a:noAutofit/>
          </a:bodyPr>
          <a:lstStyle/>
          <a:p>
            <a:r>
              <a:rPr lang="en-US" sz="4800" b="1" dirty="0" smtClean="0"/>
              <a:t>1930s</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45" y="0"/>
            <a:ext cx="5143500" cy="6858000"/>
          </a:xfrm>
          <a:prstGeom prst="rect">
            <a:avLst/>
          </a:prstGeom>
        </p:spPr>
      </p:pic>
    </p:spTree>
    <p:extLst>
      <p:ext uri="{BB962C8B-B14F-4D97-AF65-F5344CB8AC3E}">
        <p14:creationId xmlns:p14="http://schemas.microsoft.com/office/powerpoint/2010/main" val="392646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1879</Words>
  <Application>Microsoft Office PowerPoint</Application>
  <PresentationFormat>Widescreen</PresentationFormat>
  <Paragraphs>375</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Evolution of the Glove</vt:lpstr>
      <vt:lpstr>In the Beginning  - there were no gloves </vt:lpstr>
      <vt:lpstr>Early Adopters - 1870s</vt:lpstr>
      <vt:lpstr>Gradual Acceptance  1880s – 1890s</vt:lpstr>
      <vt:lpstr>1896</vt:lpstr>
      <vt:lpstr>Gradual Improvements   1900s – 1910s</vt:lpstr>
      <vt:lpstr>1919</vt:lpstr>
      <vt:lpstr>1920s</vt:lpstr>
      <vt:lpstr>1930s</vt:lpstr>
      <vt:lpstr>1940s</vt:lpstr>
      <vt:lpstr>1940s</vt:lpstr>
      <vt:lpstr>Earning Money to Buy Your Glove</vt:lpstr>
      <vt:lpstr>1950s</vt:lpstr>
      <vt:lpstr>1950s</vt:lpstr>
      <vt:lpstr>1950s – 1960s</vt:lpstr>
      <vt:lpstr>A bigger tool of ignorance</vt:lpstr>
      <vt:lpstr>A brighter tool of ignorance</vt:lpstr>
      <vt:lpstr>1970s – 1980s</vt:lpstr>
      <vt:lpstr>Today</vt:lpstr>
      <vt:lpstr>Today</vt:lpstr>
      <vt:lpstr>PowerPoint Presentation</vt:lpstr>
      <vt:lpstr>PowerPoint Presentation</vt:lpstr>
      <vt:lpstr>PowerPoint Presentation</vt:lpstr>
      <vt:lpstr>What’s in a name ?</vt:lpstr>
      <vt:lpstr>His Manager Should Know!</vt:lpstr>
      <vt:lpstr>An Iron Glove ?</vt:lpstr>
      <vt:lpstr>Need a glove ?</vt:lpstr>
      <vt:lpstr>Doesn’t anybody  want this glove?</vt:lpstr>
      <vt:lpstr>They didn’t play baseball in the old country</vt:lpstr>
      <vt:lpstr>Evolution of the Glove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the Glove</dc:title>
  <dc:creator>Monte Cely</dc:creator>
  <cp:lastModifiedBy>Monte Cely</cp:lastModifiedBy>
  <cp:revision>298</cp:revision>
  <dcterms:created xsi:type="dcterms:W3CDTF">2017-08-16T00:27:55Z</dcterms:created>
  <dcterms:modified xsi:type="dcterms:W3CDTF">2018-06-10T21:06:29Z</dcterms:modified>
</cp:coreProperties>
</file>