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5" r:id="rId3"/>
    <p:sldId id="267" r:id="rId4"/>
    <p:sldId id="257" r:id="rId5"/>
    <p:sldId id="268" r:id="rId6"/>
    <p:sldId id="262" r:id="rId7"/>
    <p:sldId id="264" r:id="rId8"/>
    <p:sldId id="258" r:id="rId9"/>
    <p:sldId id="259" r:id="rId10"/>
    <p:sldId id="260" r:id="rId11"/>
    <p:sldId id="26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25" d="100"/>
        <a:sy n="125" d="100"/>
      </p:scale>
      <p:origin x="0" y="32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812CE1-49BE-4EB1-A0A5-F99715201121}" type="datetimeFigureOut">
              <a:rPr lang="en-US" smtClean="0"/>
              <a:t>7/31/2018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AB0059-3D6F-46EB-9645-81C016576116}" type="slidenum">
              <a:rPr lang="en-US" smtClean="0"/>
              <a:t>‹#›</a:t>
            </a:fld>
            <a:endParaRPr lang="en-US"/>
          </a:p>
        </p:txBody>
      </p:sp>
    </p:spTree>
    <p:extLst>
      <p:ext uri="{BB962C8B-B14F-4D97-AF65-F5344CB8AC3E}">
        <p14:creationId xmlns:p14="http://schemas.microsoft.com/office/powerpoint/2010/main" val="156425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performance of the national anthem is a well-established part of </a:t>
            </a:r>
            <a:r>
              <a:rPr lang="en-US" dirty="0" err="1" smtClean="0"/>
              <a:t>american</a:t>
            </a:r>
            <a:r>
              <a:rPr lang="en-US" dirty="0" smtClean="0"/>
              <a:t> athletic competitions.  How did the Star Spangled Banner become entrenched in our sports identity?  The answer goes back to… baseball.</a:t>
            </a:r>
            <a:endParaRPr lang="en-US" dirty="0"/>
          </a:p>
        </p:txBody>
      </p:sp>
      <p:sp>
        <p:nvSpPr>
          <p:cNvPr id="4" name="Slide Number Placeholder 3"/>
          <p:cNvSpPr>
            <a:spLocks noGrp="1"/>
          </p:cNvSpPr>
          <p:nvPr>
            <p:ph type="sldNum" sz="quarter" idx="10"/>
          </p:nvPr>
        </p:nvSpPr>
        <p:spPr/>
        <p:txBody>
          <a:bodyPr/>
          <a:lstStyle/>
          <a:p>
            <a:fld id="{34AB0059-3D6F-46EB-9645-81C016576116}" type="slidenum">
              <a:rPr lang="en-US" smtClean="0"/>
              <a:t>1</a:t>
            </a:fld>
            <a:endParaRPr lang="en-US"/>
          </a:p>
        </p:txBody>
      </p:sp>
    </p:spTree>
    <p:extLst>
      <p:ext uri="{BB962C8B-B14F-4D97-AF65-F5344CB8AC3E}">
        <p14:creationId xmlns:p14="http://schemas.microsoft.com/office/powerpoint/2010/main" val="590680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Regardless of what tune you think we should be singing, I ask that you please stand for our</a:t>
            </a:r>
            <a:r>
              <a:rPr lang="en-US" baseline="0" dirty="0" smtClean="0"/>
              <a:t> national anthem.</a:t>
            </a:r>
            <a:endParaRPr lang="en-US" dirty="0"/>
          </a:p>
        </p:txBody>
      </p:sp>
      <p:sp>
        <p:nvSpPr>
          <p:cNvPr id="4" name="Slide Number Placeholder 3"/>
          <p:cNvSpPr>
            <a:spLocks noGrp="1"/>
          </p:cNvSpPr>
          <p:nvPr>
            <p:ph type="sldNum" sz="quarter" idx="10"/>
          </p:nvPr>
        </p:nvSpPr>
        <p:spPr/>
        <p:txBody>
          <a:bodyPr/>
          <a:lstStyle/>
          <a:p>
            <a:fld id="{34AB0059-3D6F-46EB-9645-81C016576116}" type="slidenum">
              <a:rPr lang="en-US" smtClean="0"/>
              <a:t>10</a:t>
            </a:fld>
            <a:endParaRPr lang="en-US"/>
          </a:p>
        </p:txBody>
      </p:sp>
    </p:spTree>
    <p:extLst>
      <p:ext uri="{BB962C8B-B14F-4D97-AF65-F5344CB8AC3E}">
        <p14:creationId xmlns:p14="http://schemas.microsoft.com/office/powerpoint/2010/main" val="258063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song we know as the Star Spangled Banner began as poem</a:t>
            </a:r>
            <a:r>
              <a:rPr lang="en-US" baseline="0" dirty="0" smtClean="0"/>
              <a:t> written by Francs Scott Key in September 1814.  Key witnessed the British bombardment of Ft. McHenry in Baltimore, and penned a poem titled “The </a:t>
            </a:r>
            <a:r>
              <a:rPr lang="en-US" baseline="0" dirty="0" err="1" smtClean="0"/>
              <a:t>Defence</a:t>
            </a:r>
            <a:r>
              <a:rPr lang="en-US" baseline="0" dirty="0" smtClean="0"/>
              <a:t> of Fort </a:t>
            </a:r>
            <a:r>
              <a:rPr lang="en-US" baseline="0" dirty="0" err="1" smtClean="0"/>
              <a:t>M’Henry</a:t>
            </a:r>
            <a:r>
              <a:rPr lang="en-US" baseline="0" dirty="0" smtClean="0"/>
              <a:t>”.  The poem has four stanzas, whereas we only sing </a:t>
            </a:r>
            <a:r>
              <a:rPr lang="en-US" baseline="0" dirty="0" err="1" smtClean="0"/>
              <a:t>wrds</a:t>
            </a:r>
            <a:r>
              <a:rPr lang="en-US" baseline="0" dirty="0" smtClean="0"/>
              <a:t> from the first stanza.</a:t>
            </a:r>
            <a:endParaRPr lang="en-US" dirty="0"/>
          </a:p>
        </p:txBody>
      </p:sp>
      <p:sp>
        <p:nvSpPr>
          <p:cNvPr id="4" name="Slide Number Placeholder 3"/>
          <p:cNvSpPr>
            <a:spLocks noGrp="1"/>
          </p:cNvSpPr>
          <p:nvPr>
            <p:ph type="sldNum" sz="quarter" idx="10"/>
          </p:nvPr>
        </p:nvSpPr>
        <p:spPr/>
        <p:txBody>
          <a:bodyPr/>
          <a:lstStyle/>
          <a:p>
            <a:fld id="{34AB0059-3D6F-46EB-9645-81C016576116}" type="slidenum">
              <a:rPr lang="en-US" smtClean="0"/>
              <a:t>2</a:t>
            </a:fld>
            <a:endParaRPr lang="en-US"/>
          </a:p>
        </p:txBody>
      </p:sp>
    </p:spTree>
    <p:extLst>
      <p:ext uri="{BB962C8B-B14F-4D97-AF65-F5344CB8AC3E}">
        <p14:creationId xmlns:p14="http://schemas.microsoft.com/office/powerpoint/2010/main" val="1911149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195</a:t>
            </a:r>
            <a:r>
              <a:rPr lang="en-US" baseline="30000" dirty="0" smtClean="0"/>
              <a:t>th</a:t>
            </a:r>
            <a:r>
              <a:rPr lang="en-US" dirty="0" smtClean="0"/>
              <a:t> century, Key’s poem gained popularity as a song, set to the tune of another popular song.  It was performed at </a:t>
            </a:r>
            <a:r>
              <a:rPr lang="en-US" dirty="0" err="1" smtClean="0"/>
              <a:t>eent</a:t>
            </a:r>
            <a:r>
              <a:rPr lang="en-US" dirty="0" smtClean="0"/>
              <a:t> like parades, Independence day, and </a:t>
            </a:r>
            <a:r>
              <a:rPr lang="en-US" dirty="0" err="1" smtClean="0"/>
              <a:t>occasioally</a:t>
            </a:r>
            <a:r>
              <a:rPr lang="en-US" dirty="0" smtClean="0"/>
              <a:t> at sporting events.  The earliest documented performance at a baseball game was at the Union Baseball Grounds in Brooklyn on May 15, 1862.  This</a:t>
            </a:r>
            <a:r>
              <a:rPr lang="en-US" baseline="0" dirty="0" smtClean="0"/>
              <a:t> was also the inaugural game played  at Union Grounds; and, over time, playing the song on opening day of the baseball season became a widespread practice.</a:t>
            </a:r>
            <a:endParaRPr lang="en-US" dirty="0"/>
          </a:p>
        </p:txBody>
      </p:sp>
      <p:sp>
        <p:nvSpPr>
          <p:cNvPr id="4" name="Slide Number Placeholder 3"/>
          <p:cNvSpPr>
            <a:spLocks noGrp="1"/>
          </p:cNvSpPr>
          <p:nvPr>
            <p:ph type="sldNum" sz="quarter" idx="10"/>
          </p:nvPr>
        </p:nvSpPr>
        <p:spPr/>
        <p:txBody>
          <a:bodyPr/>
          <a:lstStyle/>
          <a:p>
            <a:fld id="{34AB0059-3D6F-46EB-9645-81C016576116}" type="slidenum">
              <a:rPr lang="en-US" smtClean="0"/>
              <a:t>3</a:t>
            </a:fld>
            <a:endParaRPr lang="en-US"/>
          </a:p>
        </p:txBody>
      </p:sp>
    </p:spTree>
    <p:extLst>
      <p:ext uri="{BB962C8B-B14F-4D97-AF65-F5344CB8AC3E}">
        <p14:creationId xmlns:p14="http://schemas.microsoft.com/office/powerpoint/2010/main" val="3479939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1889, Secretary of Navy Benjamin Tracy signed an order making “The Star Spangled Banner” the official tune to be played at the raising of the flag.  Remember, at this time the United States did not have an official national anthem.</a:t>
            </a:r>
          </a:p>
          <a:p>
            <a:r>
              <a:rPr lang="en-US" dirty="0" smtClean="0"/>
              <a:t>In 1916, President</a:t>
            </a:r>
            <a:r>
              <a:rPr lang="en-US" baseline="0" dirty="0" smtClean="0"/>
              <a:t> Wilson ordered that the Star Spangled Banner be played at military and other appropriate occasions</a:t>
            </a:r>
            <a:r>
              <a:rPr lang="en-US" baseline="0" dirty="0" smtClean="0"/>
              <a:t>.  However, the </a:t>
            </a:r>
            <a:r>
              <a:rPr lang="en-US" baseline="0" dirty="0" err="1" smtClean="0"/>
              <a:t>ong</a:t>
            </a:r>
            <a:r>
              <a:rPr lang="en-US" baseline="0" dirty="0" smtClean="0"/>
              <a:t> was not officially adopted as our national anthem until 1931.</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4AB0059-3D6F-46EB-9645-81C016576116}" type="slidenum">
              <a:rPr lang="en-US" smtClean="0"/>
              <a:t>4</a:t>
            </a:fld>
            <a:endParaRPr lang="en-US"/>
          </a:p>
        </p:txBody>
      </p:sp>
    </p:spTree>
    <p:extLst>
      <p:ext uri="{BB962C8B-B14F-4D97-AF65-F5344CB8AC3E}">
        <p14:creationId xmlns:p14="http://schemas.microsoft.com/office/powerpoint/2010/main" val="880250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1918, we were in the </a:t>
            </a:r>
            <a:r>
              <a:rPr lang="en-US" dirty="0" err="1" smtClean="0"/>
              <a:t>mids</a:t>
            </a:r>
            <a:r>
              <a:rPr lang="en-US" dirty="0" smtClean="0"/>
              <a:t> of World War I.  The public</a:t>
            </a:r>
            <a:r>
              <a:rPr lang="en-US" baseline="0" dirty="0" smtClean="0"/>
              <a:t> mood was very somber- the war had strained the economy and the workforce.  Baseball owners were receiving criticism for not doing enough towards the war effort, as many ballplayers were </a:t>
            </a:r>
            <a:r>
              <a:rPr lang="en-US" baseline="0" dirty="0" err="1" smtClean="0"/>
              <a:t>reciving</a:t>
            </a:r>
            <a:r>
              <a:rPr lang="en-US" baseline="0" dirty="0" smtClean="0"/>
              <a:t> exemptions from military service, and then would continue playing baseball for their teams.  This photo shows Washington Senators players emulating US servicemen by marching instep before a game – - with baseball bats on their shoulders.  The gov’t. began drafting major league ballplayers that summer, and Pres. Wilson ordered baseball to end the regular </a:t>
            </a:r>
            <a:r>
              <a:rPr lang="en-US" baseline="0" dirty="0" err="1" smtClean="0"/>
              <a:t>seaso</a:t>
            </a:r>
            <a:r>
              <a:rPr lang="en-US" baseline="0" dirty="0" smtClean="0"/>
              <a:t> by Labor Day.</a:t>
            </a:r>
            <a:endParaRPr lang="en-US" dirty="0"/>
          </a:p>
        </p:txBody>
      </p:sp>
      <p:sp>
        <p:nvSpPr>
          <p:cNvPr id="4" name="Slide Number Placeholder 3"/>
          <p:cNvSpPr>
            <a:spLocks noGrp="1"/>
          </p:cNvSpPr>
          <p:nvPr>
            <p:ph type="sldNum" sz="quarter" idx="10"/>
          </p:nvPr>
        </p:nvSpPr>
        <p:spPr/>
        <p:txBody>
          <a:bodyPr/>
          <a:lstStyle/>
          <a:p>
            <a:fld id="{34AB0059-3D6F-46EB-9645-81C016576116}" type="slidenum">
              <a:rPr lang="en-US" smtClean="0"/>
              <a:t>5</a:t>
            </a:fld>
            <a:endParaRPr lang="en-US"/>
          </a:p>
        </p:txBody>
      </p:sp>
    </p:spTree>
    <p:extLst>
      <p:ext uri="{BB962C8B-B14F-4D97-AF65-F5344CB8AC3E}">
        <p14:creationId xmlns:p14="http://schemas.microsoft.com/office/powerpoint/2010/main" val="3786755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about Fred Thomas -</a:t>
            </a:r>
            <a:r>
              <a:rPr lang="en-US" baseline="0" dirty="0" smtClean="0"/>
              <a:t> </a:t>
            </a:r>
            <a:r>
              <a:rPr lang="en-US" dirty="0" smtClean="0"/>
              <a:t>a 25 year old rookie and starting 3B</a:t>
            </a:r>
            <a:r>
              <a:rPr lang="en-US" baseline="0" dirty="0" smtClean="0"/>
              <a:t> for the Boston Red Sox.  The Red Sox were AL champions in 1918, and used 9 different players at 3B.  The best of them was Thomas, but he only played the first half of the season because he joined the Navy in July. Actually, he was drafted by the Army, but was rejected because he was a diabetic.  Thomas didn’t want to return to the Red Sox because of the negative publicity </a:t>
            </a:r>
            <a:r>
              <a:rPr lang="en-US" baseline="0" dirty="0" err="1" smtClean="0"/>
              <a:t>ballpayers</a:t>
            </a:r>
            <a:r>
              <a:rPr lang="en-US" baseline="0" dirty="0" smtClean="0"/>
              <a:t> were </a:t>
            </a:r>
            <a:r>
              <a:rPr lang="en-US" baseline="0" dirty="0" err="1" smtClean="0"/>
              <a:t>reciving</a:t>
            </a:r>
            <a:r>
              <a:rPr lang="en-US" baseline="0" dirty="0" smtClean="0"/>
              <a:t>, so he went to the Navy and was accepted without a physical exam.  He was </a:t>
            </a:r>
            <a:r>
              <a:rPr lang="en-US" baseline="0" dirty="0" err="1" smtClean="0"/>
              <a:t>sationed</a:t>
            </a:r>
            <a:r>
              <a:rPr lang="en-US" baseline="0" dirty="0" smtClean="0"/>
              <a:t> at the Great Lakes Naval Station outside of Chicago, and what did he do at Great Lakes? He played baseball!  The Great Lakes commander was a big baseball fan and he actively recruited ballplayers to play for Navy baseball team. The photo on the right shows some of their </a:t>
            </a:r>
            <a:r>
              <a:rPr lang="en-US" baseline="0" dirty="0" err="1" smtClean="0"/>
              <a:t>palyers</a:t>
            </a:r>
            <a:r>
              <a:rPr lang="en-US" baseline="0" dirty="0" smtClean="0"/>
              <a:t> in 1918, which included George Halas (back row, 2</a:t>
            </a:r>
            <a:r>
              <a:rPr lang="en-US" baseline="30000" dirty="0" smtClean="0"/>
              <a:t>nd</a:t>
            </a:r>
            <a:r>
              <a:rPr lang="en-US" baseline="0" dirty="0" smtClean="0"/>
              <a:t> from left)</a:t>
            </a:r>
            <a:endParaRPr lang="en-US" dirty="0"/>
          </a:p>
        </p:txBody>
      </p:sp>
      <p:sp>
        <p:nvSpPr>
          <p:cNvPr id="4" name="Slide Number Placeholder 3"/>
          <p:cNvSpPr>
            <a:spLocks noGrp="1"/>
          </p:cNvSpPr>
          <p:nvPr>
            <p:ph type="sldNum" sz="quarter" idx="10"/>
          </p:nvPr>
        </p:nvSpPr>
        <p:spPr/>
        <p:txBody>
          <a:bodyPr/>
          <a:lstStyle/>
          <a:p>
            <a:fld id="{34AB0059-3D6F-46EB-9645-81C016576116}" type="slidenum">
              <a:rPr lang="en-US" smtClean="0"/>
              <a:t>6</a:t>
            </a:fld>
            <a:endParaRPr lang="en-US"/>
          </a:p>
        </p:txBody>
      </p:sp>
    </p:spTree>
    <p:extLst>
      <p:ext uri="{BB962C8B-B14F-4D97-AF65-F5344CB8AC3E}">
        <p14:creationId xmlns:p14="http://schemas.microsoft.com/office/powerpoint/2010/main" val="690271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Chicago Cubs were NL </a:t>
            </a:r>
            <a:r>
              <a:rPr lang="en-US" dirty="0" err="1" smtClean="0"/>
              <a:t>chapions</a:t>
            </a:r>
            <a:r>
              <a:rPr lang="en-US" dirty="0" smtClean="0"/>
              <a:t>, and the </a:t>
            </a:r>
            <a:r>
              <a:rPr lang="en-US" dirty="0" err="1" smtClean="0"/>
              <a:t>Wrld</a:t>
            </a:r>
            <a:r>
              <a:rPr lang="en-US" dirty="0" smtClean="0"/>
              <a:t> Series opened in Chicago</a:t>
            </a:r>
            <a:r>
              <a:rPr lang="en-US" baseline="0" dirty="0" smtClean="0"/>
              <a:t> on Sept. 5.  The game was played at </a:t>
            </a:r>
            <a:r>
              <a:rPr lang="en-US" baseline="0" dirty="0" err="1" smtClean="0"/>
              <a:t>Comiskey</a:t>
            </a:r>
            <a:r>
              <a:rPr lang="en-US" baseline="0" dirty="0" smtClean="0"/>
              <a:t> Park (home field of </a:t>
            </a:r>
            <a:r>
              <a:rPr lang="en-US" baseline="0" dirty="0" err="1" smtClean="0"/>
              <a:t>theAL</a:t>
            </a:r>
            <a:r>
              <a:rPr lang="en-US" baseline="0" dirty="0" smtClean="0"/>
              <a:t> White Sox).  The Cubs rented </a:t>
            </a:r>
            <a:r>
              <a:rPr lang="en-US" baseline="0" dirty="0" err="1" smtClean="0"/>
              <a:t>Comiskey</a:t>
            </a:r>
            <a:r>
              <a:rPr lang="en-US" baseline="0" dirty="0" smtClean="0"/>
              <a:t> from the White Sox, where they could seat 32,00 fans – versus Wrigley Field which had a capacity below 20,000. However, the game drew only about 10,000 fans; and Babe Ruth tossed a 1-0 shutout to beat the Cubs.  One newspaper report said “Yesterday’s game … was perhaps the quietest (World Series game) on record” .. Except during the 7</a:t>
            </a:r>
            <a:r>
              <a:rPr lang="en-US" baseline="30000" dirty="0" smtClean="0"/>
              <a:t>th</a:t>
            </a:r>
            <a:r>
              <a:rPr lang="en-US" baseline="0" dirty="0" smtClean="0"/>
              <a:t> inning stretch.</a:t>
            </a:r>
            <a:endParaRPr lang="en-US" dirty="0"/>
          </a:p>
        </p:txBody>
      </p:sp>
      <p:sp>
        <p:nvSpPr>
          <p:cNvPr id="4" name="Slide Number Placeholder 3"/>
          <p:cNvSpPr>
            <a:spLocks noGrp="1"/>
          </p:cNvSpPr>
          <p:nvPr>
            <p:ph type="sldNum" sz="quarter" idx="10"/>
          </p:nvPr>
        </p:nvSpPr>
        <p:spPr/>
        <p:txBody>
          <a:bodyPr/>
          <a:lstStyle/>
          <a:p>
            <a:fld id="{34AB0059-3D6F-46EB-9645-81C016576116}" type="slidenum">
              <a:rPr lang="en-US" smtClean="0"/>
              <a:t>7</a:t>
            </a:fld>
            <a:endParaRPr lang="en-US"/>
          </a:p>
        </p:txBody>
      </p:sp>
    </p:spTree>
    <p:extLst>
      <p:ext uri="{BB962C8B-B14F-4D97-AF65-F5344CB8AC3E}">
        <p14:creationId xmlns:p14="http://schemas.microsoft.com/office/powerpoint/2010/main" val="3191719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what happened during the 7</a:t>
            </a:r>
            <a:r>
              <a:rPr lang="en-US" baseline="30000" dirty="0" smtClean="0"/>
              <a:t>th</a:t>
            </a:r>
            <a:r>
              <a:rPr lang="en-US" dirty="0" smtClean="0"/>
              <a:t> inning stretch:  This takes us back</a:t>
            </a:r>
            <a:r>
              <a:rPr lang="en-US" baseline="0" dirty="0" smtClean="0"/>
              <a:t> to Red Sox third baseman Fred Thomas.  Although Thomas was in the Navy, when the Red Sox heard that he was stationed nearby, they asked the Navy if Thomas could get furlough to play for the Red Sox in the World Series.  Navy gave their okay.  So now – Thomas is on the field at his 3B position during the 7</a:t>
            </a:r>
            <a:r>
              <a:rPr lang="en-US" baseline="30000" dirty="0" smtClean="0"/>
              <a:t>th</a:t>
            </a:r>
            <a:r>
              <a:rPr lang="en-US" baseline="0" dirty="0" smtClean="0"/>
              <a:t> inning stretch, and a military band fires up “The Star Spangled Banner”(TSSB).  As soon as Thomas hears the music, he snapped to </a:t>
            </a:r>
            <a:r>
              <a:rPr lang="en-US" baseline="0" dirty="0" err="1" smtClean="0"/>
              <a:t>attentio</a:t>
            </a:r>
            <a:r>
              <a:rPr lang="en-US" baseline="0" dirty="0" smtClean="0"/>
              <a:t> with a military salute.  Other players on the field followed suit.  Then the crowd began a spontaneous sing-along of the song.  The NY Times opened its recap f the game not with a description of the baseball action, but with an account of the impromptu singing: “Jackie Fred Thomas of the U.S. Navy was at attention.. erect, with his eyes on the flag… When the final notes came, a great volume of melody rolled across the field… onlookers exploded into thunderous applause and rent the </a:t>
            </a:r>
            <a:r>
              <a:rPr lang="en-US" baseline="0" dirty="0" err="1" smtClean="0"/>
              <a:t>ar</a:t>
            </a:r>
            <a:r>
              <a:rPr lang="en-US" baseline="0" dirty="0" smtClean="0"/>
              <a:t> with a cheer that marked the highest point of the day’s enthusiasm.”</a:t>
            </a:r>
          </a:p>
          <a:p>
            <a:r>
              <a:rPr lang="en-US" baseline="0" dirty="0" smtClean="0"/>
              <a:t>The Cubs front office, realizing they had witnessed something unique, had the band play “TSSB” during the 7</a:t>
            </a:r>
            <a:r>
              <a:rPr lang="en-US" baseline="30000" dirty="0" smtClean="0"/>
              <a:t>th</a:t>
            </a:r>
            <a:r>
              <a:rPr lang="en-US" baseline="0" dirty="0" smtClean="0"/>
              <a:t> </a:t>
            </a:r>
            <a:r>
              <a:rPr lang="en-US" baseline="0" dirty="0" err="1" smtClean="0"/>
              <a:t>ing</a:t>
            </a:r>
            <a:r>
              <a:rPr lang="en-US" baseline="0" dirty="0" smtClean="0"/>
              <a:t>. For the next two games in </a:t>
            </a:r>
            <a:r>
              <a:rPr lang="en-US" baseline="0" dirty="0" err="1" smtClean="0"/>
              <a:t>Chivago</a:t>
            </a:r>
            <a:r>
              <a:rPr lang="en-US" baseline="0" dirty="0" smtClean="0"/>
              <a:t>. Not to be outdone, the Red Sox ratcheted up the pageantry when the Series moved to Boston for the next three games.  At Fenway Park, “TSSB” was moved from the 7</a:t>
            </a:r>
            <a:r>
              <a:rPr lang="en-US" baseline="30000" dirty="0" smtClean="0"/>
              <a:t>th</a:t>
            </a:r>
            <a:r>
              <a:rPr lang="en-US" baseline="0" dirty="0" smtClean="0"/>
              <a:t> </a:t>
            </a:r>
            <a:r>
              <a:rPr lang="en-US" baseline="0" dirty="0" err="1" smtClean="0"/>
              <a:t>ing</a:t>
            </a:r>
            <a:r>
              <a:rPr lang="en-US" baseline="0" dirty="0" smtClean="0"/>
              <a:t>. to pregame festivities.</a:t>
            </a:r>
            <a:endParaRPr lang="en-US" dirty="0"/>
          </a:p>
        </p:txBody>
      </p:sp>
      <p:sp>
        <p:nvSpPr>
          <p:cNvPr id="4" name="Slide Number Placeholder 3"/>
          <p:cNvSpPr>
            <a:spLocks noGrp="1"/>
          </p:cNvSpPr>
          <p:nvPr>
            <p:ph type="sldNum" sz="quarter" idx="10"/>
          </p:nvPr>
        </p:nvSpPr>
        <p:spPr/>
        <p:txBody>
          <a:bodyPr/>
          <a:lstStyle/>
          <a:p>
            <a:fld id="{34AB0059-3D6F-46EB-9645-81C016576116}" type="slidenum">
              <a:rPr lang="en-US" smtClean="0"/>
              <a:t>8</a:t>
            </a:fld>
            <a:endParaRPr lang="en-US"/>
          </a:p>
        </p:txBody>
      </p:sp>
    </p:spTree>
    <p:extLst>
      <p:ext uri="{BB962C8B-B14F-4D97-AF65-F5344CB8AC3E}">
        <p14:creationId xmlns:p14="http://schemas.microsoft.com/office/powerpoint/2010/main" val="1408867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wasn’t until 13 years later (1931) that “TSSB” was officially</a:t>
            </a:r>
            <a:r>
              <a:rPr lang="en-US" baseline="0" dirty="0" smtClean="0"/>
              <a:t> adopted as our national anthem.  During the 1920’s and 30’s it was sporadically played at baseball games.  During World War II, playing the song before baseball and football games became the norm.  After the war ended in 1945, it was the NFL that stated their intent to make “TSSB” a permanent part of every football game.  MLB also adopted the tradition.  However, not everyone in the baseball world agreed with the playing of the national anthem.  In a954, the Baltimore Orioles GM Arthur Ehlers (a WW1 vet) decided not to paly the music before all games, opting to save it for special occasions.  Ehlers said that frequent </a:t>
            </a:r>
            <a:r>
              <a:rPr lang="en-US" baseline="0" dirty="0" err="1" smtClean="0"/>
              <a:t>repitition</a:t>
            </a:r>
            <a:r>
              <a:rPr lang="en-US" baseline="0" dirty="0" smtClean="0"/>
              <a:t> “Tends to cheapen the song and lessen the thill of response”, and he complained about fans not behaving respectfully during the anthem.  Under public pressure, Ehlers eventually changed his mind.   The Chicago Cubs owner felt similarly, and the song was not a standard element a Cub home games until the 1960’s; and, at one time, they replaced “TSSB” with God Bless America.</a:t>
            </a:r>
            <a:endParaRPr lang="en-US" dirty="0"/>
          </a:p>
        </p:txBody>
      </p:sp>
      <p:sp>
        <p:nvSpPr>
          <p:cNvPr id="4" name="Slide Number Placeholder 3"/>
          <p:cNvSpPr>
            <a:spLocks noGrp="1"/>
          </p:cNvSpPr>
          <p:nvPr>
            <p:ph type="sldNum" sz="quarter" idx="10"/>
          </p:nvPr>
        </p:nvSpPr>
        <p:spPr/>
        <p:txBody>
          <a:bodyPr/>
          <a:lstStyle/>
          <a:p>
            <a:fld id="{34AB0059-3D6F-46EB-9645-81C016576116}" type="slidenum">
              <a:rPr lang="en-US" smtClean="0"/>
              <a:t>9</a:t>
            </a:fld>
            <a:endParaRPr lang="en-US"/>
          </a:p>
        </p:txBody>
      </p:sp>
    </p:spTree>
    <p:extLst>
      <p:ext uri="{BB962C8B-B14F-4D97-AF65-F5344CB8AC3E}">
        <p14:creationId xmlns:p14="http://schemas.microsoft.com/office/powerpoint/2010/main" val="1368644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063071-8BF1-4C7B-B6C8-21A54CBD73A7}" type="datetimeFigureOut">
              <a:rPr lang="en-US" smtClean="0"/>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C6695-AD7E-42F3-AA27-75C766C459AE}" type="slidenum">
              <a:rPr lang="en-US" smtClean="0"/>
              <a:t>‹#›</a:t>
            </a:fld>
            <a:endParaRPr lang="en-US"/>
          </a:p>
        </p:txBody>
      </p:sp>
    </p:spTree>
    <p:extLst>
      <p:ext uri="{BB962C8B-B14F-4D97-AF65-F5344CB8AC3E}">
        <p14:creationId xmlns:p14="http://schemas.microsoft.com/office/powerpoint/2010/main" val="3265473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063071-8BF1-4C7B-B6C8-21A54CBD73A7}" type="datetimeFigureOut">
              <a:rPr lang="en-US" smtClean="0"/>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C6695-AD7E-42F3-AA27-75C766C459AE}" type="slidenum">
              <a:rPr lang="en-US" smtClean="0"/>
              <a:t>‹#›</a:t>
            </a:fld>
            <a:endParaRPr lang="en-US"/>
          </a:p>
        </p:txBody>
      </p:sp>
    </p:spTree>
    <p:extLst>
      <p:ext uri="{BB962C8B-B14F-4D97-AF65-F5344CB8AC3E}">
        <p14:creationId xmlns:p14="http://schemas.microsoft.com/office/powerpoint/2010/main" val="3778287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063071-8BF1-4C7B-B6C8-21A54CBD73A7}" type="datetimeFigureOut">
              <a:rPr lang="en-US" smtClean="0"/>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C6695-AD7E-42F3-AA27-75C766C459AE}" type="slidenum">
              <a:rPr lang="en-US" smtClean="0"/>
              <a:t>‹#›</a:t>
            </a:fld>
            <a:endParaRPr lang="en-US"/>
          </a:p>
        </p:txBody>
      </p:sp>
    </p:spTree>
    <p:extLst>
      <p:ext uri="{BB962C8B-B14F-4D97-AF65-F5344CB8AC3E}">
        <p14:creationId xmlns:p14="http://schemas.microsoft.com/office/powerpoint/2010/main" val="384100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063071-8BF1-4C7B-B6C8-21A54CBD73A7}" type="datetimeFigureOut">
              <a:rPr lang="en-US" smtClean="0"/>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C6695-AD7E-42F3-AA27-75C766C459AE}" type="slidenum">
              <a:rPr lang="en-US" smtClean="0"/>
              <a:t>‹#›</a:t>
            </a:fld>
            <a:endParaRPr lang="en-US"/>
          </a:p>
        </p:txBody>
      </p:sp>
    </p:spTree>
    <p:extLst>
      <p:ext uri="{BB962C8B-B14F-4D97-AF65-F5344CB8AC3E}">
        <p14:creationId xmlns:p14="http://schemas.microsoft.com/office/powerpoint/2010/main" val="2989557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063071-8BF1-4C7B-B6C8-21A54CBD73A7}" type="datetimeFigureOut">
              <a:rPr lang="en-US" smtClean="0"/>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C6695-AD7E-42F3-AA27-75C766C459AE}" type="slidenum">
              <a:rPr lang="en-US" smtClean="0"/>
              <a:t>‹#›</a:t>
            </a:fld>
            <a:endParaRPr lang="en-US"/>
          </a:p>
        </p:txBody>
      </p:sp>
    </p:spTree>
    <p:extLst>
      <p:ext uri="{BB962C8B-B14F-4D97-AF65-F5344CB8AC3E}">
        <p14:creationId xmlns:p14="http://schemas.microsoft.com/office/powerpoint/2010/main" val="761024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063071-8BF1-4C7B-B6C8-21A54CBD73A7}" type="datetimeFigureOut">
              <a:rPr lang="en-US" smtClean="0"/>
              <a:t>7/31/2018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C6695-AD7E-42F3-AA27-75C766C459AE}" type="slidenum">
              <a:rPr lang="en-US" smtClean="0"/>
              <a:t>‹#›</a:t>
            </a:fld>
            <a:endParaRPr lang="en-US"/>
          </a:p>
        </p:txBody>
      </p:sp>
    </p:spTree>
    <p:extLst>
      <p:ext uri="{BB962C8B-B14F-4D97-AF65-F5344CB8AC3E}">
        <p14:creationId xmlns:p14="http://schemas.microsoft.com/office/powerpoint/2010/main" val="2460338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063071-8BF1-4C7B-B6C8-21A54CBD73A7}" type="datetimeFigureOut">
              <a:rPr lang="en-US" smtClean="0"/>
              <a:t>7/31/2018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7C6695-AD7E-42F3-AA27-75C766C459AE}" type="slidenum">
              <a:rPr lang="en-US" smtClean="0"/>
              <a:t>‹#›</a:t>
            </a:fld>
            <a:endParaRPr lang="en-US"/>
          </a:p>
        </p:txBody>
      </p:sp>
    </p:spTree>
    <p:extLst>
      <p:ext uri="{BB962C8B-B14F-4D97-AF65-F5344CB8AC3E}">
        <p14:creationId xmlns:p14="http://schemas.microsoft.com/office/powerpoint/2010/main" val="2621904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063071-8BF1-4C7B-B6C8-21A54CBD73A7}" type="datetimeFigureOut">
              <a:rPr lang="en-US" smtClean="0"/>
              <a:t>7/31/2018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7C6695-AD7E-42F3-AA27-75C766C459AE}" type="slidenum">
              <a:rPr lang="en-US" smtClean="0"/>
              <a:t>‹#›</a:t>
            </a:fld>
            <a:endParaRPr lang="en-US"/>
          </a:p>
        </p:txBody>
      </p:sp>
    </p:spTree>
    <p:extLst>
      <p:ext uri="{BB962C8B-B14F-4D97-AF65-F5344CB8AC3E}">
        <p14:creationId xmlns:p14="http://schemas.microsoft.com/office/powerpoint/2010/main" val="4172417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063071-8BF1-4C7B-B6C8-21A54CBD73A7}" type="datetimeFigureOut">
              <a:rPr lang="en-US" smtClean="0"/>
              <a:t>7/31/2018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7C6695-AD7E-42F3-AA27-75C766C459AE}" type="slidenum">
              <a:rPr lang="en-US" smtClean="0"/>
              <a:t>‹#›</a:t>
            </a:fld>
            <a:endParaRPr lang="en-US"/>
          </a:p>
        </p:txBody>
      </p:sp>
    </p:spTree>
    <p:extLst>
      <p:ext uri="{BB962C8B-B14F-4D97-AF65-F5344CB8AC3E}">
        <p14:creationId xmlns:p14="http://schemas.microsoft.com/office/powerpoint/2010/main" val="2631517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063071-8BF1-4C7B-B6C8-21A54CBD73A7}" type="datetimeFigureOut">
              <a:rPr lang="en-US" smtClean="0"/>
              <a:t>7/31/2018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C6695-AD7E-42F3-AA27-75C766C459AE}" type="slidenum">
              <a:rPr lang="en-US" smtClean="0"/>
              <a:t>‹#›</a:t>
            </a:fld>
            <a:endParaRPr lang="en-US"/>
          </a:p>
        </p:txBody>
      </p:sp>
    </p:spTree>
    <p:extLst>
      <p:ext uri="{BB962C8B-B14F-4D97-AF65-F5344CB8AC3E}">
        <p14:creationId xmlns:p14="http://schemas.microsoft.com/office/powerpoint/2010/main" val="15231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063071-8BF1-4C7B-B6C8-21A54CBD73A7}" type="datetimeFigureOut">
              <a:rPr lang="en-US" smtClean="0"/>
              <a:t>7/31/2018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C6695-AD7E-42F3-AA27-75C766C459AE}" type="slidenum">
              <a:rPr lang="en-US" smtClean="0"/>
              <a:t>‹#›</a:t>
            </a:fld>
            <a:endParaRPr lang="en-US"/>
          </a:p>
        </p:txBody>
      </p:sp>
    </p:spTree>
    <p:extLst>
      <p:ext uri="{BB962C8B-B14F-4D97-AF65-F5344CB8AC3E}">
        <p14:creationId xmlns:p14="http://schemas.microsoft.com/office/powerpoint/2010/main" val="385358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063071-8BF1-4C7B-B6C8-21A54CBD73A7}" type="datetimeFigureOut">
              <a:rPr lang="en-US" smtClean="0"/>
              <a:t>7/31/2018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C6695-AD7E-42F3-AA27-75C766C459AE}" type="slidenum">
              <a:rPr lang="en-US" smtClean="0"/>
              <a:t>‹#›</a:t>
            </a:fld>
            <a:endParaRPr lang="en-US"/>
          </a:p>
        </p:txBody>
      </p:sp>
    </p:spTree>
    <p:extLst>
      <p:ext uri="{BB962C8B-B14F-4D97-AF65-F5344CB8AC3E}">
        <p14:creationId xmlns:p14="http://schemas.microsoft.com/office/powerpoint/2010/main" val="182981031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16.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066800"/>
            <a:ext cx="7772400" cy="1676399"/>
          </a:xfrm>
        </p:spPr>
        <p:txBody>
          <a:bodyPr>
            <a:normAutofit fontScale="90000"/>
          </a:bodyPr>
          <a:lstStyle/>
          <a:p>
            <a:r>
              <a:rPr lang="en-US" sz="4900" dirty="0" smtClean="0"/>
              <a:t>The National Anthem</a:t>
            </a:r>
            <a:br>
              <a:rPr lang="en-US" sz="4900" dirty="0" smtClean="0"/>
            </a:br>
            <a:r>
              <a:rPr lang="en-US" sz="4900" dirty="0" smtClean="0"/>
              <a:t>and Baseball</a:t>
            </a:r>
            <a:r>
              <a:rPr lang="en-US" dirty="0" smtClean="0"/>
              <a:t/>
            </a:r>
            <a:br>
              <a:rPr lang="en-US" dirty="0" smtClean="0"/>
            </a:br>
            <a:endParaRPr lang="en-US" dirty="0"/>
          </a:p>
        </p:txBody>
      </p:sp>
      <p:sp>
        <p:nvSpPr>
          <p:cNvPr id="3" name="Subtitle 2"/>
          <p:cNvSpPr>
            <a:spLocks noGrp="1"/>
          </p:cNvSpPr>
          <p:nvPr>
            <p:ph type="subTitle" idx="1"/>
          </p:nvPr>
        </p:nvSpPr>
        <p:spPr>
          <a:xfrm>
            <a:off x="1371600" y="2895600"/>
            <a:ext cx="6400800" cy="2743200"/>
          </a:xfrm>
        </p:spPr>
        <p:txBody>
          <a:bodyPr/>
          <a:lstStyle/>
          <a:p>
            <a:endParaRPr lang="en-US" dirty="0"/>
          </a:p>
        </p:txBody>
      </p:sp>
      <p:pic>
        <p:nvPicPr>
          <p:cNvPr id="4" name="Picture 2" descr="C:\Users\owner\Desktop\National Anthem &amp; Baseball\FLAG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667000"/>
            <a:ext cx="41910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810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National Anthem</a:t>
            </a:r>
            <a:endParaRPr lang="en-US" dirty="0"/>
          </a:p>
        </p:txBody>
      </p:sp>
      <p:pic>
        <p:nvPicPr>
          <p:cNvPr id="4" name="Star Spangled Banner lyrics vocals and beautiful photos.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554163" y="1600200"/>
            <a:ext cx="6034087" cy="4525963"/>
          </a:xfrm>
        </p:spPr>
      </p:pic>
    </p:spTree>
    <p:extLst>
      <p:ext uri="{BB962C8B-B14F-4D97-AF65-F5344CB8AC3E}">
        <p14:creationId xmlns:p14="http://schemas.microsoft.com/office/powerpoint/2010/main" val="32637522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800" i="1" dirty="0" smtClean="0">
                <a:latin typeface="Bookman Old Style" panose="02050604050505020204" pitchFamily="18" charset="0"/>
              </a:rPr>
              <a:t>PLAY BALL!</a:t>
            </a:r>
            <a:endParaRPr lang="en-US" sz="8800" i="1" dirty="0">
              <a:latin typeface="Bookman Old Style" panose="02050604050505020204" pitchFamily="18" charset="0"/>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65119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Defence</a:t>
            </a:r>
            <a:r>
              <a:rPr lang="en-US" dirty="0" smtClean="0"/>
              <a:t> of Fort </a:t>
            </a:r>
            <a:r>
              <a:rPr lang="en-US" dirty="0" err="1" smtClean="0"/>
              <a:t>M’Henry</a:t>
            </a:r>
            <a:endParaRPr lang="en-US" dirty="0"/>
          </a:p>
        </p:txBody>
      </p:sp>
      <p:sp>
        <p:nvSpPr>
          <p:cNvPr id="3" name="Content Placeholder 2"/>
          <p:cNvSpPr>
            <a:spLocks noGrp="1"/>
          </p:cNvSpPr>
          <p:nvPr>
            <p:ph sz="half" idx="1"/>
          </p:nvPr>
        </p:nvSpPr>
        <p:spPr/>
        <p:txBody>
          <a:bodyPr/>
          <a:lstStyle/>
          <a:p>
            <a:r>
              <a:rPr lang="en-US" dirty="0" smtClean="0"/>
              <a:t>Francis Scott Key</a:t>
            </a:r>
            <a:endParaRPr lang="en-US" dirty="0"/>
          </a:p>
        </p:txBody>
      </p:sp>
      <p:sp>
        <p:nvSpPr>
          <p:cNvPr id="4" name="Content Placeholder 3"/>
          <p:cNvSpPr>
            <a:spLocks noGrp="1"/>
          </p:cNvSpPr>
          <p:nvPr>
            <p:ph sz="half" idx="2"/>
          </p:nvPr>
        </p:nvSpPr>
        <p:spPr/>
        <p:txBody>
          <a:bodyPr/>
          <a:lstStyle/>
          <a:p>
            <a:r>
              <a:rPr lang="en-US" dirty="0" smtClean="0"/>
              <a:t>Battle of Baltimore, 1814</a:t>
            </a:r>
            <a:endParaRPr lang="en-US" dirty="0"/>
          </a:p>
        </p:txBody>
      </p:sp>
      <p:pic>
        <p:nvPicPr>
          <p:cNvPr id="1028" name="Picture 4" descr="E:\SanDisk SecureAccess\ALZ FILES\National Anthem\Ke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843" y="2544336"/>
            <a:ext cx="3086721" cy="370406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E:\SanDisk SecureAccess\ALZ FILES\National Anthem\Battle of Bal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8271" y="2544336"/>
            <a:ext cx="4835151" cy="3551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089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Star Spangled Banner</a:t>
            </a:r>
            <a:endParaRPr lang="en-US" dirty="0"/>
          </a:p>
        </p:txBody>
      </p:sp>
      <p:pic>
        <p:nvPicPr>
          <p:cNvPr id="3074" name="Picture 2" descr="E:\SanDisk SecureAccess\ALZ FILES\National Anthem\union ground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10000"/>
            <a:ext cx="8194436" cy="296581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SanDisk SecureAccess\ALZ FILES\National Anthem\song lyric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00499"/>
            <a:ext cx="2712809" cy="35571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85938" y="3244334"/>
            <a:ext cx="184731" cy="369332"/>
          </a:xfrm>
          <a:prstGeom prst="rect">
            <a:avLst/>
          </a:prstGeom>
        </p:spPr>
        <p:txBody>
          <a:bodyPr wrap="none">
            <a:spAutoFit/>
          </a:bodyPr>
          <a:lstStyle/>
          <a:p>
            <a:endParaRPr lang="en-US" dirty="0"/>
          </a:p>
        </p:txBody>
      </p:sp>
      <p:sp>
        <p:nvSpPr>
          <p:cNvPr id="8" name="Rectangle 7"/>
          <p:cNvSpPr/>
          <p:nvPr/>
        </p:nvSpPr>
        <p:spPr>
          <a:xfrm>
            <a:off x="1003611" y="1910644"/>
            <a:ext cx="5029200" cy="1200329"/>
          </a:xfrm>
          <a:prstGeom prst="rect">
            <a:avLst/>
          </a:prstGeom>
        </p:spPr>
        <p:txBody>
          <a:bodyPr wrap="square">
            <a:spAutoFit/>
          </a:bodyPr>
          <a:lstStyle/>
          <a:p>
            <a:r>
              <a:rPr lang="en-US" sz="2400" dirty="0"/>
              <a:t>Earliest performance at baseball </a:t>
            </a:r>
            <a:r>
              <a:rPr lang="en-US" sz="2400" dirty="0" smtClean="0"/>
              <a:t>game at Union Grounds in Brooklyn, NY  - May 15, 1862</a:t>
            </a:r>
            <a:endParaRPr lang="en-US" sz="2400" dirty="0"/>
          </a:p>
        </p:txBody>
      </p:sp>
    </p:spTree>
    <p:extLst>
      <p:ext uri="{BB962C8B-B14F-4D97-AF65-F5344CB8AC3E}">
        <p14:creationId xmlns:p14="http://schemas.microsoft.com/office/powerpoint/2010/main" val="2104006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Star Spangled Banner</a:t>
            </a:r>
            <a:endParaRPr lang="en-US" dirty="0"/>
          </a:p>
        </p:txBody>
      </p:sp>
      <p:sp>
        <p:nvSpPr>
          <p:cNvPr id="3" name="Text Placeholder 2"/>
          <p:cNvSpPr>
            <a:spLocks noGrp="1"/>
          </p:cNvSpPr>
          <p:nvPr>
            <p:ph type="body" idx="1"/>
          </p:nvPr>
        </p:nvSpPr>
        <p:spPr>
          <a:xfrm>
            <a:off x="457200" y="1828800"/>
            <a:ext cx="4040188" cy="533399"/>
          </a:xfrm>
        </p:spPr>
        <p:txBody>
          <a:bodyPr>
            <a:normAutofit/>
          </a:bodyPr>
          <a:lstStyle/>
          <a:p>
            <a:pPr algn="ctr"/>
            <a:r>
              <a:rPr lang="en-US" dirty="0" smtClean="0"/>
              <a:t>Benjamin Tracy, </a:t>
            </a:r>
            <a:r>
              <a:rPr lang="en-US" dirty="0" err="1" smtClean="0"/>
              <a:t>Scty</a:t>
            </a:r>
            <a:r>
              <a:rPr lang="en-US" dirty="0" smtClean="0"/>
              <a:t>. Of Navy</a:t>
            </a:r>
          </a:p>
          <a:p>
            <a:pPr algn="ctr"/>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121017" y="2174875"/>
            <a:ext cx="2712554" cy="3951288"/>
          </a:xfrm>
        </p:spPr>
      </p:pic>
      <p:sp>
        <p:nvSpPr>
          <p:cNvPr id="5" name="Text Placeholder 4"/>
          <p:cNvSpPr>
            <a:spLocks noGrp="1"/>
          </p:cNvSpPr>
          <p:nvPr>
            <p:ph type="body" sz="quarter" idx="3"/>
          </p:nvPr>
        </p:nvSpPr>
        <p:spPr>
          <a:xfrm>
            <a:off x="4645025" y="1905000"/>
            <a:ext cx="4041775" cy="381000"/>
          </a:xfrm>
        </p:spPr>
        <p:txBody>
          <a:bodyPr>
            <a:normAutofit fontScale="92500" lnSpcReduction="20000"/>
          </a:bodyPr>
          <a:lstStyle/>
          <a:p>
            <a:pPr algn="ctr"/>
            <a:r>
              <a:rPr lang="en-US" dirty="0" smtClean="0"/>
              <a:t>President Woodrow Wilson</a:t>
            </a:r>
          </a:p>
          <a:p>
            <a:endParaRPr lang="en-US" dirty="0"/>
          </a:p>
        </p:txBody>
      </p:sp>
      <p:sp>
        <p:nvSpPr>
          <p:cNvPr id="4" name="Content Placeholder 3"/>
          <p:cNvSpPr>
            <a:spLocks noGrp="1"/>
          </p:cNvSpPr>
          <p:nvPr>
            <p:ph sz="quarter" idx="4"/>
          </p:nvPr>
        </p:nvSpPr>
        <p:spPr/>
        <p:txBody>
          <a:bodyPr/>
          <a:lstStyle/>
          <a:p>
            <a:endParaRPr lang="en-US"/>
          </a:p>
        </p:txBody>
      </p:sp>
      <p:pic>
        <p:nvPicPr>
          <p:cNvPr id="5122" name="Picture 2" descr="E:\SanDisk SecureAccess\ALZ FILES\National Anthem\Pres Wils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286000"/>
            <a:ext cx="4109984" cy="3715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484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Baseball in World War I</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pic>
        <p:nvPicPr>
          <p:cNvPr id="6146" name="Picture 2" descr="E:\SanDisk SecureAccess\ALZ FILES\National Anthem\Senators march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524000"/>
            <a:ext cx="6629400" cy="4678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392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Baseball in World War I</a:t>
            </a:r>
            <a:endParaRPr lang="en-US" dirty="0"/>
          </a:p>
        </p:txBody>
      </p:sp>
      <p:sp>
        <p:nvSpPr>
          <p:cNvPr id="3" name="Text Placeholder 2"/>
          <p:cNvSpPr>
            <a:spLocks noGrp="1"/>
          </p:cNvSpPr>
          <p:nvPr>
            <p:ph type="body" idx="1"/>
          </p:nvPr>
        </p:nvSpPr>
        <p:spPr/>
        <p:txBody>
          <a:bodyPr/>
          <a:lstStyle/>
          <a:p>
            <a:r>
              <a:rPr lang="en-US" dirty="0" smtClean="0"/>
              <a:t>Fred Thomas, Red Sox 3B</a:t>
            </a:r>
            <a:endParaRPr lang="en-US" dirty="0"/>
          </a:p>
        </p:txBody>
      </p:sp>
      <p:sp>
        <p:nvSpPr>
          <p:cNvPr id="5" name="Text Placeholder 4"/>
          <p:cNvSpPr>
            <a:spLocks noGrp="1"/>
          </p:cNvSpPr>
          <p:nvPr>
            <p:ph type="body" sz="quarter" idx="3"/>
          </p:nvPr>
        </p:nvSpPr>
        <p:spPr/>
        <p:txBody>
          <a:bodyPr>
            <a:normAutofit fontScale="92500" lnSpcReduction="20000"/>
          </a:bodyPr>
          <a:lstStyle/>
          <a:p>
            <a:r>
              <a:rPr lang="en-US" dirty="0" smtClean="0"/>
              <a:t>Great Lake Naval Station Baseball Team</a:t>
            </a:r>
            <a:endParaRPr lang="en-US" dirty="0"/>
          </a:p>
        </p:txBody>
      </p:sp>
      <p:sp>
        <p:nvSpPr>
          <p:cNvPr id="4" name="Content Placeholder 3"/>
          <p:cNvSpPr>
            <a:spLocks noGrp="1"/>
          </p:cNvSpPr>
          <p:nvPr>
            <p:ph sz="half" idx="2"/>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pic>
        <p:nvPicPr>
          <p:cNvPr id="9"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133600"/>
            <a:ext cx="2749062" cy="3970867"/>
          </a:xfrm>
          <a:prstGeom prst="rect">
            <a:avLst/>
          </a:prstGeom>
        </p:spPr>
      </p:pic>
      <p:pic>
        <p:nvPicPr>
          <p:cNvPr id="4099" name="Picture 3" descr="E:\SanDisk SecureAccess\ALZ FILES\National Anthem\1918halas_greatlak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152186"/>
            <a:ext cx="5181600" cy="4187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390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1918 World Series Red Sox vs Cubs</a:t>
            </a:r>
            <a:endParaRPr lang="en-US" dirty="0"/>
          </a:p>
        </p:txBody>
      </p:sp>
      <p:sp>
        <p:nvSpPr>
          <p:cNvPr id="3" name="Text Placeholder 2"/>
          <p:cNvSpPr>
            <a:spLocks noGrp="1"/>
          </p:cNvSpPr>
          <p:nvPr>
            <p:ph type="body" idx="1"/>
          </p:nvPr>
        </p:nvSpPr>
        <p:spPr/>
        <p:txBody>
          <a:bodyPr/>
          <a:lstStyle/>
          <a:p>
            <a:r>
              <a:rPr lang="en-US" dirty="0" smtClean="0"/>
              <a:t>Game 1 at </a:t>
            </a:r>
            <a:r>
              <a:rPr lang="en-US" dirty="0" err="1" smtClean="0"/>
              <a:t>Comiskey</a:t>
            </a:r>
            <a:r>
              <a:rPr lang="en-US" dirty="0" smtClean="0"/>
              <a:t> Park</a:t>
            </a:r>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76800" y="2286000"/>
            <a:ext cx="4114800" cy="3657600"/>
          </a:xfrm>
        </p:spPr>
      </p:pic>
      <p:sp>
        <p:nvSpPr>
          <p:cNvPr id="5" name="Text Placeholder 4"/>
          <p:cNvSpPr>
            <a:spLocks noGrp="1"/>
          </p:cNvSpPr>
          <p:nvPr>
            <p:ph type="body" sz="quarter" idx="3"/>
          </p:nvPr>
        </p:nvSpPr>
        <p:spPr/>
        <p:txBody>
          <a:bodyPr/>
          <a:lstStyle/>
          <a:p>
            <a:r>
              <a:rPr lang="en-US" dirty="0" smtClean="0"/>
              <a:t>          </a:t>
            </a:r>
            <a:endParaRPr lang="en-US" dirty="0"/>
          </a:p>
        </p:txBody>
      </p:sp>
      <p:sp>
        <p:nvSpPr>
          <p:cNvPr id="4" name="Content Placeholder 3"/>
          <p:cNvSpPr>
            <a:spLocks noGrp="1"/>
          </p:cNvSpPr>
          <p:nvPr>
            <p:ph sz="quarter" idx="4"/>
          </p:nvPr>
        </p:nvSpPr>
        <p:spPr>
          <a:xfrm>
            <a:off x="4724400" y="1828800"/>
            <a:ext cx="4041775" cy="3951288"/>
          </a:xfrm>
        </p:spPr>
        <p:txBody>
          <a:bodyPr/>
          <a:lstStyle/>
          <a:p>
            <a:r>
              <a:rPr lang="en-US" b="1" dirty="0" smtClean="0"/>
              <a:t>Ruth pitches 1-0 Shutout</a:t>
            </a:r>
            <a:endParaRPr lang="en-US" b="1" dirty="0"/>
          </a:p>
        </p:txBody>
      </p:sp>
      <p:pic>
        <p:nvPicPr>
          <p:cNvPr id="7170" name="Picture 2" descr="E:\SanDisk SecureAccess\ALZ FILES\National Anthem\1918 world series ticket game o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497419" y="1550581"/>
            <a:ext cx="1828801" cy="451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153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1918 World Series</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5800" y="2133600"/>
            <a:ext cx="4191000" cy="3200400"/>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334000" y="2133600"/>
            <a:ext cx="3429000" cy="3048000"/>
          </a:xfrm>
        </p:spPr>
      </p:pic>
    </p:spTree>
    <p:extLst>
      <p:ext uri="{BB962C8B-B14F-4D97-AF65-F5344CB8AC3E}">
        <p14:creationId xmlns:p14="http://schemas.microsoft.com/office/powerpoint/2010/main" val="1190384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National Anthem</a:t>
            </a:r>
            <a:endParaRPr lang="en-US" dirty="0"/>
          </a:p>
        </p:txBody>
      </p:sp>
      <p:sp>
        <p:nvSpPr>
          <p:cNvPr id="3" name="Content Placeholder 2"/>
          <p:cNvSpPr>
            <a:spLocks noGrp="1"/>
          </p:cNvSpPr>
          <p:nvPr>
            <p:ph idx="1"/>
          </p:nvPr>
        </p:nvSpPr>
        <p:spPr>
          <a:xfrm>
            <a:off x="609600" y="1219201"/>
            <a:ext cx="8077200" cy="2819400"/>
          </a:xfrm>
        </p:spPr>
        <p:txBody>
          <a:bodyPr>
            <a:normAutofit/>
          </a:bodyPr>
          <a:lstStyle/>
          <a:p>
            <a:r>
              <a:rPr lang="en-US" sz="2400" dirty="0" smtClean="0"/>
              <a:t>In 1931, Congress officially adopted “The Star Spangled Banner” as our national anthem.</a:t>
            </a:r>
          </a:p>
          <a:p>
            <a:r>
              <a:rPr lang="en-US" sz="2400" dirty="0" smtClean="0"/>
              <a:t>It was played at baseball games sporadically through the 1920’s and 30’s, and became a tradition during World War II.</a:t>
            </a:r>
          </a:p>
          <a:p>
            <a:endParaRPr lang="en-US" dirty="0" smtClean="0"/>
          </a:p>
          <a:p>
            <a:endParaRPr lang="en-US" dirty="0"/>
          </a:p>
        </p:txBody>
      </p:sp>
      <p:pic>
        <p:nvPicPr>
          <p:cNvPr id="8194" name="Picture 2" descr="E:\SanDisk SecureAccess\ALZ FILES\National Anthem\Ballplayers w hats of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848733"/>
            <a:ext cx="7239000" cy="3771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032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662</TotalTime>
  <Words>1356</Words>
  <Application>Microsoft Office PowerPoint</Application>
  <PresentationFormat>On-screen Show (4:3)</PresentationFormat>
  <Paragraphs>45</Paragraphs>
  <Slides>11</Slides>
  <Notes>10</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The National Anthem and Baseball </vt:lpstr>
      <vt:lpstr>The Defence of Fort M’Henry</vt:lpstr>
      <vt:lpstr>Star Spangled Banner</vt:lpstr>
      <vt:lpstr>The Star Spangled Banner</vt:lpstr>
      <vt:lpstr>Baseball in World War I</vt:lpstr>
      <vt:lpstr>Baseball in World War I</vt:lpstr>
      <vt:lpstr>1918 World Series Red Sox vs Cubs</vt:lpstr>
      <vt:lpstr>1918 World Series</vt:lpstr>
      <vt:lpstr>The National Anthem</vt:lpstr>
      <vt:lpstr>The National Anthem</vt:lpstr>
      <vt:lpstr>PLAY BALL!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National Anthem and Baseball</dc:title>
  <dc:creator>owner</dc:creator>
  <cp:lastModifiedBy>owner</cp:lastModifiedBy>
  <cp:revision>38</cp:revision>
  <dcterms:created xsi:type="dcterms:W3CDTF">2016-11-11T03:00:26Z</dcterms:created>
  <dcterms:modified xsi:type="dcterms:W3CDTF">2018-08-01T01:47:04Z</dcterms:modified>
</cp:coreProperties>
</file>