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7" r:id="rId3"/>
    <p:sldId id="325" r:id="rId4"/>
    <p:sldId id="355" r:id="rId5"/>
    <p:sldId id="354" r:id="rId6"/>
    <p:sldId id="343" r:id="rId7"/>
    <p:sldId id="348" r:id="rId8"/>
    <p:sldId id="346" r:id="rId9"/>
    <p:sldId id="370" r:id="rId10"/>
    <p:sldId id="372" r:id="rId11"/>
    <p:sldId id="364" r:id="rId12"/>
    <p:sldId id="365" r:id="rId13"/>
    <p:sldId id="366" r:id="rId14"/>
    <p:sldId id="3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88" d="100"/>
          <a:sy n="88" d="100"/>
        </p:scale>
        <p:origin x="648" y="90"/>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2/23/2019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2/23/2019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erfect_gam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David_Cone" TargetMode="External"/><Relationship Id="rId5" Type="http://schemas.openxmlformats.org/officeDocument/2006/relationships/hyperlink" Target="https://en.wikipedia.org/wiki/David_Wells" TargetMode="External"/><Relationship Id="rId4" Type="http://schemas.openxmlformats.org/officeDocument/2006/relationships/hyperlink" Target="https://en.wikipedia.org/wiki/Tom_Brown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dirty="0"/>
          </a:p>
        </p:txBody>
      </p:sp>
    </p:spTree>
    <p:extLst>
      <p:ext uri="{BB962C8B-B14F-4D97-AF65-F5344CB8AC3E}">
        <p14:creationId xmlns:p14="http://schemas.microsoft.com/office/powerpoint/2010/main" val="191382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05C1D8F7-2BDD-4C56-98AF-2E212EF349F3}" type="slidenum">
              <a:rPr lang="en-US" smtClean="0"/>
              <a:t>11</a:t>
            </a:fld>
            <a:endParaRPr lang="en-US" dirty="0"/>
          </a:p>
        </p:txBody>
      </p:sp>
    </p:spTree>
    <p:extLst>
      <p:ext uri="{BB962C8B-B14F-4D97-AF65-F5344CB8AC3E}">
        <p14:creationId xmlns:p14="http://schemas.microsoft.com/office/powerpoint/2010/main" val="222102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25 years before stereo TV, they used 2 audio channels, and broadcast 1 over ABC radio and 1 over ABC television. So people turned on the radio and the TV and got a version of stereo. </a:t>
            </a:r>
            <a:endParaRPr lang="en-US" u="none" dirty="0"/>
          </a:p>
        </p:txBody>
      </p:sp>
      <p:sp>
        <p:nvSpPr>
          <p:cNvPr id="4" name="Slide Number Placeholder 3"/>
          <p:cNvSpPr>
            <a:spLocks noGrp="1"/>
          </p:cNvSpPr>
          <p:nvPr>
            <p:ph type="sldNum" sz="quarter" idx="10"/>
          </p:nvPr>
        </p:nvSpPr>
        <p:spPr/>
        <p:txBody>
          <a:bodyPr/>
          <a:lstStyle/>
          <a:p>
            <a:fld id="{05C1D8F7-2BDD-4C56-98AF-2E212EF349F3}" type="slidenum">
              <a:rPr lang="en-US" smtClean="0"/>
              <a:t>12</a:t>
            </a:fld>
            <a:endParaRPr lang="en-US" dirty="0"/>
          </a:p>
        </p:txBody>
      </p:sp>
    </p:spTree>
    <p:extLst>
      <p:ext uri="{BB962C8B-B14F-4D97-AF65-F5344CB8AC3E}">
        <p14:creationId xmlns:p14="http://schemas.microsoft.com/office/powerpoint/2010/main" val="154636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London is 6 hours ahead.</a:t>
            </a:r>
            <a:endParaRPr lang="en-US" u="none" dirty="0"/>
          </a:p>
        </p:txBody>
      </p:sp>
      <p:sp>
        <p:nvSpPr>
          <p:cNvPr id="4" name="Slide Number Placeholder 3"/>
          <p:cNvSpPr>
            <a:spLocks noGrp="1"/>
          </p:cNvSpPr>
          <p:nvPr>
            <p:ph type="sldNum" sz="quarter" idx="10"/>
          </p:nvPr>
        </p:nvSpPr>
        <p:spPr/>
        <p:txBody>
          <a:bodyPr/>
          <a:lstStyle/>
          <a:p>
            <a:fld id="{05C1D8F7-2BDD-4C56-98AF-2E212EF349F3}" type="slidenum">
              <a:rPr lang="en-US" smtClean="0"/>
              <a:t>13</a:t>
            </a:fld>
            <a:endParaRPr lang="en-US" dirty="0"/>
          </a:p>
        </p:txBody>
      </p:sp>
    </p:spTree>
    <p:extLst>
      <p:ext uri="{BB962C8B-B14F-4D97-AF65-F5344CB8AC3E}">
        <p14:creationId xmlns:p14="http://schemas.microsoft.com/office/powerpoint/2010/main" val="218644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Miami Beach. Liston didn’t come out</a:t>
            </a:r>
            <a:r>
              <a:rPr lang="en-US" sz="1200" b="0" i="0" u="none" strike="noStrike" kern="1200" baseline="0" dirty="0" smtClean="0">
                <a:solidFill>
                  <a:schemeClr val="tx1"/>
                </a:solidFill>
                <a:effectLst/>
                <a:latin typeface="+mn-lt"/>
                <a:ea typeface="+mn-ea"/>
                <a:cs typeface="+mn-cs"/>
              </a:rPr>
              <a:t> for </a:t>
            </a:r>
            <a:r>
              <a:rPr lang="en-US" sz="1200" b="0" i="0" u="none" strike="noStrike" kern="1200" dirty="0" smtClean="0">
                <a:solidFill>
                  <a:schemeClr val="tx1"/>
                </a:solidFill>
                <a:effectLst/>
                <a:latin typeface="+mn-lt"/>
                <a:ea typeface="+mn-ea"/>
                <a:cs typeface="+mn-cs"/>
              </a:rPr>
              <a:t>the 7</a:t>
            </a:r>
            <a:r>
              <a:rPr lang="en-US" sz="1200" b="0" i="0" u="none" strike="noStrike" kern="1200" baseline="30000" dirty="0" smtClean="0">
                <a:solidFill>
                  <a:schemeClr val="tx1"/>
                </a:solidFill>
                <a:effectLst/>
                <a:latin typeface="+mn-lt"/>
                <a:ea typeface="+mn-ea"/>
                <a:cs typeface="+mn-cs"/>
              </a:rPr>
              <a:t>th</a:t>
            </a:r>
            <a:r>
              <a:rPr lang="en-US" sz="1200" b="0" i="0" u="none" strike="noStrike" kern="1200" dirty="0" smtClean="0">
                <a:solidFill>
                  <a:schemeClr val="tx1"/>
                </a:solidFill>
                <a:effectLst/>
                <a:latin typeface="+mn-lt"/>
                <a:ea typeface="+mn-ea"/>
                <a:cs typeface="+mn-cs"/>
              </a:rPr>
              <a:t> round. TKO victory. Sports Illustrated listed this</a:t>
            </a:r>
            <a:r>
              <a:rPr lang="en-US" sz="1200" b="0" i="0" u="none" strike="noStrike" kern="1200" baseline="0" dirty="0" smtClean="0">
                <a:solidFill>
                  <a:schemeClr val="tx1"/>
                </a:solidFill>
                <a:effectLst/>
                <a:latin typeface="+mn-lt"/>
                <a:ea typeface="+mn-ea"/>
                <a:cs typeface="+mn-cs"/>
              </a:rPr>
              <a:t> in the top 25 </a:t>
            </a:r>
            <a:r>
              <a:rPr lang="en-US" sz="1200" b="0" i="0" u="none" strike="noStrike" kern="1200" dirty="0" smtClean="0">
                <a:solidFill>
                  <a:schemeClr val="tx1"/>
                </a:solidFill>
                <a:effectLst/>
                <a:latin typeface="+mn-lt"/>
                <a:ea typeface="+mn-ea"/>
                <a:cs typeface="+mn-cs"/>
              </a:rPr>
              <a:t>sports moment of the 20</a:t>
            </a:r>
            <a:r>
              <a:rPr lang="en-US" sz="1200" b="0" i="0" u="none" strike="noStrike" kern="1200" baseline="30000" dirty="0" smtClean="0">
                <a:solidFill>
                  <a:schemeClr val="tx1"/>
                </a:solidFill>
                <a:effectLst/>
                <a:latin typeface="+mn-lt"/>
                <a:ea typeface="+mn-ea"/>
                <a:cs typeface="+mn-cs"/>
              </a:rPr>
              <a:t>th</a:t>
            </a:r>
            <a:r>
              <a:rPr lang="en-US" sz="1200" b="0" i="0" u="none" strike="noStrike" kern="1200" dirty="0" smtClean="0">
                <a:solidFill>
                  <a:schemeClr val="tx1"/>
                </a:solidFill>
                <a:effectLst/>
                <a:latin typeface="+mn-lt"/>
                <a:ea typeface="+mn-ea"/>
                <a:cs typeface="+mn-cs"/>
              </a:rPr>
              <a:t> century</a:t>
            </a:r>
            <a:r>
              <a:rPr lang="en-US" sz="1200" b="0" i="0" u="none" strike="noStrike" kern="1200" dirty="0" smtClean="0">
                <a:solidFill>
                  <a:schemeClr val="tx1"/>
                </a:solidFill>
                <a:effectLst/>
                <a:latin typeface="+mn-lt"/>
                <a:ea typeface="+mn-ea"/>
                <a:cs typeface="+mn-cs"/>
              </a:rPr>
              <a:t>. </a:t>
            </a:r>
            <a:r>
              <a:rPr lang="en-US" sz="1200" b="0" i="0" u="none" strike="noStrike" kern="1200" smtClean="0">
                <a:solidFill>
                  <a:schemeClr val="tx1"/>
                </a:solidFill>
                <a:effectLst/>
                <a:latin typeface="+mn-lt"/>
                <a:ea typeface="+mn-ea"/>
                <a:cs typeface="+mn-cs"/>
              </a:rPr>
              <a:t>Great photograph.</a:t>
            </a:r>
            <a:endParaRPr lang="en-US" u="none" dirty="0"/>
          </a:p>
        </p:txBody>
      </p:sp>
      <p:sp>
        <p:nvSpPr>
          <p:cNvPr id="4" name="Slide Number Placeholder 3"/>
          <p:cNvSpPr>
            <a:spLocks noGrp="1"/>
          </p:cNvSpPr>
          <p:nvPr>
            <p:ph type="sldNum" sz="quarter" idx="10"/>
          </p:nvPr>
        </p:nvSpPr>
        <p:spPr/>
        <p:txBody>
          <a:bodyPr/>
          <a:lstStyle/>
          <a:p>
            <a:fld id="{05C1D8F7-2BDD-4C56-98AF-2E212EF349F3}" type="slidenum">
              <a:rPr lang="en-US" smtClean="0"/>
              <a:t>3</a:t>
            </a:fld>
            <a:endParaRPr lang="en-US" dirty="0"/>
          </a:p>
        </p:txBody>
      </p:sp>
    </p:spTree>
    <p:extLst>
      <p:ext uri="{BB962C8B-B14F-4D97-AF65-F5344CB8AC3E}">
        <p14:creationId xmlns:p14="http://schemas.microsoft.com/office/powerpoint/2010/main" val="220808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dirty="0"/>
          </a:p>
        </p:txBody>
      </p:sp>
    </p:spTree>
    <p:extLst>
      <p:ext uri="{BB962C8B-B14F-4D97-AF65-F5344CB8AC3E}">
        <p14:creationId xmlns:p14="http://schemas.microsoft.com/office/powerpoint/2010/main" val="115317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dirty="0"/>
          </a:p>
        </p:txBody>
      </p:sp>
    </p:spTree>
    <p:extLst>
      <p:ext uri="{BB962C8B-B14F-4D97-AF65-F5344CB8AC3E}">
        <p14:creationId xmlns:p14="http://schemas.microsoft.com/office/powerpoint/2010/main" val="20634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dirty="0"/>
          </a:p>
        </p:txBody>
      </p:sp>
    </p:spTree>
    <p:extLst>
      <p:ext uri="{BB962C8B-B14F-4D97-AF65-F5344CB8AC3E}">
        <p14:creationId xmlns:p14="http://schemas.microsoft.com/office/powerpoint/2010/main" val="18524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Irvin: After 4 years in the Negro League and 1 in the Mexican League</a:t>
            </a:r>
            <a:r>
              <a:rPr lang="en-US" baseline="0" dirty="0" smtClean="0"/>
              <a:t>, he served 3 years in the army. Was in a secondary infantry line at WWII’s Battle of the Bulge. Returned to baseball but had continual ringing in his ears from the war, which affected his balance and dexterity. Made the majors at age 30.</a:t>
            </a:r>
            <a:endParaRPr lang="en-US" dirty="0" smtClean="0"/>
          </a:p>
          <a:p>
            <a:r>
              <a:rPr lang="en-US" dirty="0" smtClean="0"/>
              <a:t>Santo: 9-time all star; 5 Gold Gloves at 3</a:t>
            </a:r>
            <a:r>
              <a:rPr lang="en-US" baseline="30000" dirty="0" smtClean="0"/>
              <a:t>rd</a:t>
            </a:r>
            <a:r>
              <a:rPr lang="en-US" baseline="0" dirty="0" smtClean="0"/>
              <a:t> base</a:t>
            </a:r>
            <a:r>
              <a:rPr lang="en-US" dirty="0" smtClean="0"/>
              <a:t>; Hall of</a:t>
            </a:r>
            <a:r>
              <a:rPr lang="en-US" baseline="0" dirty="0" smtClean="0"/>
              <a:t> Fame in 2012.</a:t>
            </a:r>
            <a:endParaRPr lang="en-US" dirty="0" smtClean="0"/>
          </a:p>
          <a:p>
            <a:r>
              <a:rPr lang="en-US" dirty="0" smtClean="0"/>
              <a:t>O’Neill: </a:t>
            </a:r>
            <a:r>
              <a:rPr lang="en-US" dirty="0" smtClean="0"/>
              <a:t>5-time</a:t>
            </a:r>
            <a:r>
              <a:rPr lang="en-US" baseline="0" dirty="0" smtClean="0"/>
              <a:t> </a:t>
            </a:r>
            <a:r>
              <a:rPr lang="en-US" baseline="0" dirty="0" smtClean="0"/>
              <a:t>all star; 5-time World Series champ; </a:t>
            </a:r>
            <a:r>
              <a:rPr lang="en-US" sz="1200" b="0" i="0" u="none" strike="noStrike" kern="1200" dirty="0" smtClean="0">
                <a:solidFill>
                  <a:schemeClr val="tx1"/>
                </a:solidFill>
                <a:effectLst/>
                <a:latin typeface="+mn-lt"/>
                <a:ea typeface="+mn-ea"/>
                <a:cs typeface="+mn-cs"/>
              </a:rPr>
              <a:t>only player to play on the winning team in 3 </a:t>
            </a:r>
            <a:r>
              <a:rPr lang="en-US" sz="1200" b="0" i="0" u="none" strike="noStrike" kern="1200" dirty="0" smtClean="0">
                <a:solidFill>
                  <a:schemeClr val="tx1"/>
                </a:solidFill>
                <a:effectLst/>
                <a:latin typeface="+mn-lt"/>
                <a:ea typeface="+mn-ea"/>
                <a:cs typeface="+mn-cs"/>
                <a:hlinkClick r:id="rId3" tooltip="Perfect game"/>
              </a:rPr>
              <a:t>perfect games</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Tom Browning"/>
              </a:rPr>
              <a:t>Tom Browning</a:t>
            </a:r>
            <a:r>
              <a:rPr lang="en-US" sz="1200" b="0" i="0" u="none" strike="noStrike" kern="1200" dirty="0" smtClean="0">
                <a:solidFill>
                  <a:schemeClr val="tx1"/>
                </a:solidFill>
                <a:effectLst/>
                <a:latin typeface="+mn-lt"/>
                <a:ea typeface="+mn-ea"/>
                <a:cs typeface="+mn-cs"/>
              </a:rPr>
              <a:t>'s (Reds) perfect game in 1988; </a:t>
            </a:r>
            <a:r>
              <a:rPr lang="en-US" sz="1200" b="0" i="0" u="none" strike="noStrike" kern="1200" dirty="0" smtClean="0">
                <a:solidFill>
                  <a:schemeClr val="tx1"/>
                </a:solidFill>
                <a:effectLst/>
                <a:latin typeface="+mn-lt"/>
                <a:ea typeface="+mn-ea"/>
                <a:cs typeface="+mn-cs"/>
                <a:hlinkClick r:id="rId5" tooltip="David Wells"/>
              </a:rPr>
              <a:t>David Wells</a:t>
            </a:r>
            <a:r>
              <a:rPr lang="en-US" sz="1200" b="0" i="0" u="none" strike="noStrike" kern="1200" dirty="0" smtClean="0">
                <a:solidFill>
                  <a:schemeClr val="tx1"/>
                </a:solidFill>
                <a:effectLst/>
                <a:latin typeface="+mn-lt"/>
                <a:ea typeface="+mn-ea"/>
                <a:cs typeface="+mn-cs"/>
              </a:rPr>
              <a:t>' in 1998; </a:t>
            </a:r>
            <a:r>
              <a:rPr lang="en-US" sz="1200" b="0" i="0" u="none" strike="noStrike" kern="1200" dirty="0" smtClean="0">
                <a:solidFill>
                  <a:schemeClr val="tx1"/>
                </a:solidFill>
                <a:effectLst/>
                <a:latin typeface="+mn-lt"/>
                <a:ea typeface="+mn-ea"/>
                <a:cs typeface="+mn-cs"/>
                <a:hlinkClick r:id="rId6" tooltip="David Cone"/>
              </a:rPr>
              <a:t>David Cone</a:t>
            </a:r>
            <a:r>
              <a:rPr lang="en-US" sz="1200" b="0" i="0" u="none" strike="noStrike" kern="1200" dirty="0" smtClean="0">
                <a:solidFill>
                  <a:schemeClr val="tx1"/>
                </a:solidFill>
                <a:effectLst/>
                <a:latin typeface="+mn-lt"/>
                <a:ea typeface="+mn-ea"/>
                <a:cs typeface="+mn-cs"/>
              </a:rPr>
              <a:t>'s in 1999. </a:t>
            </a:r>
            <a:r>
              <a:rPr lang="en-US" sz="1200" b="0" i="0" u="none" strike="noStrike" kern="1200" dirty="0" smtClean="0">
                <a:solidFill>
                  <a:schemeClr val="tx1"/>
                </a:solidFill>
                <a:effectLst/>
                <a:latin typeface="+mn-lt"/>
                <a:ea typeface="+mn-ea"/>
                <a:cs typeface="+mn-cs"/>
              </a:rPr>
              <a:t>Was</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on “Seinfeld”.</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dirty="0"/>
          </a:p>
        </p:txBody>
      </p:sp>
    </p:spTree>
    <p:extLst>
      <p:ext uri="{BB962C8B-B14F-4D97-AF65-F5344CB8AC3E}">
        <p14:creationId xmlns:p14="http://schemas.microsoft.com/office/powerpoint/2010/main" val="11142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a </a:t>
            </a:r>
            <a:r>
              <a:rPr lang="en-US" dirty="0" smtClean="0"/>
              <a:t>group. </a:t>
            </a:r>
            <a:r>
              <a:rPr lang="en-US" sz="1200" kern="1200" dirty="0" smtClean="0">
                <a:solidFill>
                  <a:schemeClr val="tx1"/>
                </a:solidFill>
                <a:effectLst/>
                <a:latin typeface="+mn-lt"/>
                <a:ea typeface="+mn-ea"/>
                <a:cs typeface="+mn-cs"/>
              </a:rPr>
              <a:t>TV, radio, movies, vaudeville, cartoons Broadway. Part of a group.</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8</a:t>
            </a:fld>
            <a:endParaRPr lang="en-US" dirty="0"/>
          </a:p>
        </p:txBody>
      </p:sp>
    </p:spTree>
    <p:extLst>
      <p:ext uri="{BB962C8B-B14F-4D97-AF65-F5344CB8AC3E}">
        <p14:creationId xmlns:p14="http://schemas.microsoft.com/office/powerpoint/2010/main" val="3041316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George Harrison, Jim Backus,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Zeppo</a:t>
            </a:r>
            <a:r>
              <a:rPr lang="en-US" sz="1200" kern="1200" baseline="0" dirty="0" smtClean="0">
                <a:solidFill>
                  <a:schemeClr val="tx1"/>
                </a:solidFill>
                <a:effectLst/>
                <a:latin typeface="+mn-lt"/>
                <a:ea typeface="+mn-ea"/>
                <a:cs typeface="+mn-cs"/>
              </a:rPr>
              <a:t> Marx (Herbert)</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9</a:t>
            </a:fld>
            <a:endParaRPr lang="en-US" dirty="0"/>
          </a:p>
        </p:txBody>
      </p:sp>
    </p:spTree>
    <p:extLst>
      <p:ext uri="{BB962C8B-B14F-4D97-AF65-F5344CB8AC3E}">
        <p14:creationId xmlns:p14="http://schemas.microsoft.com/office/powerpoint/2010/main" val="244070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10</a:t>
            </a:fld>
            <a:endParaRPr lang="en-US" dirty="0"/>
          </a:p>
        </p:txBody>
      </p:sp>
    </p:spTree>
    <p:extLst>
      <p:ext uri="{BB962C8B-B14F-4D97-AF65-F5344CB8AC3E}">
        <p14:creationId xmlns:p14="http://schemas.microsoft.com/office/powerpoint/2010/main" val="1645381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2/23/2019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2/23/2019</a:t>
            </a:fld>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onabbeyroad.com/cam.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g"/><Relationship Id="rId7" Type="http://schemas.openxmlformats.org/officeDocument/2006/relationships/hyperlink" Target="https://www.youtube.com/watch?v=PUV_2cqbrbo"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6.jp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838200"/>
            <a:ext cx="9525000" cy="2362199"/>
          </a:xfrm>
        </p:spPr>
        <p:txBody>
          <a:bodyPr>
            <a:noAutofit/>
          </a:bodyPr>
          <a:lstStyle/>
          <a:p>
            <a:pPr algn="r"/>
            <a:r>
              <a:rPr lang="en-US" sz="8000" dirty="0"/>
              <a:t>This Day in </a:t>
            </a:r>
            <a:r>
              <a:rPr lang="en-US" sz="8000" dirty="0" smtClean="0"/>
              <a:t>History</a:t>
            </a:r>
            <a:br>
              <a:rPr lang="en-US" sz="8000" dirty="0" smtClean="0"/>
            </a:br>
            <a:r>
              <a:rPr lang="en-US" sz="2000" dirty="0"/>
              <a:t/>
            </a:r>
            <a:br>
              <a:rPr lang="en-US" sz="2000" dirty="0"/>
            </a:br>
            <a:r>
              <a:rPr lang="en-US" sz="8000" dirty="0"/>
              <a:t>                     </a:t>
            </a:r>
            <a:r>
              <a:rPr lang="en-US" sz="8000" dirty="0" smtClean="0"/>
              <a:t>  February 25</a:t>
            </a:r>
            <a:endParaRPr lang="en-US" sz="8000" dirty="0"/>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2362200"/>
            <a:ext cx="11887200" cy="1446550"/>
          </a:xfrm>
          <a:prstGeom prst="rect">
            <a:avLst/>
          </a:prstGeom>
          <a:noFill/>
        </p:spPr>
        <p:txBody>
          <a:bodyPr wrap="square" rtlCol="0">
            <a:spAutoFit/>
          </a:bodyPr>
          <a:lstStyle/>
          <a:p>
            <a:pPr algn="ctr"/>
            <a:r>
              <a:rPr lang="en-US" sz="8800" dirty="0" smtClean="0"/>
              <a:t>History</a:t>
            </a:r>
            <a:endParaRPr lang="en-US" sz="8800" dirty="0"/>
          </a:p>
        </p:txBody>
      </p:sp>
    </p:spTree>
    <p:extLst>
      <p:ext uri="{BB962C8B-B14F-4D97-AF65-F5344CB8AC3E}">
        <p14:creationId xmlns:p14="http://schemas.microsoft.com/office/powerpoint/2010/main" val="8490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76200"/>
            <a:ext cx="11887200" cy="830997"/>
          </a:xfrm>
          <a:prstGeom prst="rect">
            <a:avLst/>
          </a:prstGeom>
          <a:noFill/>
        </p:spPr>
        <p:txBody>
          <a:bodyPr wrap="square" rtlCol="0">
            <a:spAutoFit/>
          </a:bodyPr>
          <a:lstStyle/>
          <a:p>
            <a:pPr algn="ctr"/>
            <a:r>
              <a:rPr lang="en-US" sz="4800" dirty="0" smtClean="0"/>
              <a:t>February 25, 1974 – A Long Bike Ride Starts</a:t>
            </a:r>
            <a:endParaRPr lang="en-US" sz="4800" dirty="0"/>
          </a:p>
        </p:txBody>
      </p:sp>
      <p:sp>
        <p:nvSpPr>
          <p:cNvPr id="6" name="TextBox 5"/>
          <p:cNvSpPr txBox="1"/>
          <p:nvPr/>
        </p:nvSpPr>
        <p:spPr>
          <a:xfrm>
            <a:off x="304800" y="5105400"/>
            <a:ext cx="11582400" cy="1569660"/>
          </a:xfrm>
          <a:prstGeom prst="rect">
            <a:avLst/>
          </a:prstGeom>
          <a:noFill/>
        </p:spPr>
        <p:txBody>
          <a:bodyPr wrap="square" rtlCol="0">
            <a:spAutoFit/>
          </a:bodyPr>
          <a:lstStyle/>
          <a:p>
            <a:r>
              <a:rPr lang="en-US" sz="3200" dirty="0"/>
              <a:t>Veronica and Colin </a:t>
            </a:r>
            <a:r>
              <a:rPr lang="en-US" sz="3200" dirty="0" err="1"/>
              <a:t>Scargill</a:t>
            </a:r>
            <a:r>
              <a:rPr lang="en-US" sz="3200" dirty="0"/>
              <a:t> </a:t>
            </a:r>
            <a:r>
              <a:rPr lang="en-US" sz="3200" dirty="0" smtClean="0"/>
              <a:t>of England begin a </a:t>
            </a:r>
            <a:r>
              <a:rPr lang="en-US" sz="3200" dirty="0"/>
              <a:t>tandem </a:t>
            </a:r>
            <a:r>
              <a:rPr lang="en-US" sz="3200" dirty="0" smtClean="0"/>
              <a:t>bike ride</a:t>
            </a:r>
            <a:r>
              <a:rPr lang="en-US" sz="3200" dirty="0"/>
              <a:t>, </a:t>
            </a:r>
            <a:r>
              <a:rPr lang="en-US" sz="3200" dirty="0" smtClean="0"/>
              <a:t>which goes a </a:t>
            </a:r>
            <a:r>
              <a:rPr lang="en-US" sz="3200" dirty="0"/>
              <a:t>record 18,020 miles around the </a:t>
            </a:r>
            <a:r>
              <a:rPr lang="en-US" sz="3200" dirty="0" smtClean="0"/>
              <a:t>world. They finish on August 27, 1975. Surprisingly, they’re still married!</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209" y="1066800"/>
            <a:ext cx="4934191" cy="37105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66800"/>
            <a:ext cx="5569249" cy="3710512"/>
          </a:xfrm>
          <a:prstGeom prst="rect">
            <a:avLst/>
          </a:prstGeom>
        </p:spPr>
      </p:pic>
    </p:spTree>
    <p:extLst>
      <p:ext uri="{BB962C8B-B14F-4D97-AF65-F5344CB8AC3E}">
        <p14:creationId xmlns:p14="http://schemas.microsoft.com/office/powerpoint/2010/main" val="155319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76200"/>
            <a:ext cx="11887200" cy="1569660"/>
          </a:xfrm>
          <a:prstGeom prst="rect">
            <a:avLst/>
          </a:prstGeom>
          <a:noFill/>
        </p:spPr>
        <p:txBody>
          <a:bodyPr wrap="square" rtlCol="0">
            <a:spAutoFit/>
          </a:bodyPr>
          <a:lstStyle/>
          <a:p>
            <a:pPr algn="ctr"/>
            <a:r>
              <a:rPr lang="en-US" sz="4800" dirty="0" smtClean="0"/>
              <a:t>February 25, 1982</a:t>
            </a:r>
          </a:p>
          <a:p>
            <a:pPr algn="ctr"/>
            <a:r>
              <a:rPr lang="en-US" sz="4800" dirty="0" smtClean="0"/>
              <a:t>Final Lawrence Welk Show Airs</a:t>
            </a:r>
            <a:endParaRPr lang="en-US" sz="4800" dirty="0"/>
          </a:p>
        </p:txBody>
      </p:sp>
      <p:sp>
        <p:nvSpPr>
          <p:cNvPr id="4" name="Rectangle 3"/>
          <p:cNvSpPr/>
          <p:nvPr/>
        </p:nvSpPr>
        <p:spPr>
          <a:xfrm>
            <a:off x="8131629" y="1645860"/>
            <a:ext cx="4038600" cy="4893647"/>
          </a:xfrm>
          <a:prstGeom prst="rect">
            <a:avLst/>
          </a:prstGeom>
        </p:spPr>
        <p:txBody>
          <a:bodyPr wrap="square">
            <a:spAutoFit/>
          </a:bodyPr>
          <a:lstStyle/>
          <a:p>
            <a:r>
              <a:rPr lang="en-US" sz="2400" dirty="0" smtClean="0"/>
              <a:t>First aired in 1951 in LA.</a:t>
            </a:r>
          </a:p>
          <a:p>
            <a:endParaRPr lang="en-US" sz="2400" dirty="0" smtClean="0"/>
          </a:p>
          <a:p>
            <a:r>
              <a:rPr lang="en-US" sz="2400" dirty="0"/>
              <a:t>When </a:t>
            </a:r>
            <a:r>
              <a:rPr lang="en-US" sz="2400" dirty="0" smtClean="0"/>
              <a:t>it went national in 1955, it was called “The Dodge Dancing Party”. From 1956 to 1958, it was called “Lawrence </a:t>
            </a:r>
            <a:r>
              <a:rPr lang="en-US" sz="2400" dirty="0"/>
              <a:t>Welk Presents Top Tunes and New </a:t>
            </a:r>
            <a:r>
              <a:rPr lang="en-US" sz="2400" dirty="0" smtClean="0"/>
              <a:t>Talent”. From 1958 to 1959, it was “Lawrence </a:t>
            </a:r>
            <a:r>
              <a:rPr lang="en-US" sz="2400" dirty="0"/>
              <a:t>Welk's Plymouth </a:t>
            </a:r>
            <a:r>
              <a:rPr lang="en-US" sz="2400" dirty="0" smtClean="0"/>
              <a:t>Show”.</a:t>
            </a:r>
          </a:p>
          <a:p>
            <a:endParaRPr lang="en-US" sz="2400" dirty="0"/>
          </a:p>
          <a:p>
            <a:r>
              <a:rPr lang="en-US" sz="2400" dirty="0" smtClean="0"/>
              <a:t>“A 1 and a 2 and a 3.”</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6229"/>
            <a:ext cx="7620000" cy="5080000"/>
          </a:xfrm>
          <a:prstGeom prst="rect">
            <a:avLst/>
          </a:prstGeom>
        </p:spPr>
      </p:pic>
    </p:spTree>
    <p:extLst>
      <p:ext uri="{BB962C8B-B14F-4D97-AF65-F5344CB8AC3E}">
        <p14:creationId xmlns:p14="http://schemas.microsoft.com/office/powerpoint/2010/main" val="31245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76200"/>
            <a:ext cx="11887200" cy="769441"/>
          </a:xfrm>
          <a:prstGeom prst="rect">
            <a:avLst/>
          </a:prstGeom>
          <a:noFill/>
        </p:spPr>
        <p:txBody>
          <a:bodyPr wrap="square" rtlCol="0">
            <a:spAutoFit/>
          </a:bodyPr>
          <a:lstStyle/>
          <a:p>
            <a:pPr algn="ctr"/>
            <a:r>
              <a:rPr lang="en-US" sz="4400" smtClean="0"/>
              <a:t>February 25 – </a:t>
            </a:r>
            <a:r>
              <a:rPr lang="en-US" sz="4400" dirty="0" smtClean="0"/>
              <a:t>Another Big Day For The Beatles</a:t>
            </a:r>
            <a:endParaRPr lang="en-US" sz="4400" dirty="0"/>
          </a:p>
        </p:txBody>
      </p:sp>
      <p:sp>
        <p:nvSpPr>
          <p:cNvPr id="5" name="TextBox 4"/>
          <p:cNvSpPr txBox="1"/>
          <p:nvPr/>
        </p:nvSpPr>
        <p:spPr>
          <a:xfrm>
            <a:off x="6096000" y="1447800"/>
            <a:ext cx="5943600" cy="4524315"/>
          </a:xfrm>
          <a:prstGeom prst="rect">
            <a:avLst/>
          </a:prstGeom>
          <a:noFill/>
        </p:spPr>
        <p:txBody>
          <a:bodyPr wrap="square" rtlCol="0">
            <a:spAutoFit/>
          </a:bodyPr>
          <a:lstStyle/>
          <a:p>
            <a:r>
              <a:rPr lang="en-US" sz="3200" dirty="0" smtClean="0"/>
              <a:t>1963 – Release their first U.S. single “Please, Please Me”.</a:t>
            </a:r>
          </a:p>
          <a:p>
            <a:endParaRPr lang="en-US" sz="3200" dirty="0"/>
          </a:p>
          <a:p>
            <a:r>
              <a:rPr lang="en-US" sz="3200" dirty="0" smtClean="0"/>
              <a:t>1969 – Begin Recording “Abbey Road”.</a:t>
            </a:r>
          </a:p>
          <a:p>
            <a:endParaRPr lang="en-US" sz="3200" dirty="0"/>
          </a:p>
          <a:p>
            <a:r>
              <a:rPr lang="en-US" sz="3200" dirty="0" smtClean="0"/>
              <a:t>1972 – Paul McCartney releases single, “Give Ireland Back To The Irish”.</a:t>
            </a:r>
            <a:endParaRPr lang="en-US" sz="2000"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042642"/>
            <a:ext cx="5486400" cy="5486400"/>
          </a:xfrm>
          <a:prstGeom prst="rect">
            <a:avLst/>
          </a:prstGeom>
        </p:spPr>
      </p:pic>
    </p:spTree>
    <p:extLst>
      <p:ext uri="{BB962C8B-B14F-4D97-AF65-F5344CB8AC3E}">
        <p14:creationId xmlns:p14="http://schemas.microsoft.com/office/powerpoint/2010/main" val="8345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2362200"/>
            <a:ext cx="11887200" cy="1446550"/>
          </a:xfrm>
          <a:prstGeom prst="rect">
            <a:avLst/>
          </a:prstGeom>
          <a:noFill/>
        </p:spPr>
        <p:txBody>
          <a:bodyPr wrap="square" rtlCol="0">
            <a:spAutoFit/>
          </a:bodyPr>
          <a:lstStyle/>
          <a:p>
            <a:pPr algn="ctr"/>
            <a:r>
              <a:rPr lang="en-US" sz="8800" dirty="0" smtClean="0"/>
              <a:t>Sports</a:t>
            </a:r>
            <a:endParaRPr lang="en-US" sz="8800" dirty="0"/>
          </a:p>
        </p:txBody>
      </p:sp>
    </p:spTree>
    <p:extLst>
      <p:ext uri="{BB962C8B-B14F-4D97-AF65-F5344CB8AC3E}">
        <p14:creationId xmlns:p14="http://schemas.microsoft.com/office/powerpoint/2010/main" val="16727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11887200" cy="1692771"/>
          </a:xfrm>
          <a:prstGeom prst="rect">
            <a:avLst/>
          </a:prstGeom>
          <a:noFill/>
        </p:spPr>
        <p:txBody>
          <a:bodyPr wrap="square" rtlCol="0">
            <a:spAutoFit/>
          </a:bodyPr>
          <a:lstStyle/>
          <a:p>
            <a:pPr algn="ctr"/>
            <a:r>
              <a:rPr lang="en-US" sz="3600" dirty="0" smtClean="0"/>
              <a:t>February 25, 1964</a:t>
            </a:r>
          </a:p>
          <a:p>
            <a:pPr algn="ctr"/>
            <a:r>
              <a:rPr lang="en-US" sz="3600" dirty="0" smtClean="0"/>
              <a:t>Cassius Clay (Later Muhammad Ali) Defeats Sonny Liston</a:t>
            </a:r>
          </a:p>
          <a:p>
            <a:pPr algn="ct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25" y="1600200"/>
            <a:ext cx="7727950" cy="5148527"/>
          </a:xfrm>
          <a:prstGeom prst="rect">
            <a:avLst/>
          </a:prstGeom>
        </p:spPr>
      </p:pic>
    </p:spTree>
    <p:extLst>
      <p:ext uri="{BB962C8B-B14F-4D97-AF65-F5344CB8AC3E}">
        <p14:creationId xmlns:p14="http://schemas.microsoft.com/office/powerpoint/2010/main" val="328580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0886" y="-65314"/>
            <a:ext cx="12148456" cy="1446550"/>
          </a:xfrm>
          <a:prstGeom prst="rect">
            <a:avLst/>
          </a:prstGeom>
          <a:noFill/>
        </p:spPr>
        <p:txBody>
          <a:bodyPr wrap="square" rtlCol="0">
            <a:spAutoFit/>
          </a:bodyPr>
          <a:lstStyle/>
          <a:p>
            <a:pPr algn="ctr"/>
            <a:r>
              <a:rPr lang="en-US" sz="4400" dirty="0" smtClean="0"/>
              <a:t>February 25, 1981</a:t>
            </a:r>
          </a:p>
          <a:p>
            <a:pPr algn="ctr"/>
            <a:r>
              <a:rPr lang="en-US" sz="4400" dirty="0" smtClean="0"/>
              <a:t>Most Penalty Minutes In An NHL Game</a:t>
            </a:r>
            <a:endParaRPr lang="en-US" sz="4400" dirty="0"/>
          </a:p>
        </p:txBody>
      </p:sp>
      <p:sp>
        <p:nvSpPr>
          <p:cNvPr id="6" name="Rectangle 5"/>
          <p:cNvSpPr/>
          <p:nvPr/>
        </p:nvSpPr>
        <p:spPr>
          <a:xfrm>
            <a:off x="7282543" y="3677015"/>
            <a:ext cx="4996543" cy="3170099"/>
          </a:xfrm>
          <a:prstGeom prst="rect">
            <a:avLst/>
          </a:prstGeom>
        </p:spPr>
        <p:txBody>
          <a:bodyPr wrap="square">
            <a:spAutoFit/>
          </a:bodyPr>
          <a:lstStyle/>
          <a:p>
            <a:r>
              <a:rPr lang="en-US" sz="2000" dirty="0" smtClean="0"/>
              <a:t>By </a:t>
            </a:r>
            <a:r>
              <a:rPr lang="en-US" sz="2000" dirty="0"/>
              <a:t>the </a:t>
            </a:r>
            <a:r>
              <a:rPr lang="en-US" sz="2000" dirty="0" smtClean="0"/>
              <a:t>end of the game, there were 84 penalties for a total </a:t>
            </a:r>
            <a:r>
              <a:rPr lang="en-US" sz="2000" dirty="0"/>
              <a:t>of 406 minutes, an NHL record. Minnesota </a:t>
            </a:r>
            <a:r>
              <a:rPr lang="en-US" sz="2000" dirty="0" smtClean="0"/>
              <a:t>was penalized </a:t>
            </a:r>
            <a:r>
              <a:rPr lang="en-US" sz="2000" dirty="0"/>
              <a:t>a record 211 minutes -- 18 minors, 13 majors, </a:t>
            </a:r>
            <a:r>
              <a:rPr lang="en-US" sz="2000" dirty="0" smtClean="0"/>
              <a:t>4 10-minute misconducts, </a:t>
            </a:r>
            <a:r>
              <a:rPr lang="en-US" sz="2000" dirty="0"/>
              <a:t>and </a:t>
            </a:r>
            <a:r>
              <a:rPr lang="en-US" sz="2000" dirty="0" smtClean="0"/>
              <a:t>7 game </a:t>
            </a:r>
            <a:r>
              <a:rPr lang="en-US" sz="2000" dirty="0"/>
              <a:t>misconducts</a:t>
            </a:r>
            <a:r>
              <a:rPr lang="en-US" sz="2000" dirty="0" smtClean="0"/>
              <a:t>.</a:t>
            </a:r>
          </a:p>
          <a:p>
            <a:endParaRPr lang="en-US" sz="2000" dirty="0"/>
          </a:p>
          <a:p>
            <a:r>
              <a:rPr lang="en-US" sz="2000" dirty="0" smtClean="0"/>
              <a:t>On </a:t>
            </a:r>
            <a:r>
              <a:rPr lang="en-US" sz="2000" dirty="0"/>
              <a:t>their way back to the dressing room </a:t>
            </a:r>
            <a:r>
              <a:rPr lang="en-US" sz="2000" dirty="0" smtClean="0"/>
              <a:t>after the game, the 2 coaches had to be pulled apart by the police.</a:t>
            </a:r>
            <a:endParaRPr lang="en-US" sz="1100" dirty="0" smtClean="0">
              <a:latin typeface="Crimson Tex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4016600"/>
            <a:ext cx="3708400" cy="2781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1" y="1532203"/>
            <a:ext cx="3904343" cy="2928257"/>
          </a:xfrm>
          <a:prstGeom prst="rect">
            <a:avLst/>
          </a:prstGeom>
        </p:spPr>
      </p:pic>
      <p:sp>
        <p:nvSpPr>
          <p:cNvPr id="8" name="Rectangle 7"/>
          <p:cNvSpPr/>
          <p:nvPr/>
        </p:nvSpPr>
        <p:spPr>
          <a:xfrm>
            <a:off x="4158343" y="1517255"/>
            <a:ext cx="8120743" cy="1631216"/>
          </a:xfrm>
          <a:prstGeom prst="rect">
            <a:avLst/>
          </a:prstGeom>
        </p:spPr>
        <p:txBody>
          <a:bodyPr wrap="square">
            <a:spAutoFit/>
          </a:bodyPr>
          <a:lstStyle/>
          <a:p>
            <a:r>
              <a:rPr lang="en-US" sz="2000" dirty="0" smtClean="0"/>
              <a:t>Boston Bruins vs. Minnesota North Stars</a:t>
            </a:r>
          </a:p>
          <a:p>
            <a:endParaRPr lang="en-US" sz="2000" dirty="0"/>
          </a:p>
          <a:p>
            <a:r>
              <a:rPr lang="en-US" sz="2000" dirty="0" smtClean="0"/>
              <a:t>The first </a:t>
            </a:r>
            <a:r>
              <a:rPr lang="en-US" sz="2000" dirty="0"/>
              <a:t>fight </a:t>
            </a:r>
            <a:r>
              <a:rPr lang="en-US" sz="2000" dirty="0" smtClean="0"/>
              <a:t>broke out 7 seconds into the game. In the 1</a:t>
            </a:r>
            <a:r>
              <a:rPr lang="en-US" sz="2000" baseline="30000" dirty="0" smtClean="0"/>
              <a:t>st</a:t>
            </a:r>
            <a:r>
              <a:rPr lang="en-US" sz="2000" dirty="0" smtClean="0"/>
              <a:t> period alone, there were 341 </a:t>
            </a:r>
            <a:r>
              <a:rPr lang="en-US" sz="2000" dirty="0"/>
              <a:t>penalty </a:t>
            </a:r>
            <a:r>
              <a:rPr lang="en-US" sz="2000" dirty="0" smtClean="0"/>
              <a:t>minutes, and </a:t>
            </a:r>
            <a:r>
              <a:rPr lang="en-US" sz="2000" dirty="0"/>
              <a:t>12 players </a:t>
            </a:r>
            <a:r>
              <a:rPr lang="en-US" sz="2000" dirty="0" smtClean="0"/>
              <a:t>(7 North </a:t>
            </a:r>
            <a:r>
              <a:rPr lang="en-US" sz="2000" dirty="0"/>
              <a:t>Stars and </a:t>
            </a:r>
            <a:r>
              <a:rPr lang="en-US" sz="2000" dirty="0" smtClean="0"/>
              <a:t>5 Bruins</a:t>
            </a:r>
            <a:r>
              <a:rPr lang="en-US" sz="2000" dirty="0"/>
              <a:t>) </a:t>
            </a:r>
            <a:r>
              <a:rPr lang="en-US" sz="2000" dirty="0" smtClean="0"/>
              <a:t>were ejected. </a:t>
            </a:r>
            <a:r>
              <a:rPr lang="en-US" sz="2000" dirty="0"/>
              <a:t>The 67 penalties in the period are an NHL record. </a:t>
            </a:r>
            <a:endParaRPr lang="en-US" sz="1100" dirty="0" smtClean="0">
              <a:latin typeface="Crimson Tex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702197"/>
            <a:ext cx="4572000" cy="3429000"/>
          </a:xfrm>
          <a:prstGeom prst="rect">
            <a:avLst/>
          </a:prstGeom>
        </p:spPr>
      </p:pic>
    </p:spTree>
    <p:extLst>
      <p:ext uri="{BB962C8B-B14F-4D97-AF65-F5344CB8AC3E}">
        <p14:creationId xmlns:p14="http://schemas.microsoft.com/office/powerpoint/2010/main" val="68807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 y="152400"/>
            <a:ext cx="11963400" cy="584775"/>
          </a:xfrm>
          <a:prstGeom prst="rect">
            <a:avLst/>
          </a:prstGeom>
          <a:noFill/>
        </p:spPr>
        <p:txBody>
          <a:bodyPr wrap="square" rtlCol="0">
            <a:spAutoFit/>
          </a:bodyPr>
          <a:lstStyle/>
          <a:p>
            <a:pPr algn="ctr"/>
            <a:r>
              <a:rPr lang="en-US" sz="3200" dirty="0" smtClean="0"/>
              <a:t>February 25, 1994 – Phil </a:t>
            </a:r>
            <a:r>
              <a:rPr lang="en-US" sz="3200" dirty="0" err="1" smtClean="0"/>
              <a:t>Rizutto</a:t>
            </a:r>
            <a:r>
              <a:rPr lang="en-US" sz="3200" dirty="0" smtClean="0"/>
              <a:t> Elected To The Hall Of Fame</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19200"/>
            <a:ext cx="4572000" cy="5429250"/>
          </a:xfrm>
          <a:prstGeom prst="rect">
            <a:avLst/>
          </a:prstGeom>
        </p:spPr>
      </p:pic>
      <p:sp>
        <p:nvSpPr>
          <p:cNvPr id="8" name="TextBox 7"/>
          <p:cNvSpPr txBox="1"/>
          <p:nvPr/>
        </p:nvSpPr>
        <p:spPr>
          <a:xfrm>
            <a:off x="6019800" y="1066800"/>
            <a:ext cx="6019800" cy="5970865"/>
          </a:xfrm>
          <a:prstGeom prst="rect">
            <a:avLst/>
          </a:prstGeom>
          <a:noFill/>
        </p:spPr>
        <p:txBody>
          <a:bodyPr wrap="square" rtlCol="0">
            <a:spAutoFit/>
          </a:bodyPr>
          <a:lstStyle/>
          <a:p>
            <a:r>
              <a:rPr lang="en-US" sz="2800" dirty="0" smtClean="0"/>
              <a:t>“Scooter”. 5’ 6”, 150 pounds.</a:t>
            </a:r>
          </a:p>
          <a:p>
            <a:endParaRPr lang="en-US" sz="2800" dirty="0"/>
          </a:p>
          <a:p>
            <a:r>
              <a:rPr lang="en-US" sz="2800" dirty="0" smtClean="0"/>
              <a:t>13 years with the Yankees. Won 7 World Series.</a:t>
            </a:r>
          </a:p>
          <a:p>
            <a:endParaRPr lang="en-US" sz="2800" dirty="0" smtClean="0"/>
          </a:p>
          <a:p>
            <a:r>
              <a:rPr lang="en-US" sz="2800" dirty="0" smtClean="0"/>
              <a:t>One of greatest bunters, baserunners, and shortstops in baseball history.</a:t>
            </a:r>
          </a:p>
          <a:p>
            <a:endParaRPr lang="en-US" sz="2800" dirty="0"/>
          </a:p>
          <a:p>
            <a:r>
              <a:rPr lang="en-US" sz="2800" dirty="0" smtClean="0"/>
              <a:t>5-time all-star. Won AL MVP in 1950.</a:t>
            </a:r>
          </a:p>
          <a:p>
            <a:endParaRPr lang="en-US" sz="2800" dirty="0"/>
          </a:p>
          <a:p>
            <a:r>
              <a:rPr lang="en-US" sz="2800" dirty="0" smtClean="0"/>
              <a:t>Yankees announcer for 40 years.  </a:t>
            </a:r>
          </a:p>
          <a:p>
            <a:endParaRPr lang="en-US" sz="2800" dirty="0"/>
          </a:p>
          <a:p>
            <a:r>
              <a:rPr lang="en-US" sz="2800" dirty="0" smtClean="0"/>
              <a:t>“Holy cow!”</a:t>
            </a:r>
          </a:p>
          <a:p>
            <a:endParaRPr lang="en-US" dirty="0"/>
          </a:p>
        </p:txBody>
      </p:sp>
    </p:spTree>
    <p:extLst>
      <p:ext uri="{BB962C8B-B14F-4D97-AF65-F5344CB8AC3E}">
        <p14:creationId xmlns:p14="http://schemas.microsoft.com/office/powerpoint/2010/main" val="41110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2133600"/>
            <a:ext cx="11887200" cy="1446550"/>
          </a:xfrm>
          <a:prstGeom prst="rect">
            <a:avLst/>
          </a:prstGeom>
          <a:noFill/>
        </p:spPr>
        <p:txBody>
          <a:bodyPr wrap="square" rtlCol="0">
            <a:spAutoFit/>
          </a:bodyPr>
          <a:lstStyle/>
          <a:p>
            <a:pPr algn="ctr"/>
            <a:r>
              <a:rPr lang="en-US" sz="8800" dirty="0" smtClean="0"/>
              <a:t>February 25</a:t>
            </a:r>
            <a:r>
              <a:rPr lang="en-US" sz="8800" baseline="30000" dirty="0" smtClean="0"/>
              <a:t>th </a:t>
            </a:r>
            <a:r>
              <a:rPr lang="en-US" sz="8800" dirty="0" smtClean="0"/>
              <a:t>Birthdays</a:t>
            </a:r>
            <a:endParaRPr lang="en-US" sz="8800" dirty="0"/>
          </a:p>
        </p:txBody>
      </p:sp>
    </p:spTree>
    <p:extLst>
      <p:ext uri="{BB962C8B-B14F-4D97-AF65-F5344CB8AC3E}">
        <p14:creationId xmlns:p14="http://schemas.microsoft.com/office/powerpoint/2010/main" val="283914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218FAE-A847-4319-980C-59CAE0E0BBEC}"/>
              </a:ext>
            </a:extLst>
          </p:cNvPr>
          <p:cNvSpPr txBox="1"/>
          <p:nvPr/>
        </p:nvSpPr>
        <p:spPr>
          <a:xfrm>
            <a:off x="762000" y="5993250"/>
            <a:ext cx="3121270" cy="584775"/>
          </a:xfrm>
          <a:prstGeom prst="rect">
            <a:avLst/>
          </a:prstGeom>
          <a:noFill/>
        </p:spPr>
        <p:txBody>
          <a:bodyPr wrap="square" rtlCol="0">
            <a:spAutoFit/>
          </a:bodyPr>
          <a:lstStyle/>
          <a:p>
            <a:pPr algn="ctr"/>
            <a:r>
              <a:rPr lang="en-US" sz="3200" dirty="0" smtClean="0"/>
              <a:t>1919</a:t>
            </a:r>
            <a:endParaRPr lang="en-US" sz="3200" dirty="0"/>
          </a:p>
        </p:txBody>
      </p:sp>
      <p:sp>
        <p:nvSpPr>
          <p:cNvPr id="5" name="TextBox 4">
            <a:extLst>
              <a:ext uri="{FF2B5EF4-FFF2-40B4-BE49-F238E27FC236}">
                <a16:creationId xmlns:a16="http://schemas.microsoft.com/office/drawing/2014/main" xmlns="" id="{A91D717D-3287-48A3-9CF1-BA3BF9CC3E88}"/>
              </a:ext>
            </a:extLst>
          </p:cNvPr>
          <p:cNvSpPr txBox="1"/>
          <p:nvPr/>
        </p:nvSpPr>
        <p:spPr>
          <a:xfrm>
            <a:off x="4495800" y="5968424"/>
            <a:ext cx="3886200" cy="584775"/>
          </a:xfrm>
          <a:prstGeom prst="rect">
            <a:avLst/>
          </a:prstGeom>
          <a:noFill/>
        </p:spPr>
        <p:txBody>
          <a:bodyPr wrap="square" rtlCol="0">
            <a:spAutoFit/>
          </a:bodyPr>
          <a:lstStyle/>
          <a:p>
            <a:pPr algn="ctr"/>
            <a:r>
              <a:rPr lang="en-US" sz="3200" dirty="0" smtClean="0"/>
              <a:t>1940</a:t>
            </a:r>
            <a:endParaRPr lang="en-US" sz="3200" dirty="0"/>
          </a:p>
        </p:txBody>
      </p:sp>
      <p:sp>
        <p:nvSpPr>
          <p:cNvPr id="7" name="TextBox 6">
            <a:extLst>
              <a:ext uri="{FF2B5EF4-FFF2-40B4-BE49-F238E27FC236}">
                <a16:creationId xmlns:a16="http://schemas.microsoft.com/office/drawing/2014/main" xmlns="" id="{A1FEF99B-C501-4306-B2E7-8295D394F26D}"/>
              </a:ext>
            </a:extLst>
          </p:cNvPr>
          <p:cNvSpPr txBox="1"/>
          <p:nvPr/>
        </p:nvSpPr>
        <p:spPr>
          <a:xfrm>
            <a:off x="8403771" y="5963645"/>
            <a:ext cx="3381708" cy="584775"/>
          </a:xfrm>
          <a:prstGeom prst="rect">
            <a:avLst/>
          </a:prstGeom>
          <a:noFill/>
        </p:spPr>
        <p:txBody>
          <a:bodyPr wrap="square" rtlCol="0">
            <a:spAutoFit/>
          </a:bodyPr>
          <a:lstStyle/>
          <a:p>
            <a:pPr algn="ctr"/>
            <a:r>
              <a:rPr lang="en-US" sz="3200" dirty="0" smtClean="0"/>
              <a:t>1963</a:t>
            </a:r>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27" y="277873"/>
            <a:ext cx="4096025" cy="57371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736284"/>
            <a:ext cx="3635829" cy="510036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0925" y="756645"/>
            <a:ext cx="3327400" cy="5080000"/>
          </a:xfrm>
          <a:prstGeom prst="rect">
            <a:avLst/>
          </a:prstGeom>
        </p:spPr>
      </p:pic>
    </p:spTree>
    <p:extLst>
      <p:ext uri="{BB962C8B-B14F-4D97-AF65-F5344CB8AC3E}">
        <p14:creationId xmlns:p14="http://schemas.microsoft.com/office/powerpoint/2010/main" val="31644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218FAE-A847-4319-980C-59CAE0E0BBEC}"/>
              </a:ext>
            </a:extLst>
          </p:cNvPr>
          <p:cNvSpPr txBox="1"/>
          <p:nvPr/>
        </p:nvSpPr>
        <p:spPr>
          <a:xfrm>
            <a:off x="451757" y="5963644"/>
            <a:ext cx="3121270" cy="584775"/>
          </a:xfrm>
          <a:prstGeom prst="rect">
            <a:avLst/>
          </a:prstGeom>
          <a:noFill/>
        </p:spPr>
        <p:txBody>
          <a:bodyPr wrap="square" rtlCol="0">
            <a:spAutoFit/>
          </a:bodyPr>
          <a:lstStyle/>
          <a:p>
            <a:pPr algn="ctr"/>
            <a:r>
              <a:rPr lang="en-US" sz="3200" dirty="0" smtClean="0"/>
              <a:t>1943</a:t>
            </a:r>
            <a:endParaRPr lang="en-US" sz="3200" dirty="0"/>
          </a:p>
        </p:txBody>
      </p:sp>
      <p:sp>
        <p:nvSpPr>
          <p:cNvPr id="5" name="TextBox 4">
            <a:extLst>
              <a:ext uri="{FF2B5EF4-FFF2-40B4-BE49-F238E27FC236}">
                <a16:creationId xmlns:a16="http://schemas.microsoft.com/office/drawing/2014/main" xmlns="" id="{A91D717D-3287-48A3-9CF1-BA3BF9CC3E88}"/>
              </a:ext>
            </a:extLst>
          </p:cNvPr>
          <p:cNvSpPr txBox="1"/>
          <p:nvPr/>
        </p:nvSpPr>
        <p:spPr>
          <a:xfrm>
            <a:off x="3836309" y="5972802"/>
            <a:ext cx="3886200" cy="584775"/>
          </a:xfrm>
          <a:prstGeom prst="rect">
            <a:avLst/>
          </a:prstGeom>
          <a:noFill/>
        </p:spPr>
        <p:txBody>
          <a:bodyPr wrap="square" rtlCol="0">
            <a:spAutoFit/>
          </a:bodyPr>
          <a:lstStyle/>
          <a:p>
            <a:pPr algn="ctr"/>
            <a:r>
              <a:rPr lang="en-US" sz="3200" dirty="0" smtClean="0"/>
              <a:t>1913</a:t>
            </a:r>
            <a:endParaRPr lang="en-US" sz="3200" dirty="0"/>
          </a:p>
        </p:txBody>
      </p:sp>
      <p:sp>
        <p:nvSpPr>
          <p:cNvPr id="7" name="TextBox 6">
            <a:extLst>
              <a:ext uri="{FF2B5EF4-FFF2-40B4-BE49-F238E27FC236}">
                <a16:creationId xmlns:a16="http://schemas.microsoft.com/office/drawing/2014/main" xmlns="" id="{A1FEF99B-C501-4306-B2E7-8295D394F26D}"/>
              </a:ext>
            </a:extLst>
          </p:cNvPr>
          <p:cNvSpPr txBox="1"/>
          <p:nvPr/>
        </p:nvSpPr>
        <p:spPr>
          <a:xfrm>
            <a:off x="8205621" y="5972802"/>
            <a:ext cx="3381708" cy="584775"/>
          </a:xfrm>
          <a:prstGeom prst="rect">
            <a:avLst/>
          </a:prstGeom>
          <a:noFill/>
        </p:spPr>
        <p:txBody>
          <a:bodyPr wrap="square" rtlCol="0">
            <a:spAutoFit/>
          </a:bodyPr>
          <a:lstStyle/>
          <a:p>
            <a:pPr algn="ctr"/>
            <a:r>
              <a:rPr lang="en-US" sz="3200" dirty="0" smtClean="0"/>
              <a:t>1901</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80064"/>
            <a:ext cx="3415184" cy="49330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270" y="780064"/>
            <a:ext cx="3792278" cy="49330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9550" y="790950"/>
            <a:ext cx="4133850" cy="4922158"/>
          </a:xfrm>
          <a:prstGeom prst="rect">
            <a:avLst/>
          </a:prstGeom>
        </p:spPr>
      </p:pic>
    </p:spTree>
    <p:extLst>
      <p:ext uri="{BB962C8B-B14F-4D97-AF65-F5344CB8AC3E}">
        <p14:creationId xmlns:p14="http://schemas.microsoft.com/office/powerpoint/2010/main" val="209077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514" y="355600"/>
            <a:ext cx="4101910" cy="49149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71" y="304800"/>
            <a:ext cx="3623569" cy="50165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416" y="3749574"/>
            <a:ext cx="2097924" cy="303033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3749574"/>
            <a:ext cx="2338424" cy="3041851"/>
          </a:xfrm>
          <a:prstGeom prst="rect">
            <a:avLst/>
          </a:prstGeom>
        </p:spPr>
      </p:pic>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9598" y="377371"/>
            <a:ext cx="3828497" cy="494392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6557" y="3429000"/>
            <a:ext cx="2471538" cy="3350908"/>
          </a:xfrm>
          <a:prstGeom prst="rect">
            <a:avLst/>
          </a:prstGeom>
        </p:spPr>
      </p:pic>
    </p:spTree>
    <p:extLst>
      <p:ext uri="{BB962C8B-B14F-4D97-AF65-F5344CB8AC3E}">
        <p14:creationId xmlns:p14="http://schemas.microsoft.com/office/powerpoint/2010/main" val="28297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652</Words>
  <Application>Microsoft Office PowerPoint</Application>
  <PresentationFormat>Widescreen</PresentationFormat>
  <Paragraphs>67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Crimson Text</vt:lpstr>
      <vt:lpstr>Franklin Gothic Medium</vt:lpstr>
      <vt:lpstr>Impact</vt:lpstr>
      <vt:lpstr>Basketball 16x9</vt:lpstr>
      <vt:lpstr>This Day in History                         February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2016-08-24T16:00:57Z</dcterms:created>
  <dcterms:modified xsi:type="dcterms:W3CDTF">2019-02-24T03:53:54Z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