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94" r:id="rId2"/>
    <p:sldId id="256" r:id="rId3"/>
    <p:sldId id="322" r:id="rId4"/>
    <p:sldId id="323" r:id="rId5"/>
    <p:sldId id="286" r:id="rId6"/>
    <p:sldId id="287" r:id="rId7"/>
    <p:sldId id="324" r:id="rId8"/>
    <p:sldId id="274" r:id="rId9"/>
    <p:sldId id="308" r:id="rId10"/>
    <p:sldId id="309" r:id="rId11"/>
    <p:sldId id="311" r:id="rId12"/>
    <p:sldId id="312" r:id="rId13"/>
    <p:sldId id="313" r:id="rId14"/>
    <p:sldId id="257" r:id="rId15"/>
    <p:sldId id="284" r:id="rId16"/>
    <p:sldId id="285" r:id="rId17"/>
    <p:sldId id="263" r:id="rId18"/>
    <p:sldId id="319" r:id="rId19"/>
    <p:sldId id="283" r:id="rId20"/>
    <p:sldId id="290" r:id="rId21"/>
    <p:sldId id="291" r:id="rId22"/>
    <p:sldId id="271" r:id="rId23"/>
    <p:sldId id="265" r:id="rId24"/>
    <p:sldId id="307" r:id="rId25"/>
    <p:sldId id="315" r:id="rId26"/>
    <p:sldId id="316" r:id="rId27"/>
    <p:sldId id="317" r:id="rId28"/>
    <p:sldId id="262" r:id="rId29"/>
    <p:sldId id="318" r:id="rId30"/>
    <p:sldId id="321" r:id="rId31"/>
    <p:sldId id="320" r:id="rId32"/>
    <p:sldId id="292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80" autoAdjust="0"/>
  </p:normalViewPr>
  <p:slideViewPr>
    <p:cSldViewPr snapToGrid="0">
      <p:cViewPr varScale="1">
        <p:scale>
          <a:sx n="84" d="100"/>
          <a:sy n="84" d="100"/>
        </p:scale>
        <p:origin x="65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1FAB3-DB51-4EDD-97C8-AFF7014B69C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5B91D-D6A3-4AB3-9580-67205F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3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Sean</a:t>
            </a:r>
            <a:r>
              <a:rPr lang="en-US" baseline="0" dirty="0" smtClean="0"/>
              <a:t> Connery was far from first choice to portray James Bond – they producers tried to sign Cary Grant (he would only commit to one film), Patrick </a:t>
            </a:r>
            <a:r>
              <a:rPr lang="en-US" baseline="0" dirty="0" err="1" smtClean="0"/>
              <a:t>McGoohan</a:t>
            </a:r>
            <a:r>
              <a:rPr lang="en-US" baseline="0" dirty="0" smtClean="0"/>
              <a:t> (Secret Agent), and David Niven – among others.  The movie was a financial success, and set the tone (and cast) for the many James Bond movies to come – including the intro electric guitar set.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8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video to 0:36</a:t>
            </a:r>
            <a:r>
              <a:rPr lang="en-US" baseline="0" dirty="0" smtClean="0"/>
              <a:t> for lyrics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80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11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84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37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Ernest</a:t>
            </a:r>
            <a:r>
              <a:rPr lang="en-US" baseline="0" dirty="0"/>
              <a:t> Evans had the top hit song of </a:t>
            </a:r>
            <a:r>
              <a:rPr lang="en-US" baseline="0" dirty="0" smtClean="0"/>
              <a:t>1960 and he made this “sequel” </a:t>
            </a:r>
            <a:r>
              <a:rPr lang="en-US" baseline="0" dirty="0"/>
              <a:t>… we know him by his stage name “Chubby Checker”.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93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popularity of The Twist led to several new “dance moves” highlighted by hit songs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17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45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4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41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04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13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20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57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8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at 14:39 of the video.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6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38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Launched in July,</a:t>
            </a:r>
            <a:r>
              <a:rPr lang="en-US" baseline="0" dirty="0" smtClean="0"/>
              <a:t> 1962.  Operational for only seven months – relayed live TV between U.S. and Europe.  Still in orbit today!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38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54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Stanford grad student and former track team member Phil Knight saw the show on a trip to the Far East and began to import it to</a:t>
            </a:r>
            <a:r>
              <a:rPr lang="en-US" baseline="0" dirty="0" smtClean="0"/>
              <a:t> the U.S. in </a:t>
            </a:r>
            <a:r>
              <a:rPr lang="en-US" baseline="0" dirty="0" smtClean="0"/>
              <a:t>1962.  Tiger Brand shoes from Japan.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66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2, 1962</a:t>
            </a:r>
            <a:r>
              <a:rPr lang="en-US" baseline="0" dirty="0" smtClean="0"/>
              <a:t> – Philadelphia Warriors center Wilt Chamberlain scored 100 pts vs. New York Knicks at Hershey, Penn.  Record still stands, as well as total points in a league game – 316.  There was no TV coverage and no video has yet been found.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2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Academy Awards for Best Cinematography</a:t>
            </a:r>
            <a:r>
              <a:rPr lang="en-US" baseline="0" dirty="0" smtClean="0"/>
              <a:t> – B&amp;W film; and best special effects.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35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10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19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9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8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5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9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6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83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7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C4D9-AE16-45FD-8C6B-868E8D7FD7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1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ChJz2DSps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avmKpdpKYm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9r6XJi3HbHo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eh8eb_ACLl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KpVQm41f8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xf000X5G_8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youtu.be/HRwWIZ1ybk8" TargetMode="External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513" y="139146"/>
            <a:ext cx="11277462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AGE Thrive </a:t>
            </a:r>
            <a:r>
              <a:rPr lang="en-US" sz="3600" i="1" dirty="0" smtClean="0"/>
              <a:t>with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>Baseball Memories</a:t>
            </a:r>
          </a:p>
          <a:p>
            <a:pPr algn="ctr"/>
            <a:r>
              <a:rPr lang="en-US" sz="2400" dirty="0" smtClean="0"/>
              <a:t>April 5, 2023</a:t>
            </a:r>
          </a:p>
          <a:p>
            <a:pPr algn="ctr"/>
            <a:r>
              <a:rPr lang="en-US" sz="2800" b="1" dirty="0" smtClean="0"/>
              <a:t>Agenda</a:t>
            </a:r>
          </a:p>
          <a:p>
            <a:r>
              <a:rPr lang="en-US" sz="2800" b="1" u="sng" dirty="0" smtClean="0"/>
              <a:t>Warm-up - Introductions</a:t>
            </a:r>
          </a:p>
          <a:p>
            <a:r>
              <a:rPr lang="en-US" sz="2800" b="1" dirty="0"/>
              <a:t>	</a:t>
            </a:r>
          </a:p>
          <a:p>
            <a:r>
              <a:rPr lang="en-US" sz="2800" b="1" u="sng" dirty="0" err="1" smtClean="0"/>
              <a:t>Gametime</a:t>
            </a:r>
            <a:r>
              <a:rPr lang="en-US" sz="2800" b="1" dirty="0" smtClean="0"/>
              <a:t> – The Year in Baseball – </a:t>
            </a:r>
            <a:r>
              <a:rPr lang="en-US" sz="2800" b="1" dirty="0" smtClean="0">
                <a:solidFill>
                  <a:srgbClr val="FF0000"/>
                </a:solidFill>
              </a:rPr>
              <a:t>1962</a:t>
            </a:r>
          </a:p>
          <a:p>
            <a:r>
              <a:rPr lang="en-US" sz="2800" b="1" u="sng" dirty="0" smtClean="0"/>
              <a:t>Seventh Inning Stretch </a:t>
            </a:r>
            <a:r>
              <a:rPr lang="en-US" sz="2800" b="1" dirty="0" smtClean="0"/>
              <a:t>- “Take Me Out to the Ball Game”</a:t>
            </a:r>
          </a:p>
          <a:p>
            <a:endParaRPr lang="en-US" sz="2800" b="1" dirty="0" smtClean="0"/>
          </a:p>
          <a:p>
            <a:r>
              <a:rPr lang="en-US" sz="2800" b="1" u="sng" dirty="0" smtClean="0"/>
              <a:t>Extra Innings </a:t>
            </a:r>
            <a:r>
              <a:rPr lang="en-US" sz="2800" b="1" dirty="0" smtClean="0"/>
              <a:t>– More stuff from the ‘60s</a:t>
            </a:r>
          </a:p>
          <a:p>
            <a:r>
              <a:rPr lang="en-US" sz="2800" b="1" u="sng" dirty="0" smtClean="0"/>
              <a:t>Extra Innings </a:t>
            </a:r>
            <a:r>
              <a:rPr lang="en-US" sz="2800" b="1" dirty="0" smtClean="0"/>
              <a:t>- Memorabilia</a:t>
            </a:r>
          </a:p>
          <a:p>
            <a:endParaRPr lang="en-US" sz="2800" b="1" dirty="0"/>
          </a:p>
          <a:p>
            <a:r>
              <a:rPr lang="en-US" sz="2800" b="1" u="sng" dirty="0" smtClean="0"/>
              <a:t>Next Time </a:t>
            </a:r>
            <a:r>
              <a:rPr lang="en-US" sz="2800" b="1" dirty="0" smtClean="0"/>
              <a:t>– What would you like to talk about?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0" y="5860906"/>
            <a:ext cx="3866322" cy="86321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40" y="5404105"/>
            <a:ext cx="1617692" cy="1538378"/>
          </a:xfrm>
          <a:prstGeom prst="rect">
            <a:avLst/>
          </a:prstGeom>
        </p:spPr>
      </p:pic>
      <p:pic>
        <p:nvPicPr>
          <p:cNvPr id="1026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66" y="129208"/>
            <a:ext cx="1456566" cy="145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8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354" y="0"/>
            <a:ext cx="5599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 smtClean="0"/>
              <a:t>1962 at the Movies</a:t>
            </a:r>
            <a:endParaRPr lang="en-US" sz="54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56" y="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238" y="987552"/>
            <a:ext cx="6392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Academy Award for Best Picture went to a movie about World War I in the Middle East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02238" y="2892858"/>
            <a:ext cx="4965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It starred Peter O’Toole as a British officer and diplomat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02239" y="4268044"/>
            <a:ext cx="4745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It was set in what is now Saudi Arabia, Jordan, Palestine, and Syria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91832" y="5939604"/>
            <a:ext cx="496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3"/>
              </a:rPr>
              <a:t>https://www.youtube.com/watch?v=lChJz2DSpsE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7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354" y="0"/>
            <a:ext cx="5599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 smtClean="0"/>
              <a:t>1962 at the Movies</a:t>
            </a:r>
            <a:endParaRPr lang="en-US" sz="54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12647" y="987552"/>
            <a:ext cx="5378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picture was a World War II story about D-Day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12646" y="2241614"/>
            <a:ext cx="589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It starred John Wayne, Robert Ryan, and Richard Burton, among many others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12646" y="3896678"/>
            <a:ext cx="554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It won two Academy Awards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0"/>
            <a:ext cx="457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2646" y="4566857"/>
            <a:ext cx="4974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Scottish actor had a bit part as Pvt. Flanagan, but he went on to star as a famous spy in another 1962 movie 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77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354" y="0"/>
            <a:ext cx="5599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 smtClean="0"/>
              <a:t>1962 at the Movies</a:t>
            </a:r>
            <a:endParaRPr lang="en-US" sz="54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501999" y="1078088"/>
            <a:ext cx="5378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was the first movie based on author Ian Fleming’s novels about a British secret agent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76551" y="2976932"/>
            <a:ext cx="54294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It starred little-known Scottish actor Sean Connery as agent “007”, and Swiss-German actress Ursula </a:t>
            </a:r>
            <a:r>
              <a:rPr lang="en-US" sz="3200" dirty="0" err="1" smtClean="0"/>
              <a:t>Andress</a:t>
            </a:r>
            <a:r>
              <a:rPr lang="en-US" sz="3200" dirty="0" smtClean="0"/>
              <a:t> as the female lead.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104" y="0"/>
            <a:ext cx="482803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8071" y="6035040"/>
            <a:ext cx="3232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youtu.be/avmKpdpKYm4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1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354" y="0"/>
            <a:ext cx="5599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 smtClean="0"/>
              <a:t>1962 at the Movies</a:t>
            </a:r>
            <a:endParaRPr lang="en-US" sz="54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501999" y="1078088"/>
            <a:ext cx="5378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musical is set in fictional “River City” Iowa.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91354" y="2310064"/>
            <a:ext cx="5429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Actor Robert Preston plays a con man - “Professor” Harold Hill - a supposed music teacher.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56" y="0"/>
            <a:ext cx="494385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630" y="3999884"/>
            <a:ext cx="5441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movie won the Academy Award for Best Music 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38630" y="5340446"/>
            <a:ext cx="49245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4"/>
              </a:rPr>
              <a:t>https://www.youtube.com/watch?v=9r6XJi3HbHo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8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00116"/>
            <a:ext cx="10515600" cy="1266375"/>
          </a:xfrm>
        </p:spPr>
        <p:txBody>
          <a:bodyPr/>
          <a:lstStyle/>
          <a:p>
            <a:pPr algn="ctr"/>
            <a:r>
              <a:rPr lang="en-US" dirty="0"/>
              <a:t>1962 -- Off the Field: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587261"/>
            <a:ext cx="10515600" cy="450239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05" y="1688123"/>
            <a:ext cx="6020971" cy="2512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" y="4853354"/>
            <a:ext cx="10615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 January 1, 1962 – Decca Records held two auditions at their studios in West Hampstead, England.</a:t>
            </a:r>
          </a:p>
        </p:txBody>
      </p:sp>
    </p:spTree>
    <p:extLst>
      <p:ext uri="{BB962C8B-B14F-4D97-AF65-F5344CB8AC3E}">
        <p14:creationId xmlns:p14="http://schemas.microsoft.com/office/powerpoint/2010/main" val="78324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587261"/>
            <a:ext cx="10515600" cy="450239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56" y="164619"/>
            <a:ext cx="7360920" cy="5316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616" y="5383997"/>
            <a:ext cx="110916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Decca Records opted to sign </a:t>
            </a:r>
            <a:r>
              <a:rPr lang="en-US" sz="4800" b="1" dirty="0"/>
              <a:t>The </a:t>
            </a:r>
            <a:r>
              <a:rPr lang="en-US" sz="4800" b="1" dirty="0" err="1"/>
              <a:t>Tremeloes</a:t>
            </a:r>
            <a:r>
              <a:rPr lang="en-US" sz="4800" b="1" dirty="0"/>
              <a:t> </a:t>
            </a:r>
            <a:r>
              <a:rPr lang="en-US" sz="2800" dirty="0"/>
              <a:t>to a contract. The other group was rejected because “guitar groups were on the way out”.</a:t>
            </a:r>
          </a:p>
        </p:txBody>
      </p:sp>
    </p:spTree>
    <p:extLst>
      <p:ext uri="{BB962C8B-B14F-4D97-AF65-F5344CB8AC3E}">
        <p14:creationId xmlns:p14="http://schemas.microsoft.com/office/powerpoint/2010/main" val="42347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587261"/>
            <a:ext cx="10515600" cy="450239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578" y="140612"/>
            <a:ext cx="5819926" cy="5159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9576" y="5612151"/>
            <a:ext cx="10615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group they rejected was </a:t>
            </a:r>
            <a:r>
              <a:rPr lang="en-US" sz="5400" b="1" dirty="0"/>
              <a:t>The </a:t>
            </a:r>
            <a:r>
              <a:rPr lang="en-US" sz="5400" b="1" dirty="0" smtClean="0"/>
              <a:t>Beatles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204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2673" y="1402945"/>
            <a:ext cx="58508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Rock &amp; Roll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4400" dirty="0" smtClean="0"/>
              <a:t>Let’s Twist Again …</a:t>
            </a:r>
            <a:endParaRPr lang="en-US" sz="4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85" y="653143"/>
            <a:ext cx="5330298" cy="5330298"/>
          </a:xfrm>
        </p:spPr>
      </p:pic>
      <p:sp>
        <p:nvSpPr>
          <p:cNvPr id="2" name="TextBox 1"/>
          <p:cNvSpPr txBox="1"/>
          <p:nvPr/>
        </p:nvSpPr>
        <p:spPr>
          <a:xfrm>
            <a:off x="233265" y="5337110"/>
            <a:ext cx="5065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4"/>
              </a:rPr>
              <a:t>https://www.youtube.com/watch?v=eh8eb_ACLl8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4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2673" y="1402945"/>
            <a:ext cx="585089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Rock &amp; Roll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4400" dirty="0" smtClean="0"/>
              <a:t>The Twist wasn’t the only dance craze in ‘62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550506" y="5309117"/>
            <a:ext cx="5017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3"/>
              </a:rPr>
              <a:t>https://www.youtube.com/watch?v=eKpVQm41f8Y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13" y="545840"/>
            <a:ext cx="4887201" cy="560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/>
              <a:t>1962 -- On the Field:</a:t>
            </a:r>
            <a:br>
              <a:rPr lang="en-US" sz="6000" dirty="0"/>
            </a:br>
            <a:r>
              <a:rPr lang="en-US" sz="4000" dirty="0"/>
              <a:t>NL Expansion</a:t>
            </a:r>
            <a:endParaRPr lang="en-US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8504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6" y="2278970"/>
            <a:ext cx="4240151" cy="3530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747" y="2159477"/>
            <a:ext cx="3539879" cy="35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4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44860"/>
          </a:xfrm>
        </p:spPr>
        <p:txBody>
          <a:bodyPr>
            <a:normAutofit/>
          </a:bodyPr>
          <a:lstStyle/>
          <a:p>
            <a:r>
              <a:rPr lang="en-US" sz="6600" b="1" dirty="0"/>
              <a:t>The Year in Baseball:</a:t>
            </a:r>
            <a:br>
              <a:rPr lang="en-US" sz="6600" b="1" dirty="0"/>
            </a:br>
            <a:r>
              <a:rPr lang="en-US" sz="6600" b="1" dirty="0"/>
              <a:t/>
            </a:r>
            <a:br>
              <a:rPr lang="en-US" sz="6600" b="1" dirty="0"/>
            </a:br>
            <a:r>
              <a:rPr lang="en-US" sz="8800" b="1" dirty="0"/>
              <a:t>1962</a:t>
            </a:r>
          </a:p>
        </p:txBody>
      </p:sp>
    </p:spTree>
    <p:extLst>
      <p:ext uri="{BB962C8B-B14F-4D97-AF65-F5344CB8AC3E}">
        <p14:creationId xmlns:p14="http://schemas.microsoft.com/office/powerpoint/2010/main" val="31220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910" y="-85767"/>
            <a:ext cx="10515600" cy="110913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1962 Mets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5" y="167482"/>
            <a:ext cx="1736654" cy="2475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7761" y="1023366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Richie Ashburn CF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4" y="2643137"/>
            <a:ext cx="1557423" cy="22201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77761" y="3753215"/>
            <a:ext cx="169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Felix Mantilla SS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3" y="4852258"/>
            <a:ext cx="1486191" cy="20899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09656" y="5636001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Charlie Neal 2B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92" y="810477"/>
            <a:ext cx="1500046" cy="19668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51576" y="1837693"/>
            <a:ext cx="175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Frank Thomas LF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07" y="2747171"/>
            <a:ext cx="1453831" cy="20538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1576" y="3829180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Gus Bell RF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2" y="4864919"/>
            <a:ext cx="1437170" cy="19611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51576" y="5820667"/>
            <a:ext cx="153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Gil Hodges  1B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565" y="202508"/>
            <a:ext cx="1620394" cy="23099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095415" y="1280445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 Zimmer 3B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42" y="2613720"/>
            <a:ext cx="1591851" cy="22385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40112" y="3829180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Hobie</a:t>
            </a:r>
            <a:r>
              <a:rPr lang="en-US" dirty="0"/>
              <a:t> </a:t>
            </a:r>
            <a:r>
              <a:rPr lang="en-US" dirty="0" err="1"/>
              <a:t>Landrith</a:t>
            </a:r>
            <a:r>
              <a:rPr lang="en-US" dirty="0"/>
              <a:t> C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50" y="4852258"/>
            <a:ext cx="1463310" cy="19864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040112" y="5820667"/>
            <a:ext cx="147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Roger Craig  P</a:t>
            </a:r>
          </a:p>
        </p:txBody>
      </p:sp>
    </p:spTree>
    <p:extLst>
      <p:ext uri="{BB962C8B-B14F-4D97-AF65-F5344CB8AC3E}">
        <p14:creationId xmlns:p14="http://schemas.microsoft.com/office/powerpoint/2010/main" val="28217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233" y="0"/>
            <a:ext cx="10515600" cy="110913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1962 Colt 45s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5" y="335132"/>
            <a:ext cx="1560333" cy="21708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1508" y="1283877"/>
            <a:ext cx="20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 </a:t>
            </a:r>
            <a:r>
              <a:rPr lang="en-US" dirty="0" err="1"/>
              <a:t>Aspromonte</a:t>
            </a:r>
            <a:r>
              <a:rPr lang="en-US" dirty="0"/>
              <a:t> 3B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3" y="2692661"/>
            <a:ext cx="1474089" cy="2074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6503" y="3829180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 Spangler LF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2" y="4796715"/>
            <a:ext cx="1474089" cy="20824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508" y="5820667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Roman </a:t>
            </a:r>
            <a:r>
              <a:rPr lang="en-US" dirty="0" err="1"/>
              <a:t>Mejias</a:t>
            </a:r>
            <a:r>
              <a:rPr lang="en-US" dirty="0"/>
              <a:t> RF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48" y="833760"/>
            <a:ext cx="1425946" cy="19963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51576" y="1837693"/>
            <a:ext cx="164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 Larker 1B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52" y="2840227"/>
            <a:ext cx="1431842" cy="19189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1576" y="3829180"/>
            <a:ext cx="179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Jim Pendleton RF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52" y="4796715"/>
            <a:ext cx="1431842" cy="21124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51576" y="5820667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 Smith C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44" y="436643"/>
            <a:ext cx="1491983" cy="19893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66960" y="1837693"/>
            <a:ext cx="187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 </a:t>
            </a:r>
            <a:r>
              <a:rPr lang="en-US" dirty="0" err="1"/>
              <a:t>Amalfitano</a:t>
            </a:r>
            <a:r>
              <a:rPr lang="en-US" dirty="0"/>
              <a:t> 2B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43" y="2506030"/>
            <a:ext cx="1491983" cy="2098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40112" y="3829180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 </a:t>
            </a:r>
            <a:r>
              <a:rPr lang="en-US" dirty="0" err="1"/>
              <a:t>Buddin</a:t>
            </a:r>
            <a:r>
              <a:rPr lang="en-US" dirty="0"/>
              <a:t> SS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43" y="4684206"/>
            <a:ext cx="1491983" cy="217380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040112" y="5522088"/>
            <a:ext cx="16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Bobby Shantz  P</a:t>
            </a:r>
          </a:p>
        </p:txBody>
      </p:sp>
    </p:spTree>
    <p:extLst>
      <p:ext uri="{BB962C8B-B14F-4D97-AF65-F5344CB8AC3E}">
        <p14:creationId xmlns:p14="http://schemas.microsoft.com/office/powerpoint/2010/main" val="17705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6200"/>
            <a:ext cx="10515600" cy="1266375"/>
          </a:xfrm>
        </p:spPr>
        <p:txBody>
          <a:bodyPr/>
          <a:lstStyle/>
          <a:p>
            <a:pPr algn="ctr"/>
            <a:r>
              <a:rPr lang="en-US" dirty="0"/>
              <a:t>1962 -- On the Field: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587261"/>
            <a:ext cx="10515600" cy="4502390"/>
          </a:xfrm>
        </p:spPr>
        <p:txBody>
          <a:bodyPr/>
          <a:lstStyle/>
          <a:p>
            <a:pPr algn="ctr"/>
            <a:r>
              <a:rPr lang="en-US" dirty="0"/>
              <a:t>League Most Valuable Players:</a:t>
            </a:r>
          </a:p>
          <a:p>
            <a:pPr algn="ctr"/>
            <a:endParaRPr lang="en-US" dirty="0"/>
          </a:p>
          <a:p>
            <a:pPr algn="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502" y="2097623"/>
            <a:ext cx="4938879" cy="3464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4" y="1217287"/>
            <a:ext cx="3358704" cy="4888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28816" y="5578626"/>
            <a:ext cx="44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.299 batting avg., ML record 104 stolen bases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108" y="6324602"/>
            <a:ext cx="367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.321 batting avg. with 30 home runs</a:t>
            </a:r>
          </a:p>
        </p:txBody>
      </p:sp>
    </p:spTree>
    <p:extLst>
      <p:ext uri="{BB962C8B-B14F-4D97-AF65-F5344CB8AC3E}">
        <p14:creationId xmlns:p14="http://schemas.microsoft.com/office/powerpoint/2010/main" val="335765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1962 – On the Field: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63" y="1539005"/>
            <a:ext cx="3100343" cy="4379850"/>
          </a:xfrm>
        </p:spPr>
      </p:pic>
      <p:sp>
        <p:nvSpPr>
          <p:cNvPr id="7" name="TextBox 6"/>
          <p:cNvSpPr txBox="1"/>
          <p:nvPr/>
        </p:nvSpPr>
        <p:spPr>
          <a:xfrm>
            <a:off x="4554747" y="1526786"/>
            <a:ext cx="284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League Leaders in HR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83147" y="6080876"/>
            <a:ext cx="259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Harmon </a:t>
            </a:r>
            <a:r>
              <a:rPr lang="en-US" dirty="0" err="1"/>
              <a:t>Killebrew</a:t>
            </a:r>
            <a:r>
              <a:rPr lang="en-US" dirty="0"/>
              <a:t>– 48 HR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89" y="1526786"/>
            <a:ext cx="3059121" cy="4321614"/>
          </a:xfrm>
        </p:spPr>
      </p:pic>
      <p:sp>
        <p:nvSpPr>
          <p:cNvPr id="9" name="TextBox 8"/>
          <p:cNvSpPr txBox="1"/>
          <p:nvPr/>
        </p:nvSpPr>
        <p:spPr>
          <a:xfrm>
            <a:off x="1608411" y="6080876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Willie Mays– 49 HR</a:t>
            </a:r>
          </a:p>
        </p:txBody>
      </p:sp>
    </p:spTree>
    <p:extLst>
      <p:ext uri="{BB962C8B-B14F-4D97-AF65-F5344CB8AC3E}">
        <p14:creationId xmlns:p14="http://schemas.microsoft.com/office/powerpoint/2010/main" val="25551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13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1962 </a:t>
            </a:r>
            <a:r>
              <a:rPr lang="en-US" sz="6000" dirty="0"/>
              <a:t>-- On the Field</a:t>
            </a:r>
            <a:r>
              <a:rPr lang="en-US" sz="6000" dirty="0" smtClean="0"/>
              <a:t>:</a:t>
            </a:r>
            <a:br>
              <a:rPr lang="en-US" sz="6000" dirty="0" smtClean="0"/>
            </a:br>
            <a:endParaRPr lang="en-US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8504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s://tse1.mm.bing.net/th?id=OIP.Hr7acR698GLZ5szRBpPeUgAAAA&amp;pid=Api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13" y="1028314"/>
            <a:ext cx="4033028" cy="51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3583" y="6141811"/>
            <a:ext cx="490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3"/>
              </a:rPr>
              <a:t>https://www.youtube.com/watch?v=Yxf000X5G_8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6612" y="1474236"/>
            <a:ext cx="3526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Former Negro Leagues player and manager</a:t>
            </a:r>
          </a:p>
          <a:p>
            <a:endParaRPr lang="en-US" dirty="0"/>
          </a:p>
          <a:p>
            <a:r>
              <a:rPr lang="en-US" sz="4800" b="1" dirty="0" smtClean="0"/>
              <a:t>Buck O’Neil</a:t>
            </a:r>
          </a:p>
          <a:p>
            <a:endParaRPr lang="en-US" dirty="0"/>
          </a:p>
          <a:p>
            <a:pPr algn="ctr"/>
            <a:r>
              <a:rPr lang="en-US" sz="2800" dirty="0" smtClean="0"/>
              <a:t>Became the first black coach in</a:t>
            </a:r>
          </a:p>
          <a:p>
            <a:pPr algn="ctr"/>
            <a:r>
              <a:rPr lang="en-US" sz="2800" dirty="0" smtClean="0"/>
              <a:t>Major League Baseball in 1962 with the Cubs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650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555" y="-9018"/>
            <a:ext cx="62910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1962 </a:t>
            </a:r>
            <a:r>
              <a:rPr lang="en-US" sz="6000" dirty="0"/>
              <a:t>-- On the Field</a:t>
            </a:r>
            <a:r>
              <a:rPr lang="en-US" sz="6000" dirty="0" smtClean="0"/>
              <a:t>:</a:t>
            </a:r>
            <a:br>
              <a:rPr lang="en-US" sz="6000" dirty="0" smtClean="0"/>
            </a:br>
            <a:r>
              <a:rPr lang="en-US" sz="4000" dirty="0" smtClean="0"/>
              <a:t>Final Regular Season Standings</a:t>
            </a:r>
            <a:endParaRPr lang="en-US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8504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162888"/>
              </p:ext>
            </p:extLst>
          </p:nvPr>
        </p:nvGraphicFramePr>
        <p:xfrm>
          <a:off x="1271016" y="1312958"/>
          <a:ext cx="5788151" cy="5376672"/>
        </p:xfrm>
        <a:graphic>
          <a:graphicData uri="http://schemas.openxmlformats.org/drawingml/2006/table">
            <a:tbl>
              <a:tblPr/>
              <a:tblGrid>
                <a:gridCol w="1734032"/>
                <a:gridCol w="1465792"/>
                <a:gridCol w="1317357"/>
                <a:gridCol w="139157"/>
                <a:gridCol w="1131813"/>
              </a:tblGrid>
              <a:tr h="649224">
                <a:tc gridSpan="5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1962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American 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League Team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Standings</a:t>
                      </a:r>
                    </a:p>
                  </a:txBody>
                  <a:tcPr marL="30480" marR="30480" marT="38100" marB="7620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976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  <a:effectLst/>
                        </a:rPr>
                        <a:t>Team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3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Wins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3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Losses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3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3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GB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3201"/>
                    </a:solidFill>
                  </a:tcPr>
                </a:tc>
              </a:tr>
              <a:tr h="6309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New </a:t>
                      </a:r>
                      <a:r>
                        <a:rPr lang="en-US" sz="20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York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smtClean="0">
                          <a:effectLst/>
                        </a:rPr>
                        <a:t>96</a:t>
                      </a:r>
                      <a:endParaRPr lang="en-US" sz="2000" b="1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smtClean="0">
                          <a:effectLst/>
                        </a:rPr>
                        <a:t>66</a:t>
                      </a:r>
                      <a:endParaRPr lang="en-US" sz="2000" b="1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effectLst/>
                        </a:rPr>
                        <a:t>0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4326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Minnesota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91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71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4326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Los Angeles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86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76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4326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Detroit</a:t>
                      </a:r>
                      <a:endParaRPr lang="en-US" sz="18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85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76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4056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Chicago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85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77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4326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Cleveland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80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82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4326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Baltimore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77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85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3844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Boston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76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84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3474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Kansas City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72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90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Washington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60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91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23761" y="2893867"/>
            <a:ext cx="49682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New York Yankees won the American League pennant.</a:t>
            </a:r>
          </a:p>
          <a:p>
            <a:endParaRPr lang="en-US" sz="3200" dirty="0"/>
          </a:p>
          <a:p>
            <a:r>
              <a:rPr lang="en-US" sz="3200" dirty="0" smtClean="0"/>
              <a:t>It was their third consecutive AL title and 13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of the last</a:t>
            </a:r>
          </a:p>
          <a:p>
            <a:r>
              <a:rPr lang="en-US" sz="3200" smtClean="0"/>
              <a:t>16 </a:t>
            </a:r>
            <a:r>
              <a:rPr lang="en-US" sz="3200" dirty="0" smtClean="0"/>
              <a:t>years!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890" y="150667"/>
            <a:ext cx="23907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4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849"/>
            <a:ext cx="64282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1962 </a:t>
            </a:r>
            <a:r>
              <a:rPr lang="en-US" sz="6000" dirty="0"/>
              <a:t>-- On the Field</a:t>
            </a:r>
            <a:r>
              <a:rPr lang="en-US" sz="6000" dirty="0" smtClean="0"/>
              <a:t>:</a:t>
            </a:r>
            <a:br>
              <a:rPr lang="en-US" sz="6000" dirty="0" smtClean="0"/>
            </a:br>
            <a:r>
              <a:rPr lang="en-US" sz="4000" dirty="0" smtClean="0"/>
              <a:t>Final Regular Season Standings</a:t>
            </a:r>
            <a:endParaRPr lang="en-US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8504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618902"/>
              </p:ext>
            </p:extLst>
          </p:nvPr>
        </p:nvGraphicFramePr>
        <p:xfrm>
          <a:off x="292608" y="1468564"/>
          <a:ext cx="5696712" cy="5344064"/>
        </p:xfrm>
        <a:graphic>
          <a:graphicData uri="http://schemas.openxmlformats.org/drawingml/2006/table">
            <a:tbl>
              <a:tblPr/>
              <a:tblGrid>
                <a:gridCol w="1700784"/>
                <a:gridCol w="1453896"/>
                <a:gridCol w="1289304"/>
                <a:gridCol w="155449"/>
                <a:gridCol w="1097279"/>
              </a:tblGrid>
              <a:tr h="683742">
                <a:tc gridSpan="5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1"/>
                          </a:solidFill>
                          <a:effectLst/>
                          <a:latin typeface="Georgia" panose="02040502050405020303" pitchFamily="18" charset="0"/>
                        </a:rPr>
                        <a:t>1962 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effectLst/>
                          <a:latin typeface="Georgia" panose="02040502050405020303" pitchFamily="18" charset="0"/>
                        </a:rPr>
                        <a:t>National </a:t>
                      </a:r>
                      <a:r>
                        <a:rPr lang="en-US" b="1" dirty="0" smtClean="0">
                          <a:solidFill>
                            <a:schemeClr val="accent1"/>
                          </a:solidFill>
                          <a:effectLst/>
                          <a:latin typeface="Georgia" panose="02040502050405020303" pitchFamily="18" charset="0"/>
                        </a:rPr>
                        <a:t>League Team 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effectLst/>
                          <a:latin typeface="Georgia" panose="02040502050405020303" pitchFamily="18" charset="0"/>
                        </a:rPr>
                        <a:t>Standings</a:t>
                      </a:r>
                    </a:p>
                  </a:txBody>
                  <a:tcPr marL="30480" marR="30480" marT="38100" marB="7620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083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  <a:effectLst/>
                        </a:rPr>
                        <a:t>Team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3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Wins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3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Losses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32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3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GB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3201"/>
                    </a:solidFill>
                  </a:tcPr>
                </a:tc>
              </a:tr>
              <a:tr h="6124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San Francisco</a:t>
                      </a:r>
                      <a:endParaRPr lang="en-US" sz="2000" b="1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smtClean="0">
                          <a:effectLst/>
                        </a:rPr>
                        <a:t>101</a:t>
                      </a:r>
                      <a:endParaRPr lang="en-US" sz="2000" b="1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 smtClean="0">
                          <a:effectLst/>
                        </a:rPr>
                        <a:t>61</a:t>
                      </a:r>
                      <a:endParaRPr lang="en-US" sz="1600" b="1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effectLst/>
                        </a:rPr>
                        <a:t>0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5689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Los Angeles</a:t>
                      </a:r>
                      <a:endParaRPr lang="en-US" sz="2000" b="1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smtClean="0">
                          <a:effectLst/>
                        </a:rPr>
                        <a:t>101</a:t>
                      </a:r>
                      <a:endParaRPr lang="en-US" sz="2000" b="1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 smtClean="0">
                          <a:effectLst/>
                        </a:rPr>
                        <a:t>61</a:t>
                      </a:r>
                      <a:endParaRPr lang="en-US" sz="1600" b="1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smtClean="0">
                          <a:effectLst/>
                        </a:rPr>
                        <a:t>0</a:t>
                      </a:r>
                      <a:endParaRPr lang="en-US" sz="2000" b="1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4870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Cincinnati</a:t>
                      </a:r>
                      <a:endParaRPr lang="en-US" sz="1800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98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64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3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1"/>
                          </a:solidFill>
                          <a:effectLst/>
                        </a:rPr>
                        <a:t>Pittsburgh</a:t>
                      </a:r>
                      <a:endParaRPr lang="en-US" sz="1800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93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68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1"/>
                          </a:solidFill>
                          <a:effectLst/>
                        </a:rPr>
                        <a:t>Milwaukee</a:t>
                      </a:r>
                      <a:endParaRPr lang="en-US" sz="1800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86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76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4208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1"/>
                          </a:solidFill>
                          <a:effectLst/>
                        </a:rPr>
                        <a:t>St. Louis</a:t>
                      </a:r>
                      <a:endParaRPr lang="en-US" sz="1800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84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78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1"/>
                          </a:solidFill>
                          <a:effectLst/>
                        </a:rPr>
                        <a:t>Philadelphia</a:t>
                      </a:r>
                      <a:endParaRPr lang="en-US" sz="1800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81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80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3579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1"/>
                          </a:solidFill>
                          <a:effectLst/>
                        </a:rPr>
                        <a:t>Houston</a:t>
                      </a:r>
                      <a:endParaRPr lang="en-US" sz="1800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64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96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smtClean="0">
                          <a:solidFill>
                            <a:schemeClr val="accent1"/>
                          </a:solidFill>
                          <a:effectLst/>
                        </a:rPr>
                        <a:t>Chicago</a:t>
                      </a:r>
                      <a:endParaRPr lang="en-US" sz="1800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59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effectLst/>
                        </a:rPr>
                        <a:t>103</a:t>
                      </a:r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effectLst/>
                        </a:rPr>
                        <a:t>New York</a:t>
                      </a:r>
                      <a:endParaRPr lang="en-US" sz="2000" b="1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smtClean="0">
                          <a:effectLst/>
                        </a:rPr>
                        <a:t>40</a:t>
                      </a:r>
                      <a:endParaRPr lang="en-US" sz="2000" b="1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smtClean="0">
                          <a:effectLst/>
                        </a:rPr>
                        <a:t>120</a:t>
                      </a:r>
                      <a:endParaRPr lang="en-US" sz="2000" b="1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smtClean="0">
                          <a:effectLst/>
                        </a:rPr>
                        <a:t>60</a:t>
                      </a:r>
                      <a:endParaRPr lang="en-US" sz="2000" b="1" dirty="0">
                        <a:effectLst/>
                      </a:endParaRP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9CE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20" y="3222428"/>
            <a:ext cx="3986784" cy="3522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728" y="257206"/>
            <a:ext cx="1917560" cy="2906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7903" y="1468564"/>
            <a:ext cx="3743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But the National League ended in</a:t>
            </a:r>
          </a:p>
          <a:p>
            <a:r>
              <a:rPr lang="en-US" sz="4000" dirty="0" smtClean="0"/>
              <a:t>a tie!!!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7872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988" y="69849"/>
            <a:ext cx="64282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1962 </a:t>
            </a:r>
            <a:r>
              <a:rPr lang="en-US" sz="6000" dirty="0"/>
              <a:t>-- On the Field</a:t>
            </a:r>
            <a:r>
              <a:rPr lang="en-US" sz="6000" dirty="0" smtClean="0"/>
              <a:t>:</a:t>
            </a:r>
            <a:br>
              <a:rPr lang="en-US" sz="6000" dirty="0" smtClean="0"/>
            </a:br>
            <a:r>
              <a:rPr lang="en-US" sz="4000" dirty="0" smtClean="0"/>
              <a:t>National League Playoff Series</a:t>
            </a:r>
            <a:endParaRPr lang="en-US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8504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675" y="3577876"/>
            <a:ext cx="3429000" cy="302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224" y="214200"/>
            <a:ext cx="1917560" cy="2906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" y="1395412"/>
            <a:ext cx="780897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was the fourth playoff series in the history of the National League.</a:t>
            </a:r>
          </a:p>
          <a:p>
            <a:endParaRPr lang="en-US" sz="3200" dirty="0"/>
          </a:p>
          <a:p>
            <a:r>
              <a:rPr lang="en-US" sz="3200" dirty="0" smtClean="0"/>
              <a:t>The Dodgers were involved in all four of them!</a:t>
            </a:r>
          </a:p>
          <a:p>
            <a:endParaRPr lang="en-US" sz="3200" dirty="0"/>
          </a:p>
          <a:p>
            <a:r>
              <a:rPr lang="en-US" sz="3200" dirty="0" smtClean="0"/>
              <a:t>The National League used a best-2-of-3 format.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548" y="5657781"/>
            <a:ext cx="75697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Giants won the deciding third game 6-4,</a:t>
            </a:r>
          </a:p>
          <a:p>
            <a:r>
              <a:rPr lang="en-US" sz="3200" dirty="0" smtClean="0"/>
              <a:t>to advance to the 1962 World Series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193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377" y="718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1962 World Series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9" y="1178606"/>
            <a:ext cx="4306824" cy="5574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49" y="1146259"/>
            <a:ext cx="4485735" cy="5607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1160" y="3259469"/>
            <a:ext cx="740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14497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623" y="0"/>
            <a:ext cx="5641849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Key Giants Players</a:t>
            </a:r>
            <a:endParaRPr lang="en-US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4" y="0"/>
            <a:ext cx="2429167" cy="3417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4" y="3417106"/>
            <a:ext cx="2482277" cy="3510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67" y="1325563"/>
            <a:ext cx="2914221" cy="4003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495" y="1"/>
            <a:ext cx="3508310" cy="3508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94" y="1356832"/>
            <a:ext cx="3081188" cy="4003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388" y="3508311"/>
            <a:ext cx="2434438" cy="33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685" y="-6677"/>
            <a:ext cx="10515600" cy="8753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1962 -- Off the Field: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685" y="1587261"/>
            <a:ext cx="10515600" cy="450239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70095" y="5541615"/>
            <a:ext cx="571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This Marine Corps pilot became the first American to orbit the Earth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294" y="868681"/>
            <a:ext cx="6100953" cy="4582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05445" y="5704930"/>
            <a:ext cx="55034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John Glenn </a:t>
            </a:r>
            <a:r>
              <a:rPr lang="en-US" dirty="0" smtClean="0"/>
              <a:t>in </a:t>
            </a:r>
            <a:r>
              <a:rPr lang="en-US" sz="3600" b="1" dirty="0" smtClean="0"/>
              <a:t>Friendship 7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591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6249" y="68231"/>
            <a:ext cx="5641849" cy="9896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/>
              <a:t>Key Yankees Players</a:t>
            </a:r>
            <a:endParaRPr lang="en-US" sz="6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" y="1"/>
            <a:ext cx="2518661" cy="3536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" y="3461657"/>
            <a:ext cx="2518661" cy="3396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83" y="3881452"/>
            <a:ext cx="3507045" cy="3507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24" y="909613"/>
            <a:ext cx="2514823" cy="3505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66" y="890950"/>
            <a:ext cx="2610174" cy="3524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781" y="-177280"/>
            <a:ext cx="2858151" cy="3713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34" y="3368896"/>
            <a:ext cx="2557243" cy="358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1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628" y="0"/>
            <a:ext cx="564184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1962 World Series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" y="236101"/>
            <a:ext cx="3392615" cy="4751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20" y="327541"/>
            <a:ext cx="3776472" cy="4906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5576" y="948873"/>
            <a:ext cx="503834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Giants and Yankees split the first six 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deciding game was played at San Francisco’s Candlestick Park on Tuesday, October 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Yankees scored a run in the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inning to take a 1-0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score was still 1-0 as the Giants came to bat in the bottom of the 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inning: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Matty</a:t>
            </a:r>
            <a:r>
              <a:rPr lang="en-US" sz="2400" dirty="0" smtClean="0"/>
              <a:t> Alou bunted for a hit.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After two outs, Willie Mays doubled, sending Alou to third.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Giants outfielder and slugger Willie McCovey comes to the plate facing Yankee starting pitcher Ralph Terry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28311" y="6327648"/>
            <a:ext cx="3201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youtu.be/HRwWIZ1ybk8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4798" y="5879592"/>
            <a:ext cx="8478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Charlie Brown must have been a Giants fan !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97" y="394957"/>
            <a:ext cx="5368587" cy="4742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572" y="394957"/>
            <a:ext cx="5510998" cy="474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1673" y="4451331"/>
            <a:ext cx="694215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/>
              <a:t>Extra Innings!</a:t>
            </a:r>
          </a:p>
          <a:p>
            <a:pPr algn="ctr"/>
            <a:endParaRPr lang="en-US" sz="3600" dirty="0"/>
          </a:p>
          <a:p>
            <a:pPr algn="ctr"/>
            <a:r>
              <a:rPr lang="en-US" sz="4800" dirty="0" smtClean="0"/>
              <a:t>More Stuff from the 1960’s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52" y="52019"/>
            <a:ext cx="7744408" cy="43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491" y="279171"/>
            <a:ext cx="42775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Things from the 1960s  that we don’t see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84" y="-725196"/>
            <a:ext cx="8073702" cy="107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368" y="493776"/>
            <a:ext cx="110209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Things from the 1960s that we don’t use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29" y="1499628"/>
            <a:ext cx="8396391" cy="41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7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368" y="493776"/>
            <a:ext cx="110209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Things from the 1960s that we don’t use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32" y="1440688"/>
            <a:ext cx="7239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5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368" y="493776"/>
            <a:ext cx="110209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Things from the 1960s that we don’t use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2" y="1907032"/>
            <a:ext cx="5766522" cy="3561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26" y="1755660"/>
            <a:ext cx="4574698" cy="34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368" y="493776"/>
            <a:ext cx="110209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Things from the 1960s that we don’t use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93" y="1338125"/>
            <a:ext cx="6950105" cy="536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715" y="204527"/>
            <a:ext cx="110209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Things from the 1960s that we don’t use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1" y="925603"/>
            <a:ext cx="7283101" cy="58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685" y="-6677"/>
            <a:ext cx="10515600" cy="8753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1962 -- Off the Field: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685" y="1587261"/>
            <a:ext cx="10515600" cy="450239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70095" y="5541615"/>
            <a:ext cx="571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first communications satellite was launched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677044" y="5541616"/>
            <a:ext cx="2966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Telstar 1</a:t>
            </a:r>
            <a:endParaRPr lang="en-US" sz="6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56" y="801805"/>
            <a:ext cx="4926140" cy="46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1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368" y="493776"/>
            <a:ext cx="110209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Things from the 1960s that we don’t use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2" y="1958009"/>
            <a:ext cx="12077088" cy="346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3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863" y="605743"/>
            <a:ext cx="49493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Things from the 1960s</a:t>
            </a:r>
          </a:p>
          <a:p>
            <a:r>
              <a:rPr lang="en-US" sz="4000" dirty="0" smtClean="0"/>
              <a:t> that we don’t use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40" y="-733491"/>
            <a:ext cx="8527791" cy="1137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863" y="605743"/>
            <a:ext cx="49493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Things from the 1960s</a:t>
            </a:r>
          </a:p>
          <a:p>
            <a:r>
              <a:rPr lang="en-US" sz="4000" dirty="0" smtClean="0"/>
              <a:t> that we don’t use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-637593"/>
            <a:ext cx="7548465" cy="100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863" y="605743"/>
            <a:ext cx="49493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Things from the 1960s</a:t>
            </a:r>
          </a:p>
          <a:p>
            <a:r>
              <a:rPr lang="en-US" sz="4000" dirty="0" smtClean="0"/>
              <a:t> that we don’t see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077" y="0"/>
            <a:ext cx="5904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51" y="2203704"/>
            <a:ext cx="638206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Things from the 1960s</a:t>
            </a:r>
          </a:p>
          <a:p>
            <a:r>
              <a:rPr lang="en-US" sz="4000" dirty="0" smtClean="0"/>
              <a:t> that we don’t use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19" y="0"/>
            <a:ext cx="4854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1266375"/>
          </a:xfrm>
        </p:spPr>
        <p:txBody>
          <a:bodyPr/>
          <a:lstStyle/>
          <a:p>
            <a:pPr algn="ctr"/>
            <a:r>
              <a:rPr lang="en-US" dirty="0"/>
              <a:t>1962 -- Off the Field: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685" y="1587261"/>
            <a:ext cx="10515600" cy="450239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82" y="1106424"/>
            <a:ext cx="7261742" cy="4134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" y="5317590"/>
            <a:ext cx="10615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After his new marketing concept was rejected by Ben Franklin Stores,  their most successful franchisee in Arkansas, Oklahoma and Missouri opened his own store in 1962.</a:t>
            </a:r>
          </a:p>
        </p:txBody>
      </p:sp>
    </p:spTree>
    <p:extLst>
      <p:ext uri="{BB962C8B-B14F-4D97-AF65-F5344CB8AC3E}">
        <p14:creationId xmlns:p14="http://schemas.microsoft.com/office/powerpoint/2010/main" val="25037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50" y="-38158"/>
            <a:ext cx="10515600" cy="8753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1962 -- Off the Field: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685" y="1587261"/>
            <a:ext cx="10515600" cy="450239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665342"/>
            <a:ext cx="8083296" cy="5108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950" y="5657671"/>
            <a:ext cx="10832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Sam Walton </a:t>
            </a:r>
            <a:r>
              <a:rPr lang="en-US" sz="2800" dirty="0"/>
              <a:t>opened his first </a:t>
            </a:r>
            <a:r>
              <a:rPr lang="en-US" sz="4000" b="1" dirty="0"/>
              <a:t>Wal-Mart</a:t>
            </a:r>
            <a:r>
              <a:rPr lang="en-US" sz="2800" dirty="0"/>
              <a:t> on July 2, 1962 in </a:t>
            </a:r>
            <a:endParaRPr lang="en-US" sz="2800" dirty="0" smtClean="0"/>
          </a:p>
          <a:p>
            <a:pPr algn="ctr"/>
            <a:r>
              <a:rPr lang="en-US" sz="2800" dirty="0" smtClean="0"/>
              <a:t>Rogers</a:t>
            </a:r>
            <a:r>
              <a:rPr lang="en-US" sz="2800" dirty="0"/>
              <a:t>, Arkansas</a:t>
            </a:r>
          </a:p>
        </p:txBody>
      </p:sp>
    </p:spTree>
    <p:extLst>
      <p:ext uri="{BB962C8B-B14F-4D97-AF65-F5344CB8AC3E}">
        <p14:creationId xmlns:p14="http://schemas.microsoft.com/office/powerpoint/2010/main" val="278052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685" y="-6677"/>
            <a:ext cx="10515600" cy="8753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Just Do It 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685" y="1587261"/>
            <a:ext cx="10515600" cy="450239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70095" y="5541615"/>
            <a:ext cx="571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This company’s first running shoe was imported from Japan in 1962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677044" y="5541616"/>
            <a:ext cx="2966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/>
              <a:t>Nike</a:t>
            </a:r>
            <a:endParaRPr lang="en-US" sz="6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49" y="1353469"/>
            <a:ext cx="6291072" cy="34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7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481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1962 </a:t>
            </a:r>
            <a:r>
              <a:rPr lang="en-US" sz="6000" dirty="0" smtClean="0"/>
              <a:t>– On the Court: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4000" dirty="0"/>
              <a:t>Wilt Chamberlain Scores 100 points</a:t>
            </a:r>
            <a:endParaRPr lang="en-US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8504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5" y="1409885"/>
            <a:ext cx="4283497" cy="5445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54" y="2011680"/>
            <a:ext cx="7049123" cy="469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6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1992" y="0"/>
            <a:ext cx="7401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1962 at the Movies</a:t>
            </a:r>
            <a:endParaRPr lang="en-US" sz="7200" dirty="0"/>
          </a:p>
        </p:txBody>
      </p:sp>
      <p:pic>
        <p:nvPicPr>
          <p:cNvPr id="1026" name="Picture 2" descr="http://www.marcustheatres.com/media/images/gallery-images/majestic-cinema-of-brookfield/41-majesticbrookfield-exterior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70" y="1154478"/>
            <a:ext cx="8563846" cy="570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1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2773</TotalTime>
  <Words>1321</Words>
  <Application>Microsoft Office PowerPoint</Application>
  <PresentationFormat>Widescreen</PresentationFormat>
  <Paragraphs>323</Paragraphs>
  <Slides>44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Georgia</vt:lpstr>
      <vt:lpstr>Office Theme</vt:lpstr>
      <vt:lpstr>PowerPoint Presentation</vt:lpstr>
      <vt:lpstr>The Year in Baseball:  1962</vt:lpstr>
      <vt:lpstr>1962 -- Off the Field:</vt:lpstr>
      <vt:lpstr>1962 -- Off the Field:</vt:lpstr>
      <vt:lpstr>1962 -- Off the Field:</vt:lpstr>
      <vt:lpstr>1962 -- Off the Field:</vt:lpstr>
      <vt:lpstr>Just Do It !</vt:lpstr>
      <vt:lpstr>1962 – On the Court: Wilt Chamberlain Scores 100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1962 -- Off the Field:</vt:lpstr>
      <vt:lpstr>PowerPoint Presentation</vt:lpstr>
      <vt:lpstr>PowerPoint Presentation</vt:lpstr>
      <vt:lpstr>PowerPoint Presentation</vt:lpstr>
      <vt:lpstr>PowerPoint Presentation</vt:lpstr>
      <vt:lpstr>1962 -- On the Field: NL Expansion</vt:lpstr>
      <vt:lpstr>1962 Mets</vt:lpstr>
      <vt:lpstr>1962 Colt 45s</vt:lpstr>
      <vt:lpstr>1962 -- On the Field:</vt:lpstr>
      <vt:lpstr>1962 – On the Field: </vt:lpstr>
      <vt:lpstr>1962 -- On the Field: </vt:lpstr>
      <vt:lpstr>1962 -- On the Field: Final Regular Season Standings</vt:lpstr>
      <vt:lpstr>1962 -- On the Field: Final Regular Season Standings</vt:lpstr>
      <vt:lpstr>1962 -- On the Field: National League Playoff Series</vt:lpstr>
      <vt:lpstr>1962 World Series</vt:lpstr>
      <vt:lpstr>Key Giants Players</vt:lpstr>
      <vt:lpstr>Key Yankees Players</vt:lpstr>
      <vt:lpstr>1962 World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Year in Baseball:  1960</dc:title>
  <dc:creator>Monte Cely</dc:creator>
  <cp:lastModifiedBy>Monte Cely</cp:lastModifiedBy>
  <cp:revision>240</cp:revision>
  <dcterms:created xsi:type="dcterms:W3CDTF">2015-02-22T16:26:45Z</dcterms:created>
  <dcterms:modified xsi:type="dcterms:W3CDTF">2023-04-04T13:47:59Z</dcterms:modified>
</cp:coreProperties>
</file>