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17" r:id="rId2"/>
    <p:sldId id="256" r:id="rId3"/>
    <p:sldId id="267" r:id="rId4"/>
    <p:sldId id="316" r:id="rId5"/>
    <p:sldId id="278" r:id="rId6"/>
    <p:sldId id="277" r:id="rId7"/>
    <p:sldId id="280" r:id="rId8"/>
    <p:sldId id="281" r:id="rId9"/>
    <p:sldId id="282" r:id="rId10"/>
    <p:sldId id="283" r:id="rId11"/>
    <p:sldId id="309" r:id="rId12"/>
    <p:sldId id="310" r:id="rId13"/>
    <p:sldId id="311" r:id="rId14"/>
    <p:sldId id="312" r:id="rId15"/>
    <p:sldId id="313" r:id="rId16"/>
    <p:sldId id="263" r:id="rId17"/>
    <p:sldId id="314" r:id="rId18"/>
    <p:sldId id="330" r:id="rId19"/>
    <p:sldId id="274" r:id="rId20"/>
    <p:sldId id="287" r:id="rId21"/>
    <p:sldId id="271" r:id="rId22"/>
    <p:sldId id="260" r:id="rId23"/>
    <p:sldId id="326" r:id="rId24"/>
    <p:sldId id="327" r:id="rId25"/>
    <p:sldId id="328" r:id="rId26"/>
    <p:sldId id="272" r:id="rId27"/>
    <p:sldId id="292" r:id="rId28"/>
    <p:sldId id="329" r:id="rId29"/>
    <p:sldId id="294" r:id="rId30"/>
    <p:sldId id="293" r:id="rId31"/>
    <p:sldId id="262" r:id="rId32"/>
    <p:sldId id="315" r:id="rId33"/>
    <p:sldId id="318" r:id="rId34"/>
    <p:sldId id="321" r:id="rId35"/>
    <p:sldId id="319" r:id="rId36"/>
    <p:sldId id="320" r:id="rId37"/>
    <p:sldId id="322" r:id="rId38"/>
    <p:sldId id="323" r:id="rId39"/>
    <p:sldId id="324" r:id="rId40"/>
    <p:sldId id="325" r:id="rId41"/>
    <p:sldId id="305" r:id="rId42"/>
    <p:sldId id="306" r:id="rId43"/>
    <p:sldId id="307" r:id="rId44"/>
    <p:sldId id="30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0" autoAdjust="0"/>
  </p:normalViewPr>
  <p:slideViewPr>
    <p:cSldViewPr snapToGrid="0">
      <p:cViewPr>
        <p:scale>
          <a:sx n="80" d="100"/>
          <a:sy n="80" d="100"/>
        </p:scale>
        <p:origin x="346" y="5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1FAB3-DB51-4EDD-97C8-AFF7014B69C3}" type="datetimeFigureOut">
              <a:rPr lang="en-US" smtClean="0"/>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5B91D-D6A3-4AB3-9580-67205FDCF3DE}" type="slidenum">
              <a:rPr lang="en-US" smtClean="0"/>
              <a:t>‹#›</a:t>
            </a:fld>
            <a:endParaRPr lang="en-US"/>
          </a:p>
        </p:txBody>
      </p:sp>
    </p:spTree>
    <p:extLst>
      <p:ext uri="{BB962C8B-B14F-4D97-AF65-F5344CB8AC3E}">
        <p14:creationId xmlns:p14="http://schemas.microsoft.com/office/powerpoint/2010/main" val="97233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a:t>
            </a:fld>
            <a:endParaRPr lang="en-US"/>
          </a:p>
        </p:txBody>
      </p:sp>
    </p:spTree>
    <p:extLst>
      <p:ext uri="{BB962C8B-B14F-4D97-AF65-F5344CB8AC3E}">
        <p14:creationId xmlns:p14="http://schemas.microsoft.com/office/powerpoint/2010/main" val="508208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shipment to McDonnell Aircraft in 1965.  Had 64K</a:t>
            </a:r>
            <a:r>
              <a:rPr lang="en-US" baseline="0" dirty="0" smtClean="0"/>
              <a:t> of memory!</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10</a:t>
            </a:fld>
            <a:endParaRPr lang="en-US"/>
          </a:p>
        </p:txBody>
      </p:sp>
    </p:spTree>
    <p:extLst>
      <p:ext uri="{BB962C8B-B14F-4D97-AF65-F5344CB8AC3E}">
        <p14:creationId xmlns:p14="http://schemas.microsoft.com/office/powerpoint/2010/main" val="202724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Won five Oscars</a:t>
            </a:r>
            <a:r>
              <a:rPr lang="en-US" baseline="0" dirty="0" smtClean="0"/>
              <a:t> – best picture, best directing, best editing, best music adaptation, best sound; by 1966 had overtaken Gone with the Wind as top box office gross.  It was the first movie to ever gross $100M in sales.</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12</a:t>
            </a:fld>
            <a:endParaRPr lang="en-US"/>
          </a:p>
        </p:txBody>
      </p:sp>
    </p:spTree>
    <p:extLst>
      <p:ext uri="{BB962C8B-B14F-4D97-AF65-F5344CB8AC3E}">
        <p14:creationId xmlns:p14="http://schemas.microsoft.com/office/powerpoint/2010/main" val="1311667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Won five Oscars</a:t>
            </a:r>
            <a:r>
              <a:rPr lang="en-US" baseline="0" dirty="0" smtClean="0"/>
              <a:t> – best screenplay, best original score, best cinematography, best art direction, best costume design.  Peter O’Toole was first choice for the lead, but he turned it down.  As it was the Cold War, the movie was filmed mostly in Spain.</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13</a:t>
            </a:fld>
            <a:endParaRPr lang="en-US"/>
          </a:p>
        </p:txBody>
      </p:sp>
    </p:spTree>
    <p:extLst>
      <p:ext uri="{BB962C8B-B14F-4D97-AF65-F5344CB8AC3E}">
        <p14:creationId xmlns:p14="http://schemas.microsoft.com/office/powerpoint/2010/main" val="3463922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Fourth of the James Bond movies – all starring </a:t>
            </a:r>
            <a:r>
              <a:rPr lang="en-US" smtClean="0"/>
              <a:t>Sean Connery.</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14</a:t>
            </a:fld>
            <a:endParaRPr lang="en-US"/>
          </a:p>
        </p:txBody>
      </p:sp>
    </p:spTree>
    <p:extLst>
      <p:ext uri="{BB962C8B-B14F-4D97-AF65-F5344CB8AC3E}">
        <p14:creationId xmlns:p14="http://schemas.microsoft.com/office/powerpoint/2010/main" val="339691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Celi</a:t>
            </a:r>
            <a:r>
              <a:rPr lang="en-US" dirty="0" smtClean="0"/>
              <a:t> was an actor and producer/director; played in over 100 movies, specializing as an international villain; did three movies in 1965 in the U.S. – </a:t>
            </a:r>
            <a:r>
              <a:rPr lang="en-US" dirty="0" err="1" smtClean="0"/>
              <a:t>Thunderball</a:t>
            </a:r>
            <a:r>
              <a:rPr lang="en-US" dirty="0" smtClean="0"/>
              <a:t>;</a:t>
            </a:r>
            <a:r>
              <a:rPr lang="en-US" baseline="0" dirty="0" smtClean="0"/>
              <a:t> Agony and Ecstasy; and Von Ryan’s Express.</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15</a:t>
            </a:fld>
            <a:endParaRPr lang="en-US"/>
          </a:p>
        </p:txBody>
      </p:sp>
    </p:spTree>
    <p:extLst>
      <p:ext uri="{BB962C8B-B14F-4D97-AF65-F5344CB8AC3E}">
        <p14:creationId xmlns:p14="http://schemas.microsoft.com/office/powerpoint/2010/main" val="1315842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5B91D-D6A3-4AB3-9580-67205FDCF3DE}" type="slidenum">
              <a:rPr lang="en-US" smtClean="0"/>
              <a:t>16</a:t>
            </a:fld>
            <a:endParaRPr lang="en-US"/>
          </a:p>
        </p:txBody>
      </p:sp>
    </p:spTree>
    <p:extLst>
      <p:ext uri="{BB962C8B-B14F-4D97-AF65-F5344CB8AC3E}">
        <p14:creationId xmlns:p14="http://schemas.microsoft.com/office/powerpoint/2010/main" val="3707593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5B91D-D6A3-4AB3-9580-67205FDCF3DE}" type="slidenum">
              <a:rPr lang="en-US" smtClean="0"/>
              <a:t>17</a:t>
            </a:fld>
            <a:endParaRPr lang="en-US"/>
          </a:p>
        </p:txBody>
      </p:sp>
    </p:spTree>
    <p:extLst>
      <p:ext uri="{BB962C8B-B14F-4D97-AF65-F5344CB8AC3E}">
        <p14:creationId xmlns:p14="http://schemas.microsoft.com/office/powerpoint/2010/main" val="3198159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release in ‘58; still</a:t>
            </a:r>
            <a:r>
              <a:rPr lang="en-US" baseline="0" dirty="0" smtClean="0"/>
              <a:t> popular today; is a “son” in 4/6 time – believed to be from the Veracruz area of Mexico</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18</a:t>
            </a:fld>
            <a:endParaRPr lang="en-US"/>
          </a:p>
        </p:txBody>
      </p:sp>
    </p:spTree>
    <p:extLst>
      <p:ext uri="{BB962C8B-B14F-4D97-AF65-F5344CB8AC3E}">
        <p14:creationId xmlns:p14="http://schemas.microsoft.com/office/powerpoint/2010/main" val="891305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Dagoberto</a:t>
            </a:r>
            <a:r>
              <a:rPr lang="en-US" dirty="0" smtClean="0"/>
              <a:t> “Bert” </a:t>
            </a:r>
            <a:r>
              <a:rPr lang="en-US" dirty="0" err="1" smtClean="0"/>
              <a:t>Campaneris</a:t>
            </a:r>
            <a:r>
              <a:rPr lang="en-US" dirty="0" smtClean="0"/>
              <a:t> became first player in modern era to play all nine positions in a single game</a:t>
            </a:r>
            <a:r>
              <a:rPr lang="en-US" baseline="0" dirty="0" smtClean="0"/>
              <a:t> (A’s vs. Angels) – A’s lost 5-3 in 13 innings.  Ernie Banks hit his 400</a:t>
            </a:r>
            <a:r>
              <a:rPr lang="en-US" baseline="30000" dirty="0" smtClean="0"/>
              <a:t>th</a:t>
            </a:r>
            <a:r>
              <a:rPr lang="en-US" baseline="0" dirty="0" smtClean="0"/>
              <a:t> home run in a game at Wrigley Field.  Willie Mays hit #500 in a game against Houston; at the time he was only the fifth player to reach 500 career homers (can you name the others? (Ruth, Foxx, Williams, </a:t>
            </a:r>
            <a:r>
              <a:rPr lang="en-US" baseline="0" dirty="0" err="1" smtClean="0"/>
              <a:t>Ott</a:t>
            </a:r>
            <a:r>
              <a:rPr lang="en-US" baseline="0" dirty="0" smtClean="0"/>
              <a:t>).  </a:t>
            </a:r>
            <a:r>
              <a:rPr lang="en-US" baseline="0" dirty="0" smtClean="0"/>
              <a:t>Houston </a:t>
            </a:r>
            <a:r>
              <a:rPr lang="en-US" baseline="0" dirty="0" smtClean="0"/>
              <a:t>P Don </a:t>
            </a:r>
            <a:r>
              <a:rPr lang="en-US" baseline="0" dirty="0" err="1" smtClean="0"/>
              <a:t>Nottebart</a:t>
            </a:r>
            <a:r>
              <a:rPr lang="en-US" baseline="0" dirty="0" smtClean="0"/>
              <a:t> gave up #500 to Mays.</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19</a:t>
            </a:fld>
            <a:endParaRPr lang="en-US"/>
          </a:p>
        </p:txBody>
      </p:sp>
    </p:spTree>
    <p:extLst>
      <p:ext uri="{BB962C8B-B14F-4D97-AF65-F5344CB8AC3E}">
        <p14:creationId xmlns:p14="http://schemas.microsoft.com/office/powerpoint/2010/main" val="667836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C95B91D-D6A3-4AB3-9580-67205FDCF3DE}" type="slidenum">
              <a:rPr lang="en-US" smtClean="0"/>
              <a:t>21</a:t>
            </a:fld>
            <a:endParaRPr lang="en-US"/>
          </a:p>
        </p:txBody>
      </p:sp>
    </p:spTree>
    <p:extLst>
      <p:ext uri="{BB962C8B-B14F-4D97-AF65-F5344CB8AC3E}">
        <p14:creationId xmlns:p14="http://schemas.microsoft.com/office/powerpoint/2010/main" val="341250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a:t>
            </a:fld>
            <a:endParaRPr lang="en-US"/>
          </a:p>
        </p:txBody>
      </p:sp>
    </p:spTree>
    <p:extLst>
      <p:ext uri="{BB962C8B-B14F-4D97-AF65-F5344CB8AC3E}">
        <p14:creationId xmlns:p14="http://schemas.microsoft.com/office/powerpoint/2010/main" val="2127541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22</a:t>
            </a:fld>
            <a:endParaRPr lang="en-US"/>
          </a:p>
        </p:txBody>
      </p:sp>
    </p:spTree>
    <p:extLst>
      <p:ext uri="{BB962C8B-B14F-4D97-AF65-F5344CB8AC3E}">
        <p14:creationId xmlns:p14="http://schemas.microsoft.com/office/powerpoint/2010/main" val="4025988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23</a:t>
            </a:fld>
            <a:endParaRPr lang="en-US"/>
          </a:p>
        </p:txBody>
      </p:sp>
    </p:spTree>
    <p:extLst>
      <p:ext uri="{BB962C8B-B14F-4D97-AF65-F5344CB8AC3E}">
        <p14:creationId xmlns:p14="http://schemas.microsoft.com/office/powerpoint/2010/main" val="335243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has short “intro” to this …</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24</a:t>
            </a:fld>
            <a:endParaRPr lang="en-US"/>
          </a:p>
        </p:txBody>
      </p:sp>
    </p:spTree>
    <p:extLst>
      <p:ext uri="{BB962C8B-B14F-4D97-AF65-F5344CB8AC3E}">
        <p14:creationId xmlns:p14="http://schemas.microsoft.com/office/powerpoint/2010/main" val="1217165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25</a:t>
            </a:fld>
            <a:endParaRPr lang="en-US"/>
          </a:p>
        </p:txBody>
      </p:sp>
    </p:spTree>
    <p:extLst>
      <p:ext uri="{BB962C8B-B14F-4D97-AF65-F5344CB8AC3E}">
        <p14:creationId xmlns:p14="http://schemas.microsoft.com/office/powerpoint/2010/main" val="1852291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Mickey Mantle hit 37 homers to lead the AL.  He also led the league in triples, walks, and SLG.</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27</a:t>
            </a:fld>
            <a:endParaRPr lang="en-US"/>
          </a:p>
        </p:txBody>
      </p:sp>
    </p:spTree>
    <p:extLst>
      <p:ext uri="{BB962C8B-B14F-4D97-AF65-F5344CB8AC3E}">
        <p14:creationId xmlns:p14="http://schemas.microsoft.com/office/powerpoint/2010/main" val="728591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Mickey Mantle hit 37 homers to lead the AL.  He also led the league in triples, walks, and SLG.</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29</a:t>
            </a:fld>
            <a:endParaRPr lang="en-US"/>
          </a:p>
        </p:txBody>
      </p:sp>
    </p:spTree>
    <p:extLst>
      <p:ext uri="{BB962C8B-B14F-4D97-AF65-F5344CB8AC3E}">
        <p14:creationId xmlns:p14="http://schemas.microsoft.com/office/powerpoint/2010/main" val="798814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5B91D-D6A3-4AB3-9580-67205FDCF3DE}" type="slidenum">
              <a:rPr lang="en-US" smtClean="0"/>
              <a:t>30</a:t>
            </a:fld>
            <a:endParaRPr lang="en-US"/>
          </a:p>
        </p:txBody>
      </p:sp>
    </p:spTree>
    <p:extLst>
      <p:ext uri="{BB962C8B-B14F-4D97-AF65-F5344CB8AC3E}">
        <p14:creationId xmlns:p14="http://schemas.microsoft.com/office/powerpoint/2010/main" val="4214732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31</a:t>
            </a:fld>
            <a:endParaRPr lang="en-US"/>
          </a:p>
        </p:txBody>
      </p:sp>
    </p:spTree>
    <p:extLst>
      <p:ext uri="{BB962C8B-B14F-4D97-AF65-F5344CB8AC3E}">
        <p14:creationId xmlns:p14="http://schemas.microsoft.com/office/powerpoint/2010/main" val="2183320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41</a:t>
            </a:fld>
            <a:endParaRPr lang="en-US"/>
          </a:p>
        </p:txBody>
      </p:sp>
    </p:spTree>
    <p:extLst>
      <p:ext uri="{BB962C8B-B14F-4D97-AF65-F5344CB8AC3E}">
        <p14:creationId xmlns:p14="http://schemas.microsoft.com/office/powerpoint/2010/main" val="1896616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Others – Bob </a:t>
            </a:r>
            <a:r>
              <a:rPr lang="en-US" baseline="0" dirty="0" err="1" smtClean="0"/>
              <a:t>Aspromonte</a:t>
            </a:r>
            <a:r>
              <a:rPr lang="en-US" baseline="0" dirty="0" smtClean="0"/>
              <a:t>, Bob Lillis, Lee Maye, Larry </a:t>
            </a:r>
            <a:r>
              <a:rPr lang="en-US" baseline="0" dirty="0" err="1" smtClean="0"/>
              <a:t>Dierker</a:t>
            </a:r>
            <a:r>
              <a:rPr lang="en-US" baseline="0" dirty="0" smtClean="0"/>
              <a:t> (first full year pitching)</a:t>
            </a:r>
          </a:p>
        </p:txBody>
      </p:sp>
      <p:sp>
        <p:nvSpPr>
          <p:cNvPr id="4" name="Slide Number Placeholder 3"/>
          <p:cNvSpPr>
            <a:spLocks noGrp="1"/>
          </p:cNvSpPr>
          <p:nvPr>
            <p:ph type="sldNum" sz="quarter" idx="10"/>
          </p:nvPr>
        </p:nvSpPr>
        <p:spPr/>
        <p:txBody>
          <a:bodyPr/>
          <a:lstStyle/>
          <a:p>
            <a:fld id="{3C95B91D-D6A3-4AB3-9580-67205FDCF3DE}" type="slidenum">
              <a:rPr lang="en-US" smtClean="0"/>
              <a:t>42</a:t>
            </a:fld>
            <a:endParaRPr lang="en-US"/>
          </a:p>
        </p:txBody>
      </p:sp>
    </p:spTree>
    <p:extLst>
      <p:ext uri="{BB962C8B-B14F-4D97-AF65-F5344CB8AC3E}">
        <p14:creationId xmlns:p14="http://schemas.microsoft.com/office/powerpoint/2010/main" val="357597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LBJ – had just won a landslide re-election in November, 1964 over Barry Goldwater.  He</a:t>
            </a:r>
            <a:r>
              <a:rPr lang="en-US" baseline="0" dirty="0" smtClean="0"/>
              <a:t> championed and pass the Civil Rights Act in 1964, and would go on to pass the Voting Rights Act in 1965.</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3</a:t>
            </a:fld>
            <a:endParaRPr lang="en-US"/>
          </a:p>
        </p:txBody>
      </p:sp>
    </p:spTree>
    <p:extLst>
      <p:ext uri="{BB962C8B-B14F-4D97-AF65-F5344CB8AC3E}">
        <p14:creationId xmlns:p14="http://schemas.microsoft.com/office/powerpoint/2010/main" val="939520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43</a:t>
            </a:fld>
            <a:endParaRPr lang="en-US"/>
          </a:p>
        </p:txBody>
      </p:sp>
    </p:spTree>
    <p:extLst>
      <p:ext uri="{BB962C8B-B14F-4D97-AF65-F5344CB8AC3E}">
        <p14:creationId xmlns:p14="http://schemas.microsoft.com/office/powerpoint/2010/main" val="2431234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Hooton was 2</a:t>
            </a:r>
            <a:r>
              <a:rPr lang="en-US" baseline="30000" dirty="0" smtClean="0"/>
              <a:t>nd</a:t>
            </a:r>
            <a:r>
              <a:rPr lang="en-US" baseline="0" dirty="0" smtClean="0"/>
              <a:t> overall pick in 1971 draft</a:t>
            </a:r>
          </a:p>
        </p:txBody>
      </p:sp>
      <p:sp>
        <p:nvSpPr>
          <p:cNvPr id="4" name="Slide Number Placeholder 3"/>
          <p:cNvSpPr>
            <a:spLocks noGrp="1"/>
          </p:cNvSpPr>
          <p:nvPr>
            <p:ph type="sldNum" sz="quarter" idx="10"/>
          </p:nvPr>
        </p:nvSpPr>
        <p:spPr/>
        <p:txBody>
          <a:bodyPr/>
          <a:lstStyle/>
          <a:p>
            <a:fld id="{3C95B91D-D6A3-4AB3-9580-67205FDCF3DE}" type="slidenum">
              <a:rPr lang="en-US" smtClean="0"/>
              <a:t>44</a:t>
            </a:fld>
            <a:endParaRPr lang="en-US"/>
          </a:p>
        </p:txBody>
      </p:sp>
    </p:spTree>
    <p:extLst>
      <p:ext uri="{BB962C8B-B14F-4D97-AF65-F5344CB8AC3E}">
        <p14:creationId xmlns:p14="http://schemas.microsoft.com/office/powerpoint/2010/main" val="3677494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r>
              <a:rPr lang="en-US" dirty="0" smtClean="0"/>
              <a:t>Dean Rusk was a Kennedy appointee and is</a:t>
            </a:r>
            <a:r>
              <a:rPr lang="en-US" baseline="0" dirty="0" smtClean="0"/>
              <a:t> one of the longest-serving US </a:t>
            </a:r>
            <a:r>
              <a:rPr lang="en-US" baseline="0" dirty="0" err="1" smtClean="0"/>
              <a:t>Secty</a:t>
            </a:r>
            <a:r>
              <a:rPr lang="en-US" baseline="0" dirty="0" smtClean="0"/>
              <a:t> of State (behind Cordell Hull).  </a:t>
            </a:r>
            <a:r>
              <a:rPr lang="en-US" dirty="0" smtClean="0"/>
              <a:t> Robert McNamara was president of Ford Motor Co. and</a:t>
            </a:r>
            <a:r>
              <a:rPr lang="en-US" baseline="0" dirty="0" smtClean="0"/>
              <a:t> was also a</a:t>
            </a:r>
            <a:r>
              <a:rPr lang="en-US" dirty="0" smtClean="0"/>
              <a:t> Kennedy appointee.</a:t>
            </a:r>
            <a:r>
              <a:rPr lang="en-US" baseline="0" dirty="0" smtClean="0"/>
              <a:t>  He was also one of the longest-serving US </a:t>
            </a:r>
            <a:r>
              <a:rPr lang="en-US" baseline="0" dirty="0" err="1" smtClean="0"/>
              <a:t>Secty</a:t>
            </a:r>
            <a:r>
              <a:rPr lang="en-US" baseline="0" dirty="0" smtClean="0"/>
              <a:t> of Defense.</a:t>
            </a:r>
            <a:r>
              <a:rPr lang="en-US" dirty="0" smtClean="0"/>
              <a:t>  </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4</a:t>
            </a:fld>
            <a:endParaRPr lang="en-US"/>
          </a:p>
        </p:txBody>
      </p:sp>
    </p:spTree>
    <p:extLst>
      <p:ext uri="{BB962C8B-B14F-4D97-AF65-F5344CB8AC3E}">
        <p14:creationId xmlns:p14="http://schemas.microsoft.com/office/powerpoint/2010/main" val="281339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5</a:t>
            </a:fld>
            <a:endParaRPr lang="en-US"/>
          </a:p>
        </p:txBody>
      </p:sp>
    </p:spTree>
    <p:extLst>
      <p:ext uri="{BB962C8B-B14F-4D97-AF65-F5344CB8AC3E}">
        <p14:creationId xmlns:p14="http://schemas.microsoft.com/office/powerpoint/2010/main" val="420467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6</a:t>
            </a:fld>
            <a:endParaRPr lang="en-US"/>
          </a:p>
        </p:txBody>
      </p:sp>
    </p:spTree>
    <p:extLst>
      <p:ext uri="{BB962C8B-B14F-4D97-AF65-F5344CB8AC3E}">
        <p14:creationId xmlns:p14="http://schemas.microsoft.com/office/powerpoint/2010/main" val="2530138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7</a:t>
            </a:fld>
            <a:endParaRPr lang="en-US"/>
          </a:p>
        </p:txBody>
      </p:sp>
    </p:spTree>
    <p:extLst>
      <p:ext uri="{BB962C8B-B14F-4D97-AF65-F5344CB8AC3E}">
        <p14:creationId xmlns:p14="http://schemas.microsoft.com/office/powerpoint/2010/main" val="2199347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8</a:t>
            </a:fld>
            <a:endParaRPr lang="en-US"/>
          </a:p>
        </p:txBody>
      </p:sp>
    </p:spTree>
    <p:extLst>
      <p:ext uri="{BB962C8B-B14F-4D97-AF65-F5344CB8AC3E}">
        <p14:creationId xmlns:p14="http://schemas.microsoft.com/office/powerpoint/2010/main" val="388280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models (2022) have 64GB of memory!</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9</a:t>
            </a:fld>
            <a:endParaRPr lang="en-US"/>
          </a:p>
        </p:txBody>
      </p:sp>
    </p:spTree>
    <p:extLst>
      <p:ext uri="{BB962C8B-B14F-4D97-AF65-F5344CB8AC3E}">
        <p14:creationId xmlns:p14="http://schemas.microsoft.com/office/powerpoint/2010/main" val="60705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6C4D9-AE16-45FD-8C6B-868E8D7FD73F}"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183281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6C4D9-AE16-45FD-8C6B-868E8D7FD73F}"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374271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6C4D9-AE16-45FD-8C6B-868E8D7FD73F}"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89269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6C4D9-AE16-45FD-8C6B-868E8D7FD73F}"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355548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B6C4D9-AE16-45FD-8C6B-868E8D7FD73F}"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369474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B6C4D9-AE16-45FD-8C6B-868E8D7FD73F}"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298685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B6C4D9-AE16-45FD-8C6B-868E8D7FD73F}" type="datetimeFigureOut">
              <a:rPr lang="en-US" smtClean="0"/>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33550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B6C4D9-AE16-45FD-8C6B-868E8D7FD73F}" type="datetimeFigureOut">
              <a:rPr lang="en-US" smtClean="0"/>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79109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6C4D9-AE16-45FD-8C6B-868E8D7FD73F}" type="datetimeFigureOut">
              <a:rPr lang="en-US" smtClean="0"/>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118496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6C4D9-AE16-45FD-8C6B-868E8D7FD73F}"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216548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6C4D9-AE16-45FD-8C6B-868E8D7FD73F}"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722371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6C4D9-AE16-45FD-8C6B-868E8D7FD73F}" type="datetimeFigureOut">
              <a:rPr lang="en-US" smtClean="0"/>
              <a:t>5/2/2023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D9026-D14C-443B-A75B-862653620C0D}" type="slidenum">
              <a:rPr lang="en-US" smtClean="0"/>
              <a:t>‹#›</a:t>
            </a:fld>
            <a:endParaRPr lang="en-US"/>
          </a:p>
        </p:txBody>
      </p:sp>
    </p:spTree>
    <p:extLst>
      <p:ext uri="{BB962C8B-B14F-4D97-AF65-F5344CB8AC3E}">
        <p14:creationId xmlns:p14="http://schemas.microsoft.com/office/powerpoint/2010/main" val="326861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6f0T6UV-HiI"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youtube.com/watch?v=dTMHrljIW0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eSSvOnQEr8"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wpjDcmgHCd4"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POSmz4p7gjs&amp;t=152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4.jpg"/><Relationship Id="rId4" Type="http://schemas.openxmlformats.org/officeDocument/2006/relationships/hyperlink" Target="https://www.youtube.com/watch?v=HnHV5Faqv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VGF4ibgcHQ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2.jpg"/><Relationship Id="rId5" Type="http://schemas.openxmlformats.org/officeDocument/2006/relationships/image" Target="../media/image38.jpeg"/><Relationship Id="rId10" Type="http://schemas.openxmlformats.org/officeDocument/2006/relationships/image" Target="../media/image42.jpg"/><Relationship Id="rId4" Type="http://schemas.openxmlformats.org/officeDocument/2006/relationships/image" Target="../media/image37.jpg"/><Relationship Id="rId9" Type="http://schemas.openxmlformats.org/officeDocument/2006/relationships/image" Target="../media/image4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6.jpg"/><Relationship Id="rId5" Type="http://schemas.openxmlformats.org/officeDocument/2006/relationships/image" Target="../media/image45.jpg"/><Relationship Id="rId10" Type="http://schemas.openxmlformats.org/officeDocument/2006/relationships/image" Target="../media/image49.jpg"/><Relationship Id="rId4" Type="http://schemas.openxmlformats.org/officeDocument/2006/relationships/image" Target="../media/image44.jpg"/><Relationship Id="rId9" Type="http://schemas.openxmlformats.org/officeDocument/2006/relationships/image" Target="../media/image48.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1.jpg"/></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hyperlink" Target="https://www.youtube.com/watch?v=FEnyO2ShbEM" TargetMode="External"/><Relationship Id="rId4" Type="http://schemas.openxmlformats.org/officeDocument/2006/relationships/image" Target="../media/image51.jpg"/></Relationships>
</file>

<file path=ppt/slides/_rels/slide3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2.jpg"/></Relationships>
</file>

<file path=ppt/slides/_rels/slide42.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2.jpg"/><Relationship Id="rId7" Type="http://schemas.openxmlformats.org/officeDocument/2006/relationships/image" Target="../media/image66.jp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jp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jp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9513" y="139146"/>
            <a:ext cx="11277462" cy="9387185"/>
          </a:xfrm>
          <a:prstGeom prst="rect">
            <a:avLst/>
          </a:prstGeom>
          <a:noFill/>
        </p:spPr>
        <p:txBody>
          <a:bodyPr wrap="square" rtlCol="0">
            <a:spAutoFit/>
          </a:bodyPr>
          <a:lstStyle/>
          <a:p>
            <a:pPr algn="ctr"/>
            <a:r>
              <a:rPr lang="en-US" sz="3600" b="1" dirty="0" smtClean="0">
                <a:solidFill>
                  <a:srgbClr val="FF0000"/>
                </a:solidFill>
              </a:rPr>
              <a:t>AGE Thrive </a:t>
            </a:r>
            <a:r>
              <a:rPr lang="en-US" sz="3600" i="1" dirty="0" smtClean="0"/>
              <a:t>with</a:t>
            </a:r>
            <a:r>
              <a:rPr lang="en-US" sz="3600" b="1" dirty="0" smtClean="0"/>
              <a:t> </a:t>
            </a:r>
            <a:r>
              <a:rPr lang="en-US" sz="3600" b="1" dirty="0" smtClean="0">
                <a:solidFill>
                  <a:srgbClr val="0070C0"/>
                </a:solidFill>
              </a:rPr>
              <a:t>Baseball Memories</a:t>
            </a:r>
          </a:p>
          <a:p>
            <a:pPr algn="ctr"/>
            <a:r>
              <a:rPr lang="en-US" sz="2400" dirty="0" smtClean="0"/>
              <a:t>May 3, 2023</a:t>
            </a:r>
          </a:p>
          <a:p>
            <a:pPr algn="ctr"/>
            <a:r>
              <a:rPr lang="en-US" sz="2800" b="1" dirty="0" smtClean="0"/>
              <a:t>Agenda</a:t>
            </a:r>
          </a:p>
          <a:p>
            <a:r>
              <a:rPr lang="en-US" sz="2800" b="1" u="sng" dirty="0" smtClean="0"/>
              <a:t>Warm-up - Introductions</a:t>
            </a:r>
          </a:p>
          <a:p>
            <a:r>
              <a:rPr lang="en-US" sz="2800" b="1" dirty="0"/>
              <a:t>	</a:t>
            </a:r>
          </a:p>
          <a:p>
            <a:r>
              <a:rPr lang="en-US" sz="2800" b="1" u="sng" dirty="0" err="1" smtClean="0"/>
              <a:t>Gametime</a:t>
            </a:r>
            <a:r>
              <a:rPr lang="en-US" sz="2800" b="1" dirty="0" smtClean="0"/>
              <a:t> – The Year in Baseball – </a:t>
            </a:r>
            <a:r>
              <a:rPr lang="en-US" sz="4000" b="1" dirty="0" smtClean="0">
                <a:solidFill>
                  <a:srgbClr val="FF0000"/>
                </a:solidFill>
              </a:rPr>
              <a:t>1965</a:t>
            </a:r>
          </a:p>
          <a:p>
            <a:endParaRPr lang="en-US" sz="2800" b="1" dirty="0" smtClean="0">
              <a:solidFill>
                <a:srgbClr val="FF0000"/>
              </a:solidFill>
            </a:endParaRPr>
          </a:p>
          <a:p>
            <a:r>
              <a:rPr lang="en-US" sz="2800" b="1" u="sng" dirty="0" smtClean="0"/>
              <a:t>Seventh Inning Stretch </a:t>
            </a:r>
            <a:r>
              <a:rPr lang="en-US" sz="2800" b="1" dirty="0" smtClean="0"/>
              <a:t>- “Take Me Out to the Ball Game”</a:t>
            </a:r>
          </a:p>
          <a:p>
            <a:r>
              <a:rPr lang="en-US" sz="2800" b="1" dirty="0"/>
              <a:t>	</a:t>
            </a:r>
            <a:r>
              <a:rPr lang="en-US" sz="2800" b="1" dirty="0" smtClean="0"/>
              <a:t>			- Get Moving</a:t>
            </a:r>
          </a:p>
          <a:p>
            <a:endParaRPr lang="en-US" sz="2800" b="1" dirty="0" smtClean="0"/>
          </a:p>
          <a:p>
            <a:r>
              <a:rPr lang="en-US" sz="2800" b="1" u="sng" dirty="0" smtClean="0"/>
              <a:t>Extra Innings </a:t>
            </a:r>
            <a:r>
              <a:rPr lang="en-US" sz="2800" b="1" dirty="0" smtClean="0"/>
              <a:t>– More stuff from the ‘60s</a:t>
            </a:r>
          </a:p>
          <a:p>
            <a:r>
              <a:rPr lang="en-US" sz="2800" b="1" u="sng" dirty="0" smtClean="0"/>
              <a:t>Extra Innings </a:t>
            </a:r>
            <a:r>
              <a:rPr lang="en-US" sz="2800" b="1" dirty="0" smtClean="0"/>
              <a:t>- Memorabilia</a:t>
            </a:r>
          </a:p>
          <a:p>
            <a:endParaRPr lang="en-US" sz="2800" b="1" dirty="0"/>
          </a:p>
          <a:p>
            <a:endParaRPr lang="en-US" sz="2800" b="1" dirty="0" smtClean="0"/>
          </a:p>
          <a:p>
            <a:endParaRPr lang="en-US" sz="2800" dirty="0"/>
          </a:p>
          <a:p>
            <a:endParaRPr lang="en-US" sz="2800" dirty="0" smtClean="0"/>
          </a:p>
          <a:p>
            <a:endParaRPr lang="en-US" sz="2800" dirty="0"/>
          </a:p>
          <a:p>
            <a:endParaRPr lang="en-US" sz="2800" dirty="0" smtClean="0"/>
          </a:p>
          <a:p>
            <a:endParaRPr lang="en-US" sz="2800" dirty="0" smtClean="0"/>
          </a:p>
          <a:p>
            <a:endParaRPr lang="en-US" sz="2800" dirty="0"/>
          </a:p>
          <a:p>
            <a:endParaRPr lang="en-US" sz="2800"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806660" y="5860906"/>
            <a:ext cx="3866322" cy="863213"/>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9611140" y="5404105"/>
            <a:ext cx="1617692" cy="1538378"/>
          </a:xfrm>
          <a:prstGeom prst="rect">
            <a:avLst/>
          </a:prstGeom>
        </p:spPr>
      </p:pic>
      <p:pic>
        <p:nvPicPr>
          <p:cNvPr id="1026" name="Picture 2" descr="https://tse3.mm.bing.net/th?id=OIP.Yaxdg7FddkxXvWehe3Z_iwHaHa&amp;pid=Api&amp;P=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5466" y="129208"/>
            <a:ext cx="1456566" cy="145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39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94"/>
            <a:ext cx="6894576" cy="1266375"/>
          </a:xfrm>
        </p:spPr>
        <p:txBody>
          <a:bodyPr/>
          <a:lstStyle/>
          <a:p>
            <a:pPr algn="ctr"/>
            <a:r>
              <a:rPr lang="en-US" dirty="0" smtClean="0"/>
              <a:t>1965 -- Off the Field:</a:t>
            </a:r>
            <a:endParaRPr lang="en-US" dirty="0"/>
          </a:p>
        </p:txBody>
      </p:sp>
      <p:sp>
        <p:nvSpPr>
          <p:cNvPr id="3" name="Text Placeholder 2"/>
          <p:cNvSpPr>
            <a:spLocks noGrp="1"/>
          </p:cNvSpPr>
          <p:nvPr>
            <p:ph type="body" idx="1"/>
          </p:nvPr>
        </p:nvSpPr>
        <p:spPr>
          <a:xfrm>
            <a:off x="99187" y="1908265"/>
            <a:ext cx="3950208" cy="1940415"/>
          </a:xfrm>
        </p:spPr>
        <p:txBody>
          <a:bodyPr>
            <a:normAutofit fontScale="85000" lnSpcReduction="10000"/>
          </a:bodyPr>
          <a:lstStyle/>
          <a:p>
            <a:pPr algn="ctr"/>
            <a:r>
              <a:rPr lang="en-US" sz="4300" b="1" dirty="0" smtClean="0">
                <a:solidFill>
                  <a:schemeClr val="tx1"/>
                </a:solidFill>
              </a:rPr>
              <a:t>Technology</a:t>
            </a:r>
            <a:r>
              <a:rPr lang="en-US" sz="3200" dirty="0" smtClean="0">
                <a:solidFill>
                  <a:schemeClr val="tx1"/>
                </a:solidFill>
              </a:rPr>
              <a:t> … now and then …</a:t>
            </a:r>
          </a:p>
          <a:p>
            <a:r>
              <a:rPr lang="en-US" sz="4000" i="1" dirty="0" smtClean="0">
                <a:solidFill>
                  <a:srgbClr val="FF0000"/>
                </a:solidFill>
              </a:rPr>
              <a:t>Computing</a:t>
            </a:r>
            <a:r>
              <a:rPr lang="en-US" sz="3200" dirty="0" smtClean="0">
                <a:solidFill>
                  <a:schemeClr val="tx1"/>
                </a:solidFill>
              </a:rPr>
              <a:t> – in ‘65 – the latest and greatest ….</a:t>
            </a:r>
          </a:p>
          <a:p>
            <a:endParaRPr lang="en-US" sz="3200" dirty="0">
              <a:solidFill>
                <a:schemeClr val="tx1"/>
              </a:solidFill>
            </a:endParaRPr>
          </a:p>
          <a:p>
            <a:endParaRPr lang="en-US" sz="3200" dirty="0" smtClean="0">
              <a:solidFill>
                <a:schemeClr val="tx1"/>
              </a:solidFill>
            </a:endParaRPr>
          </a:p>
          <a:p>
            <a:endParaRPr lang="en-US" sz="32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898" y="1315792"/>
            <a:ext cx="8367964" cy="5327604"/>
          </a:xfrm>
          <a:prstGeom prst="rect">
            <a:avLst/>
          </a:prstGeom>
        </p:spPr>
      </p:pic>
      <p:sp>
        <p:nvSpPr>
          <p:cNvPr id="6" name="TextBox 5"/>
          <p:cNvSpPr txBox="1"/>
          <p:nvPr/>
        </p:nvSpPr>
        <p:spPr>
          <a:xfrm>
            <a:off x="1490382" y="4983480"/>
            <a:ext cx="2167128" cy="1569660"/>
          </a:xfrm>
          <a:prstGeom prst="rect">
            <a:avLst/>
          </a:prstGeom>
          <a:noFill/>
        </p:spPr>
        <p:txBody>
          <a:bodyPr wrap="square" rtlCol="0">
            <a:spAutoFit/>
          </a:bodyPr>
          <a:lstStyle/>
          <a:p>
            <a:pPr algn="ctr"/>
            <a:r>
              <a:rPr lang="en-US" sz="3200" dirty="0" smtClean="0"/>
              <a:t>IBM</a:t>
            </a:r>
          </a:p>
          <a:p>
            <a:pPr algn="ctr"/>
            <a:r>
              <a:rPr lang="en-US" sz="3200" dirty="0" smtClean="0"/>
              <a:t>System/360</a:t>
            </a:r>
          </a:p>
          <a:p>
            <a:pPr algn="ctr"/>
            <a:r>
              <a:rPr lang="en-US" sz="3200" dirty="0" smtClean="0"/>
              <a:t>Model 30</a:t>
            </a:r>
            <a:endParaRPr lang="en-US" sz="3200" dirty="0"/>
          </a:p>
        </p:txBody>
      </p:sp>
    </p:spTree>
    <p:extLst>
      <p:ext uri="{BB962C8B-B14F-4D97-AF65-F5344CB8AC3E}">
        <p14:creationId xmlns:p14="http://schemas.microsoft.com/office/powerpoint/2010/main" val="191786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1992" y="0"/>
            <a:ext cx="7401578" cy="1200329"/>
          </a:xfrm>
          <a:prstGeom prst="rect">
            <a:avLst/>
          </a:prstGeom>
          <a:noFill/>
        </p:spPr>
        <p:txBody>
          <a:bodyPr wrap="none" rtlCol="0">
            <a:spAutoFit/>
          </a:bodyPr>
          <a:lstStyle/>
          <a:p>
            <a:r>
              <a:rPr lang="en-US" sz="7200" dirty="0" smtClean="0"/>
              <a:t>1965 at the Movies</a:t>
            </a:r>
            <a:endParaRPr lang="en-US" sz="7200" dirty="0"/>
          </a:p>
        </p:txBody>
      </p:sp>
      <p:pic>
        <p:nvPicPr>
          <p:cNvPr id="1026" name="Picture 2" descr="http://www.marcustheatres.com/media/images/gallery-images/majestic-cinema-of-brookfield/41-majesticbrookfield-exterior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970" y="1154478"/>
            <a:ext cx="8563846" cy="570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614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354" y="0"/>
            <a:ext cx="5599803" cy="923330"/>
          </a:xfrm>
          <a:prstGeom prst="rect">
            <a:avLst/>
          </a:prstGeom>
          <a:noFill/>
        </p:spPr>
        <p:txBody>
          <a:bodyPr wrap="none" rtlCol="0">
            <a:spAutoFit/>
          </a:bodyPr>
          <a:lstStyle/>
          <a:p>
            <a:r>
              <a:rPr lang="en-US" sz="5400" u="sng" dirty="0" smtClean="0"/>
              <a:t>1965 at the Movies</a:t>
            </a:r>
            <a:endParaRPr lang="en-US" sz="5400" u="sng" dirty="0"/>
          </a:p>
        </p:txBody>
      </p:sp>
      <p:sp>
        <p:nvSpPr>
          <p:cNvPr id="5" name="TextBox 4"/>
          <p:cNvSpPr txBox="1"/>
          <p:nvPr/>
        </p:nvSpPr>
        <p:spPr>
          <a:xfrm>
            <a:off x="118872" y="987552"/>
            <a:ext cx="7054563" cy="2062103"/>
          </a:xfrm>
          <a:prstGeom prst="rect">
            <a:avLst/>
          </a:prstGeom>
          <a:noFill/>
        </p:spPr>
        <p:txBody>
          <a:bodyPr wrap="square" rtlCol="0">
            <a:spAutoFit/>
          </a:bodyPr>
          <a:lstStyle/>
          <a:p>
            <a:r>
              <a:rPr lang="en-US" sz="3200" dirty="0" smtClean="0"/>
              <a:t>The Academy Award for Best Picture went to this musical about a young Austrian girl taking care of the von Trapp children</a:t>
            </a:r>
            <a:endParaRPr lang="en-US" sz="3200" dirty="0"/>
          </a:p>
        </p:txBody>
      </p:sp>
      <p:sp>
        <p:nvSpPr>
          <p:cNvPr id="6" name="TextBox 5"/>
          <p:cNvSpPr txBox="1"/>
          <p:nvPr/>
        </p:nvSpPr>
        <p:spPr>
          <a:xfrm>
            <a:off x="767414" y="3151555"/>
            <a:ext cx="5928016" cy="1077218"/>
          </a:xfrm>
          <a:prstGeom prst="rect">
            <a:avLst/>
          </a:prstGeom>
          <a:noFill/>
        </p:spPr>
        <p:txBody>
          <a:bodyPr wrap="square" rtlCol="0">
            <a:spAutoFit/>
          </a:bodyPr>
          <a:lstStyle/>
          <a:p>
            <a:r>
              <a:rPr lang="en-US" sz="3200" dirty="0" smtClean="0"/>
              <a:t>The movie starred Julie Andrews and Christopher Plummer</a:t>
            </a:r>
            <a:endParaRPr lang="en-US" sz="3200" dirty="0"/>
          </a:p>
        </p:txBody>
      </p:sp>
      <p:sp>
        <p:nvSpPr>
          <p:cNvPr id="7" name="TextBox 6"/>
          <p:cNvSpPr txBox="1"/>
          <p:nvPr/>
        </p:nvSpPr>
        <p:spPr>
          <a:xfrm>
            <a:off x="118872" y="4340351"/>
            <a:ext cx="6038423" cy="1569660"/>
          </a:xfrm>
          <a:prstGeom prst="rect">
            <a:avLst/>
          </a:prstGeom>
          <a:noFill/>
        </p:spPr>
        <p:txBody>
          <a:bodyPr wrap="square" rtlCol="0">
            <a:spAutoFit/>
          </a:bodyPr>
          <a:lstStyle/>
          <a:p>
            <a:r>
              <a:rPr lang="en-US" sz="3200" dirty="0" smtClean="0"/>
              <a:t>It was also the top grossing movie of the year, and by 1966 became the all-time best selling movie.</a:t>
            </a:r>
            <a:endParaRPr lang="en-US" sz="3200" dirty="0"/>
          </a:p>
        </p:txBody>
      </p:sp>
      <p:sp>
        <p:nvSpPr>
          <p:cNvPr id="8" name="TextBox 7"/>
          <p:cNvSpPr txBox="1"/>
          <p:nvPr/>
        </p:nvSpPr>
        <p:spPr>
          <a:xfrm>
            <a:off x="300392" y="6021589"/>
            <a:ext cx="4799519" cy="646331"/>
          </a:xfrm>
          <a:prstGeom prst="rect">
            <a:avLst/>
          </a:prstGeom>
          <a:noFill/>
        </p:spPr>
        <p:txBody>
          <a:bodyPr wrap="none" rtlCol="0">
            <a:spAutoFit/>
          </a:bodyPr>
          <a:lstStyle/>
          <a:p>
            <a:endParaRPr lang="en-US" dirty="0" smtClean="0"/>
          </a:p>
          <a:p>
            <a:r>
              <a:rPr lang="en-US" dirty="0">
                <a:hlinkClick r:id="rId3"/>
              </a:rPr>
              <a:t>https://www.youtube.com/watch?v=6f0T6UV-HiI</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3435" y="-303144"/>
            <a:ext cx="4832637" cy="6889079"/>
          </a:xfrm>
          <a:prstGeom prst="rect">
            <a:avLst/>
          </a:prstGeom>
        </p:spPr>
      </p:pic>
    </p:spTree>
    <p:extLst>
      <p:ext uri="{BB962C8B-B14F-4D97-AF65-F5344CB8AC3E}">
        <p14:creationId xmlns:p14="http://schemas.microsoft.com/office/powerpoint/2010/main" val="224320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354" y="0"/>
            <a:ext cx="5599803" cy="923330"/>
          </a:xfrm>
          <a:prstGeom prst="rect">
            <a:avLst/>
          </a:prstGeom>
          <a:noFill/>
        </p:spPr>
        <p:txBody>
          <a:bodyPr wrap="none" rtlCol="0">
            <a:spAutoFit/>
          </a:bodyPr>
          <a:lstStyle/>
          <a:p>
            <a:r>
              <a:rPr lang="en-US" sz="5400" u="sng" dirty="0" smtClean="0"/>
              <a:t>1965 at the Movies</a:t>
            </a:r>
            <a:endParaRPr lang="en-US" sz="5400" u="sng" dirty="0"/>
          </a:p>
        </p:txBody>
      </p:sp>
      <p:sp>
        <p:nvSpPr>
          <p:cNvPr id="5" name="TextBox 4"/>
          <p:cNvSpPr txBox="1"/>
          <p:nvPr/>
        </p:nvSpPr>
        <p:spPr>
          <a:xfrm>
            <a:off x="118872" y="987552"/>
            <a:ext cx="7054563" cy="1077218"/>
          </a:xfrm>
          <a:prstGeom prst="rect">
            <a:avLst/>
          </a:prstGeom>
          <a:noFill/>
        </p:spPr>
        <p:txBody>
          <a:bodyPr wrap="square" rtlCol="0">
            <a:spAutoFit/>
          </a:bodyPr>
          <a:lstStyle/>
          <a:p>
            <a:r>
              <a:rPr lang="en-US" sz="3200" dirty="0" smtClean="0"/>
              <a:t>This movie was set in Russia during World War I and the Revolution.</a:t>
            </a:r>
            <a:endParaRPr lang="en-US" sz="3200" dirty="0"/>
          </a:p>
        </p:txBody>
      </p:sp>
      <p:sp>
        <p:nvSpPr>
          <p:cNvPr id="6" name="TextBox 5"/>
          <p:cNvSpPr txBox="1"/>
          <p:nvPr/>
        </p:nvSpPr>
        <p:spPr>
          <a:xfrm>
            <a:off x="118872" y="2539906"/>
            <a:ext cx="6839712" cy="1569660"/>
          </a:xfrm>
          <a:prstGeom prst="rect">
            <a:avLst/>
          </a:prstGeom>
          <a:noFill/>
        </p:spPr>
        <p:txBody>
          <a:bodyPr wrap="square" rtlCol="0">
            <a:spAutoFit/>
          </a:bodyPr>
          <a:lstStyle/>
          <a:p>
            <a:r>
              <a:rPr lang="en-US" sz="3200" dirty="0" smtClean="0"/>
              <a:t>It starred Omar Sharif in the title role as a physician and poet; and Julie Christie as his love interest.</a:t>
            </a:r>
            <a:endParaRPr lang="en-US" sz="3200" dirty="0"/>
          </a:p>
        </p:txBody>
      </p:sp>
      <p:sp>
        <p:nvSpPr>
          <p:cNvPr id="7" name="TextBox 6"/>
          <p:cNvSpPr txBox="1"/>
          <p:nvPr/>
        </p:nvSpPr>
        <p:spPr>
          <a:xfrm>
            <a:off x="118872" y="4466176"/>
            <a:ext cx="6038423" cy="1077218"/>
          </a:xfrm>
          <a:prstGeom prst="rect">
            <a:avLst/>
          </a:prstGeom>
          <a:noFill/>
        </p:spPr>
        <p:txBody>
          <a:bodyPr wrap="square" rtlCol="0">
            <a:spAutoFit/>
          </a:bodyPr>
          <a:lstStyle/>
          <a:p>
            <a:r>
              <a:rPr lang="en-US" sz="3200" dirty="0" smtClean="0"/>
              <a:t>It won five Oscars including Best Screenplay and Best Original Score.</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752" y="0"/>
            <a:ext cx="4572000" cy="6858000"/>
          </a:xfrm>
          <a:prstGeom prst="rect">
            <a:avLst/>
          </a:prstGeom>
        </p:spPr>
      </p:pic>
    </p:spTree>
    <p:extLst>
      <p:ext uri="{BB962C8B-B14F-4D97-AF65-F5344CB8AC3E}">
        <p14:creationId xmlns:p14="http://schemas.microsoft.com/office/powerpoint/2010/main" val="372267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354" y="0"/>
            <a:ext cx="5599803" cy="923330"/>
          </a:xfrm>
          <a:prstGeom prst="rect">
            <a:avLst/>
          </a:prstGeom>
          <a:noFill/>
        </p:spPr>
        <p:txBody>
          <a:bodyPr wrap="none" rtlCol="0">
            <a:spAutoFit/>
          </a:bodyPr>
          <a:lstStyle/>
          <a:p>
            <a:r>
              <a:rPr lang="en-US" sz="5400" u="sng" dirty="0" smtClean="0"/>
              <a:t>1965 at the Movies</a:t>
            </a:r>
            <a:endParaRPr lang="en-US" sz="5400" u="sng" dirty="0"/>
          </a:p>
        </p:txBody>
      </p:sp>
      <p:sp>
        <p:nvSpPr>
          <p:cNvPr id="5" name="TextBox 4"/>
          <p:cNvSpPr txBox="1"/>
          <p:nvPr/>
        </p:nvSpPr>
        <p:spPr>
          <a:xfrm>
            <a:off x="118872" y="987552"/>
            <a:ext cx="7054563" cy="1077218"/>
          </a:xfrm>
          <a:prstGeom prst="rect">
            <a:avLst/>
          </a:prstGeom>
          <a:noFill/>
        </p:spPr>
        <p:txBody>
          <a:bodyPr wrap="square" rtlCol="0">
            <a:spAutoFit/>
          </a:bodyPr>
          <a:lstStyle/>
          <a:p>
            <a:r>
              <a:rPr lang="en-US" sz="3200" dirty="0" smtClean="0"/>
              <a:t>This picture was the fourth movie based on Ian Fleming’s </a:t>
            </a:r>
            <a:r>
              <a:rPr lang="en-US" sz="3200" i="1" dirty="0" smtClean="0"/>
              <a:t>James Bond </a:t>
            </a:r>
            <a:r>
              <a:rPr lang="en-US" sz="3200" dirty="0" smtClean="0"/>
              <a:t>spy novels.</a:t>
            </a:r>
            <a:endParaRPr lang="en-US" sz="3200" dirty="0"/>
          </a:p>
        </p:txBody>
      </p:sp>
      <p:sp>
        <p:nvSpPr>
          <p:cNvPr id="6" name="TextBox 5"/>
          <p:cNvSpPr txBox="1"/>
          <p:nvPr/>
        </p:nvSpPr>
        <p:spPr>
          <a:xfrm>
            <a:off x="118872" y="4039522"/>
            <a:ext cx="6839712" cy="1077218"/>
          </a:xfrm>
          <a:prstGeom prst="rect">
            <a:avLst/>
          </a:prstGeom>
          <a:noFill/>
        </p:spPr>
        <p:txBody>
          <a:bodyPr wrap="square" rtlCol="0">
            <a:spAutoFit/>
          </a:bodyPr>
          <a:lstStyle/>
          <a:p>
            <a:r>
              <a:rPr lang="en-US" sz="3200" dirty="0" smtClean="0"/>
              <a:t>Sean Connery continued to play the lead role</a:t>
            </a:r>
            <a:r>
              <a:rPr lang="en-US" sz="3200" dirty="0"/>
              <a:t>.</a:t>
            </a:r>
          </a:p>
        </p:txBody>
      </p:sp>
      <p:sp>
        <p:nvSpPr>
          <p:cNvPr id="7" name="TextBox 6"/>
          <p:cNvSpPr txBox="1"/>
          <p:nvPr/>
        </p:nvSpPr>
        <p:spPr>
          <a:xfrm>
            <a:off x="118872" y="2322180"/>
            <a:ext cx="6038423" cy="1569660"/>
          </a:xfrm>
          <a:prstGeom prst="rect">
            <a:avLst/>
          </a:prstGeom>
          <a:noFill/>
        </p:spPr>
        <p:txBody>
          <a:bodyPr wrap="square" rtlCol="0">
            <a:spAutoFit/>
          </a:bodyPr>
          <a:lstStyle/>
          <a:p>
            <a:r>
              <a:rPr lang="en-US" sz="3200" dirty="0" smtClean="0"/>
              <a:t>The movie is set in the Bahamas, with Bond searching for two stolen </a:t>
            </a:r>
            <a:r>
              <a:rPr lang="en-US" sz="3200" dirty="0" smtClean="0"/>
              <a:t>atomic </a:t>
            </a:r>
            <a:r>
              <a:rPr lang="en-US" sz="3200" dirty="0" smtClean="0"/>
              <a:t>bombs.</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6628" y="0"/>
            <a:ext cx="4605372" cy="6858000"/>
          </a:xfrm>
          <a:prstGeom prst="rect">
            <a:avLst/>
          </a:prstGeom>
        </p:spPr>
      </p:pic>
      <p:sp>
        <p:nvSpPr>
          <p:cNvPr id="4" name="TextBox 3"/>
          <p:cNvSpPr txBox="1"/>
          <p:nvPr/>
        </p:nvSpPr>
        <p:spPr>
          <a:xfrm>
            <a:off x="391354" y="5797296"/>
            <a:ext cx="4913333" cy="646331"/>
          </a:xfrm>
          <a:prstGeom prst="rect">
            <a:avLst/>
          </a:prstGeom>
          <a:noFill/>
        </p:spPr>
        <p:txBody>
          <a:bodyPr wrap="none" rtlCol="0">
            <a:spAutoFit/>
          </a:bodyPr>
          <a:lstStyle/>
          <a:p>
            <a:endParaRPr lang="en-US" dirty="0" smtClean="0"/>
          </a:p>
          <a:p>
            <a:r>
              <a:rPr lang="en-US" dirty="0">
                <a:hlinkClick r:id="rId4"/>
              </a:rPr>
              <a:t>https://www.youtube.com/watch?v=dTMHrljIW0g</a:t>
            </a:r>
            <a:endParaRPr lang="en-US" dirty="0"/>
          </a:p>
        </p:txBody>
      </p:sp>
    </p:spTree>
    <p:extLst>
      <p:ext uri="{BB962C8B-B14F-4D97-AF65-F5344CB8AC3E}">
        <p14:creationId xmlns:p14="http://schemas.microsoft.com/office/powerpoint/2010/main" val="333049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041" y="4841984"/>
            <a:ext cx="2916936" cy="1569660"/>
          </a:xfrm>
          <a:prstGeom prst="rect">
            <a:avLst/>
          </a:prstGeom>
          <a:noFill/>
        </p:spPr>
        <p:txBody>
          <a:bodyPr wrap="square" rtlCol="0">
            <a:spAutoFit/>
          </a:bodyPr>
          <a:lstStyle/>
          <a:p>
            <a:pPr algn="ctr"/>
            <a:r>
              <a:rPr lang="en-US" sz="3200" dirty="0"/>
              <a:t>Emilio Largo, SPECTRE #2, was the </a:t>
            </a:r>
            <a:r>
              <a:rPr lang="en-US" sz="3200" dirty="0" smtClean="0"/>
              <a:t>villain</a:t>
            </a:r>
            <a:endParaRPr lang="en-US" sz="3200" dirty="0"/>
          </a:p>
        </p:txBody>
      </p:sp>
      <p:sp>
        <p:nvSpPr>
          <p:cNvPr id="4" name="TextBox 3"/>
          <p:cNvSpPr txBox="1"/>
          <p:nvPr/>
        </p:nvSpPr>
        <p:spPr>
          <a:xfrm>
            <a:off x="2492902" y="106259"/>
            <a:ext cx="5468292" cy="646331"/>
          </a:xfrm>
          <a:prstGeom prst="rect">
            <a:avLst/>
          </a:prstGeom>
          <a:noFill/>
        </p:spPr>
        <p:txBody>
          <a:bodyPr wrap="none" rtlCol="0">
            <a:spAutoFit/>
          </a:bodyPr>
          <a:lstStyle/>
          <a:p>
            <a:r>
              <a:rPr lang="en-US" sz="3600" dirty="0" err="1" smtClean="0"/>
              <a:t>Thunderball</a:t>
            </a:r>
            <a:r>
              <a:rPr lang="en-US" sz="2800" dirty="0" smtClean="0"/>
              <a:t> – for genealogy fans</a:t>
            </a:r>
            <a:endParaRPr lang="en-US"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5" y="776839"/>
            <a:ext cx="3043068" cy="361454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7043" y="719135"/>
            <a:ext cx="2772377" cy="3696502"/>
          </a:xfrm>
          <a:prstGeom prst="rect">
            <a:avLst/>
          </a:prstGeom>
        </p:spPr>
      </p:pic>
      <p:sp>
        <p:nvSpPr>
          <p:cNvPr id="11" name="TextBox 10"/>
          <p:cNvSpPr txBox="1"/>
          <p:nvPr/>
        </p:nvSpPr>
        <p:spPr>
          <a:xfrm>
            <a:off x="3225843" y="4595763"/>
            <a:ext cx="2462605" cy="2062103"/>
          </a:xfrm>
          <a:prstGeom prst="rect">
            <a:avLst/>
          </a:prstGeom>
          <a:noFill/>
        </p:spPr>
        <p:txBody>
          <a:bodyPr wrap="square" rtlCol="0">
            <a:spAutoFit/>
          </a:bodyPr>
          <a:lstStyle/>
          <a:p>
            <a:pPr algn="ctr"/>
            <a:r>
              <a:rPr lang="en-US" sz="3200" dirty="0" smtClean="0"/>
              <a:t>He was played by Italian actor Adolfo </a:t>
            </a:r>
            <a:r>
              <a:rPr lang="en-US" sz="3200" dirty="0" err="1" smtClean="0"/>
              <a:t>Celi</a:t>
            </a:r>
            <a:endParaRPr lang="en-US" sz="3200" dirty="0"/>
          </a:p>
        </p:txBody>
      </p:sp>
      <p:sp>
        <p:nvSpPr>
          <p:cNvPr id="12" name="TextBox 11"/>
          <p:cNvSpPr txBox="1"/>
          <p:nvPr/>
        </p:nvSpPr>
        <p:spPr>
          <a:xfrm>
            <a:off x="5910159" y="4608590"/>
            <a:ext cx="2221992" cy="2308324"/>
          </a:xfrm>
          <a:prstGeom prst="rect">
            <a:avLst/>
          </a:prstGeom>
          <a:noFill/>
        </p:spPr>
        <p:txBody>
          <a:bodyPr wrap="square" rtlCol="0">
            <a:spAutoFit/>
          </a:bodyPr>
          <a:lstStyle/>
          <a:p>
            <a:pPr algn="ctr"/>
            <a:r>
              <a:rPr lang="en-US" sz="2400" dirty="0" smtClean="0"/>
              <a:t>Adolfo’s cousin, </a:t>
            </a:r>
            <a:r>
              <a:rPr lang="en-US" sz="2400" dirty="0" err="1" smtClean="0"/>
              <a:t>Ortenzio</a:t>
            </a:r>
            <a:r>
              <a:rPr lang="en-US" sz="2400" dirty="0" smtClean="0"/>
              <a:t> </a:t>
            </a:r>
            <a:r>
              <a:rPr lang="en-US" sz="2400" dirty="0" err="1" smtClean="0"/>
              <a:t>Celi</a:t>
            </a:r>
            <a:r>
              <a:rPr lang="en-US" sz="2400" dirty="0" smtClean="0"/>
              <a:t>, emigrated to the U.S. and was a coal miner</a:t>
            </a:r>
            <a:endParaRPr lang="en-US" sz="2400" dirty="0"/>
          </a:p>
        </p:txBody>
      </p:sp>
      <p:sp>
        <p:nvSpPr>
          <p:cNvPr id="13" name="TextBox 12"/>
          <p:cNvSpPr txBox="1"/>
          <p:nvPr/>
        </p:nvSpPr>
        <p:spPr>
          <a:xfrm>
            <a:off x="8508747" y="4841984"/>
            <a:ext cx="3538789" cy="1569660"/>
          </a:xfrm>
          <a:prstGeom prst="rect">
            <a:avLst/>
          </a:prstGeom>
          <a:noFill/>
        </p:spPr>
        <p:txBody>
          <a:bodyPr wrap="square" rtlCol="0">
            <a:spAutoFit/>
          </a:bodyPr>
          <a:lstStyle/>
          <a:p>
            <a:pPr algn="ctr"/>
            <a:r>
              <a:rPr lang="en-US" sz="3200" dirty="0" err="1" smtClean="0"/>
              <a:t>Ortenzio</a:t>
            </a:r>
            <a:r>
              <a:rPr lang="en-US" sz="3200" dirty="0" smtClean="0"/>
              <a:t> is</a:t>
            </a:r>
          </a:p>
          <a:p>
            <a:pPr algn="ctr"/>
            <a:r>
              <a:rPr lang="en-US" sz="3200" dirty="0" smtClean="0"/>
              <a:t>Monte’s </a:t>
            </a:r>
          </a:p>
          <a:p>
            <a:pPr algn="ctr"/>
            <a:r>
              <a:rPr lang="en-US" sz="3200" dirty="0" smtClean="0"/>
              <a:t>Grandfather</a:t>
            </a:r>
            <a:endParaRPr lang="en-US" sz="3200" dirty="0"/>
          </a:p>
        </p:txBody>
      </p:sp>
      <p:pic>
        <p:nvPicPr>
          <p:cNvPr id="15" name="Picture 14"/>
          <p:cNvPicPr>
            <a:picLocks noChangeAspect="1"/>
          </p:cNvPicPr>
          <p:nvPr/>
        </p:nvPicPr>
        <p:blipFill>
          <a:blip r:embed="rId5"/>
          <a:stretch>
            <a:fillRect/>
          </a:stretch>
        </p:blipFill>
        <p:spPr>
          <a:xfrm>
            <a:off x="5940271" y="685287"/>
            <a:ext cx="2810537" cy="373035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8361458" y="1118456"/>
            <a:ext cx="3833368" cy="2875026"/>
          </a:xfrm>
          <a:prstGeom prst="rect">
            <a:avLst/>
          </a:prstGeom>
        </p:spPr>
      </p:pic>
    </p:spTree>
    <p:extLst>
      <p:ext uri="{BB962C8B-B14F-4D97-AF65-F5344CB8AC3E}">
        <p14:creationId xmlns:p14="http://schemas.microsoft.com/office/powerpoint/2010/main" val="148480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006" y="353526"/>
            <a:ext cx="4375381" cy="1325563"/>
          </a:xfrm>
        </p:spPr>
        <p:txBody>
          <a:bodyPr>
            <a:normAutofit fontScale="90000"/>
          </a:bodyPr>
          <a:lstStyle/>
          <a:p>
            <a:pPr algn="ctr"/>
            <a:r>
              <a:rPr lang="en-US" sz="6000" dirty="0" smtClean="0"/>
              <a:t>1965</a:t>
            </a:r>
            <a:br>
              <a:rPr lang="en-US" sz="6000" dirty="0" smtClean="0"/>
            </a:br>
            <a:r>
              <a:rPr lang="en-US" sz="6000" dirty="0" smtClean="0"/>
              <a:t>Music</a:t>
            </a:r>
            <a:endParaRPr lang="en-US" sz="6000" dirty="0"/>
          </a:p>
        </p:txBody>
      </p:sp>
      <p:sp>
        <p:nvSpPr>
          <p:cNvPr id="7" name="TextBox 6"/>
          <p:cNvSpPr txBox="1"/>
          <p:nvPr/>
        </p:nvSpPr>
        <p:spPr>
          <a:xfrm>
            <a:off x="9081981" y="364152"/>
            <a:ext cx="3110019" cy="461665"/>
          </a:xfrm>
          <a:prstGeom prst="rect">
            <a:avLst/>
          </a:prstGeom>
          <a:noFill/>
        </p:spPr>
        <p:txBody>
          <a:bodyPr wrap="none" rtlCol="0">
            <a:spAutoFit/>
          </a:bodyPr>
          <a:lstStyle/>
          <a:p>
            <a:r>
              <a:rPr lang="en-US" sz="2400" dirty="0" smtClean="0"/>
              <a:t>Top selling songs in ‘65:</a:t>
            </a:r>
            <a:endParaRPr lang="en-US" sz="2400" dirty="0"/>
          </a:p>
        </p:txBody>
      </p:sp>
      <p:sp>
        <p:nvSpPr>
          <p:cNvPr id="11" name="TextBox 10"/>
          <p:cNvSpPr txBox="1"/>
          <p:nvPr/>
        </p:nvSpPr>
        <p:spPr>
          <a:xfrm>
            <a:off x="3361945" y="5751576"/>
            <a:ext cx="5141976" cy="369332"/>
          </a:xfrm>
          <a:prstGeom prst="rect">
            <a:avLst/>
          </a:prstGeom>
          <a:noFill/>
        </p:spPr>
        <p:txBody>
          <a:bodyPr wrap="square" rtlCol="0">
            <a:spAutoFit/>
          </a:bodyPr>
          <a:lstStyle/>
          <a:p>
            <a:r>
              <a:rPr lang="en-US" dirty="0" smtClean="0"/>
              <a:t>  </a:t>
            </a:r>
            <a:endParaRPr lang="en-US" dirty="0"/>
          </a:p>
        </p:txBody>
      </p:sp>
      <p:sp>
        <p:nvSpPr>
          <p:cNvPr id="4" name="TextBox 3"/>
          <p:cNvSpPr txBox="1"/>
          <p:nvPr/>
        </p:nvSpPr>
        <p:spPr>
          <a:xfrm>
            <a:off x="3360970" y="6286189"/>
            <a:ext cx="4959050" cy="369332"/>
          </a:xfrm>
          <a:prstGeom prst="rect">
            <a:avLst/>
          </a:prstGeom>
          <a:noFill/>
        </p:spPr>
        <p:txBody>
          <a:bodyPr wrap="none" rtlCol="0">
            <a:spAutoFit/>
          </a:bodyPr>
          <a:lstStyle/>
          <a:p>
            <a:r>
              <a:rPr lang="en-US" dirty="0">
                <a:hlinkClick r:id="rId3"/>
              </a:rPr>
              <a:t>https://</a:t>
            </a:r>
            <a:r>
              <a:rPr lang="en-US" dirty="0" smtClean="0">
                <a:hlinkClick r:id="rId3"/>
              </a:rPr>
              <a:t>www.youtube.com/watch?v=reSSvOnQEr8</a:t>
            </a:r>
            <a:r>
              <a:rPr lang="en-US" dirty="0" smtClean="0"/>
              <a:t> </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423" y="676276"/>
            <a:ext cx="5419794" cy="5419794"/>
          </a:xfrm>
          <a:prstGeom prst="rect">
            <a:avLst/>
          </a:prstGeom>
        </p:spPr>
      </p:pic>
    </p:spTree>
    <p:extLst>
      <p:ext uri="{BB962C8B-B14F-4D97-AF65-F5344CB8AC3E}">
        <p14:creationId xmlns:p14="http://schemas.microsoft.com/office/powerpoint/2010/main" val="501641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39623"/>
            <a:ext cx="5178552" cy="1325563"/>
          </a:xfrm>
        </p:spPr>
        <p:txBody>
          <a:bodyPr>
            <a:normAutofit/>
          </a:bodyPr>
          <a:lstStyle/>
          <a:p>
            <a:pPr algn="ctr"/>
            <a:r>
              <a:rPr lang="en-US" sz="6000" dirty="0" smtClean="0"/>
              <a:t>1965 – Music</a:t>
            </a:r>
            <a:endParaRPr lang="en-US" sz="6000" dirty="0"/>
          </a:p>
        </p:txBody>
      </p:sp>
      <p:sp>
        <p:nvSpPr>
          <p:cNvPr id="7" name="TextBox 6"/>
          <p:cNvSpPr txBox="1"/>
          <p:nvPr/>
        </p:nvSpPr>
        <p:spPr>
          <a:xfrm>
            <a:off x="7168456" y="546158"/>
            <a:ext cx="3110019" cy="461665"/>
          </a:xfrm>
          <a:prstGeom prst="rect">
            <a:avLst/>
          </a:prstGeom>
          <a:noFill/>
        </p:spPr>
        <p:txBody>
          <a:bodyPr wrap="none" rtlCol="0">
            <a:spAutoFit/>
          </a:bodyPr>
          <a:lstStyle/>
          <a:p>
            <a:r>
              <a:rPr lang="en-US" sz="2400" dirty="0" smtClean="0"/>
              <a:t>Top selling songs in ‘65:</a:t>
            </a:r>
            <a:endParaRPr lang="en-US" sz="2400" dirty="0"/>
          </a:p>
        </p:txBody>
      </p:sp>
      <p:sp>
        <p:nvSpPr>
          <p:cNvPr id="11" name="TextBox 10"/>
          <p:cNvSpPr txBox="1"/>
          <p:nvPr/>
        </p:nvSpPr>
        <p:spPr>
          <a:xfrm>
            <a:off x="3361945" y="5751576"/>
            <a:ext cx="5141976" cy="369332"/>
          </a:xfrm>
          <a:prstGeom prst="rect">
            <a:avLst/>
          </a:prstGeom>
          <a:noFill/>
        </p:spPr>
        <p:txBody>
          <a:bodyPr wrap="square" rtlCol="0">
            <a:spAutoFit/>
          </a:bodyPr>
          <a:lstStyle/>
          <a:p>
            <a:r>
              <a:rPr lang="en-US" dirty="0" smtClean="0"/>
              <a:t>  </a:t>
            </a:r>
            <a:endParaRPr lang="en-US" dirty="0"/>
          </a:p>
        </p:txBody>
      </p:sp>
      <p:sp>
        <p:nvSpPr>
          <p:cNvPr id="6" name="TextBox 5"/>
          <p:cNvSpPr txBox="1"/>
          <p:nvPr/>
        </p:nvSpPr>
        <p:spPr>
          <a:xfrm>
            <a:off x="3267637" y="6260543"/>
            <a:ext cx="5096075" cy="369332"/>
          </a:xfrm>
          <a:prstGeom prst="rect">
            <a:avLst/>
          </a:prstGeom>
          <a:noFill/>
        </p:spPr>
        <p:txBody>
          <a:bodyPr wrap="none" rtlCol="0">
            <a:spAutoFit/>
          </a:bodyPr>
          <a:lstStyle/>
          <a:p>
            <a:r>
              <a:rPr lang="en-US" dirty="0">
                <a:hlinkClick r:id="rId3"/>
              </a:rPr>
              <a:t>https://</a:t>
            </a:r>
            <a:r>
              <a:rPr lang="en-US" dirty="0" smtClean="0">
                <a:hlinkClick r:id="rId3"/>
              </a:rPr>
              <a:t>www.youtube.com/watch?v=wpjDcmgHCd4</a:t>
            </a:r>
            <a:r>
              <a:rPr lang="en-US" dirty="0" smtClean="0"/>
              <a:t> </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850" y="1077077"/>
            <a:ext cx="4803647" cy="5043831"/>
          </a:xfrm>
          <a:prstGeom prst="rect">
            <a:avLst/>
          </a:prstGeom>
        </p:spPr>
      </p:pic>
    </p:spTree>
    <p:extLst>
      <p:ext uri="{BB962C8B-B14F-4D97-AF65-F5344CB8AC3E}">
        <p14:creationId xmlns:p14="http://schemas.microsoft.com/office/powerpoint/2010/main" val="3512693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208" y="313943"/>
            <a:ext cx="5178552" cy="1325563"/>
          </a:xfrm>
        </p:spPr>
        <p:txBody>
          <a:bodyPr>
            <a:normAutofit/>
          </a:bodyPr>
          <a:lstStyle/>
          <a:p>
            <a:pPr algn="ctr"/>
            <a:r>
              <a:rPr lang="en-US" sz="6000" dirty="0" smtClean="0"/>
              <a:t>¡ </a:t>
            </a:r>
            <a:r>
              <a:rPr lang="en-US" sz="6000" dirty="0" err="1" smtClean="0"/>
              <a:t>Música</a:t>
            </a:r>
            <a:r>
              <a:rPr lang="en-US" sz="6000" dirty="0" smtClean="0"/>
              <a:t> !</a:t>
            </a:r>
            <a:endParaRPr lang="en-US" sz="6000" dirty="0"/>
          </a:p>
        </p:txBody>
      </p:sp>
      <p:sp>
        <p:nvSpPr>
          <p:cNvPr id="11" name="TextBox 10"/>
          <p:cNvSpPr txBox="1"/>
          <p:nvPr/>
        </p:nvSpPr>
        <p:spPr>
          <a:xfrm>
            <a:off x="3361945" y="5751576"/>
            <a:ext cx="5141976" cy="369332"/>
          </a:xfrm>
          <a:prstGeom prst="rect">
            <a:avLst/>
          </a:prstGeom>
          <a:noFill/>
        </p:spPr>
        <p:txBody>
          <a:bodyPr wrap="square" rtlCol="0">
            <a:spAutoFit/>
          </a:bodyPr>
          <a:lstStyle/>
          <a:p>
            <a:r>
              <a:rPr lang="en-US" dirty="0" smtClean="0"/>
              <a:t>  </a:t>
            </a:r>
            <a:endParaRPr lang="en-US" dirty="0"/>
          </a:p>
        </p:txBody>
      </p:sp>
      <p:sp>
        <p:nvSpPr>
          <p:cNvPr id="6" name="TextBox 5"/>
          <p:cNvSpPr txBox="1"/>
          <p:nvPr/>
        </p:nvSpPr>
        <p:spPr>
          <a:xfrm>
            <a:off x="6349868" y="5815584"/>
            <a:ext cx="5713231" cy="1200329"/>
          </a:xfrm>
          <a:prstGeom prst="rect">
            <a:avLst/>
          </a:prstGeom>
          <a:noFill/>
        </p:spPr>
        <p:txBody>
          <a:bodyPr wrap="none" rtlCol="0">
            <a:spAutoFit/>
          </a:bodyPr>
          <a:lstStyle/>
          <a:p>
            <a:endParaRPr lang="en-US" dirty="0" smtClean="0"/>
          </a:p>
          <a:p>
            <a:r>
              <a:rPr lang="en-US" dirty="0">
                <a:hlinkClick r:id="rId3"/>
              </a:rPr>
              <a:t>https://www.youtube.com/watch?v=POSmz4p7gjs&amp;t=152s</a:t>
            </a:r>
            <a:endParaRPr lang="en-US" dirty="0" smtClean="0"/>
          </a:p>
          <a:p>
            <a:endParaRPr lang="en-US" dirty="0" smtClean="0"/>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141"/>
            <a:ext cx="6455664" cy="6006219"/>
          </a:xfrm>
          <a:prstGeom prst="rect">
            <a:avLst/>
          </a:prstGeom>
        </p:spPr>
      </p:pic>
    </p:spTree>
    <p:extLst>
      <p:ext uri="{BB962C8B-B14F-4D97-AF65-F5344CB8AC3E}">
        <p14:creationId xmlns:p14="http://schemas.microsoft.com/office/powerpoint/2010/main" val="1741723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smtClean="0"/>
              <a:t>1965 </a:t>
            </a:r>
            <a:r>
              <a:rPr lang="en-US" sz="6000" dirty="0"/>
              <a:t>-- On the Field</a:t>
            </a:r>
            <a:r>
              <a:rPr lang="en-US" sz="6000" dirty="0" smtClean="0"/>
              <a:t>:</a:t>
            </a:r>
            <a:br>
              <a:rPr lang="en-US" sz="6000" dirty="0" smtClean="0"/>
            </a:br>
            <a:r>
              <a:rPr lang="en-US" sz="4000" dirty="0" smtClean="0"/>
              <a:t>Some Highlights</a:t>
            </a:r>
            <a:endParaRPr lang="en-US" sz="6000" dirty="0"/>
          </a:p>
        </p:txBody>
      </p:sp>
      <p:sp>
        <p:nvSpPr>
          <p:cNvPr id="3" name="TextBox 2"/>
          <p:cNvSpPr txBox="1"/>
          <p:nvPr/>
        </p:nvSpPr>
        <p:spPr>
          <a:xfrm>
            <a:off x="756060" y="6195369"/>
            <a:ext cx="11435940" cy="461665"/>
          </a:xfrm>
          <a:prstGeom prst="rect">
            <a:avLst/>
          </a:prstGeom>
          <a:noFill/>
        </p:spPr>
        <p:txBody>
          <a:bodyPr wrap="square" rtlCol="0">
            <a:spAutoFit/>
          </a:bodyPr>
          <a:lstStyle/>
          <a:p>
            <a:r>
              <a:rPr lang="en-US" sz="2400" dirty="0" smtClean="0"/>
              <a:t> And, on April 9</a:t>
            </a:r>
            <a:r>
              <a:rPr lang="en-US" sz="2400" baseline="30000" dirty="0" smtClean="0"/>
              <a:t>th</a:t>
            </a:r>
            <a:r>
              <a:rPr lang="en-US" sz="2400" dirty="0" smtClean="0"/>
              <a:t>, with President Johnson and </a:t>
            </a:r>
            <a:r>
              <a:rPr lang="en-US" sz="2400" dirty="0" smtClean="0"/>
              <a:t>Texas Governor </a:t>
            </a:r>
            <a:r>
              <a:rPr lang="en-US" sz="2400" dirty="0" err="1" smtClean="0"/>
              <a:t>Connally</a:t>
            </a:r>
            <a:r>
              <a:rPr lang="en-US" sz="2400" dirty="0" smtClean="0"/>
              <a:t> in attendance,  …</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391" y="1728293"/>
            <a:ext cx="2307337" cy="34745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016" y="1709489"/>
            <a:ext cx="2384438" cy="357665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6918" y="1728293"/>
            <a:ext cx="2359368" cy="3539051"/>
          </a:xfrm>
          <a:prstGeom prst="rect">
            <a:avLst/>
          </a:prstGeom>
        </p:spPr>
      </p:pic>
      <p:sp>
        <p:nvSpPr>
          <p:cNvPr id="7" name="TextBox 6"/>
          <p:cNvSpPr txBox="1"/>
          <p:nvPr/>
        </p:nvSpPr>
        <p:spPr>
          <a:xfrm>
            <a:off x="1052354" y="5286546"/>
            <a:ext cx="2665410" cy="646331"/>
          </a:xfrm>
          <a:prstGeom prst="rect">
            <a:avLst/>
          </a:prstGeom>
          <a:noFill/>
        </p:spPr>
        <p:txBody>
          <a:bodyPr wrap="none" rtlCol="0">
            <a:spAutoFit/>
          </a:bodyPr>
          <a:lstStyle/>
          <a:p>
            <a:pPr algn="ctr"/>
            <a:r>
              <a:rPr lang="en-US" dirty="0" smtClean="0"/>
              <a:t>Played all nine positions in</a:t>
            </a:r>
          </a:p>
          <a:p>
            <a:pPr algn="ctr"/>
            <a:r>
              <a:rPr lang="en-US" dirty="0" smtClean="0"/>
              <a:t>a single game</a:t>
            </a:r>
            <a:endParaRPr lang="en-US" dirty="0"/>
          </a:p>
        </p:txBody>
      </p:sp>
      <p:sp>
        <p:nvSpPr>
          <p:cNvPr id="8" name="TextBox 7"/>
          <p:cNvSpPr txBox="1"/>
          <p:nvPr/>
        </p:nvSpPr>
        <p:spPr>
          <a:xfrm>
            <a:off x="4799854" y="5402311"/>
            <a:ext cx="2284600" cy="369332"/>
          </a:xfrm>
          <a:prstGeom prst="rect">
            <a:avLst/>
          </a:prstGeom>
          <a:noFill/>
        </p:spPr>
        <p:txBody>
          <a:bodyPr wrap="none" rtlCol="0">
            <a:spAutoFit/>
          </a:bodyPr>
          <a:lstStyle/>
          <a:p>
            <a:r>
              <a:rPr lang="en-US" dirty="0" smtClean="0"/>
              <a:t>Hit his 400</a:t>
            </a:r>
            <a:r>
              <a:rPr lang="en-US" baseline="30000" dirty="0" smtClean="0"/>
              <a:t>th</a:t>
            </a:r>
            <a:r>
              <a:rPr lang="en-US" dirty="0" smtClean="0"/>
              <a:t> home run</a:t>
            </a:r>
            <a:endParaRPr lang="en-US" dirty="0"/>
          </a:p>
        </p:txBody>
      </p:sp>
      <p:sp>
        <p:nvSpPr>
          <p:cNvPr id="9" name="TextBox 8"/>
          <p:cNvSpPr txBox="1"/>
          <p:nvPr/>
        </p:nvSpPr>
        <p:spPr>
          <a:xfrm>
            <a:off x="7926918" y="5420453"/>
            <a:ext cx="2284600" cy="369332"/>
          </a:xfrm>
          <a:prstGeom prst="rect">
            <a:avLst/>
          </a:prstGeom>
          <a:noFill/>
        </p:spPr>
        <p:txBody>
          <a:bodyPr wrap="none" rtlCol="0">
            <a:spAutoFit/>
          </a:bodyPr>
          <a:lstStyle/>
          <a:p>
            <a:r>
              <a:rPr lang="en-US" dirty="0" smtClean="0"/>
              <a:t>Hit his 500</a:t>
            </a:r>
            <a:r>
              <a:rPr lang="en-US" baseline="30000" dirty="0" smtClean="0"/>
              <a:t>th</a:t>
            </a:r>
            <a:r>
              <a:rPr lang="en-US" dirty="0" smtClean="0"/>
              <a:t> home run</a:t>
            </a:r>
            <a:endParaRPr lang="en-US" dirty="0"/>
          </a:p>
        </p:txBody>
      </p:sp>
    </p:spTree>
    <p:extLst>
      <p:ext uri="{BB962C8B-B14F-4D97-AF65-F5344CB8AC3E}">
        <p14:creationId xmlns:p14="http://schemas.microsoft.com/office/powerpoint/2010/main" val="1622064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044860"/>
          </a:xfrm>
        </p:spPr>
        <p:txBody>
          <a:bodyPr>
            <a:normAutofit/>
          </a:bodyPr>
          <a:lstStyle/>
          <a:p>
            <a:r>
              <a:rPr lang="en-US" sz="6600" b="1" dirty="0" smtClean="0"/>
              <a:t>The Year in Baseball:</a:t>
            </a:r>
            <a:br>
              <a:rPr lang="en-US" sz="6600" b="1" dirty="0" smtClean="0"/>
            </a:br>
            <a:r>
              <a:rPr lang="en-US" sz="6600" b="1" dirty="0"/>
              <a:t/>
            </a:r>
            <a:br>
              <a:rPr lang="en-US" sz="6600" b="1" dirty="0"/>
            </a:br>
            <a:r>
              <a:rPr lang="en-US" sz="8800" b="1" dirty="0" smtClean="0"/>
              <a:t>1965</a:t>
            </a:r>
            <a:endParaRPr lang="en-US" sz="8800" b="1" dirty="0"/>
          </a:p>
        </p:txBody>
      </p:sp>
    </p:spTree>
    <p:extLst>
      <p:ext uri="{BB962C8B-B14F-4D97-AF65-F5344CB8AC3E}">
        <p14:creationId xmlns:p14="http://schemas.microsoft.com/office/powerpoint/2010/main" val="3122047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smtClean="0"/>
              <a:t>1965 </a:t>
            </a:r>
            <a:r>
              <a:rPr lang="en-US" sz="6000" dirty="0"/>
              <a:t>-- On the Field</a:t>
            </a:r>
            <a:r>
              <a:rPr lang="en-US" sz="6000" dirty="0" smtClean="0"/>
              <a:t>:</a:t>
            </a:r>
            <a:br>
              <a:rPr lang="en-US" sz="6000" dirty="0" smtClean="0"/>
            </a:br>
            <a:endParaRPr lang="en-US"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5" y="1069848"/>
            <a:ext cx="7753450" cy="4988052"/>
          </a:xfrm>
          <a:prstGeom prst="rect">
            <a:avLst/>
          </a:prstGeom>
        </p:spPr>
      </p:pic>
      <p:sp>
        <p:nvSpPr>
          <p:cNvPr id="5" name="TextBox 4"/>
          <p:cNvSpPr txBox="1"/>
          <p:nvPr/>
        </p:nvSpPr>
        <p:spPr>
          <a:xfrm>
            <a:off x="4149852" y="6211431"/>
            <a:ext cx="3739896" cy="523220"/>
          </a:xfrm>
          <a:prstGeom prst="rect">
            <a:avLst/>
          </a:prstGeom>
          <a:noFill/>
        </p:spPr>
        <p:txBody>
          <a:bodyPr wrap="square" rtlCol="0">
            <a:spAutoFit/>
          </a:bodyPr>
          <a:lstStyle/>
          <a:p>
            <a:r>
              <a:rPr lang="en-US" sz="2800" dirty="0" smtClean="0"/>
              <a:t>the Astrodome opened !</a:t>
            </a:r>
            <a:endParaRPr lang="en-US" sz="2800" dirty="0"/>
          </a:p>
        </p:txBody>
      </p:sp>
    </p:spTree>
    <p:extLst>
      <p:ext uri="{BB962C8B-B14F-4D97-AF65-F5344CB8AC3E}">
        <p14:creationId xmlns:p14="http://schemas.microsoft.com/office/powerpoint/2010/main" val="1973507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6200"/>
            <a:ext cx="10515600" cy="1266375"/>
          </a:xfrm>
        </p:spPr>
        <p:txBody>
          <a:bodyPr/>
          <a:lstStyle/>
          <a:p>
            <a:pPr algn="ctr"/>
            <a:r>
              <a:rPr lang="en-US" dirty="0" smtClean="0"/>
              <a:t>1965 -- On the Field:</a:t>
            </a:r>
            <a:endParaRPr lang="en-US" dirty="0"/>
          </a:p>
        </p:txBody>
      </p:sp>
      <p:sp>
        <p:nvSpPr>
          <p:cNvPr id="3" name="Text Placeholder 2"/>
          <p:cNvSpPr>
            <a:spLocks noGrp="1"/>
          </p:cNvSpPr>
          <p:nvPr>
            <p:ph type="body" idx="1"/>
          </p:nvPr>
        </p:nvSpPr>
        <p:spPr>
          <a:xfrm>
            <a:off x="576452" y="1658835"/>
            <a:ext cx="10515600" cy="4502390"/>
          </a:xfrm>
        </p:spPr>
        <p:txBody>
          <a:bodyPr/>
          <a:lstStyle/>
          <a:p>
            <a:pPr algn="ctr"/>
            <a:r>
              <a:rPr lang="en-US" sz="4400" dirty="0" smtClean="0"/>
              <a:t>League MVPs:</a:t>
            </a:r>
          </a:p>
          <a:p>
            <a:pPr algn="ctr"/>
            <a:endParaRPr lang="en-US" dirty="0"/>
          </a:p>
          <a:p>
            <a:pPr algn="r"/>
            <a:endParaRPr lang="en-US" dirty="0" smtClean="0"/>
          </a:p>
          <a:p>
            <a:pPr algn="ctr"/>
            <a:endParaRPr lang="en-US" dirty="0"/>
          </a:p>
        </p:txBody>
      </p:sp>
      <p:sp>
        <p:nvSpPr>
          <p:cNvPr id="4" name="TextBox 3"/>
          <p:cNvSpPr txBox="1"/>
          <p:nvPr/>
        </p:nvSpPr>
        <p:spPr>
          <a:xfrm>
            <a:off x="6671862" y="6447486"/>
            <a:ext cx="4980851" cy="369332"/>
          </a:xfrm>
          <a:prstGeom prst="rect">
            <a:avLst/>
          </a:prstGeom>
          <a:noFill/>
        </p:spPr>
        <p:txBody>
          <a:bodyPr wrap="none" rtlCol="0">
            <a:spAutoFit/>
          </a:bodyPr>
          <a:lstStyle/>
          <a:p>
            <a:r>
              <a:rPr lang="en-US" dirty="0" smtClean="0"/>
              <a:t>led AL with 126 runs, 45 doubles, 12 triples, 308 TB</a:t>
            </a:r>
            <a:endParaRPr lang="en-US" dirty="0"/>
          </a:p>
        </p:txBody>
      </p:sp>
      <p:sp>
        <p:nvSpPr>
          <p:cNvPr id="5" name="TextBox 4"/>
          <p:cNvSpPr txBox="1"/>
          <p:nvPr/>
        </p:nvSpPr>
        <p:spPr>
          <a:xfrm>
            <a:off x="831850" y="6379419"/>
            <a:ext cx="2605200" cy="369332"/>
          </a:xfrm>
          <a:prstGeom prst="rect">
            <a:avLst/>
          </a:prstGeom>
          <a:noFill/>
        </p:spPr>
        <p:txBody>
          <a:bodyPr wrap="none" rtlCol="0">
            <a:spAutoFit/>
          </a:bodyPr>
          <a:lstStyle/>
          <a:p>
            <a:r>
              <a:rPr lang="en-US" dirty="0" smtClean="0"/>
              <a:t>led NL with 52 HR, 350 TB</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52" y="1372575"/>
            <a:ext cx="3456052" cy="500684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3047" y="1372575"/>
            <a:ext cx="3547873" cy="5146915"/>
          </a:xfrm>
          <a:prstGeom prst="rect">
            <a:avLst/>
          </a:prstGeom>
        </p:spPr>
      </p:pic>
    </p:spTree>
    <p:extLst>
      <p:ext uri="{BB962C8B-B14F-4D97-AF65-F5344CB8AC3E}">
        <p14:creationId xmlns:p14="http://schemas.microsoft.com/office/powerpoint/2010/main" val="3357655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38" y="-20110"/>
            <a:ext cx="10515600" cy="1266375"/>
          </a:xfrm>
        </p:spPr>
        <p:txBody>
          <a:bodyPr/>
          <a:lstStyle/>
          <a:p>
            <a:pPr algn="ctr"/>
            <a:r>
              <a:rPr lang="en-US" dirty="0" smtClean="0"/>
              <a:t>1965 -- On the Field:</a:t>
            </a:r>
            <a:endParaRPr lang="en-US" dirty="0"/>
          </a:p>
        </p:txBody>
      </p:sp>
      <p:sp>
        <p:nvSpPr>
          <p:cNvPr id="3" name="Text Placeholder 2"/>
          <p:cNvSpPr>
            <a:spLocks noGrp="1"/>
          </p:cNvSpPr>
          <p:nvPr>
            <p:ph type="body" idx="1"/>
          </p:nvPr>
        </p:nvSpPr>
        <p:spPr>
          <a:xfrm>
            <a:off x="3238624" y="1364479"/>
            <a:ext cx="4462272" cy="4502390"/>
          </a:xfrm>
        </p:spPr>
        <p:txBody>
          <a:bodyPr/>
          <a:lstStyle/>
          <a:p>
            <a:pPr algn="ctr"/>
            <a:r>
              <a:rPr lang="en-US" dirty="0" smtClean="0"/>
              <a:t>League Pitching Leaders:</a:t>
            </a:r>
          </a:p>
          <a:p>
            <a:pPr algn="ctr"/>
            <a:endParaRPr lang="en-US" dirty="0"/>
          </a:p>
          <a:p>
            <a:pPr algn="r"/>
            <a:endParaRPr lang="en-US" dirty="0" smtClean="0"/>
          </a:p>
          <a:p>
            <a:pPr algn="ctr"/>
            <a:endParaRPr lang="en-US" dirty="0"/>
          </a:p>
        </p:txBody>
      </p:sp>
      <p:sp>
        <p:nvSpPr>
          <p:cNvPr id="7" name="TextBox 6"/>
          <p:cNvSpPr txBox="1"/>
          <p:nvPr/>
        </p:nvSpPr>
        <p:spPr>
          <a:xfrm>
            <a:off x="95227" y="5695119"/>
            <a:ext cx="5414817" cy="923330"/>
          </a:xfrm>
          <a:prstGeom prst="rect">
            <a:avLst/>
          </a:prstGeom>
          <a:noFill/>
        </p:spPr>
        <p:txBody>
          <a:bodyPr wrap="none" rtlCol="0">
            <a:spAutoFit/>
          </a:bodyPr>
          <a:lstStyle/>
          <a:p>
            <a:pPr algn="ctr"/>
            <a:r>
              <a:rPr lang="en-US" dirty="0" smtClean="0"/>
              <a:t>Sandy Koufax</a:t>
            </a:r>
          </a:p>
          <a:p>
            <a:pPr algn="ctr"/>
            <a:r>
              <a:rPr lang="en-US" dirty="0" smtClean="0"/>
              <a:t>26 – 8       2.05 ERA        335 IP       382 K      perfect game</a:t>
            </a:r>
          </a:p>
          <a:p>
            <a:pPr algn="ctr"/>
            <a:r>
              <a:rPr lang="en-US" dirty="0" smtClean="0"/>
              <a:t>Cy Young Award (only one winner for all MLB)</a:t>
            </a:r>
            <a:endParaRPr lang="en-US" dirty="0"/>
          </a:p>
        </p:txBody>
      </p:sp>
      <p:sp>
        <p:nvSpPr>
          <p:cNvPr id="8" name="TextBox 7"/>
          <p:cNvSpPr txBox="1"/>
          <p:nvPr/>
        </p:nvSpPr>
        <p:spPr>
          <a:xfrm>
            <a:off x="7589331" y="5985083"/>
            <a:ext cx="2221442" cy="646331"/>
          </a:xfrm>
          <a:prstGeom prst="rect">
            <a:avLst/>
          </a:prstGeom>
          <a:noFill/>
        </p:spPr>
        <p:txBody>
          <a:bodyPr wrap="none" rtlCol="0">
            <a:spAutoFit/>
          </a:bodyPr>
          <a:lstStyle/>
          <a:p>
            <a:pPr algn="ctr"/>
            <a:r>
              <a:rPr lang="en-US" dirty="0" smtClean="0"/>
              <a:t>Jim “</a:t>
            </a:r>
            <a:r>
              <a:rPr lang="en-US" dirty="0" err="1" smtClean="0"/>
              <a:t>Mudcat</a:t>
            </a:r>
            <a:r>
              <a:rPr lang="en-US" dirty="0" smtClean="0"/>
              <a:t>” Grant</a:t>
            </a:r>
          </a:p>
          <a:p>
            <a:pPr algn="ctr"/>
            <a:r>
              <a:rPr lang="en-US" dirty="0" smtClean="0"/>
              <a:t>21 – 7         6 shutouts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10" y="1182524"/>
            <a:ext cx="3008630" cy="451294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9012" y="1246264"/>
            <a:ext cx="3049428" cy="4574143"/>
          </a:xfrm>
          <a:prstGeom prst="rect">
            <a:avLst/>
          </a:prstGeom>
        </p:spPr>
      </p:pic>
    </p:spTree>
    <p:extLst>
      <p:ext uri="{BB962C8B-B14F-4D97-AF65-F5344CB8AC3E}">
        <p14:creationId xmlns:p14="http://schemas.microsoft.com/office/powerpoint/2010/main" val="2528801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98" y="5081954"/>
            <a:ext cx="10515600" cy="1026238"/>
          </a:xfrm>
        </p:spPr>
        <p:txBody>
          <a:bodyPr/>
          <a:lstStyle/>
          <a:p>
            <a:pPr algn="ctr"/>
            <a:r>
              <a:rPr lang="en-US" dirty="0" smtClean="0"/>
              <a:t>7</a:t>
            </a:r>
            <a:r>
              <a:rPr lang="en-US" baseline="30000" dirty="0" smtClean="0"/>
              <a:t>th</a:t>
            </a:r>
            <a:r>
              <a:rPr lang="en-US" dirty="0" smtClean="0"/>
              <a:t> Inning Stretch</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9" y="539496"/>
            <a:ext cx="11473839" cy="4187952"/>
          </a:xfrm>
          <a:prstGeom prst="rect">
            <a:avLst/>
          </a:prstGeom>
        </p:spPr>
      </p:pic>
      <p:sp>
        <p:nvSpPr>
          <p:cNvPr id="11" name="Rectangle 10"/>
          <p:cNvSpPr/>
          <p:nvPr/>
        </p:nvSpPr>
        <p:spPr>
          <a:xfrm>
            <a:off x="5405628" y="809434"/>
            <a:ext cx="548640" cy="918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64664" y="809434"/>
            <a:ext cx="548640" cy="918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272272" y="809434"/>
            <a:ext cx="548640" cy="918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559832" y="790280"/>
            <a:ext cx="1166080" cy="1038519"/>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210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686" y="79671"/>
            <a:ext cx="6237961" cy="2276856"/>
          </a:xfrm>
          <a:prstGeom prst="rect">
            <a:avLst/>
          </a:prstGeom>
        </p:spPr>
      </p:pic>
      <p:sp>
        <p:nvSpPr>
          <p:cNvPr id="11" name="Rectangle 10"/>
          <p:cNvSpPr/>
          <p:nvPr/>
        </p:nvSpPr>
        <p:spPr>
          <a:xfrm>
            <a:off x="6190466" y="173737"/>
            <a:ext cx="5486400" cy="6126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190466" y="3831336"/>
            <a:ext cx="5422138" cy="1005459"/>
          </a:xfrm>
        </p:spPr>
        <p:txBody>
          <a:bodyPr>
            <a:normAutofit fontScale="90000"/>
          </a:bodyPr>
          <a:lstStyle/>
          <a:p>
            <a:pPr algn="ctr"/>
            <a:r>
              <a:rPr lang="en-US" dirty="0" smtClean="0"/>
              <a:t>“Take Me Out to the Ballgame”</a:t>
            </a:r>
            <a:endParaRPr lang="en-US" dirty="0"/>
          </a:p>
        </p:txBody>
      </p:sp>
      <p:sp>
        <p:nvSpPr>
          <p:cNvPr id="4" name="TextBox 3"/>
          <p:cNvSpPr txBox="1"/>
          <p:nvPr/>
        </p:nvSpPr>
        <p:spPr>
          <a:xfrm>
            <a:off x="6291072" y="5404104"/>
            <a:ext cx="5087803" cy="646331"/>
          </a:xfrm>
          <a:prstGeom prst="rect">
            <a:avLst/>
          </a:prstGeom>
          <a:noFill/>
        </p:spPr>
        <p:txBody>
          <a:bodyPr wrap="none" rtlCol="0">
            <a:spAutoFit/>
          </a:bodyPr>
          <a:lstStyle/>
          <a:p>
            <a:endParaRPr lang="en-US" dirty="0" smtClean="0"/>
          </a:p>
          <a:p>
            <a:r>
              <a:rPr lang="en-US" dirty="0">
                <a:hlinkClick r:id="rId4"/>
              </a:rPr>
              <a:t>https://www.youtube.com/watch?v=HnHV5FaqvEs</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73764"/>
            <a:ext cx="6291072" cy="4711668"/>
          </a:xfrm>
          <a:prstGeom prst="rect">
            <a:avLst/>
          </a:prstGeom>
        </p:spPr>
      </p:pic>
    </p:spTree>
    <p:extLst>
      <p:ext uri="{BB962C8B-B14F-4D97-AF65-F5344CB8AC3E}">
        <p14:creationId xmlns:p14="http://schemas.microsoft.com/office/powerpoint/2010/main" val="3915469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027" y="5239512"/>
            <a:ext cx="10222738" cy="1005459"/>
          </a:xfrm>
        </p:spPr>
        <p:txBody>
          <a:bodyPr>
            <a:normAutofit/>
          </a:bodyPr>
          <a:lstStyle/>
          <a:p>
            <a:pPr algn="ctr"/>
            <a:r>
              <a:rPr lang="en-US" dirty="0" smtClean="0"/>
              <a:t>“Deep in the Heart of Texas</a:t>
            </a:r>
            <a:endParaRPr lang="en-US" dirty="0"/>
          </a:p>
        </p:txBody>
      </p:sp>
      <p:sp>
        <p:nvSpPr>
          <p:cNvPr id="4" name="TextBox 3"/>
          <p:cNvSpPr txBox="1"/>
          <p:nvPr/>
        </p:nvSpPr>
        <p:spPr>
          <a:xfrm>
            <a:off x="3186211" y="6108192"/>
            <a:ext cx="4950842" cy="646331"/>
          </a:xfrm>
          <a:prstGeom prst="rect">
            <a:avLst/>
          </a:prstGeom>
          <a:noFill/>
        </p:spPr>
        <p:txBody>
          <a:bodyPr wrap="none" rtlCol="0">
            <a:spAutoFit/>
          </a:bodyPr>
          <a:lstStyle/>
          <a:p>
            <a:endParaRPr lang="en-US" dirty="0" smtClean="0"/>
          </a:p>
          <a:p>
            <a:r>
              <a:rPr lang="en-US" dirty="0">
                <a:hlinkClick r:id="rId3"/>
              </a:rPr>
              <a:t>https://www.youtube.com/watch?v=VGF4ibgcHQE</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528" y="0"/>
            <a:ext cx="7936519" cy="5291013"/>
          </a:xfrm>
          <a:prstGeom prst="rect">
            <a:avLst/>
          </a:prstGeom>
        </p:spPr>
      </p:pic>
    </p:spTree>
    <p:extLst>
      <p:ext uri="{BB962C8B-B14F-4D97-AF65-F5344CB8AC3E}">
        <p14:creationId xmlns:p14="http://schemas.microsoft.com/office/powerpoint/2010/main" val="2692267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72" y="71952"/>
            <a:ext cx="10515600" cy="1325563"/>
          </a:xfrm>
        </p:spPr>
        <p:txBody>
          <a:bodyPr>
            <a:normAutofit fontScale="90000"/>
          </a:bodyPr>
          <a:lstStyle/>
          <a:p>
            <a:pPr algn="ctr"/>
            <a:r>
              <a:rPr lang="en-US" sz="6000" dirty="0" smtClean="0"/>
              <a:t>1965 </a:t>
            </a:r>
            <a:r>
              <a:rPr lang="en-US" sz="6000" dirty="0"/>
              <a:t>-- On the Field</a:t>
            </a:r>
            <a:r>
              <a:rPr lang="en-US" sz="6000" dirty="0" smtClean="0"/>
              <a:t>:</a:t>
            </a:r>
            <a:br>
              <a:rPr lang="en-US" sz="6000" dirty="0" smtClean="0"/>
            </a:br>
            <a:r>
              <a:rPr lang="en-US" sz="4000" dirty="0" smtClean="0"/>
              <a:t>Final Regular Season Standings</a:t>
            </a:r>
            <a:endParaRPr lang="en-US" sz="6000" dirty="0"/>
          </a:p>
        </p:txBody>
      </p:sp>
      <p:sp>
        <p:nvSpPr>
          <p:cNvPr id="4" name="Content Placeholder 3"/>
          <p:cNvSpPr>
            <a:spLocks noGrp="1"/>
          </p:cNvSpPr>
          <p:nvPr>
            <p:ph sz="half" idx="2"/>
          </p:nvPr>
        </p:nvSpPr>
        <p:spPr>
          <a:xfrm>
            <a:off x="6318504" y="1825625"/>
            <a:ext cx="5181600" cy="4351338"/>
          </a:xfrm>
        </p:spPr>
        <p:txBody>
          <a:bodyPr/>
          <a:lstStyle/>
          <a:p>
            <a:pPr marL="0" indent="0">
              <a:buNone/>
            </a:pPr>
            <a:endParaRPr lang="en-US" dirty="0" smtClean="0"/>
          </a:p>
          <a:p>
            <a:pPr marL="0" indent="0">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656619262"/>
              </p:ext>
            </p:extLst>
          </p:nvPr>
        </p:nvGraphicFramePr>
        <p:xfrm>
          <a:off x="2660905" y="1508001"/>
          <a:ext cx="6053326" cy="5327723"/>
        </p:xfrm>
        <a:graphic>
          <a:graphicData uri="http://schemas.openxmlformats.org/drawingml/2006/table">
            <a:tbl>
              <a:tblPr/>
              <a:tblGrid>
                <a:gridCol w="1772900"/>
                <a:gridCol w="1547615"/>
                <a:gridCol w="1390894"/>
                <a:gridCol w="146925"/>
                <a:gridCol w="1194992"/>
              </a:tblGrid>
              <a:tr h="539153">
                <a:tc gridSpan="5">
                  <a:txBody>
                    <a:bodyPr/>
                    <a:lstStyle/>
                    <a:p>
                      <a:pPr algn="ctr"/>
                      <a:r>
                        <a:rPr lang="en-US" b="1" dirty="0" smtClean="0">
                          <a:solidFill>
                            <a:srgbClr val="FF0000"/>
                          </a:solidFill>
                          <a:effectLst/>
                          <a:latin typeface="Georgia" panose="02040502050405020303" pitchFamily="18" charset="0"/>
                        </a:rPr>
                        <a:t>1965 </a:t>
                      </a:r>
                      <a:r>
                        <a:rPr lang="en-US" b="1" dirty="0">
                          <a:solidFill>
                            <a:srgbClr val="FF0000"/>
                          </a:solidFill>
                          <a:effectLst/>
                          <a:latin typeface="Georgia" panose="02040502050405020303" pitchFamily="18" charset="0"/>
                        </a:rPr>
                        <a:t>American </a:t>
                      </a:r>
                      <a:r>
                        <a:rPr lang="en-US" b="1" dirty="0" smtClean="0">
                          <a:solidFill>
                            <a:srgbClr val="FF0000"/>
                          </a:solidFill>
                          <a:effectLst/>
                          <a:latin typeface="Georgia" panose="02040502050405020303" pitchFamily="18" charset="0"/>
                        </a:rPr>
                        <a:t>League Team </a:t>
                      </a:r>
                      <a:r>
                        <a:rPr lang="en-US" b="1" dirty="0">
                          <a:solidFill>
                            <a:srgbClr val="FF0000"/>
                          </a:solidFill>
                          <a:effectLst/>
                          <a:latin typeface="Georgia" panose="02040502050405020303" pitchFamily="18" charset="0"/>
                        </a:rPr>
                        <a:t>Standings</a:t>
                      </a:r>
                    </a:p>
                  </a:txBody>
                  <a:tcPr marL="30480" marR="30480" marT="38100" marB="7620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2796">
                <a:tc>
                  <a:txBody>
                    <a:bodyPr/>
                    <a:lstStyle/>
                    <a:p>
                      <a:pPr algn="ctr"/>
                      <a:r>
                        <a:rPr lang="en-US" b="1" dirty="0" smtClean="0">
                          <a:solidFill>
                            <a:srgbClr val="FFFFFF"/>
                          </a:solidFill>
                          <a:effectLst/>
                        </a:rPr>
                        <a:t>Team</a:t>
                      </a:r>
                      <a:endParaRPr lang="en-US" b="1" dirty="0">
                        <a:solidFill>
                          <a:srgbClr val="FFFFFF"/>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a:solidFill>
                            <a:srgbClr val="FFFFFF"/>
                          </a:solidFill>
                          <a:effectLst/>
                        </a:rPr>
                        <a:t>Wins</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dirty="0">
                          <a:solidFill>
                            <a:srgbClr val="FFFFFF"/>
                          </a:solidFill>
                          <a:effectLst/>
                        </a:rPr>
                        <a:t>Losses</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endParaRPr lang="en-US" b="1" dirty="0">
                        <a:solidFill>
                          <a:srgbClr val="FFFFFF"/>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dirty="0">
                          <a:solidFill>
                            <a:srgbClr val="FFFFFF"/>
                          </a:solidFill>
                          <a:effectLst/>
                        </a:rPr>
                        <a:t>GB</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r>
              <a:tr h="409368">
                <a:tc>
                  <a:txBody>
                    <a:bodyPr/>
                    <a:lstStyle/>
                    <a:p>
                      <a:pPr algn="l" fontAlgn="ctr"/>
                      <a:r>
                        <a:rPr lang="en-US" sz="2800" b="1" u="none" strike="noStrike" dirty="0" smtClean="0">
                          <a:solidFill>
                            <a:schemeClr val="accent2">
                              <a:lumMod val="75000"/>
                            </a:schemeClr>
                          </a:solidFill>
                          <a:effectLst/>
                        </a:rPr>
                        <a:t>Twins</a:t>
                      </a:r>
                      <a:endParaRPr lang="en-US" sz="2800" b="1"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102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60</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a:effectLst/>
                        </a:rPr>
                        <a:t>0</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32796">
                <a:tc>
                  <a:txBody>
                    <a:bodyPr/>
                    <a:lstStyle/>
                    <a:p>
                      <a:pPr algn="l" fontAlgn="ctr"/>
                      <a:r>
                        <a:rPr lang="en-US" sz="1800" u="none" strike="noStrike" dirty="0" smtClean="0">
                          <a:solidFill>
                            <a:schemeClr val="accent2">
                              <a:lumMod val="75000"/>
                            </a:schemeClr>
                          </a:solidFill>
                          <a:effectLst/>
                        </a:rPr>
                        <a:t>White</a:t>
                      </a:r>
                      <a:r>
                        <a:rPr lang="en-US" sz="1800" u="none" strike="noStrike" baseline="0" dirty="0" smtClean="0">
                          <a:solidFill>
                            <a:schemeClr val="accent2">
                              <a:lumMod val="75000"/>
                            </a:schemeClr>
                          </a:solidFill>
                          <a:effectLst/>
                        </a:rPr>
                        <a:t> Sox</a:t>
                      </a:r>
                      <a:endParaRPr lang="en-US" sz="1800"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95</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67</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32796">
                <a:tc>
                  <a:txBody>
                    <a:bodyPr/>
                    <a:lstStyle/>
                    <a:p>
                      <a:pPr algn="l" fontAlgn="ctr"/>
                      <a:r>
                        <a:rPr lang="en-US" sz="1800" dirty="0" smtClean="0">
                          <a:solidFill>
                            <a:schemeClr val="accent2">
                              <a:lumMod val="75000"/>
                            </a:schemeClr>
                          </a:solidFill>
                          <a:effectLst/>
                        </a:rPr>
                        <a:t>Orioles</a:t>
                      </a:r>
                      <a:endParaRPr lang="en-US" sz="1800"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94</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68</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32796">
                <a:tc>
                  <a:txBody>
                    <a:bodyPr/>
                    <a:lstStyle/>
                    <a:p>
                      <a:pPr algn="l" fontAlgn="ctr"/>
                      <a:r>
                        <a:rPr lang="en-US" sz="1800" dirty="0" smtClean="0">
                          <a:solidFill>
                            <a:schemeClr val="accent2">
                              <a:lumMod val="75000"/>
                            </a:schemeClr>
                          </a:solidFill>
                          <a:effectLst/>
                        </a:rPr>
                        <a:t>Tigers</a:t>
                      </a:r>
                      <a:endParaRPr lang="en-US" sz="18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89</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73</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13</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05726">
                <a:tc>
                  <a:txBody>
                    <a:bodyPr/>
                    <a:lstStyle/>
                    <a:p>
                      <a:pPr algn="l" fontAlgn="ctr"/>
                      <a:r>
                        <a:rPr lang="en-US" sz="1800" dirty="0" smtClean="0">
                          <a:solidFill>
                            <a:schemeClr val="accent2">
                              <a:lumMod val="75000"/>
                            </a:schemeClr>
                          </a:solidFill>
                          <a:effectLst/>
                        </a:rPr>
                        <a:t>Indians</a:t>
                      </a:r>
                      <a:endParaRPr lang="en-US" sz="1800"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87</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75</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15</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32796">
                <a:tc>
                  <a:txBody>
                    <a:bodyPr/>
                    <a:lstStyle/>
                    <a:p>
                      <a:pPr algn="l" fontAlgn="ctr"/>
                      <a:r>
                        <a:rPr lang="en-US" sz="1800" dirty="0" smtClean="0">
                          <a:solidFill>
                            <a:schemeClr val="accent2">
                              <a:lumMod val="75000"/>
                            </a:schemeClr>
                          </a:solidFill>
                          <a:effectLst/>
                        </a:rPr>
                        <a:t>Yankees</a:t>
                      </a:r>
                      <a:endParaRPr lang="en-US" sz="1800"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77</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85</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25</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32796">
                <a:tc>
                  <a:txBody>
                    <a:bodyPr/>
                    <a:lstStyle/>
                    <a:p>
                      <a:pPr algn="l" fontAlgn="ctr"/>
                      <a:r>
                        <a:rPr lang="en-US" sz="1800" dirty="0" smtClean="0">
                          <a:solidFill>
                            <a:schemeClr val="accent2">
                              <a:lumMod val="75000"/>
                            </a:schemeClr>
                          </a:solidFill>
                          <a:effectLst/>
                        </a:rPr>
                        <a:t>Angels</a:t>
                      </a:r>
                      <a:endParaRPr lang="en-US" sz="1800"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75</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87</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27</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32796">
                <a:tc>
                  <a:txBody>
                    <a:bodyPr/>
                    <a:lstStyle/>
                    <a:p>
                      <a:pPr algn="l" fontAlgn="ctr"/>
                      <a:r>
                        <a:rPr lang="en-US" sz="1800" dirty="0" smtClean="0">
                          <a:solidFill>
                            <a:schemeClr val="accent2">
                              <a:lumMod val="75000"/>
                            </a:schemeClr>
                          </a:solidFill>
                          <a:effectLst/>
                        </a:rPr>
                        <a:t>Senators</a:t>
                      </a:r>
                      <a:endParaRPr lang="en-US" sz="1800"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70</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92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32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32796">
                <a:tc>
                  <a:txBody>
                    <a:bodyPr/>
                    <a:lstStyle/>
                    <a:p>
                      <a:pPr algn="l" fontAlgn="ctr"/>
                      <a:r>
                        <a:rPr lang="en-US" sz="1800" dirty="0" smtClean="0">
                          <a:solidFill>
                            <a:schemeClr val="accent2">
                              <a:lumMod val="75000"/>
                            </a:schemeClr>
                          </a:solidFill>
                          <a:effectLst/>
                        </a:rPr>
                        <a:t>Red Sox</a:t>
                      </a:r>
                      <a:endParaRPr lang="en-US" sz="1800"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62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100</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40</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32796">
                <a:tc>
                  <a:txBody>
                    <a:bodyPr/>
                    <a:lstStyle/>
                    <a:p>
                      <a:pPr algn="l" fontAlgn="ctr"/>
                      <a:r>
                        <a:rPr lang="en-US" sz="1800" dirty="0" smtClean="0">
                          <a:solidFill>
                            <a:schemeClr val="accent2">
                              <a:lumMod val="75000"/>
                            </a:schemeClr>
                          </a:solidFill>
                          <a:effectLst/>
                        </a:rPr>
                        <a:t>Athletics</a:t>
                      </a:r>
                      <a:endParaRPr lang="en-US" sz="1800"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59</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103</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43</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bl>
          </a:graphicData>
        </a:graphic>
      </p:graphicFrame>
    </p:spTree>
    <p:extLst>
      <p:ext uri="{BB962C8B-B14F-4D97-AF65-F5344CB8AC3E}">
        <p14:creationId xmlns:p14="http://schemas.microsoft.com/office/powerpoint/2010/main" val="1834561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92" y="0"/>
            <a:ext cx="10515600" cy="995169"/>
          </a:xfrm>
        </p:spPr>
        <p:txBody>
          <a:bodyPr>
            <a:normAutofit/>
          </a:bodyPr>
          <a:lstStyle/>
          <a:p>
            <a:pPr algn="ctr"/>
            <a:r>
              <a:rPr lang="en-US" sz="6000" dirty="0" smtClean="0"/>
              <a:t>1965 – Top Twins </a:t>
            </a:r>
            <a:endParaRPr lang="en-US" sz="6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57" y="756533"/>
            <a:ext cx="2272256" cy="2881885"/>
          </a:xfrm>
          <a:prstGeom prst="rect">
            <a:avLst/>
          </a:prstGeom>
        </p:spPr>
      </p:pic>
      <p:pic>
        <p:nvPicPr>
          <p:cNvPr id="12"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110456" y="756533"/>
            <a:ext cx="1913752" cy="2881885"/>
          </a:xfrm>
        </p:spPr>
      </p:pic>
      <p:sp>
        <p:nvSpPr>
          <p:cNvPr id="10" name="TextBox 9"/>
          <p:cNvSpPr txBox="1"/>
          <p:nvPr/>
        </p:nvSpPr>
        <p:spPr>
          <a:xfrm>
            <a:off x="983511" y="3334434"/>
            <a:ext cx="1514069" cy="369332"/>
          </a:xfrm>
          <a:prstGeom prst="rect">
            <a:avLst/>
          </a:prstGeom>
          <a:noFill/>
        </p:spPr>
        <p:txBody>
          <a:bodyPr wrap="none" rtlCol="0">
            <a:spAutoFit/>
          </a:bodyPr>
          <a:lstStyle/>
          <a:p>
            <a:r>
              <a:rPr lang="en-US" dirty="0" err="1" smtClean="0"/>
              <a:t>Zoilo</a:t>
            </a:r>
            <a:r>
              <a:rPr lang="en-US" dirty="0" smtClean="0"/>
              <a:t> </a:t>
            </a:r>
            <a:r>
              <a:rPr lang="en-US" dirty="0" err="1" smtClean="0"/>
              <a:t>Versalles</a:t>
            </a:r>
            <a:endParaRPr lang="en-US" dirty="0"/>
          </a:p>
        </p:txBody>
      </p:sp>
      <p:sp>
        <p:nvSpPr>
          <p:cNvPr id="13" name="TextBox 12"/>
          <p:cNvSpPr txBox="1"/>
          <p:nvPr/>
        </p:nvSpPr>
        <p:spPr>
          <a:xfrm>
            <a:off x="3534634" y="3215116"/>
            <a:ext cx="1142300" cy="369332"/>
          </a:xfrm>
          <a:prstGeom prst="rect">
            <a:avLst/>
          </a:prstGeom>
          <a:noFill/>
        </p:spPr>
        <p:txBody>
          <a:bodyPr wrap="none" rtlCol="0">
            <a:spAutoFit/>
          </a:bodyPr>
          <a:lstStyle/>
          <a:p>
            <a:r>
              <a:rPr lang="en-US" dirty="0" smtClean="0">
                <a:solidFill>
                  <a:schemeClr val="bg1"/>
                </a:solidFill>
              </a:rPr>
              <a:t>Tony Oliva</a:t>
            </a:r>
            <a:endParaRPr lang="en-US" dirty="0">
              <a:solidFill>
                <a:schemeClr val="bg1"/>
              </a:solidFill>
            </a:endParaRPr>
          </a:p>
        </p:txBody>
      </p:sp>
      <p:pic>
        <p:nvPicPr>
          <p:cNvPr id="1026" name="Picture 2" descr="Photo of Harmon Killebr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1951" y="756533"/>
            <a:ext cx="1921255" cy="28818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309936" y="3334434"/>
            <a:ext cx="1873270" cy="369332"/>
          </a:xfrm>
          <a:prstGeom prst="rect">
            <a:avLst/>
          </a:prstGeom>
          <a:noFill/>
        </p:spPr>
        <p:txBody>
          <a:bodyPr wrap="none" rtlCol="0">
            <a:spAutoFit/>
          </a:bodyPr>
          <a:lstStyle/>
          <a:p>
            <a:r>
              <a:rPr lang="en-US" dirty="0" smtClean="0"/>
              <a:t>Harmon </a:t>
            </a:r>
            <a:r>
              <a:rPr lang="en-US" dirty="0" err="1" smtClean="0"/>
              <a:t>Killebrew</a:t>
            </a:r>
            <a:endParaRPr lang="en-US" dirty="0"/>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956" y="3703766"/>
            <a:ext cx="2059258" cy="3088886"/>
          </a:xfrm>
          <a:prstGeom prst="rect">
            <a:avLst/>
          </a:prstGeom>
        </p:spPr>
      </p:pic>
      <p:sp>
        <p:nvSpPr>
          <p:cNvPr id="15" name="TextBox 14"/>
          <p:cNvSpPr txBox="1"/>
          <p:nvPr/>
        </p:nvSpPr>
        <p:spPr>
          <a:xfrm>
            <a:off x="706956" y="6423320"/>
            <a:ext cx="2052485" cy="369332"/>
          </a:xfrm>
          <a:prstGeom prst="rect">
            <a:avLst/>
          </a:prstGeom>
          <a:noFill/>
        </p:spPr>
        <p:txBody>
          <a:bodyPr wrap="none" rtlCol="0">
            <a:spAutoFit/>
          </a:bodyPr>
          <a:lstStyle/>
          <a:p>
            <a:r>
              <a:rPr lang="en-US" dirty="0" smtClean="0">
                <a:solidFill>
                  <a:schemeClr val="bg1"/>
                </a:solidFill>
              </a:rPr>
              <a:t>Jim “</a:t>
            </a:r>
            <a:r>
              <a:rPr lang="en-US" dirty="0" err="1" smtClean="0">
                <a:solidFill>
                  <a:schemeClr val="bg1"/>
                </a:solidFill>
              </a:rPr>
              <a:t>Mudcat</a:t>
            </a:r>
            <a:r>
              <a:rPr lang="en-US" dirty="0" smtClean="0">
                <a:solidFill>
                  <a:schemeClr val="bg1"/>
                </a:solidFill>
              </a:rPr>
              <a:t>” Grant</a:t>
            </a:r>
            <a:endParaRPr lang="en-US" dirty="0">
              <a:solidFill>
                <a:schemeClr val="bg1"/>
              </a:solidFill>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6009" y="3809559"/>
            <a:ext cx="1918199" cy="2877299"/>
          </a:xfrm>
          <a:prstGeom prst="rect">
            <a:avLst/>
          </a:prstGeom>
        </p:spPr>
      </p:pic>
      <p:sp>
        <p:nvSpPr>
          <p:cNvPr id="18" name="TextBox 17"/>
          <p:cNvSpPr txBox="1"/>
          <p:nvPr/>
        </p:nvSpPr>
        <p:spPr>
          <a:xfrm>
            <a:off x="3534634" y="6317526"/>
            <a:ext cx="960969" cy="369332"/>
          </a:xfrm>
          <a:prstGeom prst="rect">
            <a:avLst/>
          </a:prstGeom>
          <a:noFill/>
        </p:spPr>
        <p:txBody>
          <a:bodyPr wrap="none" rtlCol="0">
            <a:spAutoFit/>
          </a:bodyPr>
          <a:lstStyle/>
          <a:p>
            <a:r>
              <a:rPr lang="en-US" dirty="0" smtClean="0">
                <a:solidFill>
                  <a:schemeClr val="bg1"/>
                </a:solidFill>
              </a:rPr>
              <a:t>Jim </a:t>
            </a:r>
            <a:r>
              <a:rPr lang="en-US" dirty="0" err="1" smtClean="0">
                <a:solidFill>
                  <a:schemeClr val="bg1"/>
                </a:solidFill>
              </a:rPr>
              <a:t>Kaat</a:t>
            </a:r>
            <a:endParaRPr lang="en-US" dirty="0">
              <a:solidFill>
                <a:schemeClr val="bg1"/>
              </a:solidFill>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9936" y="3809163"/>
            <a:ext cx="1873270" cy="2954003"/>
          </a:xfrm>
          <a:prstGeom prst="rect">
            <a:avLst/>
          </a:prstGeom>
        </p:spPr>
      </p:pic>
      <p:sp>
        <p:nvSpPr>
          <p:cNvPr id="20" name="TextBox 19"/>
          <p:cNvSpPr txBox="1"/>
          <p:nvPr/>
        </p:nvSpPr>
        <p:spPr>
          <a:xfrm>
            <a:off x="5452833" y="6317526"/>
            <a:ext cx="1604798" cy="369332"/>
          </a:xfrm>
          <a:prstGeom prst="rect">
            <a:avLst/>
          </a:prstGeom>
          <a:noFill/>
        </p:spPr>
        <p:txBody>
          <a:bodyPr wrap="none" rtlCol="0">
            <a:spAutoFit/>
          </a:bodyPr>
          <a:lstStyle/>
          <a:p>
            <a:r>
              <a:rPr lang="en-US" dirty="0" smtClean="0">
                <a:solidFill>
                  <a:schemeClr val="bg1"/>
                </a:solidFill>
              </a:rPr>
              <a:t>Camilo Pasqual</a:t>
            </a:r>
            <a:endParaRPr lang="en-US" dirty="0">
              <a:solidFill>
                <a:schemeClr val="bg1"/>
              </a:solidFill>
            </a:endParaRPr>
          </a:p>
        </p:txBody>
      </p:sp>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47052" y="756533"/>
            <a:ext cx="2054733" cy="2935333"/>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47051" y="3737215"/>
            <a:ext cx="2054733" cy="3113232"/>
          </a:xfrm>
          <a:prstGeom prst="rect">
            <a:avLst/>
          </a:prstGeom>
        </p:spPr>
      </p:pic>
      <p:sp>
        <p:nvSpPr>
          <p:cNvPr id="23" name="TextBox 22"/>
          <p:cNvSpPr txBox="1"/>
          <p:nvPr/>
        </p:nvSpPr>
        <p:spPr>
          <a:xfrm>
            <a:off x="8211312" y="2039533"/>
            <a:ext cx="1055097" cy="369332"/>
          </a:xfrm>
          <a:prstGeom prst="rect">
            <a:avLst/>
          </a:prstGeom>
          <a:noFill/>
        </p:spPr>
        <p:txBody>
          <a:bodyPr wrap="none" rtlCol="0">
            <a:spAutoFit/>
          </a:bodyPr>
          <a:lstStyle/>
          <a:p>
            <a:r>
              <a:rPr lang="en-US" dirty="0" smtClean="0"/>
              <a:t>3B Coach</a:t>
            </a:r>
            <a:endParaRPr lang="en-US" dirty="0"/>
          </a:p>
        </p:txBody>
      </p:sp>
      <p:sp>
        <p:nvSpPr>
          <p:cNvPr id="24" name="TextBox 23"/>
          <p:cNvSpPr txBox="1"/>
          <p:nvPr/>
        </p:nvSpPr>
        <p:spPr>
          <a:xfrm>
            <a:off x="8305183" y="4970665"/>
            <a:ext cx="933654" cy="646331"/>
          </a:xfrm>
          <a:prstGeom prst="rect">
            <a:avLst/>
          </a:prstGeom>
          <a:noFill/>
        </p:spPr>
        <p:txBody>
          <a:bodyPr wrap="none" rtlCol="0">
            <a:spAutoFit/>
          </a:bodyPr>
          <a:lstStyle/>
          <a:p>
            <a:r>
              <a:rPr lang="en-US" dirty="0" smtClean="0"/>
              <a:t>Pitching</a:t>
            </a:r>
          </a:p>
          <a:p>
            <a:r>
              <a:rPr lang="en-US" dirty="0" smtClean="0"/>
              <a:t>Coach</a:t>
            </a:r>
            <a:endParaRPr lang="en-US" dirty="0"/>
          </a:p>
        </p:txBody>
      </p:sp>
    </p:spTree>
    <p:extLst>
      <p:ext uri="{BB962C8B-B14F-4D97-AF65-F5344CB8AC3E}">
        <p14:creationId xmlns:p14="http://schemas.microsoft.com/office/powerpoint/2010/main" val="2482392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72517"/>
            <a:ext cx="10515600" cy="1325563"/>
          </a:xfrm>
        </p:spPr>
        <p:txBody>
          <a:bodyPr>
            <a:normAutofit fontScale="90000"/>
          </a:bodyPr>
          <a:lstStyle/>
          <a:p>
            <a:pPr algn="ctr"/>
            <a:r>
              <a:rPr lang="en-US" sz="6000" dirty="0" smtClean="0"/>
              <a:t>1965 </a:t>
            </a:r>
            <a:r>
              <a:rPr lang="en-US" sz="6000" dirty="0"/>
              <a:t>-- On the Field</a:t>
            </a:r>
            <a:r>
              <a:rPr lang="en-US" sz="6000" dirty="0" smtClean="0"/>
              <a:t>:</a:t>
            </a:r>
            <a:br>
              <a:rPr lang="en-US" sz="6000" dirty="0" smtClean="0"/>
            </a:br>
            <a:r>
              <a:rPr lang="en-US" sz="4000" dirty="0" smtClean="0"/>
              <a:t>Final Regular Season Standings</a:t>
            </a:r>
            <a:endParaRPr lang="en-US" sz="6000" dirty="0"/>
          </a:p>
        </p:txBody>
      </p:sp>
      <p:sp>
        <p:nvSpPr>
          <p:cNvPr id="4" name="Content Placeholder 3"/>
          <p:cNvSpPr>
            <a:spLocks noGrp="1"/>
          </p:cNvSpPr>
          <p:nvPr>
            <p:ph sz="half" idx="2"/>
          </p:nvPr>
        </p:nvSpPr>
        <p:spPr>
          <a:xfrm>
            <a:off x="6318504" y="1825625"/>
            <a:ext cx="5181600" cy="4351338"/>
          </a:xfrm>
        </p:spPr>
        <p:txBody>
          <a:bodyPr/>
          <a:lstStyle/>
          <a:p>
            <a:pPr marL="0" indent="0">
              <a:buNone/>
            </a:pPr>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36843469"/>
              </p:ext>
            </p:extLst>
          </p:nvPr>
        </p:nvGraphicFramePr>
        <p:xfrm>
          <a:off x="3054096" y="1398080"/>
          <a:ext cx="5907024" cy="5355529"/>
        </p:xfrm>
        <a:graphic>
          <a:graphicData uri="http://schemas.openxmlformats.org/drawingml/2006/table">
            <a:tbl>
              <a:tblPr/>
              <a:tblGrid>
                <a:gridCol w="1763573"/>
                <a:gridCol w="1507572"/>
                <a:gridCol w="1336903"/>
                <a:gridCol w="161188"/>
                <a:gridCol w="1137788"/>
              </a:tblGrid>
              <a:tr h="547309">
                <a:tc gridSpan="5">
                  <a:txBody>
                    <a:bodyPr/>
                    <a:lstStyle/>
                    <a:p>
                      <a:pPr algn="ctr"/>
                      <a:r>
                        <a:rPr lang="en-US" b="1" dirty="0" smtClean="0">
                          <a:solidFill>
                            <a:schemeClr val="accent1"/>
                          </a:solidFill>
                          <a:effectLst/>
                          <a:latin typeface="Georgia" panose="02040502050405020303" pitchFamily="18" charset="0"/>
                        </a:rPr>
                        <a:t>1965 </a:t>
                      </a:r>
                      <a:r>
                        <a:rPr lang="en-US" b="1" dirty="0">
                          <a:solidFill>
                            <a:schemeClr val="accent1"/>
                          </a:solidFill>
                          <a:effectLst/>
                          <a:latin typeface="Georgia" panose="02040502050405020303" pitchFamily="18" charset="0"/>
                        </a:rPr>
                        <a:t>National </a:t>
                      </a:r>
                      <a:r>
                        <a:rPr lang="en-US" b="1" dirty="0" smtClean="0">
                          <a:solidFill>
                            <a:schemeClr val="accent1"/>
                          </a:solidFill>
                          <a:effectLst/>
                          <a:latin typeface="Georgia" panose="02040502050405020303" pitchFamily="18" charset="0"/>
                        </a:rPr>
                        <a:t>League Team </a:t>
                      </a:r>
                      <a:r>
                        <a:rPr lang="en-US" b="1" dirty="0">
                          <a:solidFill>
                            <a:schemeClr val="accent1"/>
                          </a:solidFill>
                          <a:effectLst/>
                          <a:latin typeface="Georgia" panose="02040502050405020303" pitchFamily="18" charset="0"/>
                        </a:rPr>
                        <a:t>Standings</a:t>
                      </a:r>
                    </a:p>
                  </a:txBody>
                  <a:tcPr marL="30480" marR="30480" marT="38100" marB="7620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7479">
                <a:tc>
                  <a:txBody>
                    <a:bodyPr/>
                    <a:lstStyle/>
                    <a:p>
                      <a:pPr algn="ctr"/>
                      <a:r>
                        <a:rPr lang="en-US" b="1" dirty="0" smtClean="0">
                          <a:solidFill>
                            <a:srgbClr val="FFFFFF"/>
                          </a:solidFill>
                          <a:effectLst/>
                        </a:rPr>
                        <a:t>Team</a:t>
                      </a:r>
                      <a:endParaRPr lang="en-US" b="1" dirty="0">
                        <a:solidFill>
                          <a:srgbClr val="FFFFFF"/>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a:solidFill>
                            <a:srgbClr val="FFFFFF"/>
                          </a:solidFill>
                          <a:effectLst/>
                        </a:rPr>
                        <a:t>Wins</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dirty="0">
                          <a:solidFill>
                            <a:srgbClr val="FFFFFF"/>
                          </a:solidFill>
                          <a:effectLst/>
                        </a:rPr>
                        <a:t>Losses</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a:solidFill>
                            <a:srgbClr val="FFFFFF"/>
                          </a:solidFill>
                          <a:effectLst/>
                        </a:rPr>
                        <a:t>GB</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r>
              <a:tr h="427479">
                <a:tc>
                  <a:txBody>
                    <a:bodyPr/>
                    <a:lstStyle/>
                    <a:p>
                      <a:pPr algn="l" fontAlgn="ctr"/>
                      <a:r>
                        <a:rPr lang="en-US" sz="2800" b="1" u="none" strike="noStrike" dirty="0" smtClean="0">
                          <a:solidFill>
                            <a:schemeClr val="accent1"/>
                          </a:solidFill>
                          <a:effectLst/>
                        </a:rPr>
                        <a:t>Dodgers</a:t>
                      </a:r>
                      <a:endParaRPr lang="en-US" sz="2800" b="1"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97</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65</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a:effectLst/>
                        </a:rPr>
                        <a:t>0</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27479">
                <a:tc>
                  <a:txBody>
                    <a:bodyPr/>
                    <a:lstStyle/>
                    <a:p>
                      <a:pPr algn="l" fontAlgn="ctr"/>
                      <a:r>
                        <a:rPr lang="en-US" sz="1800" u="none" strike="noStrike" dirty="0" smtClean="0">
                          <a:solidFill>
                            <a:schemeClr val="accent1"/>
                          </a:solidFill>
                          <a:effectLst/>
                        </a:rPr>
                        <a:t>Giants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95</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67</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27479">
                <a:tc>
                  <a:txBody>
                    <a:bodyPr/>
                    <a:lstStyle/>
                    <a:p>
                      <a:pPr algn="l" fontAlgn="ctr"/>
                      <a:r>
                        <a:rPr lang="en-US" sz="1800" u="none" strike="noStrike" dirty="0" smtClean="0">
                          <a:solidFill>
                            <a:schemeClr val="accent1"/>
                          </a:solidFill>
                          <a:effectLst/>
                        </a:rPr>
                        <a:t>Pirates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90</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27479">
                <a:tc>
                  <a:txBody>
                    <a:bodyPr/>
                    <a:lstStyle/>
                    <a:p>
                      <a:pPr algn="l" fontAlgn="ctr"/>
                      <a:r>
                        <a:rPr lang="en-US" sz="1800" u="none" strike="noStrike" dirty="0" smtClean="0">
                          <a:solidFill>
                            <a:schemeClr val="accent1"/>
                          </a:solidFill>
                          <a:effectLst/>
                        </a:rPr>
                        <a:t>Reds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89</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73</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27479">
                <a:tc>
                  <a:txBody>
                    <a:bodyPr/>
                    <a:lstStyle/>
                    <a:p>
                      <a:pPr algn="l" fontAlgn="ctr"/>
                      <a:r>
                        <a:rPr lang="en-US" sz="1800" u="none" strike="noStrike" dirty="0" smtClean="0">
                          <a:solidFill>
                            <a:schemeClr val="accent1"/>
                          </a:solidFill>
                          <a:effectLst/>
                        </a:rPr>
                        <a:t>Braves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86</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76</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11</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27479">
                <a:tc>
                  <a:txBody>
                    <a:bodyPr/>
                    <a:lstStyle/>
                    <a:p>
                      <a:pPr algn="l" fontAlgn="ctr"/>
                      <a:r>
                        <a:rPr lang="en-US" sz="1800" u="none" strike="noStrike" dirty="0" smtClean="0">
                          <a:solidFill>
                            <a:schemeClr val="accent1"/>
                          </a:solidFill>
                          <a:effectLst/>
                        </a:rPr>
                        <a:t>Phillies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85</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76</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11 </a:t>
                      </a:r>
                      <a:r>
                        <a:rPr lang="en-US" sz="1600" baseline="0" dirty="0" smtClean="0">
                          <a:effectLst/>
                        </a:rPr>
                        <a:t> 1/2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27479">
                <a:tc>
                  <a:txBody>
                    <a:bodyPr/>
                    <a:lstStyle/>
                    <a:p>
                      <a:pPr algn="l" fontAlgn="ctr"/>
                      <a:r>
                        <a:rPr lang="en-US" sz="1800" u="none" strike="noStrike" dirty="0" smtClean="0">
                          <a:solidFill>
                            <a:schemeClr val="accent1"/>
                          </a:solidFill>
                          <a:effectLst/>
                        </a:rPr>
                        <a:t>Cardinals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80</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81</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16  1/2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87674">
                <a:tc>
                  <a:txBody>
                    <a:bodyPr/>
                    <a:lstStyle/>
                    <a:p>
                      <a:pPr algn="l" fontAlgn="ctr"/>
                      <a:r>
                        <a:rPr lang="en-US" sz="1800" u="none" strike="noStrike" dirty="0" smtClean="0">
                          <a:solidFill>
                            <a:schemeClr val="accent1"/>
                          </a:solidFill>
                          <a:effectLst/>
                        </a:rPr>
                        <a:t>Cubs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90</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25</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25533">
                <a:tc>
                  <a:txBody>
                    <a:bodyPr/>
                    <a:lstStyle/>
                    <a:p>
                      <a:pPr algn="l" fontAlgn="ctr"/>
                      <a:r>
                        <a:rPr lang="en-US" sz="1800" dirty="0" smtClean="0">
                          <a:solidFill>
                            <a:schemeClr val="accent1"/>
                          </a:solidFill>
                          <a:effectLst/>
                        </a:rPr>
                        <a:t>Astros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65</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97</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32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14980">
                <a:tc>
                  <a:txBody>
                    <a:bodyPr/>
                    <a:lstStyle/>
                    <a:p>
                      <a:pPr algn="l" fontAlgn="ctr"/>
                      <a:r>
                        <a:rPr lang="en-US" sz="1800" dirty="0" smtClean="0">
                          <a:solidFill>
                            <a:schemeClr val="accent1"/>
                          </a:solidFill>
                          <a:effectLst/>
                        </a:rPr>
                        <a:t>Mets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50</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112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47</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bl>
          </a:graphicData>
        </a:graphic>
      </p:graphicFrame>
    </p:spTree>
    <p:extLst>
      <p:ext uri="{BB962C8B-B14F-4D97-AF65-F5344CB8AC3E}">
        <p14:creationId xmlns:p14="http://schemas.microsoft.com/office/powerpoint/2010/main" val="1259549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96696"/>
          </a:xfrm>
        </p:spPr>
        <p:txBody>
          <a:bodyPr>
            <a:normAutofit/>
          </a:bodyPr>
          <a:lstStyle/>
          <a:p>
            <a:pPr algn="ctr"/>
            <a:r>
              <a:rPr lang="en-US" sz="6000" dirty="0" smtClean="0"/>
              <a:t>1965 – Dodgers stars</a:t>
            </a:r>
            <a:endParaRPr lang="en-US" sz="6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996696"/>
            <a:ext cx="2011679" cy="3017519"/>
          </a:xfrm>
          <a:prstGeom prst="rect">
            <a:avLst/>
          </a:prstGeom>
        </p:spPr>
      </p:pic>
      <p:sp>
        <p:nvSpPr>
          <p:cNvPr id="4" name="TextBox 3"/>
          <p:cNvSpPr txBox="1"/>
          <p:nvPr/>
        </p:nvSpPr>
        <p:spPr>
          <a:xfrm>
            <a:off x="1190879" y="3644883"/>
            <a:ext cx="1306320" cy="369332"/>
          </a:xfrm>
          <a:prstGeom prst="rect">
            <a:avLst/>
          </a:prstGeom>
          <a:noFill/>
        </p:spPr>
        <p:txBody>
          <a:bodyPr wrap="none" rtlCol="0">
            <a:spAutoFit/>
          </a:bodyPr>
          <a:lstStyle/>
          <a:p>
            <a:r>
              <a:rPr lang="en-US" dirty="0" smtClean="0">
                <a:solidFill>
                  <a:schemeClr val="bg1"/>
                </a:solidFill>
              </a:rPr>
              <a:t>Maury Wills</a:t>
            </a:r>
            <a:endParaRPr lang="en-US"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6470" y="996696"/>
            <a:ext cx="2011679" cy="3017519"/>
          </a:xfrm>
          <a:prstGeom prst="rect">
            <a:avLst/>
          </a:prstGeom>
        </p:spPr>
      </p:pic>
      <p:sp>
        <p:nvSpPr>
          <p:cNvPr id="6" name="TextBox 5"/>
          <p:cNvSpPr txBox="1"/>
          <p:nvPr/>
        </p:nvSpPr>
        <p:spPr>
          <a:xfrm>
            <a:off x="3367150" y="3644883"/>
            <a:ext cx="1101840" cy="369332"/>
          </a:xfrm>
          <a:prstGeom prst="rect">
            <a:avLst/>
          </a:prstGeom>
          <a:noFill/>
        </p:spPr>
        <p:txBody>
          <a:bodyPr wrap="none" rtlCol="0">
            <a:spAutoFit/>
          </a:bodyPr>
          <a:lstStyle/>
          <a:p>
            <a:r>
              <a:rPr lang="en-US" dirty="0" smtClean="0">
                <a:solidFill>
                  <a:schemeClr val="bg1"/>
                </a:solidFill>
              </a:rPr>
              <a:t>Ron Fairly</a:t>
            </a:r>
            <a:endParaRPr lang="en-US" dirty="0">
              <a:solidFill>
                <a:schemeClr val="bg1"/>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5700" y="996695"/>
            <a:ext cx="2003821" cy="3017519"/>
          </a:xfrm>
          <a:prstGeom prst="rect">
            <a:avLst/>
          </a:prstGeom>
        </p:spPr>
      </p:pic>
      <p:sp>
        <p:nvSpPr>
          <p:cNvPr id="8" name="TextBox 7"/>
          <p:cNvSpPr txBox="1"/>
          <p:nvPr/>
        </p:nvSpPr>
        <p:spPr>
          <a:xfrm>
            <a:off x="5658463" y="3644883"/>
            <a:ext cx="1236236" cy="369332"/>
          </a:xfrm>
          <a:prstGeom prst="rect">
            <a:avLst/>
          </a:prstGeom>
          <a:noFill/>
        </p:spPr>
        <p:txBody>
          <a:bodyPr wrap="none" rtlCol="0">
            <a:spAutoFit/>
          </a:bodyPr>
          <a:lstStyle/>
          <a:p>
            <a:r>
              <a:rPr lang="en-US" dirty="0" smtClean="0">
                <a:solidFill>
                  <a:schemeClr val="bg1"/>
                </a:solidFill>
              </a:rPr>
              <a:t>Wes Parker</a:t>
            </a:r>
            <a:endParaRPr lang="en-US" dirty="0">
              <a:solidFill>
                <a:schemeClr val="bg1"/>
              </a:solidFill>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2563" y="996694"/>
            <a:ext cx="2133074" cy="301751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950" y="4014213"/>
            <a:ext cx="1895858" cy="2843787"/>
          </a:xfrm>
          <a:prstGeom prst="rect">
            <a:avLst/>
          </a:prstGeom>
        </p:spPr>
      </p:pic>
      <p:sp>
        <p:nvSpPr>
          <p:cNvPr id="11" name="TextBox 10"/>
          <p:cNvSpPr txBox="1"/>
          <p:nvPr/>
        </p:nvSpPr>
        <p:spPr>
          <a:xfrm>
            <a:off x="2129648" y="6388084"/>
            <a:ext cx="1440459" cy="369332"/>
          </a:xfrm>
          <a:prstGeom prst="rect">
            <a:avLst/>
          </a:prstGeom>
          <a:noFill/>
        </p:spPr>
        <p:txBody>
          <a:bodyPr wrap="none" rtlCol="0">
            <a:spAutoFit/>
          </a:bodyPr>
          <a:lstStyle/>
          <a:p>
            <a:r>
              <a:rPr lang="en-US" dirty="0" smtClean="0">
                <a:solidFill>
                  <a:schemeClr val="bg1"/>
                </a:solidFill>
              </a:rPr>
              <a:t>Don Drysdale</a:t>
            </a:r>
            <a:endParaRPr lang="en-US" dirty="0">
              <a:solidFill>
                <a:schemeClr val="bg1"/>
              </a:solidFill>
            </a:endParaRP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0142" y="4014213"/>
            <a:ext cx="1895858" cy="2843787"/>
          </a:xfrm>
          <a:prstGeom prst="rect">
            <a:avLst/>
          </a:prstGeom>
        </p:spPr>
      </p:pic>
      <p:sp>
        <p:nvSpPr>
          <p:cNvPr id="13" name="TextBox 12"/>
          <p:cNvSpPr txBox="1"/>
          <p:nvPr/>
        </p:nvSpPr>
        <p:spPr>
          <a:xfrm>
            <a:off x="4426341" y="6388084"/>
            <a:ext cx="1435458" cy="369332"/>
          </a:xfrm>
          <a:prstGeom prst="rect">
            <a:avLst/>
          </a:prstGeom>
          <a:noFill/>
        </p:spPr>
        <p:txBody>
          <a:bodyPr wrap="none" rtlCol="0">
            <a:spAutoFit/>
          </a:bodyPr>
          <a:lstStyle/>
          <a:p>
            <a:r>
              <a:rPr lang="en-US" dirty="0" smtClean="0">
                <a:solidFill>
                  <a:schemeClr val="bg1"/>
                </a:solidFill>
              </a:rPr>
              <a:t>Sandy Koufax</a:t>
            </a:r>
            <a:endParaRPr lang="en-US" dirty="0">
              <a:solidFill>
                <a:schemeClr val="bg1"/>
              </a:solidFill>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9822" y="4014213"/>
            <a:ext cx="1828802" cy="2743203"/>
          </a:xfrm>
          <a:prstGeom prst="rect">
            <a:avLst/>
          </a:prstGeom>
        </p:spPr>
      </p:pic>
      <p:sp>
        <p:nvSpPr>
          <p:cNvPr id="15" name="TextBox 14"/>
          <p:cNvSpPr txBox="1"/>
          <p:nvPr/>
        </p:nvSpPr>
        <p:spPr>
          <a:xfrm>
            <a:off x="6699738" y="6388084"/>
            <a:ext cx="1550168" cy="369332"/>
          </a:xfrm>
          <a:prstGeom prst="rect">
            <a:avLst/>
          </a:prstGeom>
          <a:noFill/>
        </p:spPr>
        <p:txBody>
          <a:bodyPr wrap="none" rtlCol="0">
            <a:spAutoFit/>
          </a:bodyPr>
          <a:lstStyle/>
          <a:p>
            <a:r>
              <a:rPr lang="en-US" dirty="0" smtClean="0">
                <a:solidFill>
                  <a:schemeClr val="bg1"/>
                </a:solidFill>
              </a:rPr>
              <a:t>Claude Osteen</a:t>
            </a:r>
            <a:endParaRPr lang="en-US" dirty="0">
              <a:solidFill>
                <a:schemeClr val="bg1"/>
              </a:solidFill>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46372" y="2710548"/>
            <a:ext cx="2168140" cy="3041028"/>
          </a:xfrm>
          <a:prstGeom prst="rect">
            <a:avLst/>
          </a:prstGeom>
        </p:spPr>
      </p:pic>
    </p:spTree>
    <p:extLst>
      <p:ext uri="{BB962C8B-B14F-4D97-AF65-F5344CB8AC3E}">
        <p14:creationId xmlns:p14="http://schemas.microsoft.com/office/powerpoint/2010/main" val="1176711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 y="137160"/>
            <a:ext cx="6155928" cy="1325563"/>
          </a:xfrm>
        </p:spPr>
        <p:txBody>
          <a:bodyPr>
            <a:normAutofit fontScale="90000"/>
          </a:bodyPr>
          <a:lstStyle/>
          <a:p>
            <a:pPr algn="ctr"/>
            <a:r>
              <a:rPr lang="en-US" sz="6000" dirty="0" smtClean="0"/>
              <a:t>1965 -- Off the Field:</a:t>
            </a:r>
            <a:endParaRPr lang="en-US" sz="60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912" y="73152"/>
            <a:ext cx="5431536" cy="6770610"/>
          </a:xfrm>
        </p:spPr>
      </p:pic>
      <p:sp>
        <p:nvSpPr>
          <p:cNvPr id="4" name="TextBox 3"/>
          <p:cNvSpPr txBox="1"/>
          <p:nvPr/>
        </p:nvSpPr>
        <p:spPr>
          <a:xfrm>
            <a:off x="2331720" y="2750571"/>
            <a:ext cx="3222677" cy="707886"/>
          </a:xfrm>
          <a:prstGeom prst="rect">
            <a:avLst/>
          </a:prstGeom>
          <a:noFill/>
        </p:spPr>
        <p:txBody>
          <a:bodyPr wrap="none" rtlCol="0">
            <a:spAutoFit/>
          </a:bodyPr>
          <a:lstStyle/>
          <a:p>
            <a:r>
              <a:rPr lang="en-US" sz="4000" dirty="0" smtClean="0"/>
              <a:t>U.S. President:</a:t>
            </a:r>
            <a:endParaRPr lang="en-US" sz="4000" dirty="0"/>
          </a:p>
        </p:txBody>
      </p:sp>
    </p:spTree>
    <p:extLst>
      <p:ext uri="{BB962C8B-B14F-4D97-AF65-F5344CB8AC3E}">
        <p14:creationId xmlns:p14="http://schemas.microsoft.com/office/powerpoint/2010/main" val="379074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77" y="71826"/>
            <a:ext cx="10515600" cy="1325563"/>
          </a:xfrm>
        </p:spPr>
        <p:txBody>
          <a:bodyPr>
            <a:normAutofit/>
          </a:bodyPr>
          <a:lstStyle/>
          <a:p>
            <a:pPr algn="ctr"/>
            <a:r>
              <a:rPr lang="en-US" sz="6000" b="1" dirty="0" smtClean="0"/>
              <a:t>1965 World Series</a:t>
            </a:r>
            <a:endParaRPr lang="en-US" sz="6000" b="1" dirty="0"/>
          </a:p>
        </p:txBody>
      </p:sp>
      <p:sp>
        <p:nvSpPr>
          <p:cNvPr id="6" name="TextBox 5"/>
          <p:cNvSpPr txBox="1"/>
          <p:nvPr/>
        </p:nvSpPr>
        <p:spPr>
          <a:xfrm>
            <a:off x="5324856" y="3259469"/>
            <a:ext cx="740664" cy="707886"/>
          </a:xfrm>
          <a:prstGeom prst="rect">
            <a:avLst/>
          </a:prstGeom>
          <a:noFill/>
        </p:spPr>
        <p:txBody>
          <a:bodyPr wrap="square" rtlCol="0">
            <a:spAutoFit/>
          </a:bodyPr>
          <a:lstStyle/>
          <a:p>
            <a:pPr algn="ctr"/>
            <a:r>
              <a:rPr lang="en-US" sz="4000" dirty="0" smtClean="0"/>
              <a:t>vs.</a:t>
            </a:r>
            <a:endParaRPr lang="en-US" sz="4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425" y="1941576"/>
            <a:ext cx="3096410" cy="296094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4736" y="1941576"/>
            <a:ext cx="3027616" cy="3078932"/>
          </a:xfrm>
          <a:prstGeom prst="rect">
            <a:avLst/>
          </a:prstGeom>
        </p:spPr>
      </p:pic>
      <p:sp>
        <p:nvSpPr>
          <p:cNvPr id="3" name="TextBox 2"/>
          <p:cNvSpPr txBox="1"/>
          <p:nvPr/>
        </p:nvSpPr>
        <p:spPr>
          <a:xfrm>
            <a:off x="1557528" y="5229270"/>
            <a:ext cx="9015983" cy="1200329"/>
          </a:xfrm>
          <a:prstGeom prst="rect">
            <a:avLst/>
          </a:prstGeom>
          <a:noFill/>
        </p:spPr>
        <p:txBody>
          <a:bodyPr wrap="square" rtlCol="0">
            <a:spAutoFit/>
          </a:bodyPr>
          <a:lstStyle/>
          <a:p>
            <a:pPr algn="ctr"/>
            <a:r>
              <a:rPr lang="en-US" sz="3600" dirty="0" smtClean="0"/>
              <a:t>Play began on October 6 at</a:t>
            </a:r>
          </a:p>
          <a:p>
            <a:pPr algn="ctr"/>
            <a:r>
              <a:rPr lang="en-US" sz="3600" dirty="0" smtClean="0"/>
              <a:t> Metropolitan Stadium in Minneapolis, Minn.</a:t>
            </a:r>
            <a:endParaRPr lang="en-US" sz="3600" dirty="0"/>
          </a:p>
        </p:txBody>
      </p:sp>
    </p:spTree>
    <p:extLst>
      <p:ext uri="{BB962C8B-B14F-4D97-AF65-F5344CB8AC3E}">
        <p14:creationId xmlns:p14="http://schemas.microsoft.com/office/powerpoint/2010/main" val="2815473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41" y="190698"/>
            <a:ext cx="10515600" cy="1325563"/>
          </a:xfrm>
        </p:spPr>
        <p:txBody>
          <a:bodyPr>
            <a:normAutofit fontScale="90000"/>
          </a:bodyPr>
          <a:lstStyle/>
          <a:p>
            <a:pPr algn="ctr"/>
            <a:r>
              <a:rPr lang="en-US" sz="6000" b="1" dirty="0" smtClean="0"/>
              <a:t>1965 World Series</a:t>
            </a:r>
            <a:br>
              <a:rPr lang="en-US" sz="6000" b="1" dirty="0" smtClean="0"/>
            </a:br>
            <a:r>
              <a:rPr lang="en-US" sz="6000" b="1" dirty="0" smtClean="0"/>
              <a:t>Game 7</a:t>
            </a:r>
            <a:endParaRPr lang="en-US" sz="6000" b="1" dirty="0"/>
          </a:p>
        </p:txBody>
      </p:sp>
      <p:sp>
        <p:nvSpPr>
          <p:cNvPr id="6" name="TextBox 5"/>
          <p:cNvSpPr txBox="1"/>
          <p:nvPr/>
        </p:nvSpPr>
        <p:spPr>
          <a:xfrm>
            <a:off x="5324856" y="3259469"/>
            <a:ext cx="740664" cy="707886"/>
          </a:xfrm>
          <a:prstGeom prst="rect">
            <a:avLst/>
          </a:prstGeom>
          <a:noFill/>
        </p:spPr>
        <p:txBody>
          <a:bodyPr wrap="square" rtlCol="0">
            <a:spAutoFit/>
          </a:bodyPr>
          <a:lstStyle/>
          <a:p>
            <a:pPr algn="ctr"/>
            <a:r>
              <a:rPr lang="en-US" sz="4000" dirty="0" smtClean="0"/>
              <a:t>vs.</a:t>
            </a:r>
            <a:endParaRPr lang="en-US" sz="4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425" y="1941576"/>
            <a:ext cx="3096410" cy="296094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4736" y="1941576"/>
            <a:ext cx="3027616" cy="3078932"/>
          </a:xfrm>
          <a:prstGeom prst="rect">
            <a:avLst/>
          </a:prstGeom>
        </p:spPr>
      </p:pic>
      <p:sp>
        <p:nvSpPr>
          <p:cNvPr id="3" name="TextBox 2"/>
          <p:cNvSpPr txBox="1"/>
          <p:nvPr/>
        </p:nvSpPr>
        <p:spPr>
          <a:xfrm>
            <a:off x="3245226" y="5573839"/>
            <a:ext cx="5029262" cy="646331"/>
          </a:xfrm>
          <a:prstGeom prst="rect">
            <a:avLst/>
          </a:prstGeom>
          <a:noFill/>
        </p:spPr>
        <p:txBody>
          <a:bodyPr wrap="none" rtlCol="0">
            <a:spAutoFit/>
          </a:bodyPr>
          <a:lstStyle/>
          <a:p>
            <a:r>
              <a:rPr lang="en-US" dirty="0">
                <a:hlinkClick r:id="rId5"/>
              </a:rPr>
              <a:t>https://</a:t>
            </a:r>
            <a:r>
              <a:rPr lang="en-US" dirty="0" smtClean="0">
                <a:hlinkClick r:id="rId5"/>
              </a:rPr>
              <a:t>www.youtube.com/watch?v=FEnyO2ShbEM</a:t>
            </a:r>
            <a:endParaRPr lang="en-US" dirty="0" smtClean="0"/>
          </a:p>
          <a:p>
            <a:r>
              <a:rPr lang="en-US" dirty="0" smtClean="0"/>
              <a:t> </a:t>
            </a:r>
            <a:endParaRPr lang="en-US" dirty="0"/>
          </a:p>
        </p:txBody>
      </p:sp>
    </p:spTree>
    <p:extLst>
      <p:ext uri="{BB962C8B-B14F-4D97-AF65-F5344CB8AC3E}">
        <p14:creationId xmlns:p14="http://schemas.microsoft.com/office/powerpoint/2010/main" val="1449703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1673" y="4451331"/>
            <a:ext cx="6942158" cy="2400657"/>
          </a:xfrm>
          <a:prstGeom prst="rect">
            <a:avLst/>
          </a:prstGeom>
          <a:noFill/>
        </p:spPr>
        <p:txBody>
          <a:bodyPr wrap="none" rtlCol="0">
            <a:spAutoFit/>
          </a:bodyPr>
          <a:lstStyle/>
          <a:p>
            <a:pPr algn="ctr"/>
            <a:r>
              <a:rPr lang="en-US" sz="6600" dirty="0" smtClean="0"/>
              <a:t>Extra Innings!</a:t>
            </a:r>
          </a:p>
          <a:p>
            <a:pPr algn="ctr"/>
            <a:endParaRPr lang="en-US" sz="3600" dirty="0"/>
          </a:p>
          <a:p>
            <a:pPr algn="ctr"/>
            <a:r>
              <a:rPr lang="en-US" sz="4800" dirty="0" smtClean="0"/>
              <a:t>More Stuff from the 1960’s</a:t>
            </a: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552" y="52019"/>
            <a:ext cx="7744408" cy="4346018"/>
          </a:xfrm>
          <a:prstGeom prst="rect">
            <a:avLst/>
          </a:prstGeom>
        </p:spPr>
      </p:pic>
    </p:spTree>
    <p:extLst>
      <p:ext uri="{BB962C8B-B14F-4D97-AF65-F5344CB8AC3E}">
        <p14:creationId xmlns:p14="http://schemas.microsoft.com/office/powerpoint/2010/main" val="1063429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368" y="493776"/>
            <a:ext cx="11020902" cy="1261884"/>
          </a:xfrm>
          <a:prstGeom prst="rect">
            <a:avLst/>
          </a:prstGeom>
          <a:noFill/>
        </p:spPr>
        <p:txBody>
          <a:bodyPr wrap="none" rtlCol="0">
            <a:spAutoFit/>
          </a:bodyPr>
          <a:lstStyle/>
          <a:p>
            <a:r>
              <a:rPr lang="en-US" sz="4000" dirty="0" smtClean="0"/>
              <a:t>Things from the 1960s that we don’t use anymore …</a:t>
            </a:r>
          </a:p>
          <a:p>
            <a:endParaRPr lang="en-US" dirty="0"/>
          </a:p>
          <a:p>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132" y="1440688"/>
            <a:ext cx="7239000" cy="4470400"/>
          </a:xfrm>
          <a:prstGeom prst="rect">
            <a:avLst/>
          </a:prstGeom>
        </p:spPr>
      </p:pic>
    </p:spTree>
    <p:extLst>
      <p:ext uri="{BB962C8B-B14F-4D97-AF65-F5344CB8AC3E}">
        <p14:creationId xmlns:p14="http://schemas.microsoft.com/office/powerpoint/2010/main" val="3700042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368" y="493776"/>
            <a:ext cx="11020902" cy="1261884"/>
          </a:xfrm>
          <a:prstGeom prst="rect">
            <a:avLst/>
          </a:prstGeom>
          <a:noFill/>
        </p:spPr>
        <p:txBody>
          <a:bodyPr wrap="none" rtlCol="0">
            <a:spAutoFit/>
          </a:bodyPr>
          <a:lstStyle/>
          <a:p>
            <a:r>
              <a:rPr lang="en-US" sz="4000" dirty="0" smtClean="0"/>
              <a:t>Things from the 1960s that we don’t use anymore …</a:t>
            </a:r>
          </a:p>
          <a:p>
            <a:endParaRPr lang="en-US" dirty="0"/>
          </a:p>
          <a:p>
            <a:r>
              <a:rPr lang="en-US"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12" y="1958009"/>
            <a:ext cx="12077088" cy="3461425"/>
          </a:xfrm>
          <a:prstGeom prst="rect">
            <a:avLst/>
          </a:prstGeom>
        </p:spPr>
      </p:pic>
    </p:spTree>
    <p:extLst>
      <p:ext uri="{BB962C8B-B14F-4D97-AF65-F5344CB8AC3E}">
        <p14:creationId xmlns:p14="http://schemas.microsoft.com/office/powerpoint/2010/main" val="765980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368" y="493776"/>
            <a:ext cx="11020902" cy="1261884"/>
          </a:xfrm>
          <a:prstGeom prst="rect">
            <a:avLst/>
          </a:prstGeom>
          <a:noFill/>
        </p:spPr>
        <p:txBody>
          <a:bodyPr wrap="none" rtlCol="0">
            <a:spAutoFit/>
          </a:bodyPr>
          <a:lstStyle/>
          <a:p>
            <a:r>
              <a:rPr lang="en-US" sz="4000" dirty="0" smtClean="0"/>
              <a:t>Things from the 1960s that we don’t use anymore …</a:t>
            </a:r>
          </a:p>
          <a:p>
            <a:endParaRPr lang="en-US" dirty="0"/>
          </a:p>
          <a:p>
            <a:r>
              <a:rPr lang="en-US"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693" y="1338125"/>
            <a:ext cx="6950105" cy="5361509"/>
          </a:xfrm>
          <a:prstGeom prst="rect">
            <a:avLst/>
          </a:prstGeom>
        </p:spPr>
      </p:pic>
    </p:spTree>
    <p:extLst>
      <p:ext uri="{BB962C8B-B14F-4D97-AF65-F5344CB8AC3E}">
        <p14:creationId xmlns:p14="http://schemas.microsoft.com/office/powerpoint/2010/main" val="1555588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715" y="204527"/>
            <a:ext cx="11020902" cy="1261884"/>
          </a:xfrm>
          <a:prstGeom prst="rect">
            <a:avLst/>
          </a:prstGeom>
          <a:noFill/>
        </p:spPr>
        <p:txBody>
          <a:bodyPr wrap="none" rtlCol="0">
            <a:spAutoFit/>
          </a:bodyPr>
          <a:lstStyle/>
          <a:p>
            <a:r>
              <a:rPr lang="en-US" sz="4000" dirty="0" smtClean="0"/>
              <a:t>Things from the 1960s that we don’t use anymore …</a:t>
            </a:r>
          </a:p>
          <a:p>
            <a:endParaRPr lang="en-US" dirty="0"/>
          </a:p>
          <a:p>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041" y="925603"/>
            <a:ext cx="7283101" cy="5802204"/>
          </a:xfrm>
          <a:prstGeom prst="rect">
            <a:avLst/>
          </a:prstGeom>
        </p:spPr>
      </p:pic>
    </p:spTree>
    <p:extLst>
      <p:ext uri="{BB962C8B-B14F-4D97-AF65-F5344CB8AC3E}">
        <p14:creationId xmlns:p14="http://schemas.microsoft.com/office/powerpoint/2010/main" val="3084616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863" y="605743"/>
            <a:ext cx="4949330" cy="2492990"/>
          </a:xfrm>
          <a:prstGeom prst="rect">
            <a:avLst/>
          </a:prstGeom>
          <a:noFill/>
        </p:spPr>
        <p:txBody>
          <a:bodyPr wrap="square" rtlCol="0">
            <a:spAutoFit/>
          </a:bodyPr>
          <a:lstStyle/>
          <a:p>
            <a:r>
              <a:rPr lang="en-US" sz="4000" dirty="0" smtClean="0"/>
              <a:t>Things from the 1960s</a:t>
            </a:r>
          </a:p>
          <a:p>
            <a:r>
              <a:rPr lang="en-US" sz="4000" dirty="0" smtClean="0"/>
              <a:t> that we don’t use anymore …</a:t>
            </a:r>
          </a:p>
          <a:p>
            <a:endParaRPr lang="en-US" dirty="0"/>
          </a:p>
          <a:p>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9240" y="-733491"/>
            <a:ext cx="8527791" cy="11370388"/>
          </a:xfrm>
          <a:prstGeom prst="rect">
            <a:avLst/>
          </a:prstGeom>
        </p:spPr>
      </p:pic>
    </p:spTree>
    <p:extLst>
      <p:ext uri="{BB962C8B-B14F-4D97-AF65-F5344CB8AC3E}">
        <p14:creationId xmlns:p14="http://schemas.microsoft.com/office/powerpoint/2010/main" val="3774287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863" y="605743"/>
            <a:ext cx="4949330" cy="2492990"/>
          </a:xfrm>
          <a:prstGeom prst="rect">
            <a:avLst/>
          </a:prstGeom>
          <a:noFill/>
        </p:spPr>
        <p:txBody>
          <a:bodyPr wrap="square" rtlCol="0">
            <a:spAutoFit/>
          </a:bodyPr>
          <a:lstStyle/>
          <a:p>
            <a:r>
              <a:rPr lang="en-US" sz="4000" dirty="0" smtClean="0"/>
              <a:t>Things from the 1960s</a:t>
            </a:r>
          </a:p>
          <a:p>
            <a:r>
              <a:rPr lang="en-US" sz="4000" dirty="0" smtClean="0"/>
              <a:t> that we don’t use anymore …</a:t>
            </a:r>
          </a:p>
          <a:p>
            <a:endParaRPr lang="en-US" dirty="0"/>
          </a:p>
          <a:p>
            <a:r>
              <a:rPr lang="en-US" dirty="0" smtClean="0"/>
              <a:t>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4269" y="-637593"/>
            <a:ext cx="7548465" cy="10064620"/>
          </a:xfrm>
          <a:prstGeom prst="rect">
            <a:avLst/>
          </a:prstGeom>
        </p:spPr>
      </p:pic>
    </p:spTree>
    <p:extLst>
      <p:ext uri="{BB962C8B-B14F-4D97-AF65-F5344CB8AC3E}">
        <p14:creationId xmlns:p14="http://schemas.microsoft.com/office/powerpoint/2010/main" val="33282041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863" y="605743"/>
            <a:ext cx="4949330" cy="2492990"/>
          </a:xfrm>
          <a:prstGeom prst="rect">
            <a:avLst/>
          </a:prstGeom>
          <a:noFill/>
        </p:spPr>
        <p:txBody>
          <a:bodyPr wrap="square" rtlCol="0">
            <a:spAutoFit/>
          </a:bodyPr>
          <a:lstStyle/>
          <a:p>
            <a:r>
              <a:rPr lang="en-US" sz="4000" dirty="0" smtClean="0"/>
              <a:t>Things from the 1960s</a:t>
            </a:r>
          </a:p>
          <a:p>
            <a:r>
              <a:rPr lang="en-US" sz="4000" dirty="0" smtClean="0"/>
              <a:t> that we don’t see anymore …</a:t>
            </a:r>
          </a:p>
          <a:p>
            <a:endParaRPr lang="en-US" dirty="0"/>
          </a:p>
          <a:p>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077" y="0"/>
            <a:ext cx="5904646" cy="6858000"/>
          </a:xfrm>
          <a:prstGeom prst="rect">
            <a:avLst/>
          </a:prstGeom>
        </p:spPr>
      </p:pic>
    </p:spTree>
    <p:extLst>
      <p:ext uri="{BB962C8B-B14F-4D97-AF65-F5344CB8AC3E}">
        <p14:creationId xmlns:p14="http://schemas.microsoft.com/office/powerpoint/2010/main" val="3643034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232" y="0"/>
            <a:ext cx="10515600" cy="1325563"/>
          </a:xfrm>
        </p:spPr>
        <p:txBody>
          <a:bodyPr>
            <a:normAutofit/>
          </a:bodyPr>
          <a:lstStyle/>
          <a:p>
            <a:pPr algn="ctr"/>
            <a:r>
              <a:rPr lang="en-US" sz="6000" dirty="0" smtClean="0"/>
              <a:t>1965 -- Off the Field:</a:t>
            </a:r>
            <a:endParaRPr lang="en-US" sz="6000" dirty="0"/>
          </a:p>
        </p:txBody>
      </p:sp>
      <p:pic>
        <p:nvPicPr>
          <p:cNvPr id="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368524" y="1325561"/>
            <a:ext cx="3710027" cy="463753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121" y="1325561"/>
            <a:ext cx="3462693" cy="4637535"/>
          </a:xfrm>
          <a:prstGeom prst="rect">
            <a:avLst/>
          </a:prstGeom>
        </p:spPr>
      </p:pic>
      <p:sp>
        <p:nvSpPr>
          <p:cNvPr id="4" name="TextBox 3"/>
          <p:cNvSpPr txBox="1"/>
          <p:nvPr/>
        </p:nvSpPr>
        <p:spPr>
          <a:xfrm>
            <a:off x="2093976" y="6217920"/>
            <a:ext cx="1841658" cy="369332"/>
          </a:xfrm>
          <a:prstGeom prst="rect">
            <a:avLst/>
          </a:prstGeom>
          <a:noFill/>
        </p:spPr>
        <p:txBody>
          <a:bodyPr wrap="none" rtlCol="0">
            <a:spAutoFit/>
          </a:bodyPr>
          <a:lstStyle/>
          <a:p>
            <a:r>
              <a:rPr lang="en-US" dirty="0" smtClean="0"/>
              <a:t>Secretary of State</a:t>
            </a:r>
            <a:endParaRPr lang="en-US" dirty="0"/>
          </a:p>
        </p:txBody>
      </p:sp>
      <p:sp>
        <p:nvSpPr>
          <p:cNvPr id="8" name="TextBox 7"/>
          <p:cNvSpPr txBox="1"/>
          <p:nvPr/>
        </p:nvSpPr>
        <p:spPr>
          <a:xfrm>
            <a:off x="7571232" y="6217920"/>
            <a:ext cx="2126608" cy="369332"/>
          </a:xfrm>
          <a:prstGeom prst="rect">
            <a:avLst/>
          </a:prstGeom>
          <a:noFill/>
        </p:spPr>
        <p:txBody>
          <a:bodyPr wrap="none" rtlCol="0">
            <a:spAutoFit/>
          </a:bodyPr>
          <a:lstStyle/>
          <a:p>
            <a:r>
              <a:rPr lang="en-US" dirty="0" smtClean="0"/>
              <a:t>Secretary of Defense</a:t>
            </a:r>
            <a:endParaRPr lang="en-US" dirty="0"/>
          </a:p>
        </p:txBody>
      </p:sp>
    </p:spTree>
    <p:extLst>
      <p:ext uri="{BB962C8B-B14F-4D97-AF65-F5344CB8AC3E}">
        <p14:creationId xmlns:p14="http://schemas.microsoft.com/office/powerpoint/2010/main" val="42503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51" y="2203704"/>
            <a:ext cx="6382068" cy="1877437"/>
          </a:xfrm>
          <a:prstGeom prst="rect">
            <a:avLst/>
          </a:prstGeom>
          <a:noFill/>
        </p:spPr>
        <p:txBody>
          <a:bodyPr wrap="none" rtlCol="0">
            <a:spAutoFit/>
          </a:bodyPr>
          <a:lstStyle/>
          <a:p>
            <a:r>
              <a:rPr lang="en-US" sz="4000" dirty="0" smtClean="0"/>
              <a:t>Things from the 1960s</a:t>
            </a:r>
          </a:p>
          <a:p>
            <a:r>
              <a:rPr lang="en-US" sz="4000" dirty="0" smtClean="0"/>
              <a:t> that we don’t use anymore …</a:t>
            </a:r>
          </a:p>
          <a:p>
            <a:endParaRPr lang="en-US" dirty="0"/>
          </a:p>
          <a:p>
            <a:r>
              <a:rPr lang="en-US"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119" y="0"/>
            <a:ext cx="4854178" cy="6858000"/>
          </a:xfrm>
          <a:prstGeom prst="rect">
            <a:avLst/>
          </a:prstGeom>
        </p:spPr>
      </p:pic>
    </p:spTree>
    <p:extLst>
      <p:ext uri="{BB962C8B-B14F-4D97-AF65-F5344CB8AC3E}">
        <p14:creationId xmlns:p14="http://schemas.microsoft.com/office/powerpoint/2010/main" val="32855848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45191" y="1061541"/>
            <a:ext cx="5766387" cy="1815882"/>
          </a:xfrm>
          <a:prstGeom prst="rect">
            <a:avLst/>
          </a:prstGeom>
          <a:noFill/>
        </p:spPr>
        <p:txBody>
          <a:bodyPr wrap="none" rtlCol="0">
            <a:spAutoFit/>
          </a:bodyPr>
          <a:lstStyle/>
          <a:p>
            <a:pPr algn="ctr"/>
            <a:r>
              <a:rPr lang="en-US" sz="3600" dirty="0" smtClean="0"/>
              <a:t>Who were top players for the </a:t>
            </a:r>
          </a:p>
          <a:p>
            <a:pPr algn="ctr"/>
            <a:r>
              <a:rPr lang="en-US" sz="4000" dirty="0" smtClean="0">
                <a:solidFill>
                  <a:srgbClr val="CC3300"/>
                </a:solidFill>
              </a:rPr>
              <a:t>Houston Astros </a:t>
            </a:r>
            <a:r>
              <a:rPr lang="en-US" sz="3600" dirty="0" smtClean="0"/>
              <a:t>?</a:t>
            </a:r>
          </a:p>
          <a:p>
            <a:pPr algn="ctr"/>
            <a:endParaRPr lang="en-US" sz="3600" dirty="0"/>
          </a:p>
        </p:txBody>
      </p:sp>
      <p:sp>
        <p:nvSpPr>
          <p:cNvPr id="8" name="Title 7"/>
          <p:cNvSpPr>
            <a:spLocks noGrp="1"/>
          </p:cNvSpPr>
          <p:nvPr>
            <p:ph type="title"/>
          </p:nvPr>
        </p:nvSpPr>
        <p:spPr>
          <a:xfrm>
            <a:off x="649224" y="89374"/>
            <a:ext cx="10515600" cy="1325563"/>
          </a:xfrm>
        </p:spPr>
        <p:txBody>
          <a:bodyPr/>
          <a:lstStyle/>
          <a:p>
            <a:pPr algn="ctr"/>
            <a:r>
              <a:rPr lang="en-US" dirty="0" smtClean="0"/>
              <a:t>1965 Team Leaders</a:t>
            </a:r>
            <a:endParaRPr lang="en-US" dirty="0"/>
          </a:p>
        </p:txBody>
      </p:sp>
      <p:pic>
        <p:nvPicPr>
          <p:cNvPr id="4" name="Picture 3"/>
          <p:cNvPicPr>
            <a:picLocks noChangeAspect="1"/>
          </p:cNvPicPr>
          <p:nvPr/>
        </p:nvPicPr>
        <p:blipFill>
          <a:blip r:embed="rId3"/>
          <a:stretch>
            <a:fillRect/>
          </a:stretch>
        </p:blipFill>
        <p:spPr>
          <a:xfrm>
            <a:off x="357833" y="2529715"/>
            <a:ext cx="2502408" cy="3228552"/>
          </a:xfrm>
          <a:prstGeom prst="rect">
            <a:avLst/>
          </a:prstGeom>
        </p:spPr>
      </p:pic>
      <p:pic>
        <p:nvPicPr>
          <p:cNvPr id="5" name="Picture 4"/>
          <p:cNvPicPr>
            <a:picLocks noChangeAspect="1"/>
          </p:cNvPicPr>
          <p:nvPr/>
        </p:nvPicPr>
        <p:blipFill>
          <a:blip r:embed="rId3"/>
          <a:stretch>
            <a:fillRect/>
          </a:stretch>
        </p:blipFill>
        <p:spPr>
          <a:xfrm>
            <a:off x="3210306" y="2556551"/>
            <a:ext cx="2502408" cy="3228552"/>
          </a:xfrm>
          <a:prstGeom prst="rect">
            <a:avLst/>
          </a:prstGeom>
        </p:spPr>
      </p:pic>
      <p:pic>
        <p:nvPicPr>
          <p:cNvPr id="6" name="Picture 5"/>
          <p:cNvPicPr>
            <a:picLocks noChangeAspect="1"/>
          </p:cNvPicPr>
          <p:nvPr/>
        </p:nvPicPr>
        <p:blipFill>
          <a:blip r:embed="rId3"/>
          <a:stretch>
            <a:fillRect/>
          </a:stretch>
        </p:blipFill>
        <p:spPr>
          <a:xfrm>
            <a:off x="5942076" y="2540289"/>
            <a:ext cx="2502408" cy="3228552"/>
          </a:xfrm>
          <a:prstGeom prst="rect">
            <a:avLst/>
          </a:prstGeom>
        </p:spPr>
      </p:pic>
      <p:pic>
        <p:nvPicPr>
          <p:cNvPr id="9" name="Picture 8"/>
          <p:cNvPicPr>
            <a:picLocks noChangeAspect="1"/>
          </p:cNvPicPr>
          <p:nvPr/>
        </p:nvPicPr>
        <p:blipFill>
          <a:blip r:embed="rId3"/>
          <a:stretch>
            <a:fillRect/>
          </a:stretch>
        </p:blipFill>
        <p:spPr>
          <a:xfrm>
            <a:off x="8796528" y="2529715"/>
            <a:ext cx="2502408" cy="322855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4153" y="0"/>
            <a:ext cx="2432304" cy="2432304"/>
          </a:xfrm>
          <a:prstGeom prst="rect">
            <a:avLst/>
          </a:prstGeom>
        </p:spPr>
      </p:pic>
    </p:spTree>
    <p:extLst>
      <p:ext uri="{BB962C8B-B14F-4D97-AF65-F5344CB8AC3E}">
        <p14:creationId xmlns:p14="http://schemas.microsoft.com/office/powerpoint/2010/main" val="36143531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69636" y="1041999"/>
            <a:ext cx="3690369" cy="1323439"/>
          </a:xfrm>
          <a:prstGeom prst="rect">
            <a:avLst/>
          </a:prstGeom>
          <a:noFill/>
        </p:spPr>
        <p:txBody>
          <a:bodyPr wrap="none" rtlCol="0">
            <a:spAutoFit/>
          </a:bodyPr>
          <a:lstStyle/>
          <a:p>
            <a:pPr algn="ctr"/>
            <a:r>
              <a:rPr lang="en-US" sz="4400" dirty="0" smtClean="0">
                <a:solidFill>
                  <a:schemeClr val="accent2">
                    <a:lumMod val="75000"/>
                  </a:schemeClr>
                </a:solidFill>
              </a:rPr>
              <a:t>Houston Astros</a:t>
            </a:r>
          </a:p>
          <a:p>
            <a:pPr algn="ctr"/>
            <a:endParaRPr lang="en-US" sz="3600" dirty="0"/>
          </a:p>
        </p:txBody>
      </p:sp>
      <p:sp>
        <p:nvSpPr>
          <p:cNvPr id="8" name="Title 7"/>
          <p:cNvSpPr>
            <a:spLocks noGrp="1"/>
          </p:cNvSpPr>
          <p:nvPr>
            <p:ph type="title"/>
          </p:nvPr>
        </p:nvSpPr>
        <p:spPr>
          <a:xfrm>
            <a:off x="792480" y="106194"/>
            <a:ext cx="10515600" cy="1325563"/>
          </a:xfrm>
        </p:spPr>
        <p:txBody>
          <a:bodyPr/>
          <a:lstStyle/>
          <a:p>
            <a:pPr algn="ctr"/>
            <a:r>
              <a:rPr lang="en-US" dirty="0" smtClean="0"/>
              <a:t>1965 Team Leaders</a:t>
            </a:r>
            <a:endParaRPr lang="en-US" dirty="0"/>
          </a:p>
        </p:txBody>
      </p:sp>
      <p:sp>
        <p:nvSpPr>
          <p:cNvPr id="5" name="TextBox 4"/>
          <p:cNvSpPr txBox="1"/>
          <p:nvPr/>
        </p:nvSpPr>
        <p:spPr>
          <a:xfrm>
            <a:off x="565392" y="5672095"/>
            <a:ext cx="11312664" cy="830997"/>
          </a:xfrm>
          <a:prstGeom prst="rect">
            <a:avLst/>
          </a:prstGeom>
          <a:noFill/>
        </p:spPr>
        <p:txBody>
          <a:bodyPr wrap="square" rtlCol="0">
            <a:spAutoFit/>
          </a:bodyPr>
          <a:lstStyle/>
          <a:p>
            <a:r>
              <a:rPr lang="en-US" sz="2800" b="1" dirty="0" smtClean="0"/>
              <a:t>Jimmy Wynn        Joe Morgan     Rusty </a:t>
            </a:r>
            <a:r>
              <a:rPr lang="en-US" sz="2800" b="1" dirty="0" err="1" smtClean="0"/>
              <a:t>Staub</a:t>
            </a:r>
            <a:r>
              <a:rPr lang="en-US" sz="2800" b="1" dirty="0" smtClean="0"/>
              <a:t>     Turk Farrell       Dave </a:t>
            </a:r>
            <a:r>
              <a:rPr lang="en-US" sz="2800" b="1" dirty="0" err="1" smtClean="0"/>
              <a:t>Giusti</a:t>
            </a:r>
            <a:r>
              <a:rPr lang="en-US" sz="2800" b="1" dirty="0" smtClean="0"/>
              <a:t>    </a:t>
            </a:r>
          </a:p>
          <a:p>
            <a:r>
              <a:rPr lang="en-US" sz="2000" b="1" dirty="0" smtClean="0"/>
              <a:t>     22 HR    73 RBI        .271    14 HR   97 BB*       14 HR   63 RBI         11-11   3.50 ERA                   8-7</a:t>
            </a:r>
            <a:endParaRPr lang="en-US" sz="2000" dirty="0"/>
          </a:p>
        </p:txBody>
      </p:sp>
      <p:sp>
        <p:nvSpPr>
          <p:cNvPr id="15" name="Rectangle 14"/>
          <p:cNvSpPr/>
          <p:nvPr/>
        </p:nvSpPr>
        <p:spPr>
          <a:xfrm>
            <a:off x="565392" y="1764891"/>
            <a:ext cx="1592591" cy="3989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38432" y="1764892"/>
            <a:ext cx="1677248" cy="405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613" y="57136"/>
            <a:ext cx="2210547" cy="221054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831" y="2267683"/>
            <a:ext cx="4233989" cy="32887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392" y="2267683"/>
            <a:ext cx="2183963" cy="328879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3610" y="2267683"/>
            <a:ext cx="2164419" cy="3288792"/>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8029" y="2267683"/>
            <a:ext cx="2192528" cy="3288792"/>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10557" y="2267683"/>
            <a:ext cx="2183963" cy="3288792"/>
          </a:xfrm>
          <a:prstGeom prst="rect">
            <a:avLst/>
          </a:prstGeom>
        </p:spPr>
      </p:pic>
    </p:spTree>
    <p:extLst>
      <p:ext uri="{BB962C8B-B14F-4D97-AF65-F5344CB8AC3E}">
        <p14:creationId xmlns:p14="http://schemas.microsoft.com/office/powerpoint/2010/main" val="61968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66005" y="1056311"/>
            <a:ext cx="7721666" cy="1261884"/>
          </a:xfrm>
          <a:prstGeom prst="rect">
            <a:avLst/>
          </a:prstGeom>
          <a:noFill/>
        </p:spPr>
        <p:txBody>
          <a:bodyPr wrap="none" rtlCol="0">
            <a:spAutoFit/>
          </a:bodyPr>
          <a:lstStyle/>
          <a:p>
            <a:pPr algn="ctr"/>
            <a:r>
              <a:rPr lang="en-US" sz="3600" dirty="0" smtClean="0"/>
              <a:t>Who were some top </a:t>
            </a:r>
            <a:r>
              <a:rPr lang="en-US" sz="4000" dirty="0" smtClean="0">
                <a:solidFill>
                  <a:srgbClr val="CC3300"/>
                </a:solidFill>
              </a:rPr>
              <a:t>Texas Longhorns</a:t>
            </a:r>
            <a:r>
              <a:rPr lang="en-US" sz="3600" dirty="0" smtClean="0"/>
              <a:t>?</a:t>
            </a:r>
          </a:p>
          <a:p>
            <a:pPr algn="ctr"/>
            <a:endParaRPr lang="en-US" sz="3600" dirty="0"/>
          </a:p>
        </p:txBody>
      </p:sp>
      <p:sp>
        <p:nvSpPr>
          <p:cNvPr id="8" name="Title 7"/>
          <p:cNvSpPr>
            <a:spLocks noGrp="1"/>
          </p:cNvSpPr>
          <p:nvPr>
            <p:ph type="title"/>
          </p:nvPr>
        </p:nvSpPr>
        <p:spPr>
          <a:xfrm>
            <a:off x="684276" y="135353"/>
            <a:ext cx="10515600" cy="1325563"/>
          </a:xfrm>
        </p:spPr>
        <p:txBody>
          <a:bodyPr/>
          <a:lstStyle/>
          <a:p>
            <a:pPr algn="ctr"/>
            <a:r>
              <a:rPr lang="en-US" dirty="0" smtClean="0"/>
              <a:t>1960s Team Leaders</a:t>
            </a:r>
            <a:endParaRPr lang="en-US" dirty="0"/>
          </a:p>
        </p:txBody>
      </p:sp>
      <p:pic>
        <p:nvPicPr>
          <p:cNvPr id="4" name="Picture 3"/>
          <p:cNvPicPr>
            <a:picLocks noChangeAspect="1"/>
          </p:cNvPicPr>
          <p:nvPr/>
        </p:nvPicPr>
        <p:blipFill>
          <a:blip r:embed="rId3"/>
          <a:stretch>
            <a:fillRect/>
          </a:stretch>
        </p:blipFill>
        <p:spPr>
          <a:xfrm>
            <a:off x="357833" y="2529715"/>
            <a:ext cx="2502408" cy="3228552"/>
          </a:xfrm>
          <a:prstGeom prst="rect">
            <a:avLst/>
          </a:prstGeom>
        </p:spPr>
      </p:pic>
      <p:pic>
        <p:nvPicPr>
          <p:cNvPr id="5" name="Picture 4"/>
          <p:cNvPicPr>
            <a:picLocks noChangeAspect="1"/>
          </p:cNvPicPr>
          <p:nvPr/>
        </p:nvPicPr>
        <p:blipFill>
          <a:blip r:embed="rId3"/>
          <a:stretch>
            <a:fillRect/>
          </a:stretch>
        </p:blipFill>
        <p:spPr>
          <a:xfrm>
            <a:off x="3210306" y="2556551"/>
            <a:ext cx="2502408" cy="3228552"/>
          </a:xfrm>
          <a:prstGeom prst="rect">
            <a:avLst/>
          </a:prstGeom>
        </p:spPr>
      </p:pic>
      <p:pic>
        <p:nvPicPr>
          <p:cNvPr id="6" name="Picture 5"/>
          <p:cNvPicPr>
            <a:picLocks noChangeAspect="1"/>
          </p:cNvPicPr>
          <p:nvPr/>
        </p:nvPicPr>
        <p:blipFill>
          <a:blip r:embed="rId3"/>
          <a:stretch>
            <a:fillRect/>
          </a:stretch>
        </p:blipFill>
        <p:spPr>
          <a:xfrm>
            <a:off x="5942076" y="2540289"/>
            <a:ext cx="2502408" cy="3228552"/>
          </a:xfrm>
          <a:prstGeom prst="rect">
            <a:avLst/>
          </a:prstGeom>
        </p:spPr>
      </p:pic>
      <p:pic>
        <p:nvPicPr>
          <p:cNvPr id="9" name="Picture 8"/>
          <p:cNvPicPr>
            <a:picLocks noChangeAspect="1"/>
          </p:cNvPicPr>
          <p:nvPr/>
        </p:nvPicPr>
        <p:blipFill>
          <a:blip r:embed="rId3"/>
          <a:stretch>
            <a:fillRect/>
          </a:stretch>
        </p:blipFill>
        <p:spPr>
          <a:xfrm>
            <a:off x="8796528" y="2529715"/>
            <a:ext cx="2502408" cy="322855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1948" y="195834"/>
            <a:ext cx="4301879" cy="2191270"/>
          </a:xfrm>
          <a:prstGeom prst="rect">
            <a:avLst/>
          </a:prstGeom>
        </p:spPr>
      </p:pic>
    </p:spTree>
    <p:extLst>
      <p:ext uri="{BB962C8B-B14F-4D97-AF65-F5344CB8AC3E}">
        <p14:creationId xmlns:p14="http://schemas.microsoft.com/office/powerpoint/2010/main" val="875674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658" y="1103171"/>
            <a:ext cx="9459513" cy="1323439"/>
          </a:xfrm>
          <a:prstGeom prst="rect">
            <a:avLst/>
          </a:prstGeom>
          <a:noFill/>
        </p:spPr>
        <p:txBody>
          <a:bodyPr wrap="none" rtlCol="0">
            <a:spAutoFit/>
          </a:bodyPr>
          <a:lstStyle/>
          <a:p>
            <a:pPr algn="ctr"/>
            <a:r>
              <a:rPr lang="en-US" sz="4400" dirty="0" smtClean="0"/>
              <a:t>Some top </a:t>
            </a:r>
            <a:r>
              <a:rPr lang="en-US" sz="4400" dirty="0" smtClean="0">
                <a:solidFill>
                  <a:schemeClr val="accent2">
                    <a:lumMod val="75000"/>
                  </a:schemeClr>
                </a:solidFill>
              </a:rPr>
              <a:t>Texas Longhorns </a:t>
            </a:r>
            <a:r>
              <a:rPr lang="en-US" sz="4400" dirty="0" smtClean="0"/>
              <a:t>from the ‘60s</a:t>
            </a:r>
            <a:endParaRPr lang="en-US" sz="4400" dirty="0" smtClean="0">
              <a:solidFill>
                <a:schemeClr val="accent2">
                  <a:lumMod val="75000"/>
                </a:schemeClr>
              </a:solidFill>
            </a:endParaRPr>
          </a:p>
          <a:p>
            <a:pPr algn="ctr"/>
            <a:endParaRPr lang="en-US" sz="3600" dirty="0"/>
          </a:p>
        </p:txBody>
      </p:sp>
      <p:sp>
        <p:nvSpPr>
          <p:cNvPr id="8" name="Title 7"/>
          <p:cNvSpPr>
            <a:spLocks noGrp="1"/>
          </p:cNvSpPr>
          <p:nvPr>
            <p:ph type="title"/>
          </p:nvPr>
        </p:nvSpPr>
        <p:spPr>
          <a:xfrm>
            <a:off x="-770634" y="89211"/>
            <a:ext cx="10515600" cy="1325563"/>
          </a:xfrm>
        </p:spPr>
        <p:txBody>
          <a:bodyPr/>
          <a:lstStyle/>
          <a:p>
            <a:pPr algn="ctr"/>
            <a:r>
              <a:rPr lang="en-US" dirty="0" smtClean="0"/>
              <a:t>1960s Team Leaders</a:t>
            </a:r>
            <a:endParaRPr lang="en-US" dirty="0"/>
          </a:p>
        </p:txBody>
      </p:sp>
      <p:sp>
        <p:nvSpPr>
          <p:cNvPr id="5" name="TextBox 4"/>
          <p:cNvSpPr txBox="1"/>
          <p:nvPr/>
        </p:nvSpPr>
        <p:spPr>
          <a:xfrm>
            <a:off x="128016" y="5864630"/>
            <a:ext cx="11452098" cy="830997"/>
          </a:xfrm>
          <a:prstGeom prst="rect">
            <a:avLst/>
          </a:prstGeom>
          <a:noFill/>
        </p:spPr>
        <p:txBody>
          <a:bodyPr wrap="square" rtlCol="0">
            <a:spAutoFit/>
          </a:bodyPr>
          <a:lstStyle/>
          <a:p>
            <a:r>
              <a:rPr lang="en-US" sz="2800" b="1" dirty="0" smtClean="0"/>
              <a:t>Chuck Hartenstein       Joe Hague                  Dave Chalk              Burt Hooton</a:t>
            </a:r>
          </a:p>
          <a:p>
            <a:r>
              <a:rPr lang="en-US" sz="2000" b="1" dirty="0" smtClean="0"/>
              <a:t>  187 MLB games ‘66-’77    430 games, 163 RBI ‘68-’73     243 RBI, .252, ‘73-’81           151 wins, 15 seasons</a:t>
            </a:r>
            <a:endParaRPr lang="en-US" sz="2000" dirty="0"/>
          </a:p>
        </p:txBody>
      </p:sp>
      <p:sp>
        <p:nvSpPr>
          <p:cNvPr id="15" name="Rectangle 14"/>
          <p:cNvSpPr/>
          <p:nvPr/>
        </p:nvSpPr>
        <p:spPr>
          <a:xfrm>
            <a:off x="565392" y="1764891"/>
            <a:ext cx="1592591" cy="3989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38432" y="1764892"/>
            <a:ext cx="1677248" cy="405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3880" y="106194"/>
            <a:ext cx="3875010" cy="197383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685" y="2065756"/>
            <a:ext cx="2705313" cy="377485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6988" y="2065962"/>
            <a:ext cx="2666527" cy="375567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3782" y="2065963"/>
            <a:ext cx="2671577" cy="378168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2596" y="2097010"/>
            <a:ext cx="2676469" cy="3841822"/>
          </a:xfrm>
          <a:prstGeom prst="rect">
            <a:avLst/>
          </a:prstGeom>
        </p:spPr>
      </p:pic>
    </p:spTree>
    <p:extLst>
      <p:ext uri="{BB962C8B-B14F-4D97-AF65-F5344CB8AC3E}">
        <p14:creationId xmlns:p14="http://schemas.microsoft.com/office/powerpoint/2010/main" val="319395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883" y="24758"/>
            <a:ext cx="10515600" cy="1266375"/>
          </a:xfrm>
        </p:spPr>
        <p:txBody>
          <a:bodyPr/>
          <a:lstStyle/>
          <a:p>
            <a:pPr algn="ctr"/>
            <a:r>
              <a:rPr lang="en-US" dirty="0" smtClean="0"/>
              <a:t>1965 -- Off the Field:</a:t>
            </a:r>
            <a:endParaRPr lang="en-US" dirty="0"/>
          </a:p>
        </p:txBody>
      </p:sp>
      <p:sp>
        <p:nvSpPr>
          <p:cNvPr id="3" name="Text Placeholder 2"/>
          <p:cNvSpPr>
            <a:spLocks noGrp="1"/>
          </p:cNvSpPr>
          <p:nvPr>
            <p:ph type="body" idx="1"/>
          </p:nvPr>
        </p:nvSpPr>
        <p:spPr>
          <a:xfrm>
            <a:off x="841181" y="1183653"/>
            <a:ext cx="10515600" cy="1620375"/>
          </a:xfrm>
        </p:spPr>
        <p:txBody>
          <a:bodyPr>
            <a:normAutofit lnSpcReduction="10000"/>
          </a:bodyPr>
          <a:lstStyle/>
          <a:p>
            <a:pPr algn="ctr"/>
            <a:r>
              <a:rPr lang="en-US" sz="4000" b="1" dirty="0" smtClean="0">
                <a:solidFill>
                  <a:schemeClr val="tx1"/>
                </a:solidFill>
              </a:rPr>
              <a:t>Technology</a:t>
            </a:r>
            <a:r>
              <a:rPr lang="en-US" sz="3200" dirty="0" smtClean="0">
                <a:solidFill>
                  <a:schemeClr val="tx1"/>
                </a:solidFill>
              </a:rPr>
              <a:t> … now and then …</a:t>
            </a:r>
          </a:p>
          <a:p>
            <a:r>
              <a:rPr lang="en-US" sz="4000" i="1" dirty="0" smtClean="0">
                <a:solidFill>
                  <a:srgbClr val="FF0000"/>
                </a:solidFill>
              </a:rPr>
              <a:t>Music</a:t>
            </a:r>
            <a:r>
              <a:rPr lang="en-US" sz="3200" dirty="0" smtClean="0">
                <a:solidFill>
                  <a:schemeClr val="tx1"/>
                </a:solidFill>
              </a:rPr>
              <a:t> – Now -- you can take your tunes </a:t>
            </a:r>
            <a:r>
              <a:rPr lang="en-US" sz="3200" dirty="0" smtClean="0">
                <a:solidFill>
                  <a:schemeClr val="tx1"/>
                </a:solidFill>
              </a:rPr>
              <a:t>everywhere; or stream them from anywhere.. </a:t>
            </a:r>
            <a:r>
              <a:rPr lang="en-US" sz="3200" dirty="0" smtClean="0">
                <a:solidFill>
                  <a:schemeClr val="tx1"/>
                </a:solidFill>
              </a:rPr>
              <a:t>		</a:t>
            </a:r>
            <a:endParaRPr lang="en-US" sz="3200" dirty="0">
              <a:solidFill>
                <a:schemeClr val="tx1"/>
              </a:solidFill>
            </a:endParaRPr>
          </a:p>
          <a:p>
            <a:endParaRPr lang="en-US" sz="3200" dirty="0" smtClean="0">
              <a:solidFill>
                <a:schemeClr val="tx1"/>
              </a:solidFill>
            </a:endParaRPr>
          </a:p>
          <a:p>
            <a:endParaRPr lang="en-US" sz="3200" dirty="0" smtClean="0"/>
          </a:p>
        </p:txBody>
      </p:sp>
      <p:sp>
        <p:nvSpPr>
          <p:cNvPr id="6" name="TextBox 5"/>
          <p:cNvSpPr txBox="1"/>
          <p:nvPr/>
        </p:nvSpPr>
        <p:spPr>
          <a:xfrm>
            <a:off x="563095" y="3408288"/>
            <a:ext cx="1681629" cy="1754326"/>
          </a:xfrm>
          <a:prstGeom prst="rect">
            <a:avLst/>
          </a:prstGeom>
          <a:noFill/>
        </p:spPr>
        <p:txBody>
          <a:bodyPr wrap="square" rtlCol="0">
            <a:spAutoFit/>
          </a:bodyPr>
          <a:lstStyle/>
          <a:p>
            <a:r>
              <a:rPr lang="en-US" sz="3600" dirty="0" smtClean="0"/>
              <a:t>iPod</a:t>
            </a:r>
          </a:p>
          <a:p>
            <a:endParaRPr lang="en-US" dirty="0"/>
          </a:p>
          <a:p>
            <a:r>
              <a:rPr lang="en-US" dirty="0" smtClean="0"/>
              <a:t>Play 40 hours of music on a full charge.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022" y="2696548"/>
            <a:ext cx="4683968" cy="46839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6175" y="3667901"/>
            <a:ext cx="3860606" cy="2671474"/>
          </a:xfrm>
          <a:prstGeom prst="rect">
            <a:avLst/>
          </a:prstGeom>
        </p:spPr>
      </p:pic>
    </p:spTree>
    <p:extLst>
      <p:ext uri="{BB962C8B-B14F-4D97-AF65-F5344CB8AC3E}">
        <p14:creationId xmlns:p14="http://schemas.microsoft.com/office/powerpoint/2010/main" val="3276414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0"/>
            <a:ext cx="10515600" cy="1266375"/>
          </a:xfrm>
        </p:spPr>
        <p:txBody>
          <a:bodyPr/>
          <a:lstStyle/>
          <a:p>
            <a:pPr algn="ctr"/>
            <a:r>
              <a:rPr lang="en-US" dirty="0" smtClean="0"/>
              <a:t>1965 -- Off the Field:</a:t>
            </a:r>
            <a:endParaRPr lang="en-US" dirty="0"/>
          </a:p>
        </p:txBody>
      </p:sp>
      <p:sp>
        <p:nvSpPr>
          <p:cNvPr id="3" name="Text Placeholder 2"/>
          <p:cNvSpPr>
            <a:spLocks noGrp="1"/>
          </p:cNvSpPr>
          <p:nvPr>
            <p:ph type="body" idx="1"/>
          </p:nvPr>
        </p:nvSpPr>
        <p:spPr>
          <a:xfrm>
            <a:off x="831850" y="1266375"/>
            <a:ext cx="10515600" cy="1192515"/>
          </a:xfrm>
        </p:spPr>
        <p:txBody>
          <a:bodyPr>
            <a:normAutofit fontScale="92500" lnSpcReduction="20000"/>
          </a:bodyPr>
          <a:lstStyle/>
          <a:p>
            <a:pPr algn="ctr"/>
            <a:r>
              <a:rPr lang="en-US" sz="4300" b="1" dirty="0" smtClean="0">
                <a:solidFill>
                  <a:schemeClr val="tx1"/>
                </a:solidFill>
              </a:rPr>
              <a:t>Technology</a:t>
            </a:r>
            <a:r>
              <a:rPr lang="en-US" sz="3200" dirty="0" smtClean="0">
                <a:solidFill>
                  <a:schemeClr val="tx1"/>
                </a:solidFill>
              </a:rPr>
              <a:t> … now and then …</a:t>
            </a:r>
          </a:p>
          <a:p>
            <a:r>
              <a:rPr lang="en-US" sz="4300" i="1" dirty="0" smtClean="0">
                <a:solidFill>
                  <a:srgbClr val="FF0000"/>
                </a:solidFill>
              </a:rPr>
              <a:t>Music</a:t>
            </a:r>
            <a:r>
              <a:rPr lang="en-US" sz="3200" i="1" dirty="0" smtClean="0">
                <a:solidFill>
                  <a:schemeClr val="tx1"/>
                </a:solidFill>
              </a:rPr>
              <a:t> </a:t>
            </a:r>
            <a:r>
              <a:rPr lang="en-US" sz="3200" dirty="0" smtClean="0">
                <a:solidFill>
                  <a:schemeClr val="tx1"/>
                </a:solidFill>
              </a:rPr>
              <a:t>– in ‘65, you could take your tunes with you … sort of …</a:t>
            </a:r>
          </a:p>
          <a:p>
            <a:endParaRPr lang="en-US" sz="3200" dirty="0">
              <a:solidFill>
                <a:schemeClr val="tx1"/>
              </a:solidFill>
            </a:endParaRPr>
          </a:p>
          <a:p>
            <a:endParaRPr lang="en-US" sz="3200" dirty="0" smtClean="0">
              <a:solidFill>
                <a:schemeClr val="tx1"/>
              </a:solidFill>
            </a:endParaRPr>
          </a:p>
          <a:p>
            <a:endParaRPr lang="en-US" sz="3200" dirty="0" smtClean="0"/>
          </a:p>
        </p:txBody>
      </p:sp>
      <p:sp>
        <p:nvSpPr>
          <p:cNvPr id="7" name="TextBox 6"/>
          <p:cNvSpPr txBox="1"/>
          <p:nvPr/>
        </p:nvSpPr>
        <p:spPr>
          <a:xfrm>
            <a:off x="8601185" y="3523640"/>
            <a:ext cx="2978059" cy="2031325"/>
          </a:xfrm>
          <a:prstGeom prst="rect">
            <a:avLst/>
          </a:prstGeom>
          <a:noFill/>
        </p:spPr>
        <p:txBody>
          <a:bodyPr wrap="none" rtlCol="0">
            <a:spAutoFit/>
          </a:bodyPr>
          <a:lstStyle/>
          <a:p>
            <a:r>
              <a:rPr lang="en-US" sz="3600" dirty="0" smtClean="0"/>
              <a:t>8-track</a:t>
            </a:r>
          </a:p>
          <a:p>
            <a:endParaRPr lang="en-US" sz="3600" dirty="0" smtClean="0"/>
          </a:p>
          <a:p>
            <a:r>
              <a:rPr lang="en-US" dirty="0" smtClean="0"/>
              <a:t>Played 40 minutes of music</a:t>
            </a:r>
          </a:p>
          <a:p>
            <a:r>
              <a:rPr lang="en-US" dirty="0" smtClean="0"/>
              <a:t>per cartridge … about enough</a:t>
            </a:r>
          </a:p>
          <a:p>
            <a:r>
              <a:rPr lang="en-US" dirty="0" smtClean="0"/>
              <a:t>to store a 33rpm LP album.</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48" y="2532042"/>
            <a:ext cx="7690589" cy="4325958"/>
          </a:xfrm>
          <a:prstGeom prst="rect">
            <a:avLst/>
          </a:prstGeom>
        </p:spPr>
      </p:pic>
    </p:spTree>
    <p:extLst>
      <p:ext uri="{BB962C8B-B14F-4D97-AF65-F5344CB8AC3E}">
        <p14:creationId xmlns:p14="http://schemas.microsoft.com/office/powerpoint/2010/main" val="3128742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 y="100584"/>
            <a:ext cx="6528562" cy="1266375"/>
          </a:xfrm>
        </p:spPr>
        <p:txBody>
          <a:bodyPr/>
          <a:lstStyle/>
          <a:p>
            <a:pPr algn="ctr"/>
            <a:r>
              <a:rPr lang="en-US" dirty="0" smtClean="0"/>
              <a:t>1965 -- Off the Field:</a:t>
            </a:r>
            <a:endParaRPr lang="en-US" dirty="0"/>
          </a:p>
        </p:txBody>
      </p:sp>
      <p:sp>
        <p:nvSpPr>
          <p:cNvPr id="3" name="Text Placeholder 2"/>
          <p:cNvSpPr>
            <a:spLocks noGrp="1"/>
          </p:cNvSpPr>
          <p:nvPr>
            <p:ph type="body" idx="1"/>
          </p:nvPr>
        </p:nvSpPr>
        <p:spPr>
          <a:xfrm>
            <a:off x="308356" y="1571626"/>
            <a:ext cx="6693154" cy="3960744"/>
          </a:xfrm>
        </p:spPr>
        <p:txBody>
          <a:bodyPr>
            <a:normAutofit fontScale="62500" lnSpcReduction="20000"/>
          </a:bodyPr>
          <a:lstStyle/>
          <a:p>
            <a:pPr algn="ctr"/>
            <a:r>
              <a:rPr lang="en-US" sz="6400" b="1" dirty="0" smtClean="0">
                <a:solidFill>
                  <a:schemeClr val="tx1"/>
                </a:solidFill>
              </a:rPr>
              <a:t>Technology</a:t>
            </a:r>
            <a:r>
              <a:rPr lang="en-US" sz="6400" dirty="0" smtClean="0">
                <a:solidFill>
                  <a:schemeClr val="tx1"/>
                </a:solidFill>
              </a:rPr>
              <a:t> … now and then </a:t>
            </a:r>
            <a:r>
              <a:rPr lang="en-US" sz="6400" dirty="0" smtClean="0">
                <a:solidFill>
                  <a:schemeClr val="tx1"/>
                </a:solidFill>
              </a:rPr>
              <a:t>…</a:t>
            </a:r>
          </a:p>
          <a:p>
            <a:pPr algn="ctr"/>
            <a:endParaRPr lang="en-US" sz="6400" dirty="0">
              <a:solidFill>
                <a:schemeClr val="tx1"/>
              </a:solidFill>
            </a:endParaRPr>
          </a:p>
          <a:p>
            <a:pPr algn="ctr"/>
            <a:endParaRPr lang="en-US" sz="6400" dirty="0" smtClean="0">
              <a:solidFill>
                <a:schemeClr val="tx1"/>
              </a:solidFill>
            </a:endParaRPr>
          </a:p>
          <a:p>
            <a:r>
              <a:rPr lang="en-US" sz="6400" i="1" dirty="0" smtClean="0">
                <a:solidFill>
                  <a:srgbClr val="FF0000"/>
                </a:solidFill>
              </a:rPr>
              <a:t>Telephone</a:t>
            </a:r>
            <a:r>
              <a:rPr lang="en-US" sz="6400" dirty="0" smtClean="0">
                <a:solidFill>
                  <a:schemeClr val="tx1"/>
                </a:solidFill>
              </a:rPr>
              <a:t> – Now – you can make a call, access the internet and take pictures &amp; videos from your smart-phone </a:t>
            </a:r>
          </a:p>
          <a:p>
            <a:endParaRPr lang="en-US" sz="3200" dirty="0">
              <a:solidFill>
                <a:schemeClr val="tx1"/>
              </a:solidFill>
            </a:endParaRPr>
          </a:p>
          <a:p>
            <a:endParaRPr lang="en-US" sz="3200" dirty="0" smtClean="0">
              <a:solidFill>
                <a:schemeClr val="tx1"/>
              </a:solidFill>
            </a:endParaRPr>
          </a:p>
          <a:p>
            <a:endParaRPr lang="en-US" sz="3200" dirty="0" smtClean="0"/>
          </a:p>
        </p:txBody>
      </p:sp>
      <p:sp>
        <p:nvSpPr>
          <p:cNvPr id="6" name="TextBox 5"/>
          <p:cNvSpPr txBox="1"/>
          <p:nvPr/>
        </p:nvSpPr>
        <p:spPr>
          <a:xfrm>
            <a:off x="4592828" y="5815083"/>
            <a:ext cx="2399538" cy="707886"/>
          </a:xfrm>
          <a:prstGeom prst="rect">
            <a:avLst/>
          </a:prstGeom>
          <a:noFill/>
        </p:spPr>
        <p:txBody>
          <a:bodyPr wrap="square" rtlCol="0">
            <a:spAutoFit/>
          </a:bodyPr>
          <a:lstStyle/>
          <a:p>
            <a:r>
              <a:rPr lang="en-US" sz="4000" dirty="0" smtClean="0"/>
              <a:t>iPhone 14</a:t>
            </a:r>
            <a:endParaRPr lang="en-US" sz="4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366" y="-52317"/>
            <a:ext cx="5783580" cy="6858000"/>
          </a:xfrm>
          <a:prstGeom prst="rect">
            <a:avLst/>
          </a:prstGeom>
        </p:spPr>
      </p:pic>
    </p:spTree>
    <p:extLst>
      <p:ext uri="{BB962C8B-B14F-4D97-AF65-F5344CB8AC3E}">
        <p14:creationId xmlns:p14="http://schemas.microsoft.com/office/powerpoint/2010/main" val="782940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555"/>
            <a:ext cx="7068566" cy="1266375"/>
          </a:xfrm>
        </p:spPr>
        <p:txBody>
          <a:bodyPr/>
          <a:lstStyle/>
          <a:p>
            <a:pPr algn="ctr"/>
            <a:r>
              <a:rPr lang="en-US" dirty="0" smtClean="0"/>
              <a:t>1965 -- Off the Field:</a:t>
            </a:r>
            <a:endParaRPr lang="en-US" dirty="0"/>
          </a:p>
        </p:txBody>
      </p:sp>
      <p:sp>
        <p:nvSpPr>
          <p:cNvPr id="3" name="Text Placeholder 2"/>
          <p:cNvSpPr>
            <a:spLocks noGrp="1"/>
          </p:cNvSpPr>
          <p:nvPr>
            <p:ph type="body" idx="1"/>
          </p:nvPr>
        </p:nvSpPr>
        <p:spPr>
          <a:xfrm>
            <a:off x="233265" y="1600854"/>
            <a:ext cx="6092890" cy="2943714"/>
          </a:xfrm>
        </p:spPr>
        <p:txBody>
          <a:bodyPr>
            <a:normAutofit/>
          </a:bodyPr>
          <a:lstStyle/>
          <a:p>
            <a:pPr algn="ctr"/>
            <a:r>
              <a:rPr lang="en-US" sz="4000" b="1" dirty="0" smtClean="0">
                <a:solidFill>
                  <a:schemeClr val="tx1"/>
                </a:solidFill>
              </a:rPr>
              <a:t>Technology </a:t>
            </a:r>
            <a:r>
              <a:rPr lang="en-US" sz="3200" dirty="0" smtClean="0">
                <a:solidFill>
                  <a:schemeClr val="tx1"/>
                </a:solidFill>
              </a:rPr>
              <a:t>… now and then …</a:t>
            </a:r>
          </a:p>
          <a:p>
            <a:r>
              <a:rPr lang="en-US" sz="4000" i="1" dirty="0" smtClean="0">
                <a:solidFill>
                  <a:srgbClr val="FF0000"/>
                </a:solidFill>
              </a:rPr>
              <a:t>Telephone</a:t>
            </a:r>
            <a:r>
              <a:rPr lang="en-US" sz="3200" dirty="0" smtClean="0">
                <a:solidFill>
                  <a:schemeClr val="tx1"/>
                </a:solidFill>
              </a:rPr>
              <a:t> – in ‘65 – you could make calls by pushbutton.</a:t>
            </a:r>
          </a:p>
          <a:p>
            <a:endParaRPr lang="en-US" sz="3200" dirty="0">
              <a:solidFill>
                <a:schemeClr val="tx1"/>
              </a:solidFill>
            </a:endParaRPr>
          </a:p>
          <a:p>
            <a:endParaRPr lang="en-US" sz="3200" dirty="0" smtClean="0">
              <a:solidFill>
                <a:schemeClr val="tx1"/>
              </a:solidFill>
            </a:endParaRPr>
          </a:p>
          <a:p>
            <a:endParaRPr lang="en-US" sz="32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880" y="65555"/>
            <a:ext cx="5405120" cy="6700564"/>
          </a:xfrm>
          <a:prstGeom prst="rect">
            <a:avLst/>
          </a:prstGeom>
        </p:spPr>
      </p:pic>
      <p:sp>
        <p:nvSpPr>
          <p:cNvPr id="4" name="Rectangle 3"/>
          <p:cNvSpPr/>
          <p:nvPr/>
        </p:nvSpPr>
        <p:spPr>
          <a:xfrm>
            <a:off x="5957261" y="4130822"/>
            <a:ext cx="1986615" cy="1384995"/>
          </a:xfrm>
          <a:prstGeom prst="rect">
            <a:avLst/>
          </a:prstGeom>
          <a:solidFill>
            <a:schemeClr val="bg2">
              <a:lumMod val="90000"/>
            </a:schemeClr>
          </a:solidFill>
        </p:spPr>
        <p:txBody>
          <a:bodyPr wrap="square">
            <a:spAutoFit/>
          </a:bodyPr>
          <a:lstStyle/>
          <a:p>
            <a:pPr algn="ctr"/>
            <a:r>
              <a:rPr lang="en-US" sz="2800" dirty="0"/>
              <a:t>Western </a:t>
            </a:r>
          </a:p>
          <a:p>
            <a:pPr algn="ctr"/>
            <a:r>
              <a:rPr lang="en-US" sz="2800" dirty="0"/>
              <a:t>Electric</a:t>
            </a:r>
          </a:p>
          <a:p>
            <a:pPr algn="ctr"/>
            <a:r>
              <a:rPr lang="en-US" sz="2800" dirty="0"/>
              <a:t>Touch-tone</a:t>
            </a:r>
          </a:p>
        </p:txBody>
      </p:sp>
    </p:spTree>
    <p:extLst>
      <p:ext uri="{BB962C8B-B14F-4D97-AF65-F5344CB8AC3E}">
        <p14:creationId xmlns:p14="http://schemas.microsoft.com/office/powerpoint/2010/main" val="726982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0"/>
            <a:ext cx="10515600" cy="1266375"/>
          </a:xfrm>
        </p:spPr>
        <p:txBody>
          <a:bodyPr/>
          <a:lstStyle/>
          <a:p>
            <a:pPr algn="ctr"/>
            <a:r>
              <a:rPr lang="en-US" dirty="0" smtClean="0"/>
              <a:t>1965 -- Off the Field:</a:t>
            </a:r>
            <a:endParaRPr lang="en-US" dirty="0"/>
          </a:p>
        </p:txBody>
      </p:sp>
      <p:sp>
        <p:nvSpPr>
          <p:cNvPr id="3" name="Text Placeholder 2"/>
          <p:cNvSpPr>
            <a:spLocks noGrp="1"/>
          </p:cNvSpPr>
          <p:nvPr>
            <p:ph type="body" idx="1"/>
          </p:nvPr>
        </p:nvSpPr>
        <p:spPr>
          <a:xfrm>
            <a:off x="831850" y="1113681"/>
            <a:ext cx="10515600" cy="1940415"/>
          </a:xfrm>
        </p:spPr>
        <p:txBody>
          <a:bodyPr>
            <a:normAutofit/>
          </a:bodyPr>
          <a:lstStyle/>
          <a:p>
            <a:pPr algn="ctr"/>
            <a:r>
              <a:rPr lang="en-US" sz="4000" b="1" dirty="0" smtClean="0">
                <a:solidFill>
                  <a:schemeClr val="tx1"/>
                </a:solidFill>
              </a:rPr>
              <a:t>Technology</a:t>
            </a:r>
            <a:r>
              <a:rPr lang="en-US" sz="3200" dirty="0" smtClean="0">
                <a:solidFill>
                  <a:schemeClr val="tx1"/>
                </a:solidFill>
              </a:rPr>
              <a:t> … now and then …</a:t>
            </a:r>
          </a:p>
          <a:p>
            <a:r>
              <a:rPr lang="en-US" sz="4000" i="1" dirty="0" smtClean="0">
                <a:solidFill>
                  <a:srgbClr val="FF0000"/>
                </a:solidFill>
              </a:rPr>
              <a:t>Computing</a:t>
            </a:r>
            <a:r>
              <a:rPr lang="en-US" sz="3200" dirty="0" smtClean="0">
                <a:solidFill>
                  <a:schemeClr val="tx1"/>
                </a:solidFill>
              </a:rPr>
              <a:t> – Now – you can carry your processing power with you and connect via Wi-Fi to the ‘net</a:t>
            </a:r>
          </a:p>
          <a:p>
            <a:endParaRPr lang="en-US" sz="3200" dirty="0">
              <a:solidFill>
                <a:schemeClr val="tx1"/>
              </a:solidFill>
            </a:endParaRPr>
          </a:p>
          <a:p>
            <a:endParaRPr lang="en-US" sz="3200" dirty="0" smtClean="0">
              <a:solidFill>
                <a:schemeClr val="tx1"/>
              </a:solidFill>
            </a:endParaRPr>
          </a:p>
          <a:p>
            <a:endParaRPr lang="en-US" sz="3200" dirty="0" smtClean="0"/>
          </a:p>
        </p:txBody>
      </p:sp>
      <p:sp>
        <p:nvSpPr>
          <p:cNvPr id="6" name="TextBox 5"/>
          <p:cNvSpPr txBox="1"/>
          <p:nvPr/>
        </p:nvSpPr>
        <p:spPr>
          <a:xfrm>
            <a:off x="1984248" y="4268418"/>
            <a:ext cx="1407309" cy="707886"/>
          </a:xfrm>
          <a:prstGeom prst="rect">
            <a:avLst/>
          </a:prstGeom>
          <a:noFill/>
        </p:spPr>
        <p:txBody>
          <a:bodyPr wrap="square" rtlCol="0">
            <a:spAutoFit/>
          </a:bodyPr>
          <a:lstStyle/>
          <a:p>
            <a:r>
              <a:rPr lang="en-US" sz="4000" dirty="0" smtClean="0"/>
              <a:t>iPad</a:t>
            </a:r>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7303" y="2855988"/>
            <a:ext cx="5385521" cy="3949382"/>
          </a:xfrm>
          <a:prstGeom prst="rect">
            <a:avLst/>
          </a:prstGeom>
        </p:spPr>
      </p:pic>
    </p:spTree>
    <p:extLst>
      <p:ext uri="{BB962C8B-B14F-4D97-AF65-F5344CB8AC3E}">
        <p14:creationId xmlns:p14="http://schemas.microsoft.com/office/powerpoint/2010/main" val="2966646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1519</Words>
  <Application>Microsoft Office PowerPoint</Application>
  <PresentationFormat>Widescreen</PresentationFormat>
  <Paragraphs>341</Paragraphs>
  <Slides>44</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Georgia</vt:lpstr>
      <vt:lpstr>Office Theme</vt:lpstr>
      <vt:lpstr>PowerPoint Presentation</vt:lpstr>
      <vt:lpstr>The Year in Baseball:  1965</vt:lpstr>
      <vt:lpstr>1965 -- Off the Field:</vt:lpstr>
      <vt:lpstr>1965 -- Off the Field:</vt:lpstr>
      <vt:lpstr>1965 -- Off the Field:</vt:lpstr>
      <vt:lpstr>1965 -- Off the Field:</vt:lpstr>
      <vt:lpstr>1965 -- Off the Field:</vt:lpstr>
      <vt:lpstr>1965 -- Off the Field:</vt:lpstr>
      <vt:lpstr>1965 -- Off the Field:</vt:lpstr>
      <vt:lpstr>1965 -- Off the Field:</vt:lpstr>
      <vt:lpstr>PowerPoint Presentation</vt:lpstr>
      <vt:lpstr>PowerPoint Presentation</vt:lpstr>
      <vt:lpstr>PowerPoint Presentation</vt:lpstr>
      <vt:lpstr>PowerPoint Presentation</vt:lpstr>
      <vt:lpstr>PowerPoint Presentation</vt:lpstr>
      <vt:lpstr>1965 Music</vt:lpstr>
      <vt:lpstr>1965 – Music</vt:lpstr>
      <vt:lpstr>¡ Música !</vt:lpstr>
      <vt:lpstr>1965 -- On the Field: Some Highlights</vt:lpstr>
      <vt:lpstr>1965 -- On the Field: </vt:lpstr>
      <vt:lpstr>1965 -- On the Field:</vt:lpstr>
      <vt:lpstr>1965 -- On the Field:</vt:lpstr>
      <vt:lpstr>7th Inning Stretch</vt:lpstr>
      <vt:lpstr>“Take Me Out to the Ballgame”</vt:lpstr>
      <vt:lpstr>“Deep in the Heart of Texas</vt:lpstr>
      <vt:lpstr>1965 -- On the Field: Final Regular Season Standings</vt:lpstr>
      <vt:lpstr>1965 – Top Twins </vt:lpstr>
      <vt:lpstr>1965 -- On the Field: Final Regular Season Standings</vt:lpstr>
      <vt:lpstr>1965 – Dodgers stars</vt:lpstr>
      <vt:lpstr>1965 World Series</vt:lpstr>
      <vt:lpstr>1965 World Series Game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1965 Team Leaders</vt:lpstr>
      <vt:lpstr>1965 Team Leaders</vt:lpstr>
      <vt:lpstr>1960s Team Leaders</vt:lpstr>
      <vt:lpstr>1960s Team Leaders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Year in Baseball:  1960</dc:title>
  <dc:creator>Monte Cely</dc:creator>
  <cp:lastModifiedBy>Monte Cely</cp:lastModifiedBy>
  <cp:revision>267</cp:revision>
  <dcterms:created xsi:type="dcterms:W3CDTF">2015-02-22T16:26:45Z</dcterms:created>
  <dcterms:modified xsi:type="dcterms:W3CDTF">2023-05-02T22:43:32Z</dcterms:modified>
</cp:coreProperties>
</file>