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03" r:id="rId2"/>
    <p:sldId id="256" r:id="rId3"/>
    <p:sldId id="314" r:id="rId4"/>
    <p:sldId id="300" r:id="rId5"/>
    <p:sldId id="267" r:id="rId6"/>
    <p:sldId id="301" r:id="rId7"/>
    <p:sldId id="302" r:id="rId8"/>
    <p:sldId id="315" r:id="rId9"/>
    <p:sldId id="312" r:id="rId10"/>
    <p:sldId id="311" r:id="rId11"/>
    <p:sldId id="310" r:id="rId12"/>
    <p:sldId id="313" r:id="rId13"/>
    <p:sldId id="316" r:id="rId14"/>
    <p:sldId id="285" r:id="rId15"/>
    <p:sldId id="338" r:id="rId16"/>
    <p:sldId id="339" r:id="rId17"/>
    <p:sldId id="319" r:id="rId18"/>
    <p:sldId id="274" r:id="rId19"/>
    <p:sldId id="346" r:id="rId20"/>
    <p:sldId id="287" r:id="rId21"/>
    <p:sldId id="271" r:id="rId22"/>
    <p:sldId id="260" r:id="rId23"/>
    <p:sldId id="265" r:id="rId24"/>
    <p:sldId id="304" r:id="rId25"/>
    <p:sldId id="305" r:id="rId26"/>
    <p:sldId id="306" r:id="rId27"/>
    <p:sldId id="307" r:id="rId28"/>
    <p:sldId id="345" r:id="rId29"/>
    <p:sldId id="321" r:id="rId30"/>
    <p:sldId id="320" r:id="rId31"/>
    <p:sldId id="292" r:id="rId32"/>
    <p:sldId id="341" r:id="rId33"/>
    <p:sldId id="272" r:id="rId34"/>
    <p:sldId id="294" r:id="rId35"/>
    <p:sldId id="293" r:id="rId36"/>
    <p:sldId id="297" r:id="rId37"/>
    <p:sldId id="262" r:id="rId38"/>
    <p:sldId id="308" r:id="rId39"/>
    <p:sldId id="324" r:id="rId40"/>
    <p:sldId id="342" r:id="rId41"/>
    <p:sldId id="343" r:id="rId42"/>
    <p:sldId id="340" r:id="rId43"/>
    <p:sldId id="322" r:id="rId44"/>
    <p:sldId id="329" r:id="rId45"/>
    <p:sldId id="330" r:id="rId46"/>
    <p:sldId id="323" r:id="rId47"/>
    <p:sldId id="334" r:id="rId48"/>
    <p:sldId id="335" r:id="rId49"/>
    <p:sldId id="337" r:id="rId50"/>
    <p:sldId id="327" r:id="rId51"/>
    <p:sldId id="328" r:id="rId52"/>
    <p:sldId id="331" r:id="rId53"/>
    <p:sldId id="332" r:id="rId54"/>
    <p:sldId id="333" r:id="rId55"/>
    <p:sldId id="34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4680" autoAdjust="0"/>
  </p:normalViewPr>
  <p:slideViewPr>
    <p:cSldViewPr snapToGrid="0">
      <p:cViewPr varScale="1">
        <p:scale>
          <a:sx n="84" d="100"/>
          <a:sy n="84" d="100"/>
        </p:scale>
        <p:origin x="547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FAB3-DB51-4EDD-97C8-AFF7014B69C3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B91D-D6A3-4AB3-9580-67205FDCF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Developer</a:t>
            </a:r>
            <a:r>
              <a:rPr lang="en-US" baseline="0" dirty="0" smtClean="0"/>
              <a:t> Carroll Shelby – from Leesburg Texas – drove this car at a Goodyear tire demo in San Angelo, TX and it was clocked at 170 mph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1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largest engine on the ‘67 produced over 500 hp.  ‘67 was the last year for the “Sting Ray” version, shown in this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61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give you a famous line from the movie, and you tell me the movie’s name –</a:t>
            </a:r>
            <a:r>
              <a:rPr lang="en-US" baseline="0" dirty="0" smtClean="0"/>
              <a:t> Estelle Parsons won Best Supporting Actor as Blanche Barrow, Clyde’s sister-in-law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65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Rod </a:t>
            </a:r>
            <a:r>
              <a:rPr lang="en-US" dirty="0" err="1" smtClean="0"/>
              <a:t>Stieger</a:t>
            </a:r>
            <a:r>
              <a:rPr lang="en-US" dirty="0" smtClean="0"/>
              <a:t> won for Best Actor, although Sidney Poitier</a:t>
            </a:r>
            <a:r>
              <a:rPr lang="en-US" baseline="0" dirty="0" smtClean="0"/>
              <a:t> won the Golden Globe for best actor.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75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George Kennedy won for Best Supporting Actor; </a:t>
            </a:r>
            <a:r>
              <a:rPr lang="en-US" dirty="0" err="1" smtClean="0"/>
              <a:t>Strother</a:t>
            </a:r>
            <a:r>
              <a:rPr lang="en-US" dirty="0" smtClean="0"/>
              <a:t> Martin was the Prison Warden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53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0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the first AFL vs NFL game to be held after the upstart AFL began operation in 1960.</a:t>
            </a:r>
            <a:r>
              <a:rPr lang="en-US" baseline="0" dirty="0" smtClean="0"/>
              <a:t>  It was held at the LA Coliseum.  Max McGee had two TD receptions.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84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The 1967 NFL championship game was Dallas vs. Green Bay at </a:t>
            </a:r>
            <a:r>
              <a:rPr lang="en-US" baseline="0" smtClean="0"/>
              <a:t>Lambeau</a:t>
            </a:r>
            <a:r>
              <a:rPr lang="en-US" baseline="0" dirty="0" smtClean="0"/>
              <a:t> Field in Green Bay, Wisconsin.  At the time, it was the coldest game ever – minus 15 at game time, wind chill minus 48.  The field was heated, but when tarp was taken off, the moisture froze again and the field was a sheet of ice.  Green Bay scored a TD with only 13 seconds remaining to win the game 21-17.  Many feel this was the greatest football game every played!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94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Reggie Jackson, Tom </a:t>
            </a:r>
            <a:r>
              <a:rPr lang="en-US" dirty="0" err="1" smtClean="0"/>
              <a:t>Seaver</a:t>
            </a:r>
            <a:r>
              <a:rPr lang="en-US" dirty="0" smtClean="0"/>
              <a:t>, Rod Carew, and Johnny Bench were all rookies in 1967 … on their way to the Hall of Fame.  Mickey</a:t>
            </a:r>
            <a:r>
              <a:rPr lang="en-US" baseline="0" dirty="0" smtClean="0"/>
              <a:t> Mantle hit his 500</a:t>
            </a:r>
            <a:r>
              <a:rPr lang="en-US" baseline="30000" dirty="0" smtClean="0"/>
              <a:t>th</a:t>
            </a:r>
            <a:r>
              <a:rPr lang="en-US" baseline="0" dirty="0" smtClean="0"/>
              <a:t> HR.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1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Yaz</a:t>
            </a:r>
            <a:r>
              <a:rPr lang="en-US" dirty="0" smtClean="0"/>
              <a:t> won the triple crown with .326, 44 HR, and 121 RBI.            Orlando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Cepeda</a:t>
            </a:r>
            <a:r>
              <a:rPr lang="en-US" baseline="0" dirty="0" smtClean="0"/>
              <a:t> hit .325, had 25 HR and led NL with 111 RBI; was first-ever unanimous selection.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04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1967 was the first year that a Cy Young Award</a:t>
            </a:r>
            <a:r>
              <a:rPr lang="en-US" baseline="0" dirty="0" smtClean="0"/>
              <a:t> was given to pitchers in each league.  From ‘56 to ‘66 was only given to one pitcher across all of MLB.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8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 </a:t>
            </a:r>
            <a:r>
              <a:rPr lang="en-US" baseline="0" dirty="0" err="1" smtClean="0"/>
              <a:t>Campaneris</a:t>
            </a:r>
            <a:r>
              <a:rPr lang="en-US" baseline="0" dirty="0" smtClean="0"/>
              <a:t>’ cap – this was the last year the Athletics played in Kansas City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3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08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Mike has short “intro” to this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7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14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don’t do the seventh inning stretch south of the border.  But it is popular</a:t>
            </a:r>
            <a:r>
              <a:rPr lang="en-US" baseline="0" dirty="0" smtClean="0"/>
              <a:t> and fun to sing at the stadium in Latin America – usually between EVERY inning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92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They like to sing “El Rey” at </a:t>
            </a:r>
            <a:r>
              <a:rPr lang="en-US" baseline="0" dirty="0" err="1" smtClean="0"/>
              <a:t>Estadio</a:t>
            </a:r>
            <a:r>
              <a:rPr lang="en-US" baseline="0" dirty="0" smtClean="0"/>
              <a:t> Sonora in Hermosillo, the capital of the state of Sonora in Mexico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89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Key Red Sox – </a:t>
            </a:r>
            <a:r>
              <a:rPr lang="en-US" baseline="0" dirty="0" err="1" smtClean="0"/>
              <a:t>Yaz</a:t>
            </a:r>
            <a:r>
              <a:rPr lang="en-US" baseline="0" dirty="0" smtClean="0"/>
              <a:t>, Reggie Smith, George Scott, and Rico </a:t>
            </a:r>
            <a:r>
              <a:rPr lang="en-US" baseline="0" dirty="0" err="1" smtClean="0"/>
              <a:t>Petrocelli</a:t>
            </a:r>
            <a:r>
              <a:rPr lang="en-US" baseline="0" dirty="0" smtClean="0"/>
              <a:t>;  pitcher Jim </a:t>
            </a:r>
            <a:r>
              <a:rPr lang="en-US" baseline="0" dirty="0" err="1" smtClean="0"/>
              <a:t>Lonborg</a:t>
            </a:r>
            <a:r>
              <a:rPr lang="en-US" baseline="0" dirty="0" smtClean="0"/>
              <a:t>;   </a:t>
            </a:r>
            <a:r>
              <a:rPr lang="en-US" baseline="0" dirty="0" err="1" smtClean="0"/>
              <a:t>Mgr</a:t>
            </a:r>
            <a:r>
              <a:rPr lang="en-US" baseline="0" dirty="0" smtClean="0"/>
              <a:t> Dick Williams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91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04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32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97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 7 played at</a:t>
            </a:r>
            <a:r>
              <a:rPr lang="en-US" baseline="0" dirty="0" smtClean="0"/>
              <a:t> Fenway Park on Thursday, October 12, 1967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201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33rpm LPs</a:t>
            </a:r>
            <a:r>
              <a:rPr lang="en-US" baseline="0" dirty="0" smtClean="0"/>
              <a:t> were introduced – today 75 years ago – on June 21, 1948 !  They could play about 40 minutes, a big </a:t>
            </a:r>
            <a:r>
              <a:rPr lang="en-US" baseline="0" smtClean="0"/>
              <a:t>improvement over 5-min 78rpm.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36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Pontiac Catalina four door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38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Oldmobile</a:t>
            </a:r>
            <a:r>
              <a:rPr lang="en-US" dirty="0" smtClean="0"/>
              <a:t> 98 – it was huge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79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Mercury Monterey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084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Plymouth Belvedere – I did driver’s </a:t>
            </a:r>
            <a:r>
              <a:rPr lang="en-US" dirty="0" err="1" smtClean="0"/>
              <a:t>ed</a:t>
            </a:r>
            <a:r>
              <a:rPr lang="en-US" dirty="0" smtClean="0"/>
              <a:t> in one of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3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Famous model in her mini-skirt.  Leslie Hornby … better known as … Twiggy.  Is currently</a:t>
            </a:r>
            <a:r>
              <a:rPr lang="en-US" baseline="0" dirty="0" smtClean="0"/>
              <a:t> worth $44M and was made a Dame of the British Empire by </a:t>
            </a:r>
            <a:r>
              <a:rPr lang="en-US" baseline="0" dirty="0" err="1" smtClean="0"/>
              <a:t>Q.Elizabeth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1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</a:t>
            </a:r>
            <a:r>
              <a:rPr lang="en-US" baseline="0" dirty="0" smtClean="0"/>
              <a:t>– bell bottoms, peace symbol on her necklace; flower power;    the bouffant hair-do.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Beatle boots;  Nehru</a:t>
            </a:r>
            <a:r>
              <a:rPr lang="en-US" baseline="0" dirty="0" smtClean="0"/>
              <a:t> jacket – both popularized by the Beatles.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4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men’s “MOD” fashion – plaid jackets and pants; wide lapels; wide ties; big collars on shirts; longer hair and sideburns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4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88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6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C4D9-AE16-45FD-8C6B-868E8D7FD73F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g"/><Relationship Id="rId4" Type="http://schemas.openxmlformats.org/officeDocument/2006/relationships/hyperlink" Target="https://www.youtube.com/watch?v=HnHV5FaqvE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F4ibgcHQ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CAbaJPWiw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jpg"/><Relationship Id="rId7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g"/><Relationship Id="rId5" Type="http://schemas.openxmlformats.org/officeDocument/2006/relationships/image" Target="../media/image31.jpg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5.jpg"/><Relationship Id="rId7" Type="http://schemas.openxmlformats.org/officeDocument/2006/relationships/image" Target="../media/image5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Relationship Id="rId9" Type="http://schemas.openxmlformats.org/officeDocument/2006/relationships/image" Target="../media/image5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01Q1WMqQ_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513" y="139146"/>
            <a:ext cx="11277462" cy="938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AGE Thrive </a:t>
            </a:r>
            <a:r>
              <a:rPr lang="en-US" sz="3600" i="1" dirty="0" smtClean="0"/>
              <a:t>with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Baseball Memories</a:t>
            </a:r>
          </a:p>
          <a:p>
            <a:pPr algn="ctr"/>
            <a:r>
              <a:rPr lang="en-US" sz="2400" dirty="0" smtClean="0"/>
              <a:t>June 21, 2023</a:t>
            </a:r>
          </a:p>
          <a:p>
            <a:pPr algn="ctr"/>
            <a:r>
              <a:rPr lang="en-US" sz="2800" b="1" dirty="0" smtClean="0"/>
              <a:t>Agenda</a:t>
            </a:r>
          </a:p>
          <a:p>
            <a:r>
              <a:rPr lang="en-US" sz="2800" b="1" u="sng" dirty="0" smtClean="0"/>
              <a:t>Warm-up - Introductions</a:t>
            </a:r>
          </a:p>
          <a:p>
            <a:r>
              <a:rPr lang="en-US" sz="2800" b="1" dirty="0"/>
              <a:t>	</a:t>
            </a:r>
          </a:p>
          <a:p>
            <a:r>
              <a:rPr lang="en-US" sz="2800" b="1" u="sng" dirty="0" err="1" smtClean="0"/>
              <a:t>Gametime</a:t>
            </a:r>
            <a:r>
              <a:rPr lang="en-US" sz="2800" b="1" dirty="0" smtClean="0"/>
              <a:t> – The Year in Baseball – </a:t>
            </a:r>
            <a:r>
              <a:rPr lang="en-US" sz="4000" b="1" dirty="0" smtClean="0">
                <a:solidFill>
                  <a:srgbClr val="FF0000"/>
                </a:solidFill>
              </a:rPr>
              <a:t>1967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u="sng" dirty="0" smtClean="0"/>
              <a:t>Seventh Inning Stretch </a:t>
            </a:r>
            <a:r>
              <a:rPr lang="en-US" sz="2800" b="1" dirty="0" smtClean="0"/>
              <a:t>- “Take Me Out to the Ball Game”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		- Get Moving</a:t>
            </a:r>
          </a:p>
          <a:p>
            <a:endParaRPr lang="en-US" sz="2800" b="1" dirty="0" smtClean="0"/>
          </a:p>
          <a:p>
            <a:r>
              <a:rPr lang="en-US" sz="2800" b="1" u="sng" dirty="0" smtClean="0"/>
              <a:t>Extra Innings </a:t>
            </a:r>
            <a:r>
              <a:rPr lang="en-US" sz="2800" b="1" dirty="0" smtClean="0"/>
              <a:t>– More stuff from the ‘60s</a:t>
            </a:r>
          </a:p>
          <a:p>
            <a:r>
              <a:rPr lang="en-US" sz="2800" b="1" u="sng" dirty="0" smtClean="0"/>
              <a:t>Extra Innings </a:t>
            </a:r>
            <a:r>
              <a:rPr lang="en-US" sz="2800" b="1" dirty="0" smtClean="0"/>
              <a:t>- Memorabilia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60" y="5860906"/>
            <a:ext cx="3866322" cy="86321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40" y="5404105"/>
            <a:ext cx="1617692" cy="1538378"/>
          </a:xfrm>
          <a:prstGeom prst="rect">
            <a:avLst/>
          </a:prstGeom>
        </p:spPr>
      </p:pic>
      <p:pic>
        <p:nvPicPr>
          <p:cNvPr id="1026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66" y="129208"/>
            <a:ext cx="1456566" cy="14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" y="1075743"/>
            <a:ext cx="7371431" cy="5528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4077" y="361368"/>
            <a:ext cx="4803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was introduced in ‘67.</a:t>
            </a:r>
          </a:p>
          <a:p>
            <a:endParaRPr lang="en-US" sz="3200" dirty="0"/>
          </a:p>
          <a:p>
            <a:r>
              <a:rPr lang="en-US" sz="3200" dirty="0" smtClean="0"/>
              <a:t>The 428 ci. Engine was advertised to do 150 mph, but was clocked at </a:t>
            </a:r>
            <a:r>
              <a:rPr lang="en-US" sz="3200" b="1" i="1" dirty="0" smtClean="0">
                <a:solidFill>
                  <a:srgbClr val="FF0000"/>
                </a:solidFill>
              </a:rPr>
              <a:t>170 </a:t>
            </a:r>
            <a:r>
              <a:rPr lang="en-US" sz="3200" dirty="0" smtClean="0"/>
              <a:t>!</a:t>
            </a:r>
          </a:p>
          <a:p>
            <a:endParaRPr lang="en-US" sz="3200" dirty="0" smtClean="0"/>
          </a:p>
          <a:p>
            <a:r>
              <a:rPr lang="en-US" sz="3200" dirty="0" smtClean="0"/>
              <a:t>The prototype sold at auction in 2013 for $1.3M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88652" y="170868"/>
            <a:ext cx="6796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</a:t>
            </a:r>
            <a:r>
              <a:rPr lang="en-US" sz="4800" b="1" dirty="0" smtClean="0"/>
              <a:t> Shelby GT500 Mustang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744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640"/>
            <a:ext cx="7004304" cy="52532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1287" y="422529"/>
            <a:ext cx="4443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was first introduced in 1953 as a six-cylinder convertible.</a:t>
            </a:r>
          </a:p>
          <a:p>
            <a:endParaRPr lang="en-US" sz="3200" dirty="0"/>
          </a:p>
          <a:p>
            <a:r>
              <a:rPr lang="en-US" sz="3200" dirty="0" smtClean="0"/>
              <a:t>Unique fiberglass body.</a:t>
            </a:r>
          </a:p>
          <a:p>
            <a:endParaRPr lang="en-US" sz="3200" dirty="0"/>
          </a:p>
          <a:p>
            <a:r>
              <a:rPr lang="en-US" sz="3200" dirty="0" smtClean="0"/>
              <a:t>Gradually became more popular as high-performance engines were introduced.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82248" y="317754"/>
            <a:ext cx="5655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</a:t>
            </a:r>
            <a:r>
              <a:rPr lang="en-US" dirty="0" smtClean="0"/>
              <a:t> </a:t>
            </a:r>
            <a:r>
              <a:rPr lang="en-US" sz="4800" b="1" dirty="0" smtClean="0"/>
              <a:t>Chevrolet Corvette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635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7" y="1198790"/>
            <a:ext cx="6624438" cy="4947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60845" y="363915"/>
            <a:ext cx="55264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Plymouth Barracuda </a:t>
            </a:r>
            <a:r>
              <a:rPr lang="en-US" sz="3200" dirty="0" smtClean="0"/>
              <a:t>was one of Chrysler Corporation’s “muscle cars”.</a:t>
            </a:r>
          </a:p>
          <a:p>
            <a:endParaRPr lang="en-US" sz="3200" dirty="0"/>
          </a:p>
          <a:p>
            <a:r>
              <a:rPr lang="en-US" sz="3200" dirty="0" smtClean="0"/>
              <a:t>It was first introduced in 1964 as a sporty alternative to the Plymouth Valiant.</a:t>
            </a:r>
          </a:p>
          <a:p>
            <a:endParaRPr lang="en-US" sz="3200" dirty="0" smtClean="0"/>
          </a:p>
          <a:p>
            <a:r>
              <a:rPr lang="en-US" sz="3200" dirty="0" smtClean="0"/>
              <a:t>It was redesigned in ‘67 to make it more “sleek” and introduce V8 engine options.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76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455" y="-18661"/>
            <a:ext cx="7401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1967 at the Movies</a:t>
            </a:r>
            <a:endParaRPr lang="en-US" sz="7200" dirty="0"/>
          </a:p>
        </p:txBody>
      </p:sp>
      <p:pic>
        <p:nvPicPr>
          <p:cNvPr id="1026" name="Picture 2" descr="http://www.marcustheatres.com/media/images/gallery-images/majestic-cinema-of-brookfield/41-majesticbrookfield-exterior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1079833"/>
            <a:ext cx="8563846" cy="570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4167" y="0"/>
            <a:ext cx="333724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Famous quotes from top</a:t>
            </a:r>
          </a:p>
          <a:p>
            <a:pPr algn="ctr"/>
            <a:r>
              <a:rPr lang="en-US" sz="4000" b="1" dirty="0" smtClean="0"/>
              <a:t>1967 movies.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See if you can name the movie based upon a famous line in the script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8" y="67779"/>
            <a:ext cx="4119419" cy="55961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0588" y="458133"/>
            <a:ext cx="616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“We’re the Barrow Gang.  We rob banks.”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588" y="2062065"/>
            <a:ext cx="57756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Starred Warren Beatty and Faye Dunaway in the title roles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130274"/>
            <a:ext cx="7038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Nominated for 10 Oscars and won for Best Supporting Actress </a:t>
            </a:r>
          </a:p>
          <a:p>
            <a:pPr algn="ctr"/>
            <a:r>
              <a:rPr lang="en-US" sz="4000" dirty="0" smtClean="0"/>
              <a:t>and 	Best Cinematography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3643" y="5822614"/>
            <a:ext cx="5614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Bonnie and Clyde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826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532" y="292350"/>
            <a:ext cx="12106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</a:t>
            </a:r>
            <a:r>
              <a:rPr lang="en-US" sz="3200" dirty="0" smtClean="0"/>
              <a:t>What do they call you …?”  </a:t>
            </a:r>
            <a:r>
              <a:rPr lang="en-US" sz="4800" b="1" dirty="0" smtClean="0"/>
              <a:t>“They call me Mister Tibbs!”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7570" y="1244139"/>
            <a:ext cx="37102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Sidney Poitier and Rod </a:t>
            </a:r>
            <a:r>
              <a:rPr lang="en-US" sz="4000" dirty="0" err="1" smtClean="0"/>
              <a:t>Stieger</a:t>
            </a:r>
            <a:r>
              <a:rPr lang="en-US" sz="4000" dirty="0" smtClean="0"/>
              <a:t> starred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0588" y="3562143"/>
            <a:ext cx="3904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Won 5 Academy Awards including Best Picture and Best Actor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100" y="1244139"/>
            <a:ext cx="7869900" cy="4636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22100" y="5842337"/>
            <a:ext cx="755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In the Heat of the Night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676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3596" y="64941"/>
            <a:ext cx="5566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“What we’ve got here is a failure to communicate.”</a:t>
            </a:r>
            <a:endParaRPr lang="en-US" sz="4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3596" y="2539862"/>
            <a:ext cx="51788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Starred Paul Newman in the title role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596" y="3982493"/>
            <a:ext cx="51788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Nominated for 4 Oscars and won for Best Supporting Actor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63" y="325386"/>
            <a:ext cx="6625938" cy="5311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0736" y="5824935"/>
            <a:ext cx="5023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Cool Hand Luke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141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01" y="386358"/>
            <a:ext cx="6769608" cy="50772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577" y="0"/>
            <a:ext cx="4530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“Mrs. Robinson, are you trying to seduce me?”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6578" y="2112732"/>
            <a:ext cx="45309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Dustin Hoffman starred in the title role.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7423" y="5684363"/>
            <a:ext cx="44303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The Graduate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06578" y="3940068"/>
            <a:ext cx="47836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Simon and Garfunkel did most of the sound track including “Mrs. Robinson” with the baseball reference “Where have you gone Joe DiMaggio…”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618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09" y="1496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1967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… the pro football field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97" y="2463281"/>
            <a:ext cx="5806136" cy="3890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37939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09" y="1882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1967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the “ </a:t>
            </a:r>
            <a:r>
              <a:rPr lang="en-US" sz="8900" b="1" dirty="0" smtClean="0"/>
              <a:t>Ice Bowl </a:t>
            </a:r>
            <a:r>
              <a:rPr lang="en-US" sz="6000" dirty="0" smtClean="0"/>
              <a:t>“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2" y="1631416"/>
            <a:ext cx="7194620" cy="522658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6" y="4311870"/>
            <a:ext cx="4164932" cy="2546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109" y="13291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541" y="1631416"/>
            <a:ext cx="40177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Cowboys vs. Packers at </a:t>
            </a:r>
            <a:r>
              <a:rPr lang="en-US" sz="3200" dirty="0" err="1" smtClean="0"/>
              <a:t>Lambeau</a:t>
            </a:r>
            <a:r>
              <a:rPr lang="en-US" sz="3200" dirty="0" smtClean="0"/>
              <a:t> Field</a:t>
            </a:r>
          </a:p>
          <a:p>
            <a:endParaRPr lang="en-US" sz="3200" dirty="0"/>
          </a:p>
          <a:p>
            <a:r>
              <a:rPr lang="en-US" sz="3200" dirty="0" smtClean="0"/>
              <a:t>Coldest Game ever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4486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The Year in Baseball:</a:t>
            </a:r>
            <a:br>
              <a:rPr lang="en-US" sz="6600" b="1" dirty="0" smtClean="0"/>
            </a:br>
            <a:r>
              <a:rPr lang="en-US" sz="6600" b="1" dirty="0"/>
              <a:t/>
            </a:r>
            <a:br>
              <a:rPr lang="en-US" sz="6600" b="1" dirty="0"/>
            </a:br>
            <a:r>
              <a:rPr lang="en-US" sz="9600" b="1" dirty="0" smtClean="0"/>
              <a:t>1967</a:t>
            </a:r>
            <a:endParaRPr lang="en-US" sz="9600" b="1" dirty="0"/>
          </a:p>
        </p:txBody>
      </p:sp>
      <p:pic>
        <p:nvPicPr>
          <p:cNvPr id="3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468047"/>
            <a:ext cx="2789409" cy="278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1967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226052" y="6012630"/>
            <a:ext cx="373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8629" y="6049189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</a:t>
            </a:r>
            <a:r>
              <a:rPr lang="en-US" sz="3600" dirty="0" smtClean="0"/>
              <a:t>Future Hall of Famers that were rookies in ’67    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" y="1603248"/>
            <a:ext cx="2117169" cy="3188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85" y="1603248"/>
            <a:ext cx="2110574" cy="3178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54" y="1603248"/>
            <a:ext cx="2110574" cy="3178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23" y="1603248"/>
            <a:ext cx="2110574" cy="3178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65" y="621310"/>
            <a:ext cx="2380217" cy="3570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3508" y="5657671"/>
            <a:ext cx="2539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Hit his 500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</a:t>
            </a:r>
          </a:p>
          <a:p>
            <a:pPr algn="ctr"/>
            <a:r>
              <a:rPr lang="en-US" sz="3600" dirty="0" smtClean="0"/>
              <a:t>homer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8175" y="4791456"/>
            <a:ext cx="181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Reggie Jackson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6185" y="4791456"/>
            <a:ext cx="2042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Tom </a:t>
            </a:r>
            <a:r>
              <a:rPr lang="en-US" sz="3600" b="1" dirty="0" err="1" smtClean="0"/>
              <a:t>Seaver</a:t>
            </a:r>
            <a:endParaRPr lang="en-US" sz="3600" b="1" dirty="0"/>
          </a:p>
          <a:p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37413" y="4848860"/>
            <a:ext cx="1389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Rod</a:t>
            </a:r>
          </a:p>
          <a:p>
            <a:pPr algn="ctr"/>
            <a:r>
              <a:rPr lang="en-US" sz="3600" b="1" dirty="0" smtClean="0"/>
              <a:t>Carew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20498" y="4849088"/>
            <a:ext cx="16238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Johnny</a:t>
            </a:r>
          </a:p>
          <a:p>
            <a:pPr algn="ctr"/>
            <a:r>
              <a:rPr lang="en-US" sz="3600" b="1" dirty="0" smtClean="0"/>
              <a:t>Bench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26126" y="4438676"/>
            <a:ext cx="1566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Mickey</a:t>
            </a:r>
          </a:p>
          <a:p>
            <a:r>
              <a:rPr lang="en-US" sz="3600" b="1" dirty="0" smtClean="0"/>
              <a:t>Mantle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735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338" y="127958"/>
            <a:ext cx="10515600" cy="894681"/>
          </a:xfrm>
        </p:spPr>
        <p:txBody>
          <a:bodyPr/>
          <a:lstStyle/>
          <a:p>
            <a:pPr algn="ctr"/>
            <a:r>
              <a:rPr lang="en-US" sz="3600" b="1" dirty="0" smtClean="0"/>
              <a:t>League Most Valuable Players: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80" y="855202"/>
            <a:ext cx="2834291" cy="4268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05" y="855202"/>
            <a:ext cx="2868428" cy="4302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42624" y="5142882"/>
            <a:ext cx="1295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“</a:t>
            </a:r>
            <a:r>
              <a:rPr lang="en-US" sz="4000" dirty="0" err="1" smtClean="0"/>
              <a:t>Yaz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955166" y="5123311"/>
            <a:ext cx="276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4000" dirty="0" smtClean="0"/>
              <a:t>“Cha </a:t>
            </a:r>
            <a:r>
              <a:rPr lang="en-US" sz="4000" dirty="0" err="1" smtClean="0"/>
              <a:t>Cha</a:t>
            </a:r>
            <a:r>
              <a:rPr lang="en-US" sz="4000" dirty="0" smtClean="0"/>
              <a:t>”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18338" y="5762355"/>
            <a:ext cx="4307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Won the </a:t>
            </a:r>
            <a:r>
              <a:rPr lang="en-US" sz="2800" dirty="0"/>
              <a:t>triple crown </a:t>
            </a:r>
            <a:r>
              <a:rPr lang="en-US" sz="2800" dirty="0" smtClean="0"/>
              <a:t>hitting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.326, 44 HR, and 121 RBI.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8875" y="5802571"/>
            <a:ext cx="3651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Hit </a:t>
            </a:r>
            <a:r>
              <a:rPr lang="en-US" sz="2800" dirty="0"/>
              <a:t>.325, had 25 HR </a:t>
            </a:r>
            <a:endParaRPr lang="en-US" sz="2800" dirty="0" smtClean="0"/>
          </a:p>
          <a:p>
            <a:pPr algn="ctr"/>
            <a:r>
              <a:rPr lang="en-US" sz="2800" dirty="0" smtClean="0"/>
              <a:t>and </a:t>
            </a:r>
            <a:r>
              <a:rPr lang="en-US" sz="2800" dirty="0"/>
              <a:t>led NL with 111 RBI</a:t>
            </a:r>
          </a:p>
        </p:txBody>
      </p:sp>
    </p:spTree>
    <p:extLst>
      <p:ext uri="{BB962C8B-B14F-4D97-AF65-F5344CB8AC3E}">
        <p14:creationId xmlns:p14="http://schemas.microsoft.com/office/powerpoint/2010/main" val="33576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293" y="276259"/>
            <a:ext cx="10515600" cy="685616"/>
          </a:xfrm>
        </p:spPr>
        <p:txBody>
          <a:bodyPr/>
          <a:lstStyle/>
          <a:p>
            <a:pPr algn="ctr"/>
            <a:r>
              <a:rPr lang="en-US" sz="4000" b="1" dirty="0" smtClean="0"/>
              <a:t>Cy Young Award Winners:</a:t>
            </a:r>
          </a:p>
          <a:p>
            <a:pPr algn="ctr"/>
            <a:endParaRPr lang="en-US" dirty="0"/>
          </a:p>
          <a:p>
            <a:pPr algn="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424" y="5423786"/>
            <a:ext cx="436690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Jim </a:t>
            </a:r>
            <a:r>
              <a:rPr lang="en-US" sz="3200" dirty="0" err="1" smtClean="0"/>
              <a:t>Lonborg</a:t>
            </a:r>
            <a:endParaRPr lang="en-US" sz="3200" dirty="0" smtClean="0"/>
          </a:p>
          <a:p>
            <a:pPr algn="ctr"/>
            <a:r>
              <a:rPr lang="en-US" dirty="0" smtClean="0"/>
              <a:t>22-9	        3.16 ERA         273 IP        246 K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2610" y="5415065"/>
            <a:ext cx="37176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Mike McCormick</a:t>
            </a:r>
          </a:p>
          <a:p>
            <a:pPr algn="ctr"/>
            <a:r>
              <a:rPr lang="en-US" dirty="0" smtClean="0"/>
              <a:t>22-10        2.85 ERA      262 IP      150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59" y="1081185"/>
            <a:ext cx="2798737" cy="4214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82" y="1081184"/>
            <a:ext cx="2809712" cy="42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06306" y="240672"/>
            <a:ext cx="6756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League Leaders in Stolen Bases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89166" y="5794313"/>
            <a:ext cx="2995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Dagoberto</a:t>
            </a:r>
            <a:r>
              <a:rPr lang="en-US" dirty="0" smtClean="0"/>
              <a:t> “Bert” </a:t>
            </a:r>
            <a:r>
              <a:rPr lang="en-US" dirty="0" err="1" smtClean="0"/>
              <a:t>Campaneris</a:t>
            </a:r>
            <a:endParaRPr lang="en-US" dirty="0"/>
          </a:p>
          <a:p>
            <a:pPr algn="ctr"/>
            <a:r>
              <a:rPr lang="en-US" dirty="0" smtClean="0"/>
              <a:t>55 steals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56172" y="5794313"/>
            <a:ext cx="1104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Lou Brock</a:t>
            </a:r>
          </a:p>
          <a:p>
            <a:pPr algn="ctr"/>
            <a:r>
              <a:rPr lang="en-US" dirty="0" smtClean="0"/>
              <a:t>52 steals 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7" y="1025750"/>
            <a:ext cx="2996608" cy="451253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50" y="1025750"/>
            <a:ext cx="2996608" cy="4512538"/>
          </a:xfrm>
        </p:spPr>
      </p:pic>
    </p:spTree>
    <p:extLst>
      <p:ext uri="{BB962C8B-B14F-4D97-AF65-F5344CB8AC3E}">
        <p14:creationId xmlns:p14="http://schemas.microsoft.com/office/powerpoint/2010/main" val="25551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98" y="5081954"/>
            <a:ext cx="10515600" cy="1026238"/>
          </a:xfrm>
        </p:spPr>
        <p:txBody>
          <a:bodyPr/>
          <a:lstStyle/>
          <a:p>
            <a:pPr algn="ctr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Inning Stretch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" y="539496"/>
            <a:ext cx="11473839" cy="4187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05628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64664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72272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59832" y="790280"/>
            <a:ext cx="1166080" cy="10385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86" y="79671"/>
            <a:ext cx="6237961" cy="22768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90466" y="173737"/>
            <a:ext cx="5486400" cy="612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0466" y="3831336"/>
            <a:ext cx="5422138" cy="1005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“Take Me Out to the Ballgame”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91072" y="5404104"/>
            <a:ext cx="5087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4"/>
              </a:rPr>
              <a:t>https://www.youtube.com/watch?v=HnHV5FaqvEs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764"/>
            <a:ext cx="6291072" cy="47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027" y="5239512"/>
            <a:ext cx="10222738" cy="100545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“Deep in the Heart of Texas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86211" y="6108192"/>
            <a:ext cx="495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hlinkClick r:id="rId3"/>
              </a:rPr>
              <a:t>https://www.youtube.com/watch?v=VGF4ibgcHQE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0"/>
            <a:ext cx="7936519" cy="5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62" y="-85725"/>
            <a:ext cx="7806612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¡ </a:t>
            </a:r>
            <a:r>
              <a:rPr lang="en-US" sz="6000" dirty="0" err="1" smtClean="0"/>
              <a:t>Música</a:t>
            </a:r>
            <a:r>
              <a:rPr lang="en-US" sz="6000" dirty="0" smtClean="0"/>
              <a:t> al </a:t>
            </a:r>
            <a:r>
              <a:rPr lang="en-US" sz="6000" dirty="0" err="1" smtClean="0"/>
              <a:t>estadio</a:t>
            </a:r>
            <a:r>
              <a:rPr lang="en-US" sz="6000" dirty="0" smtClean="0"/>
              <a:t> !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1945" y="5751576"/>
            <a:ext cx="514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" y="973759"/>
            <a:ext cx="8822054" cy="5884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0782" y="1239838"/>
            <a:ext cx="31812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It can be very loud at: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err="1" smtClean="0"/>
              <a:t>Estadio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4000" dirty="0" smtClean="0"/>
              <a:t>Hiram Bithorn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in San Juan, Puerto Rico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74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09" y="-9525"/>
            <a:ext cx="7806612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¡ </a:t>
            </a:r>
            <a:r>
              <a:rPr lang="en-US" sz="6000" dirty="0" err="1" smtClean="0"/>
              <a:t>Música</a:t>
            </a:r>
            <a:r>
              <a:rPr lang="en-US" sz="6000" dirty="0" smtClean="0"/>
              <a:t> al </a:t>
            </a:r>
            <a:r>
              <a:rPr lang="en-US" sz="6000" dirty="0" err="1" smtClean="0"/>
              <a:t>estadio</a:t>
            </a:r>
            <a:r>
              <a:rPr lang="en-US" sz="6000" dirty="0" smtClean="0"/>
              <a:t> !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1945" y="5751576"/>
            <a:ext cx="514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9842" y="5879335"/>
            <a:ext cx="5023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www.youtube.com/watch?v=QTCAbaJPWiw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000124"/>
            <a:ext cx="9494887" cy="5340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34899" y="1685925"/>
            <a:ext cx="27571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Likewise at: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/>
              <a:t>Estadio</a:t>
            </a:r>
            <a:r>
              <a:rPr lang="en-US" sz="3200" dirty="0" smtClean="0"/>
              <a:t> Sonora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in Hermosillo,</a:t>
            </a:r>
          </a:p>
          <a:p>
            <a:pPr algn="ctr"/>
            <a:r>
              <a:rPr lang="en-US" sz="3200" dirty="0" smtClean="0"/>
              <a:t>Sonora, Mexico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14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15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1967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The American League had one of its closest pennant races ever!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2480437"/>
            <a:ext cx="2587752" cy="2587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60" y="2480437"/>
            <a:ext cx="2664256" cy="2650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56" y="2480437"/>
            <a:ext cx="2714244" cy="2714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12" y="2480437"/>
            <a:ext cx="4879623" cy="2744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4043" y="5452503"/>
            <a:ext cx="1065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Going into the last week of the regular season, any of these four teams could have won the pennant!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34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664" y="0"/>
            <a:ext cx="9144000" cy="1399895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1967 - Fashion</a:t>
            </a:r>
            <a:endParaRPr lang="en-US" sz="8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29" y="1399895"/>
            <a:ext cx="7730269" cy="51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1967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Final American League Season Standings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8840"/>
              </p:ext>
            </p:extLst>
          </p:nvPr>
        </p:nvGraphicFramePr>
        <p:xfrm>
          <a:off x="3200400" y="1690688"/>
          <a:ext cx="5623559" cy="5193132"/>
        </p:xfrm>
        <a:graphic>
          <a:graphicData uri="http://schemas.openxmlformats.org/drawingml/2006/table">
            <a:tbl>
              <a:tblPr/>
              <a:tblGrid>
                <a:gridCol w="1627632"/>
                <a:gridCol w="1444752"/>
                <a:gridCol w="1298448"/>
                <a:gridCol w="137160"/>
                <a:gridCol w="1115567"/>
              </a:tblGrid>
              <a:tr h="512158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1967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American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League Team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12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Team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3888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Red Sox</a:t>
                      </a: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Tigers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 smtClean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Twins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 smtClean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White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Sox</a:t>
                      </a:r>
                      <a:endParaRPr lang="en-US" sz="24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 smtClean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854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Angels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Senators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15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Orioles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76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15</a:t>
                      </a:r>
                      <a:r>
                        <a:rPr lang="en-US" sz="1600" baseline="0" dirty="0" smtClean="0">
                          <a:effectLst/>
                        </a:rPr>
                        <a:t>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Indians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Yankees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11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Athletics</a:t>
                      </a:r>
                      <a:endParaRPr lang="en-US" sz="18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29</a:t>
                      </a:r>
                      <a:r>
                        <a:rPr lang="en-US" sz="1600" baseline="0" dirty="0" smtClean="0">
                          <a:effectLst/>
                        </a:rPr>
                        <a:t>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8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516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1967 A.L. champs – key Red Sox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3534634" y="3215116"/>
            <a:ext cx="114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Tony Oliva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2833" y="6317526"/>
            <a:ext cx="160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Camilo Pasqual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2" y="2224167"/>
            <a:ext cx="1979216" cy="296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03" y="2224168"/>
            <a:ext cx="1971485" cy="296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03" y="1003697"/>
            <a:ext cx="1825199" cy="2748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59" y="1005879"/>
            <a:ext cx="1823750" cy="27463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03" y="3912254"/>
            <a:ext cx="1791514" cy="26978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11" y="3912254"/>
            <a:ext cx="1860198" cy="2801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039" y="2084379"/>
            <a:ext cx="4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555" y="4869826"/>
            <a:ext cx="86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George</a:t>
            </a:r>
          </a:p>
          <a:p>
            <a:pPr algn="ctr"/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8809" y="1004153"/>
            <a:ext cx="80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Reggie</a:t>
            </a:r>
          </a:p>
          <a:p>
            <a:pPr algn="ctr"/>
            <a:r>
              <a:rPr lang="en-US" dirty="0" smtClean="0"/>
              <a:t>Smith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88809" y="6067162"/>
            <a:ext cx="1059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Rico</a:t>
            </a:r>
          </a:p>
          <a:p>
            <a:pPr algn="ctr"/>
            <a:r>
              <a:rPr lang="en-US" dirty="0" err="1" smtClean="0"/>
              <a:t>Petrocelli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88116" y="5385927"/>
            <a:ext cx="131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Jim </a:t>
            </a:r>
            <a:r>
              <a:rPr lang="en-US" dirty="0" err="1" smtClean="0"/>
              <a:t>Lonborg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667765" y="5388252"/>
            <a:ext cx="1910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Mgr. Dick Williams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" y="44234"/>
            <a:ext cx="4656074" cy="6813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7110" y="149290"/>
            <a:ext cx="67367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</a:t>
            </a:r>
            <a:r>
              <a:rPr lang="en-US" sz="4000" dirty="0" err="1" smtClean="0"/>
              <a:t>Yaz</a:t>
            </a:r>
            <a:r>
              <a:rPr lang="en-US" sz="4000" dirty="0" smtClean="0"/>
              <a:t>” had a great year in 1967!</a:t>
            </a:r>
          </a:p>
          <a:p>
            <a:endParaRPr lang="en-US" sz="4000" dirty="0" smtClean="0"/>
          </a:p>
          <a:p>
            <a:r>
              <a:rPr lang="en-US" sz="4000" dirty="0" smtClean="0"/>
              <a:t>He won the A.L. Triple Crown, leading in batting average, home runs, and RBI</a:t>
            </a:r>
          </a:p>
          <a:p>
            <a:endParaRPr lang="en-US" sz="4000" dirty="0"/>
          </a:p>
          <a:p>
            <a:r>
              <a:rPr lang="en-US" sz="4000" dirty="0" smtClean="0"/>
              <a:t>He was the </a:t>
            </a:r>
            <a:r>
              <a:rPr lang="en-US" sz="4000" smtClean="0"/>
              <a:t>last </a:t>
            </a:r>
            <a:r>
              <a:rPr lang="en-US" sz="4000" smtClean="0"/>
              <a:t>player </a:t>
            </a:r>
            <a:r>
              <a:rPr lang="en-US" sz="4000" dirty="0" smtClean="0"/>
              <a:t>to do so until Miguel Cabrera in 2012.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89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1967 </a:t>
            </a:r>
            <a:r>
              <a:rPr lang="en-US" sz="6000" dirty="0"/>
              <a:t>-- On the Field</a:t>
            </a:r>
            <a:r>
              <a:rPr lang="en-US" sz="6000" dirty="0" smtClean="0"/>
              <a:t>:</a:t>
            </a:r>
            <a:br>
              <a:rPr lang="en-US" sz="6000" dirty="0" smtClean="0"/>
            </a:br>
            <a:r>
              <a:rPr lang="en-US" sz="4000" dirty="0" smtClean="0"/>
              <a:t>Final National League Standings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504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07"/>
              </p:ext>
            </p:extLst>
          </p:nvPr>
        </p:nvGraphicFramePr>
        <p:xfrm>
          <a:off x="3136392" y="1690688"/>
          <a:ext cx="5596129" cy="5058990"/>
        </p:xfrm>
        <a:graphic>
          <a:graphicData uri="http://schemas.openxmlformats.org/drawingml/2006/table">
            <a:tbl>
              <a:tblPr/>
              <a:tblGrid>
                <a:gridCol w="1670754"/>
                <a:gridCol w="1428226"/>
                <a:gridCol w="1266540"/>
                <a:gridCol w="152704"/>
                <a:gridCol w="1077905"/>
              </a:tblGrid>
              <a:tr h="513968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1967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National </a:t>
                      </a:r>
                      <a:r>
                        <a:rPr lang="en-US" b="1" dirty="0" smtClean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League Team </a:t>
                      </a:r>
                      <a:r>
                        <a:rPr lang="en-US" b="1" dirty="0">
                          <a:solidFill>
                            <a:schemeClr val="accent1"/>
                          </a:solidFill>
                          <a:effectLst/>
                          <a:latin typeface="Georgia" panose="02040502050405020303" pitchFamily="18" charset="0"/>
                        </a:rPr>
                        <a:t>Standings</a:t>
                      </a:r>
                    </a:p>
                  </a:txBody>
                  <a:tcPr marL="30480" marR="30480" marT="38100" marB="762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143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  <a:effectLst/>
                        </a:rPr>
                        <a:t>Team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Wins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Losses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FFFF"/>
                          </a:solidFill>
                          <a:effectLst/>
                        </a:rPr>
                        <a:t>GB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3201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1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Cardinals</a:t>
                      </a:r>
                      <a:endParaRPr lang="en-US" sz="2800" b="1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>
                          <a:effectLst/>
                        </a:rPr>
                        <a:t>0</a:t>
                      </a: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Giants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 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Cubs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14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Reds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14 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Phillies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82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80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19 </a:t>
                      </a:r>
                      <a:r>
                        <a:rPr lang="en-US" sz="1600" baseline="0" dirty="0" smtClean="0">
                          <a:effectLst/>
                        </a:rPr>
                        <a:t>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Pirates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20  </a:t>
                      </a:r>
                      <a:r>
                        <a:rPr lang="en-US" sz="1600" baseline="0" dirty="0" smtClean="0">
                          <a:effectLst/>
                        </a:rPr>
                        <a:t>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014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Braves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77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85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24 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4579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Dodgers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73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89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28 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99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Astros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69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93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32 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  <a:tr h="3897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</a:rPr>
                        <a:t>Mets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61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101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 smtClean="0">
                          <a:effectLst/>
                        </a:rPr>
                        <a:t>40   1/2</a:t>
                      </a:r>
                      <a:endParaRPr lang="en-US" sz="1600" dirty="0">
                        <a:effectLst/>
                      </a:endParaRPr>
                    </a:p>
                  </a:txBody>
                  <a:tcPr marL="30480" marR="30480" marT="30480" marB="3048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5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99" y="80040"/>
            <a:ext cx="10515600" cy="99669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1967 N.L. champs – key Cardinals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90879" y="3644883"/>
            <a:ext cx="130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Maury Wills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150" y="3644883"/>
            <a:ext cx="11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Ron Fairly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8463" y="364488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Wes Parker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9648" y="6388084"/>
            <a:ext cx="144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 Drysdale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6341" y="6388084"/>
            <a:ext cx="14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Sandy Koufax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9738" y="6388084"/>
            <a:ext cx="1550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Claude Osteen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9" y="1415498"/>
            <a:ext cx="1725710" cy="25987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10" y="1414505"/>
            <a:ext cx="1680363" cy="25304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9" y="1355492"/>
            <a:ext cx="1771503" cy="26572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448" y="1355492"/>
            <a:ext cx="1830059" cy="2745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63" y="1414505"/>
            <a:ext cx="1988813" cy="2519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090" y="986160"/>
            <a:ext cx="11620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Lou Brock                       Roger Maris                      Julian Javier                              Bob Gibson                     Mgr. Red Schoendienst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49" y="3939540"/>
            <a:ext cx="1945639" cy="2918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121" y="6159360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Orlando </a:t>
            </a:r>
            <a:r>
              <a:rPr lang="en-US" dirty="0" err="1" smtClean="0"/>
              <a:t>Cepeda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00" y="3970163"/>
            <a:ext cx="2101187" cy="2931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6068" y="615936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Curt Flood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1967 World Series</a:t>
            </a:r>
            <a:endParaRPr lang="en-US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63845" y="2722832"/>
            <a:ext cx="74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vs.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43256" y="5560960"/>
            <a:ext cx="11932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“The Impossible Dream” collides with “El </a:t>
            </a:r>
            <a:r>
              <a:rPr lang="en-US" sz="4000" dirty="0" err="1" smtClean="0"/>
              <a:t>Birdos</a:t>
            </a:r>
            <a:r>
              <a:rPr lang="en-US" sz="4000" dirty="0" smtClean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1" y="1397389"/>
            <a:ext cx="4818030" cy="3613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80" y="1269373"/>
            <a:ext cx="4009264" cy="39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6145631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1967 World Series</a:t>
            </a:r>
            <a:endParaRPr lang="en-US" sz="6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4" y="1076311"/>
            <a:ext cx="7215479" cy="5772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7415" y="198487"/>
            <a:ext cx="34107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“First Title in 21 Years,</a:t>
            </a:r>
          </a:p>
          <a:p>
            <a:pPr algn="ctr"/>
            <a:r>
              <a:rPr lang="en-US" sz="2400" dirty="0" smtClean="0"/>
              <a:t>Face Cardinals Again”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A rematch of the </a:t>
            </a:r>
          </a:p>
          <a:p>
            <a:pPr algn="ctr"/>
            <a:r>
              <a:rPr lang="en-US" sz="2400" dirty="0" smtClean="0"/>
              <a:t>1946 World Series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59" y="2094438"/>
            <a:ext cx="4136202" cy="475425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547104" y="960120"/>
            <a:ext cx="1682496" cy="24231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0" y="2531562"/>
            <a:ext cx="579643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 smtClean="0"/>
              <a:t>1967 World Series</a:t>
            </a:r>
            <a:br>
              <a:rPr lang="en-US" sz="67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>Game 7</a:t>
            </a:r>
            <a:br>
              <a:rPr lang="en-US" sz="6000" b="1" dirty="0" smtClean="0"/>
            </a:br>
            <a:r>
              <a:rPr lang="en-US" sz="6000" b="1" dirty="0" smtClean="0"/>
              <a:t>Fenway Park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2754" y="4818627"/>
            <a:ext cx="5307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www.youtube.com/watch?v=H01Q1WMqQ_U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96" y="8883"/>
            <a:ext cx="5574792" cy="678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673" y="4451331"/>
            <a:ext cx="694215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/>
              <a:t>Extra Innings!</a:t>
            </a:r>
          </a:p>
          <a:p>
            <a:pPr algn="ctr"/>
            <a:endParaRPr lang="en-US" sz="3600" dirty="0"/>
          </a:p>
          <a:p>
            <a:pPr algn="ctr"/>
            <a:r>
              <a:rPr lang="en-US" sz="4800" dirty="0" smtClean="0"/>
              <a:t>More Stuff from the 1960’s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52" y="52019"/>
            <a:ext cx="7744408" cy="43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9" y="0"/>
            <a:ext cx="516934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6520" y="412790"/>
            <a:ext cx="4734181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Things we don’t have anymore: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Sears </a:t>
            </a:r>
          </a:p>
          <a:p>
            <a:pPr algn="ctr"/>
            <a:r>
              <a:rPr lang="en-US" sz="5400" dirty="0" smtClean="0"/>
              <a:t>Summer catalog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843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302"/>
            <a:ext cx="63758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1967 -- Off the Field: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818702" y="1043812"/>
            <a:ext cx="3852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“Mod” </a:t>
            </a:r>
            <a:r>
              <a:rPr lang="en-US" sz="6000" dirty="0" smtClean="0"/>
              <a:t>fashion was in vogue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26" y="162302"/>
            <a:ext cx="4829005" cy="6706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660" y="4172191"/>
            <a:ext cx="3065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Leslie Hornby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0727" y="5058073"/>
            <a:ext cx="829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aka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348371" y="5493407"/>
            <a:ext cx="3144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Twiggy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7762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578" y="170194"/>
            <a:ext cx="45559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Baseball superstar</a:t>
            </a:r>
          </a:p>
          <a:p>
            <a:pPr algn="ctr"/>
            <a:r>
              <a:rPr lang="en-US" sz="5400" dirty="0" smtClean="0"/>
              <a:t>Ted Williams</a:t>
            </a:r>
          </a:p>
          <a:p>
            <a:pPr algn="ctr"/>
            <a:r>
              <a:rPr lang="en-US" sz="5400" dirty="0" smtClean="0"/>
              <a:t>promoted Sears’</a:t>
            </a:r>
          </a:p>
          <a:p>
            <a:pPr algn="ctr"/>
            <a:r>
              <a:rPr lang="en-US" sz="5400" dirty="0" smtClean="0"/>
              <a:t>“J.C. Higgins” sporting goods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99" y="-92015"/>
            <a:ext cx="5408572" cy="69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1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320693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4000" dirty="0"/>
          </a:p>
          <a:p>
            <a:pPr algn="ctr"/>
            <a:r>
              <a:rPr lang="en-US" sz="5400" dirty="0"/>
              <a:t>Sears </a:t>
            </a:r>
          </a:p>
          <a:p>
            <a:pPr algn="ctr"/>
            <a:r>
              <a:rPr lang="en-US" sz="5400" dirty="0"/>
              <a:t>Summer </a:t>
            </a:r>
            <a:r>
              <a:rPr lang="en-US" sz="5400" dirty="0" smtClean="0"/>
              <a:t>catalog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J.C. Higgins</a:t>
            </a:r>
          </a:p>
          <a:p>
            <a:pPr algn="ctr"/>
            <a:r>
              <a:rPr lang="en-US" sz="5400" smtClean="0"/>
              <a:t>Baseball Gloves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-573134"/>
            <a:ext cx="6705600" cy="760258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254621" y="5701004"/>
            <a:ext cx="2285999" cy="4851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53339" y="4646645"/>
            <a:ext cx="1623526" cy="210871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67" y="129882"/>
            <a:ext cx="110209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Things from the 1960s that we don’t use anymore …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1" y="964901"/>
            <a:ext cx="7412794" cy="5718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8842" y="1737531"/>
            <a:ext cx="3892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first 33rpm LP records were introduced</a:t>
            </a:r>
          </a:p>
          <a:p>
            <a:r>
              <a:rPr lang="en-US" sz="3200" dirty="0" smtClean="0"/>
              <a:t>75 years ago TODAY – </a:t>
            </a:r>
          </a:p>
          <a:p>
            <a:endParaRPr lang="en-US" sz="3200" dirty="0"/>
          </a:p>
          <a:p>
            <a:r>
              <a:rPr lang="en-US" sz="3200" dirty="0" smtClean="0"/>
              <a:t>June 21, 1948 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86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654" y="292608"/>
            <a:ext cx="1235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Automobile makes/models we don’t have anymore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6" y="1156716"/>
            <a:ext cx="6501384" cy="4876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4680" y="6057496"/>
            <a:ext cx="4949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Volkswagen “Beetle”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307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510" y="22425"/>
            <a:ext cx="1235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Automobile makes/models we don’t have anymore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07992" y="6078813"/>
            <a:ext cx="2790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Studebaker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682668"/>
            <a:ext cx="8253984" cy="55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0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7510" y="22425"/>
            <a:ext cx="1235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Automobile makes/models we don’t have anymore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498848" y="5978229"/>
            <a:ext cx="2116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Rambler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65" y="1068377"/>
            <a:ext cx="97536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654" y="292608"/>
            <a:ext cx="1235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Automobile makes/models we don’t have anymore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617720" y="5912876"/>
            <a:ext cx="18833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Pontiac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48" y="1062049"/>
            <a:ext cx="7653528" cy="48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654" y="292608"/>
            <a:ext cx="1235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Automobile makes/models we don’t have anymore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487092" y="5951511"/>
            <a:ext cx="2791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Oldsmobile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281" y="1020682"/>
            <a:ext cx="6578082" cy="49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654" y="292608"/>
            <a:ext cx="1235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Automobile makes/models we don’t have anymore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48349" y="5896255"/>
            <a:ext cx="2126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Mercury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57" y="872412"/>
            <a:ext cx="6951307" cy="52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654" y="0"/>
            <a:ext cx="12350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Automobile makes/models we don’t have anymore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48349" y="5896255"/>
            <a:ext cx="2392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Plymouth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7" y="626624"/>
            <a:ext cx="8129420" cy="54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002" y="198928"/>
            <a:ext cx="4807995" cy="6659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605" y="587828"/>
            <a:ext cx="291727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“Mod” </a:t>
            </a:r>
          </a:p>
          <a:p>
            <a:r>
              <a:rPr lang="en-US" sz="6600" dirty="0" smtClean="0"/>
              <a:t>fashion:</a:t>
            </a:r>
            <a:endParaRPr lang="en-US" sz="6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7" y="1421025"/>
            <a:ext cx="3200142" cy="449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2156" y="448056"/>
            <a:ext cx="5745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Kitchen Items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9" y="101928"/>
            <a:ext cx="8192718" cy="66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2552" y="-5417"/>
            <a:ext cx="574593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Kitchen Items</a:t>
            </a:r>
          </a:p>
          <a:p>
            <a:pPr algn="ctr"/>
            <a:endParaRPr lang="en-US" sz="4400" dirty="0"/>
          </a:p>
          <a:p>
            <a:pPr marL="1028700" lvl="1" indent="-571500">
              <a:buFont typeface="Wingdings" panose="05000000000000000000" pitchFamily="2" charset="2"/>
              <a:buChar char="ß"/>
            </a:pPr>
            <a:r>
              <a:rPr lang="en-US" sz="4400" dirty="0" smtClean="0">
                <a:solidFill>
                  <a:srgbClr val="FF00FF"/>
                </a:solidFill>
                <a:sym typeface="Wingdings" panose="05000000000000000000" pitchFamily="2" charset="2"/>
              </a:rPr>
              <a:t>Pink</a:t>
            </a:r>
          </a:p>
          <a:p>
            <a:r>
              <a:rPr lang="en-US" sz="4400" dirty="0">
                <a:sym typeface="Wingdings" panose="05000000000000000000" pitchFamily="2" charset="2"/>
              </a:rPr>
              <a:t>	</a:t>
            </a:r>
          </a:p>
          <a:p>
            <a:r>
              <a:rPr lang="en-US" sz="4400" dirty="0">
                <a:sym typeface="Wingdings" panose="05000000000000000000" pitchFamily="2" charset="2"/>
              </a:rPr>
              <a:t>	</a:t>
            </a:r>
            <a:r>
              <a:rPr lang="en-US" sz="4400" dirty="0" smtClean="0">
                <a:sym typeface="Wingdings" panose="05000000000000000000" pitchFamily="2" charset="2"/>
              </a:rPr>
              <a:t>and…</a:t>
            </a:r>
          </a:p>
          <a:p>
            <a:endParaRPr lang="en-US" sz="4400" dirty="0">
              <a:sym typeface="Wingdings" panose="05000000000000000000" pitchFamily="2" charset="2"/>
            </a:endParaRPr>
          </a:p>
          <a:p>
            <a:r>
              <a:rPr lang="en-US" sz="4400" dirty="0" smtClean="0">
                <a:sym typeface="Wingdings" panose="05000000000000000000" pitchFamily="2" charset="2"/>
              </a:rPr>
              <a:t>	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Avocado Green</a:t>
            </a:r>
          </a:p>
          <a:p>
            <a:r>
              <a:rPr lang="en-US" sz="4400" dirty="0">
                <a:sym typeface="Wingdings" panose="05000000000000000000" pitchFamily="2" charset="2"/>
              </a:rPr>
              <a:t>	</a:t>
            </a:r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Harvest Gold</a:t>
            </a:r>
          </a:p>
          <a:p>
            <a:r>
              <a:rPr lang="en-US" sz="4400" dirty="0">
                <a:sym typeface="Wingdings" panose="05000000000000000000" pitchFamily="2" charset="2"/>
              </a:rPr>
              <a:t>	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Copper</a:t>
            </a:r>
            <a:r>
              <a:rPr lang="en-US" sz="4400" dirty="0">
                <a:sym typeface="Wingdings" panose="05000000000000000000" pitchFamily="2" charset="2"/>
              </a:rPr>
              <a:t> </a:t>
            </a:r>
            <a:r>
              <a:rPr lang="en-US" sz="4400" dirty="0" smtClean="0">
                <a:sym typeface="Wingdings" panose="05000000000000000000" pitchFamily="2" charset="2"/>
              </a:rPr>
              <a:t>…</a:t>
            </a:r>
            <a:endParaRPr lang="en-US" sz="4400" dirty="0" smtClean="0">
              <a:solidFill>
                <a:schemeClr val="accent4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" y="79248"/>
            <a:ext cx="661416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7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0033" y="47625"/>
            <a:ext cx="5745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Kitchen Items</a:t>
            </a:r>
          </a:p>
          <a:p>
            <a:pPr algn="ctr"/>
            <a:r>
              <a:rPr lang="en-US" sz="4400" dirty="0" smtClean="0"/>
              <a:t>Some “vintage” kitchen tools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8823" y="923925"/>
            <a:ext cx="6858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27" y="2171283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1909" y="831396"/>
            <a:ext cx="23426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Kitchen Items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Some “vintage” kitchen tools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17"/>
            <a:ext cx="9170956" cy="687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0570" y="206245"/>
            <a:ext cx="23426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Kitchen Items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5" y="423279"/>
            <a:ext cx="4210050" cy="564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4" y="1110343"/>
            <a:ext cx="3615884" cy="44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7" y="0"/>
            <a:ext cx="11430000" cy="4219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582" y="4301412"/>
            <a:ext cx="111754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i="1" dirty="0" smtClean="0">
                <a:latin typeface="Impact" panose="020B0806030902050204" pitchFamily="34" charset="0"/>
              </a:rPr>
              <a:t>Thanks!!</a:t>
            </a:r>
          </a:p>
          <a:p>
            <a:pPr algn="ctr"/>
            <a:r>
              <a:rPr lang="en-US" sz="6600" i="1" dirty="0" smtClean="0">
                <a:latin typeface="Impact" panose="020B0806030902050204" pitchFamily="34" charset="0"/>
              </a:rPr>
              <a:t>We’ll see you again next month!</a:t>
            </a:r>
            <a:endParaRPr lang="en-US" sz="6600" i="1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81200" y="307909"/>
            <a:ext cx="291727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“Mod” </a:t>
            </a:r>
          </a:p>
          <a:p>
            <a:r>
              <a:rPr lang="en-US" sz="6600" dirty="0" smtClean="0"/>
              <a:t>fashion:</a:t>
            </a:r>
            <a:endParaRPr lang="en-US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04" y="307909"/>
            <a:ext cx="4313431" cy="64777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94" y="2431567"/>
            <a:ext cx="5128104" cy="42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12882" y="102444"/>
            <a:ext cx="291727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“Mod” </a:t>
            </a:r>
          </a:p>
          <a:p>
            <a:r>
              <a:rPr lang="en-US" sz="6600" dirty="0" smtClean="0"/>
              <a:t>fashion: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88" y="0"/>
            <a:ext cx="5317283" cy="7188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7" y="2105624"/>
            <a:ext cx="3569931" cy="47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664" y="0"/>
            <a:ext cx="9144000" cy="1399895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1967 - Cars</a:t>
            </a:r>
            <a:endParaRPr lang="en-US" sz="8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16" y="1557534"/>
            <a:ext cx="7241096" cy="484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455" y="263360"/>
            <a:ext cx="8682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“Muscle cars” were popular in ‘67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7388352" y="1307592"/>
            <a:ext cx="480364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4800" b="1" dirty="0" smtClean="0"/>
              <a:t>Pontiac GTO </a:t>
            </a:r>
            <a:r>
              <a:rPr lang="en-US" sz="3200" dirty="0" smtClean="0"/>
              <a:t>is generally considered to be the first production “muscle car”</a:t>
            </a:r>
          </a:p>
          <a:p>
            <a:endParaRPr lang="en-US" sz="3200" dirty="0"/>
          </a:p>
          <a:p>
            <a:r>
              <a:rPr lang="en-US" sz="3200" dirty="0" smtClean="0"/>
              <a:t>It was introduced as an option of the 1964 </a:t>
            </a:r>
            <a:r>
              <a:rPr lang="en-US" sz="3200" dirty="0" err="1" smtClean="0"/>
              <a:t>LeMans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This 1967 model was probably the most stylish.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92"/>
            <a:ext cx="7385001" cy="48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1748</Words>
  <Application>Microsoft Office PowerPoint</Application>
  <PresentationFormat>Widescreen</PresentationFormat>
  <Paragraphs>401</Paragraphs>
  <Slides>55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Georgia</vt:lpstr>
      <vt:lpstr>Impact</vt:lpstr>
      <vt:lpstr>Wingdings</vt:lpstr>
      <vt:lpstr>Office Theme</vt:lpstr>
      <vt:lpstr>PowerPoint Presentation</vt:lpstr>
      <vt:lpstr>The Year in Baseball:  1967</vt:lpstr>
      <vt:lpstr>1967 - Fashion</vt:lpstr>
      <vt:lpstr>1967 -- Off the Field:</vt:lpstr>
      <vt:lpstr>PowerPoint Presentation</vt:lpstr>
      <vt:lpstr>PowerPoint Presentation</vt:lpstr>
      <vt:lpstr>PowerPoint Presentation</vt:lpstr>
      <vt:lpstr>1967 - Cars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1967 -- On the Field: … the pro football field</vt:lpstr>
      <vt:lpstr>1967 -- On the Field: the “ Ice Bowl “</vt:lpstr>
      <vt:lpstr>1967 -- On the Field: </vt:lpstr>
      <vt:lpstr>PowerPoint Presentation</vt:lpstr>
      <vt:lpstr>PowerPoint Presentation</vt:lpstr>
      <vt:lpstr>PowerPoint Presentation</vt:lpstr>
      <vt:lpstr>7th Inning Stretch</vt:lpstr>
      <vt:lpstr>“Take Me Out to the Ballgame”</vt:lpstr>
      <vt:lpstr>“Deep in the Heart of Texas</vt:lpstr>
      <vt:lpstr>¡ Música al estadio !</vt:lpstr>
      <vt:lpstr>¡ Música al estadio !</vt:lpstr>
      <vt:lpstr>1967 -- On the Field: The American League had one of its closest pennant races ever!</vt:lpstr>
      <vt:lpstr>1967 -- On the Field: Final American League Season Standings</vt:lpstr>
      <vt:lpstr>1967 A.L. champs – key Red Sox</vt:lpstr>
      <vt:lpstr>PowerPoint Presentation</vt:lpstr>
      <vt:lpstr>1967 -- On the Field: Final National League Standings</vt:lpstr>
      <vt:lpstr>1967 N.L. champs – key Cardinals</vt:lpstr>
      <vt:lpstr>1967 World Series</vt:lpstr>
      <vt:lpstr>1967 World Series</vt:lpstr>
      <vt:lpstr>1967 World Series  Game 7 Fenway Park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in Baseball:  1960</dc:title>
  <dc:creator>Monte Cely</dc:creator>
  <cp:lastModifiedBy>Monte Cely</cp:lastModifiedBy>
  <cp:revision>328</cp:revision>
  <dcterms:created xsi:type="dcterms:W3CDTF">2015-02-22T16:26:45Z</dcterms:created>
  <dcterms:modified xsi:type="dcterms:W3CDTF">2023-06-20T13:31:12Z</dcterms:modified>
</cp:coreProperties>
</file>