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24" r:id="rId2"/>
    <p:sldId id="256" r:id="rId3"/>
    <p:sldId id="333" r:id="rId4"/>
    <p:sldId id="312" r:id="rId5"/>
    <p:sldId id="334" r:id="rId6"/>
    <p:sldId id="335" r:id="rId7"/>
    <p:sldId id="336" r:id="rId8"/>
    <p:sldId id="337" r:id="rId9"/>
    <p:sldId id="338" r:id="rId10"/>
    <p:sldId id="340" r:id="rId11"/>
    <p:sldId id="339" r:id="rId12"/>
    <p:sldId id="320" r:id="rId13"/>
    <p:sldId id="314" r:id="rId14"/>
    <p:sldId id="310" r:id="rId15"/>
    <p:sldId id="316" r:id="rId16"/>
    <p:sldId id="347" r:id="rId17"/>
    <p:sldId id="302" r:id="rId18"/>
    <p:sldId id="323" r:id="rId19"/>
    <p:sldId id="322" r:id="rId20"/>
    <p:sldId id="274" r:id="rId21"/>
    <p:sldId id="348" r:id="rId22"/>
    <p:sldId id="305" r:id="rId23"/>
    <p:sldId id="309" r:id="rId24"/>
    <p:sldId id="304" r:id="rId25"/>
    <p:sldId id="287" r:id="rId26"/>
    <p:sldId id="271" r:id="rId27"/>
    <p:sldId id="260" r:id="rId28"/>
    <p:sldId id="341" r:id="rId29"/>
    <p:sldId id="349" r:id="rId30"/>
    <p:sldId id="303" r:id="rId31"/>
    <p:sldId id="350" r:id="rId32"/>
    <p:sldId id="293" r:id="rId33"/>
    <p:sldId id="294" r:id="rId34"/>
    <p:sldId id="292" r:id="rId35"/>
    <p:sldId id="346" r:id="rId36"/>
    <p:sldId id="262" r:id="rId37"/>
    <p:sldId id="351" r:id="rId38"/>
    <p:sldId id="352" r:id="rId39"/>
    <p:sldId id="344" r:id="rId40"/>
    <p:sldId id="332" r:id="rId41"/>
    <p:sldId id="325" r:id="rId42"/>
    <p:sldId id="326" r:id="rId43"/>
    <p:sldId id="327" r:id="rId44"/>
    <p:sldId id="328" r:id="rId45"/>
    <p:sldId id="329" r:id="rId46"/>
    <p:sldId id="342" r:id="rId47"/>
    <p:sldId id="343" r:id="rId48"/>
    <p:sldId id="345" r:id="rId49"/>
    <p:sldId id="33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0" autoAdjust="0"/>
  </p:normalViewPr>
  <p:slideViewPr>
    <p:cSldViewPr snapToGrid="0">
      <p:cViewPr varScale="1">
        <p:scale>
          <a:sx n="84" d="100"/>
          <a:sy n="84" d="100"/>
        </p:scale>
        <p:origin x="658" y="10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FAB3-DB51-4EDD-97C8-AFF7014B69C3}"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5B91D-D6A3-4AB3-9580-67205FDCF3DE}" type="slidenum">
              <a:rPr lang="en-US" smtClean="0"/>
              <a:t>‹#›</a:t>
            </a:fld>
            <a:endParaRPr lang="en-US"/>
          </a:p>
        </p:txBody>
      </p:sp>
    </p:spTree>
    <p:extLst>
      <p:ext uri="{BB962C8B-B14F-4D97-AF65-F5344CB8AC3E}">
        <p14:creationId xmlns:p14="http://schemas.microsoft.com/office/powerpoint/2010/main" val="972333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48323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a:t>
            </a:r>
            <a:r>
              <a:rPr lang="en-US" baseline="0" dirty="0" smtClean="0"/>
              <a:t> Anchors were well-known TV figures.  </a:t>
            </a:r>
            <a:r>
              <a:rPr lang="en-US" dirty="0" smtClean="0"/>
              <a:t>Huntley</a:t>
            </a:r>
            <a:r>
              <a:rPr lang="en-US" baseline="0" dirty="0" smtClean="0"/>
              <a:t> from New York and Brinkley from Washington.</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10</a:t>
            </a:fld>
            <a:endParaRPr lang="en-US"/>
          </a:p>
        </p:txBody>
      </p:sp>
    </p:spTree>
    <p:extLst>
      <p:ext uri="{BB962C8B-B14F-4D97-AF65-F5344CB8AC3E}">
        <p14:creationId xmlns:p14="http://schemas.microsoft.com/office/powerpoint/2010/main" val="229654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Attended Univ. of Texas here in Austin;</a:t>
            </a:r>
            <a:r>
              <a:rPr lang="en-US" baseline="0" dirty="0" smtClean="0"/>
              <a:t> was a World War II </a:t>
            </a:r>
            <a:r>
              <a:rPr lang="en-US" baseline="0" smtClean="0"/>
              <a:t>war correspondent;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11</a:t>
            </a:fld>
            <a:endParaRPr lang="en-US"/>
          </a:p>
        </p:txBody>
      </p:sp>
    </p:spTree>
    <p:extLst>
      <p:ext uri="{BB962C8B-B14F-4D97-AF65-F5344CB8AC3E}">
        <p14:creationId xmlns:p14="http://schemas.microsoft.com/office/powerpoint/2010/main" val="1346922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30, 1969</a:t>
            </a:r>
            <a:r>
              <a:rPr lang="en-US" baseline="0" dirty="0" smtClean="0"/>
              <a:t> was the Beatles’ last performance together;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12</a:t>
            </a:fld>
            <a:endParaRPr lang="en-US"/>
          </a:p>
        </p:txBody>
      </p:sp>
    </p:spTree>
    <p:extLst>
      <p:ext uri="{BB962C8B-B14F-4D97-AF65-F5344CB8AC3E}">
        <p14:creationId xmlns:p14="http://schemas.microsoft.com/office/powerpoint/2010/main" val="2400821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speaking of popular music, if I were to ask you for a one-word name for a music event that was officially called “An Aquarian Exposition” … what would you say?</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13</a:t>
            </a:fld>
            <a:endParaRPr lang="en-US"/>
          </a:p>
        </p:txBody>
      </p:sp>
    </p:spTree>
    <p:extLst>
      <p:ext uri="{BB962C8B-B14F-4D97-AF65-F5344CB8AC3E}">
        <p14:creationId xmlns:p14="http://schemas.microsoft.com/office/powerpoint/2010/main" val="308327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Woodstock !  Held on August 15, 16, and 17 – actually did not finish until Monday morning August 18.    Planners felt they could sell about 50,000 tickets, but by early August over 186,000 advance tickets had been sold.  All told, over 400,000 were in attendance.  Early on, the promoters had trouble signing bands – but when Credence Clearwater signed on – more top entertainers followed.  Here are some of the top bands and singers that were there &lt;&lt;read from poster&gt;&gt;.  Price -- $18 in advance, $24 at the gate although probably half of those in attendance got in free.</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14</a:t>
            </a:fld>
            <a:endParaRPr lang="en-US"/>
          </a:p>
        </p:txBody>
      </p:sp>
    </p:spTree>
    <p:extLst>
      <p:ext uri="{BB962C8B-B14F-4D97-AF65-F5344CB8AC3E}">
        <p14:creationId xmlns:p14="http://schemas.microsoft.com/office/powerpoint/2010/main" val="1254091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15</a:t>
            </a:fld>
            <a:endParaRPr lang="en-US"/>
          </a:p>
        </p:txBody>
      </p:sp>
    </p:spTree>
    <p:extLst>
      <p:ext uri="{BB962C8B-B14F-4D97-AF65-F5344CB8AC3E}">
        <p14:creationId xmlns:p14="http://schemas.microsoft.com/office/powerpoint/2010/main" val="116188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song was written in 1954 and performed by many artists, but Frank</a:t>
            </a:r>
            <a:r>
              <a:rPr lang="en-US" baseline="0" dirty="0" smtClean="0"/>
              <a:t> Sinatra’s rendition from 1964 is the best known.  It had another big upswing in popularity in 1969… why?</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16</a:t>
            </a:fld>
            <a:endParaRPr lang="en-US"/>
          </a:p>
        </p:txBody>
      </p:sp>
    </p:spTree>
    <p:extLst>
      <p:ext uri="{BB962C8B-B14F-4D97-AF65-F5344CB8AC3E}">
        <p14:creationId xmlns:p14="http://schemas.microsoft.com/office/powerpoint/2010/main" val="3543183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went to the moon in 1969.  How many of you watched the moon landing “live” on TV on  July 20, 1969 ?  Let’s watch it again… this is some of the original footage that we saw on TV.  &lt;&lt; position at 4:30 for landing and again at 7:05 for Armstrong coming down ladder&gt;&gt;</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17</a:t>
            </a:fld>
            <a:endParaRPr lang="en-US"/>
          </a:p>
        </p:txBody>
      </p:sp>
    </p:spTree>
    <p:extLst>
      <p:ext uri="{BB962C8B-B14F-4D97-AF65-F5344CB8AC3E}">
        <p14:creationId xmlns:p14="http://schemas.microsoft.com/office/powerpoint/2010/main" val="246175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the moon landing was a huge</a:t>
            </a:r>
            <a:r>
              <a:rPr lang="en-US" baseline="0" dirty="0" smtClean="0"/>
              <a:t> technological achievement.  Some other cool technology -- </a:t>
            </a:r>
            <a:r>
              <a:rPr lang="en-US" dirty="0" err="1" smtClean="0"/>
              <a:t>ARPAnet</a:t>
            </a:r>
            <a:r>
              <a:rPr lang="en-US" baseline="0" dirty="0" smtClean="0"/>
              <a:t> – this is what the “Internet” looked like in 1969 – the first transmissions were made among computers at these universities on October 29, 1969</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18</a:t>
            </a:fld>
            <a:endParaRPr lang="en-US"/>
          </a:p>
        </p:txBody>
      </p:sp>
    </p:spTree>
    <p:extLst>
      <p:ext uri="{BB962C8B-B14F-4D97-AF65-F5344CB8AC3E}">
        <p14:creationId xmlns:p14="http://schemas.microsoft.com/office/powerpoint/2010/main" val="4021611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19</a:t>
            </a:fld>
            <a:endParaRPr lang="en-US"/>
          </a:p>
        </p:txBody>
      </p:sp>
    </p:spTree>
    <p:extLst>
      <p:ext uri="{BB962C8B-B14F-4D97-AF65-F5344CB8AC3E}">
        <p14:creationId xmlns:p14="http://schemas.microsoft.com/office/powerpoint/2010/main" val="362091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we’re going to talk about 1969 – the end of the turbulent and exciting ‘60s … an important year in history and in baseball</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a:t>
            </a:fld>
            <a:endParaRPr lang="en-US"/>
          </a:p>
        </p:txBody>
      </p:sp>
    </p:spTree>
    <p:extLst>
      <p:ext uri="{BB962C8B-B14F-4D97-AF65-F5344CB8AC3E}">
        <p14:creationId xmlns:p14="http://schemas.microsoft.com/office/powerpoint/2010/main" val="212754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Third NFL-AFL Championship Game was the first game to officially be called the “Super Bowl”.  The game was held January 12 at the Orange Bowl in Miami.  Although heavy underdogs, Jet’s quarterback Joe Namath – appearing at the Miami Touchdown Club gathering three days before the game -- “guaranteed” a victory.  Namath and his Jets teammates delivered with a 16-7 win over the Colts.</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20</a:t>
            </a:fld>
            <a:endParaRPr lang="en-US"/>
          </a:p>
        </p:txBody>
      </p:sp>
    </p:spTree>
    <p:extLst>
      <p:ext uri="{BB962C8B-B14F-4D97-AF65-F5344CB8AC3E}">
        <p14:creationId xmlns:p14="http://schemas.microsoft.com/office/powerpoint/2010/main" val="3548428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1869 Cincinnati</a:t>
            </a:r>
            <a:r>
              <a:rPr lang="en-US" baseline="0" dirty="0" smtClean="0"/>
              <a:t> Red Stockings were the first fully professional team; won 57 games and lost none in their 1869 season – playing against amateur clubs.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21</a:t>
            </a:fld>
            <a:endParaRPr lang="en-US"/>
          </a:p>
        </p:txBody>
      </p:sp>
    </p:spTree>
    <p:extLst>
      <p:ext uri="{BB962C8B-B14F-4D97-AF65-F5344CB8AC3E}">
        <p14:creationId xmlns:p14="http://schemas.microsoft.com/office/powerpoint/2010/main" val="3761392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significant changes were made prior to the 1969 season.  The 60s featured some great pitching with low ERAs by the likes of Bob Gibson, Denny McLain, among</a:t>
            </a:r>
            <a:r>
              <a:rPr lang="en-US" sz="1200" kern="1200" baseline="0" dirty="0" smtClean="0">
                <a:solidFill>
                  <a:schemeClr val="tx1"/>
                </a:solidFill>
                <a:effectLst/>
                <a:latin typeface="+mn-lt"/>
                <a:ea typeface="+mn-ea"/>
                <a:cs typeface="+mn-cs"/>
              </a:rPr>
              <a:t> others.</a:t>
            </a:r>
            <a:r>
              <a:rPr lang="en-US" sz="1200" kern="1200" dirty="0" smtClean="0">
                <a:solidFill>
                  <a:schemeClr val="tx1"/>
                </a:solidFill>
                <a:effectLst/>
                <a:latin typeface="+mn-lt"/>
                <a:ea typeface="+mn-ea"/>
                <a:cs typeface="+mn-cs"/>
              </a:rPr>
              <a:t>  As a result, offense in baseball reached a then-record low in 1968 -- .243 league-wide BA in NL and only .230 in the AL.  In order to try to pump up the offense, the pitcher’s mound was lowered from 15 inches to 10 inches for the 1969 season.</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22</a:t>
            </a:fld>
            <a:endParaRPr lang="en-US"/>
          </a:p>
        </p:txBody>
      </p:sp>
    </p:spTree>
    <p:extLst>
      <p:ext uri="{BB962C8B-B14F-4D97-AF65-F5344CB8AC3E}">
        <p14:creationId xmlns:p14="http://schemas.microsoft.com/office/powerpoint/2010/main" val="401361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big change in ’69 was another round of expansion.  Each league added two teams, resulting in 12 teams in each league.  Each league was then divided into two six-team “divisions”, bringing about a “league championship series” prior to the World Series.  The Montreal Expos and San Diego Padres joined the NL, and the KC Royals and Seattle Pilots joined the AL.</a:t>
            </a:r>
          </a:p>
        </p:txBody>
      </p:sp>
      <p:sp>
        <p:nvSpPr>
          <p:cNvPr id="4" name="Slide Number Placeholder 3"/>
          <p:cNvSpPr>
            <a:spLocks noGrp="1"/>
          </p:cNvSpPr>
          <p:nvPr>
            <p:ph type="sldNum" sz="quarter" idx="10"/>
          </p:nvPr>
        </p:nvSpPr>
        <p:spPr/>
        <p:txBody>
          <a:bodyPr/>
          <a:lstStyle/>
          <a:p>
            <a:fld id="{3C95B91D-D6A3-4AB3-9580-67205FDCF3DE}" type="slidenum">
              <a:rPr lang="en-US" smtClean="0"/>
              <a:t>23</a:t>
            </a:fld>
            <a:endParaRPr lang="en-US"/>
          </a:p>
        </p:txBody>
      </p:sp>
    </p:spTree>
    <p:extLst>
      <p:ext uri="{BB962C8B-B14F-4D97-AF65-F5344CB8AC3E}">
        <p14:creationId xmlns:p14="http://schemas.microsoft.com/office/powerpoint/2010/main" val="319892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Seattle Pilots only lasted one year in the AL, and then moved to Milwaukee and were renamed the Brewers.  But that one year in Seattle will forever be remembered, as it was the setting for one of the greatest baseball books ever written…</a:t>
            </a:r>
          </a:p>
          <a:p>
            <a:r>
              <a:rPr lang="en-US" sz="1200" kern="1200" dirty="0" smtClean="0">
                <a:solidFill>
                  <a:schemeClr val="tx1"/>
                </a:solidFill>
                <a:effectLst/>
                <a:latin typeface="+mn-lt"/>
                <a:ea typeface="+mn-ea"/>
                <a:cs typeface="+mn-cs"/>
              </a:rPr>
              <a:t> Jim Bouton’s classic book, Ball Four, was set in 1969 as Bouton, a former Yankee, is struggling to stay in the majors with the expansion Seattle Pilots.  Anyone read it?  “Ball Four” is not only considered one of the best baseball books ever written, it is also the only sports-themed book to be listed in Time magazine’s list of the greatest non-fiction books of all time, and in the New York Library’s list of books-of-the-century.  Some quotes from Bouton and from the book …</a:t>
            </a:r>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397551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other key events – who are these guys ??</a:t>
            </a: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Mickey Mantle</a:t>
            </a:r>
            <a:r>
              <a:rPr lang="en-US" sz="1200" kern="1200" dirty="0" smtClean="0">
                <a:solidFill>
                  <a:schemeClr val="tx1"/>
                </a:solidFill>
                <a:effectLst/>
                <a:latin typeface="+mn-lt"/>
                <a:ea typeface="+mn-ea"/>
                <a:cs typeface="+mn-cs"/>
              </a:rPr>
              <a:t> announced his retirement after 18 seasons in the majors, 536 </a:t>
            </a:r>
            <a:r>
              <a:rPr lang="en-US" sz="1200" kern="1200" dirty="0" err="1" smtClean="0">
                <a:solidFill>
                  <a:schemeClr val="tx1"/>
                </a:solidFill>
                <a:effectLst/>
                <a:latin typeface="+mn-lt"/>
                <a:ea typeface="+mn-ea"/>
                <a:cs typeface="+mn-cs"/>
              </a:rPr>
              <a:t>HRs.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Carlton Fisk</a:t>
            </a:r>
            <a:r>
              <a:rPr lang="en-US" sz="1200" kern="1200" dirty="0" smtClean="0">
                <a:solidFill>
                  <a:schemeClr val="tx1"/>
                </a:solidFill>
                <a:effectLst/>
                <a:latin typeface="+mn-lt"/>
                <a:ea typeface="+mn-ea"/>
                <a:cs typeface="+mn-cs"/>
              </a:rPr>
              <a:t> played his first games in a 24-year career.  HOF and best known for that home run ..</a:t>
            </a:r>
          </a:p>
          <a:p>
            <a:r>
              <a:rPr lang="en-US" sz="1200" kern="1200" dirty="0" smtClean="0">
                <a:solidFill>
                  <a:schemeClr val="tx1"/>
                </a:solidFill>
                <a:effectLst/>
                <a:latin typeface="+mn-lt"/>
                <a:ea typeface="+mn-ea"/>
                <a:cs typeface="+mn-cs"/>
              </a:rPr>
              <a:t>	This guy took the first-ever at-bat as a DH in 1974.  Because he’s Jewish, he called himself the “Designated Hebrew”…    </a:t>
            </a:r>
            <a:r>
              <a:rPr lang="en-US" sz="1200" u="sng" kern="1200" dirty="0" smtClean="0">
                <a:solidFill>
                  <a:schemeClr val="tx1"/>
                </a:solidFill>
                <a:effectLst/>
                <a:latin typeface="+mn-lt"/>
                <a:ea typeface="+mn-ea"/>
                <a:cs typeface="+mn-cs"/>
              </a:rPr>
              <a:t>Ron Blomberg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Cardinals owner Gussie Busch traded this guy AND Steve Carlton in 1972.  This guy won 220 major league games, while Carlton won 329, prompting Bob Gibson to comment “I wish Mr. Busch hadn’t traded those two lefties.  With their 500 wins we might have won a few more pennants.”   </a:t>
            </a:r>
          </a:p>
          <a:p>
            <a:r>
              <a:rPr lang="en-US" sz="1200" u="sng" kern="1200" dirty="0" smtClean="0">
                <a:solidFill>
                  <a:schemeClr val="tx1"/>
                </a:solidFill>
                <a:effectLst/>
                <a:latin typeface="+mn-lt"/>
                <a:ea typeface="+mn-ea"/>
                <a:cs typeface="+mn-cs"/>
              </a:rPr>
              <a:t>Jerry </a:t>
            </a:r>
            <a:r>
              <a:rPr lang="en-US" sz="1200" u="sng" kern="1200" dirty="0" err="1" smtClean="0">
                <a:solidFill>
                  <a:schemeClr val="tx1"/>
                </a:solidFill>
                <a:effectLst/>
                <a:latin typeface="+mn-lt"/>
                <a:ea typeface="+mn-ea"/>
                <a:cs typeface="+mn-cs"/>
              </a:rPr>
              <a:t>Reuss</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3051283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3412504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 a tie in Cy Young voting in the AL.  First and only time there were three Cy Young winners!  Made</a:t>
            </a:r>
            <a:r>
              <a:rPr lang="en-US" baseline="0" dirty="0" smtClean="0"/>
              <a:t> a change to voting procedures in 1970 to prevent in future.  Mike Cuellar was the first foreign-born player to win a Cy Young Award.</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402598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a:t>
            </a:r>
            <a:r>
              <a:rPr lang="en-US" baseline="0" dirty="0" smtClean="0"/>
              <a:t> and Mrs. Met – from </a:t>
            </a:r>
            <a:r>
              <a:rPr lang="en-US" baseline="0" dirty="0" err="1" smtClean="0"/>
              <a:t>Shea</a:t>
            </a:r>
            <a:r>
              <a:rPr lang="en-US" baseline="0" dirty="0" smtClean="0"/>
              <a:t> Stadium</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3642654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year of Division play – with the two leagues each divided into two divisions.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191798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1972, half of all U.S. households had a color TV; a marketing study showed that households with color TV averaged one hour more viewing time per day </a:t>
            </a:r>
            <a:r>
              <a:rPr lang="en-US" baseline="0" smtClean="0"/>
              <a:t>than black-and-white</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a:t>
            </a:fld>
            <a:endParaRPr lang="en-US"/>
          </a:p>
        </p:txBody>
      </p:sp>
    </p:spTree>
    <p:extLst>
      <p:ext uri="{BB962C8B-B14F-4D97-AF65-F5344CB8AC3E}">
        <p14:creationId xmlns:p14="http://schemas.microsoft.com/office/powerpoint/2010/main" val="2546881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95B91D-D6A3-4AB3-9580-67205FDCF3DE}" type="slidenum">
              <a:rPr lang="en-US" smtClean="0"/>
              <a:t>32</a:t>
            </a:fld>
            <a:endParaRPr lang="en-US"/>
          </a:p>
        </p:txBody>
      </p:sp>
    </p:spTree>
    <p:extLst>
      <p:ext uri="{BB962C8B-B14F-4D97-AF65-F5344CB8AC3E}">
        <p14:creationId xmlns:p14="http://schemas.microsoft.com/office/powerpoint/2010/main" val="4214732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Orioles were led by future Hall-of-Fame manager Earl Weaver.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Boog Powell and Frank Robinson supplied the power and Brooks Robinson led the defense.  Cuellar and McNally both won 20 games.</a:t>
            </a:r>
            <a:endParaRPr lang="en-US" baseline="0" dirty="0" smtClean="0"/>
          </a:p>
          <a:p>
            <a:endParaRPr lang="en-US" baseline="0" dirty="0" smtClean="0"/>
          </a:p>
          <a:p>
            <a:r>
              <a:rPr lang="en-US" baseline="0" dirty="0" smtClean="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33</a:t>
            </a:fld>
            <a:endParaRPr lang="en-US"/>
          </a:p>
        </p:txBody>
      </p:sp>
    </p:spTree>
    <p:extLst>
      <p:ext uri="{BB962C8B-B14F-4D97-AF65-F5344CB8AC3E}">
        <p14:creationId xmlns:p14="http://schemas.microsoft.com/office/powerpoint/2010/main" val="798814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Mets were managed by former Brooklyn Dodgers star Gil Hodges, and former Yankee star Yogi Berra was the first</a:t>
            </a:r>
            <a:r>
              <a:rPr lang="en-US" sz="1200" kern="1200" baseline="0" dirty="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base coach.</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 Met player had more than 76 RBIs in the regular season, but they succeeded with strong pitching led by Tom </a:t>
            </a:r>
            <a:r>
              <a:rPr lang="en-US" sz="1200" kern="1200" dirty="0" err="1" smtClean="0">
                <a:solidFill>
                  <a:schemeClr val="tx1"/>
                </a:solidFill>
                <a:effectLst/>
                <a:latin typeface="+mn-lt"/>
                <a:ea typeface="+mn-ea"/>
                <a:cs typeface="+mn-cs"/>
              </a:rPr>
              <a:t>Seaver</a:t>
            </a:r>
            <a:r>
              <a:rPr lang="en-US" sz="1200" kern="1200" dirty="0" smtClean="0">
                <a:solidFill>
                  <a:schemeClr val="tx1"/>
                </a:solidFill>
                <a:effectLst/>
                <a:latin typeface="+mn-lt"/>
                <a:ea typeface="+mn-ea"/>
                <a:cs typeface="+mn-cs"/>
              </a:rPr>
              <a:t> and Jerry </a:t>
            </a:r>
            <a:r>
              <a:rPr lang="en-US" sz="1200" kern="1200" dirty="0" err="1" smtClean="0">
                <a:solidFill>
                  <a:schemeClr val="tx1"/>
                </a:solidFill>
                <a:effectLst/>
                <a:latin typeface="+mn-lt"/>
                <a:ea typeface="+mn-ea"/>
                <a:cs typeface="+mn-cs"/>
              </a:rPr>
              <a:t>Koosman</a:t>
            </a:r>
            <a:r>
              <a:rPr lang="en-US" sz="1200" kern="1200" dirty="0" smtClean="0">
                <a:solidFill>
                  <a:schemeClr val="tx1"/>
                </a:solidFill>
                <a:effectLst/>
                <a:latin typeface="+mn-lt"/>
                <a:ea typeface="+mn-ea"/>
                <a:cs typeface="+mn-cs"/>
              </a:rPr>
              <a:t>. </a:t>
            </a:r>
            <a:endParaRPr lang="en-US" baseline="0" dirty="0" smtClean="0"/>
          </a:p>
          <a:p>
            <a:endParaRPr lang="en-US" baseline="0" dirty="0" smtClean="0"/>
          </a:p>
          <a:p>
            <a:r>
              <a:rPr lang="en-US" baseline="0" dirty="0" smtClean="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34</a:t>
            </a:fld>
            <a:endParaRPr lang="en-US"/>
          </a:p>
        </p:txBody>
      </p:sp>
    </p:spTree>
    <p:extLst>
      <p:ext uri="{BB962C8B-B14F-4D97-AF65-F5344CB8AC3E}">
        <p14:creationId xmlns:p14="http://schemas.microsoft.com/office/powerpoint/2010/main" val="728591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Jerry Grote was from San Antonio;  Nolan Ryan was from Alvin, Texas and now lives </a:t>
            </a:r>
            <a:r>
              <a:rPr lang="en-US" baseline="0" smtClean="0"/>
              <a:t>in Georgetown</a:t>
            </a:r>
            <a:endParaRPr lang="en-US" baseline="0" dirty="0" smtClean="0"/>
          </a:p>
          <a:p>
            <a:endParaRPr lang="en-US" baseline="0" dirty="0" smtClean="0"/>
          </a:p>
          <a:p>
            <a:r>
              <a:rPr lang="en-US" baseline="0" dirty="0" smtClean="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35</a:t>
            </a:fld>
            <a:endParaRPr lang="en-US"/>
          </a:p>
        </p:txBody>
      </p:sp>
    </p:spTree>
    <p:extLst>
      <p:ext uri="{BB962C8B-B14F-4D97-AF65-F5344CB8AC3E}">
        <p14:creationId xmlns:p14="http://schemas.microsoft.com/office/powerpoint/2010/main" val="924967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36</a:t>
            </a:fld>
            <a:endParaRPr lang="en-US"/>
          </a:p>
        </p:txBody>
      </p:sp>
    </p:spTree>
    <p:extLst>
      <p:ext uri="{BB962C8B-B14F-4D97-AF65-F5344CB8AC3E}">
        <p14:creationId xmlns:p14="http://schemas.microsoft.com/office/powerpoint/2010/main" val="218332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4,600</a:t>
            </a:r>
            <a:r>
              <a:rPr lang="en-US" baseline="0" dirty="0" smtClean="0"/>
              <a:t> episodes as of Fall, 2022 season; is one of the most popular children’s TV shows ever – broadcast in over 150 countries and has won 167 Emmy Awards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344152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Secret</a:t>
            </a:r>
            <a:r>
              <a:rPr lang="en-US" baseline="0" dirty="0" smtClean="0"/>
              <a:t> agent shows were on TV, partly due to the popularity of the James Bond movies during the ‘60s</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5</a:t>
            </a:fld>
            <a:endParaRPr lang="en-US"/>
          </a:p>
        </p:txBody>
      </p:sp>
    </p:spTree>
    <p:extLst>
      <p:ext uri="{BB962C8B-B14F-4D97-AF65-F5344CB8AC3E}">
        <p14:creationId xmlns:p14="http://schemas.microsoft.com/office/powerpoint/2010/main" val="90466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Westerns were still very popular.</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6</a:t>
            </a:fld>
            <a:endParaRPr lang="en-US"/>
          </a:p>
        </p:txBody>
      </p:sp>
    </p:spTree>
    <p:extLst>
      <p:ext uri="{BB962C8B-B14F-4D97-AF65-F5344CB8AC3E}">
        <p14:creationId xmlns:p14="http://schemas.microsoft.com/office/powerpoint/2010/main" val="151897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Born James and Peter </a:t>
            </a:r>
            <a:r>
              <a:rPr lang="en-US" dirty="0" err="1" smtClean="0"/>
              <a:t>Aurness</a:t>
            </a:r>
            <a:r>
              <a:rPr lang="en-US" baseline="0" dirty="0" smtClean="0"/>
              <a:t> in Minnesota.  They never acted together, although Peter Graves did direct an episode of </a:t>
            </a:r>
            <a:r>
              <a:rPr lang="en-US" baseline="0" dirty="0" err="1" smtClean="0"/>
              <a:t>Gunsmoke</a:t>
            </a:r>
            <a:r>
              <a:rPr lang="en-US" baseline="0" dirty="0" smtClean="0"/>
              <a:t> in 1955.</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7</a:t>
            </a:fld>
            <a:endParaRPr lang="en-US"/>
          </a:p>
        </p:txBody>
      </p:sp>
    </p:spTree>
    <p:extLst>
      <p:ext uri="{BB962C8B-B14F-4D97-AF65-F5344CB8AC3E}">
        <p14:creationId xmlns:p14="http://schemas.microsoft.com/office/powerpoint/2010/main" val="145339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8</a:t>
            </a:fld>
            <a:endParaRPr lang="en-US"/>
          </a:p>
        </p:txBody>
      </p:sp>
    </p:spTree>
    <p:extLst>
      <p:ext uri="{BB962C8B-B14F-4D97-AF65-F5344CB8AC3E}">
        <p14:creationId xmlns:p14="http://schemas.microsoft.com/office/powerpoint/2010/main" val="170373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talk more about Laugh-In</a:t>
            </a:r>
            <a:r>
              <a:rPr lang="en-US" baseline="0" dirty="0" smtClean="0"/>
              <a:t> later …</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9</a:t>
            </a:fld>
            <a:endParaRPr lang="en-US"/>
          </a:p>
        </p:txBody>
      </p:sp>
    </p:spTree>
    <p:extLst>
      <p:ext uri="{BB962C8B-B14F-4D97-AF65-F5344CB8AC3E}">
        <p14:creationId xmlns:p14="http://schemas.microsoft.com/office/powerpoint/2010/main" val="132512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6C4D9-AE16-45FD-8C6B-868E8D7FD73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1832810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6C4D9-AE16-45FD-8C6B-868E8D7FD73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374271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6C4D9-AE16-45FD-8C6B-868E8D7FD73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89269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6C4D9-AE16-45FD-8C6B-868E8D7FD73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355548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6C4D9-AE16-45FD-8C6B-868E8D7FD73F}"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36947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6C4D9-AE16-45FD-8C6B-868E8D7FD73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298685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6C4D9-AE16-45FD-8C6B-868E8D7FD73F}"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33550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6C4D9-AE16-45FD-8C6B-868E8D7FD73F}"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79109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6C4D9-AE16-45FD-8C6B-868E8D7FD73F}"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118496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6C4D9-AE16-45FD-8C6B-868E8D7FD73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216548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6C4D9-AE16-45FD-8C6B-868E8D7FD73F}"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D9026-D14C-443B-A75B-862653620C0D}" type="slidenum">
              <a:rPr lang="en-US" smtClean="0"/>
              <a:t>‹#›</a:t>
            </a:fld>
            <a:endParaRPr lang="en-US"/>
          </a:p>
        </p:txBody>
      </p:sp>
    </p:spTree>
    <p:extLst>
      <p:ext uri="{BB962C8B-B14F-4D97-AF65-F5344CB8AC3E}">
        <p14:creationId xmlns:p14="http://schemas.microsoft.com/office/powerpoint/2010/main" val="72237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6C4D9-AE16-45FD-8C6B-868E8D7FD73F}" type="datetimeFigureOut">
              <a:rPr lang="en-US" smtClean="0"/>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9026-D14C-443B-A75B-862653620C0D}" type="slidenum">
              <a:rPr lang="en-US" smtClean="0"/>
              <a:t>‹#›</a:t>
            </a:fld>
            <a:endParaRPr lang="en-US"/>
          </a:p>
        </p:txBody>
      </p:sp>
    </p:spTree>
    <p:extLst>
      <p:ext uri="{BB962C8B-B14F-4D97-AF65-F5344CB8AC3E}">
        <p14:creationId xmlns:p14="http://schemas.microsoft.com/office/powerpoint/2010/main" val="326861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youtube.com/watch?v=GKdl-GCsNJ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s://www.youtube.com/watch?v=nPauXWjY4T8"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youtube.com/watch?v=dJCDQaZ6pj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d_THG241GA"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TBIr65cL_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MPJ9l_aO9v4"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rYHOM81SlfE"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34.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57.jpg"/><Relationship Id="rId9"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www.youtube.com/watch?v=JyDiuRDf91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wwpXUn2dF5c"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youtube.com/watch?v=iQjb_QiFbJ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9513" y="139146"/>
            <a:ext cx="11277462" cy="8340745"/>
          </a:xfrm>
          <a:prstGeom prst="rect">
            <a:avLst/>
          </a:prstGeom>
          <a:noFill/>
        </p:spPr>
        <p:txBody>
          <a:bodyPr wrap="square" rtlCol="0">
            <a:spAutoFit/>
          </a:bodyPr>
          <a:lstStyle/>
          <a:p>
            <a:pPr algn="ctr"/>
            <a:r>
              <a:rPr lang="en-US" sz="3600" b="1" dirty="0" smtClean="0">
                <a:solidFill>
                  <a:srgbClr val="FF0000"/>
                </a:solidFill>
              </a:rPr>
              <a:t>AGE Thrive </a:t>
            </a:r>
            <a:r>
              <a:rPr lang="en-US" sz="3600" i="1" dirty="0" smtClean="0"/>
              <a:t>with</a:t>
            </a:r>
            <a:r>
              <a:rPr lang="en-US" sz="3600" b="1" dirty="0" smtClean="0"/>
              <a:t> </a:t>
            </a:r>
            <a:r>
              <a:rPr lang="en-US" sz="3600" b="1" dirty="0" smtClean="0">
                <a:solidFill>
                  <a:srgbClr val="0070C0"/>
                </a:solidFill>
              </a:rPr>
              <a:t>Baseball Memories</a:t>
            </a:r>
          </a:p>
          <a:p>
            <a:pPr algn="ctr"/>
            <a:r>
              <a:rPr lang="en-US" sz="2400" dirty="0" smtClean="0"/>
              <a:t>March 15, 2023</a:t>
            </a:r>
          </a:p>
          <a:p>
            <a:pPr algn="ctr"/>
            <a:r>
              <a:rPr lang="en-US" sz="2800" b="1" dirty="0" smtClean="0"/>
              <a:t>Agenda</a:t>
            </a:r>
          </a:p>
          <a:p>
            <a:r>
              <a:rPr lang="en-US" sz="2800" b="1" u="sng" dirty="0" smtClean="0"/>
              <a:t>Warm-up - Introductions</a:t>
            </a:r>
          </a:p>
          <a:p>
            <a:r>
              <a:rPr lang="en-US" sz="2800" b="1" dirty="0"/>
              <a:t>	</a:t>
            </a:r>
          </a:p>
          <a:p>
            <a:r>
              <a:rPr lang="en-US" sz="2800" b="1" u="sng" dirty="0" err="1" smtClean="0"/>
              <a:t>Gametime</a:t>
            </a:r>
            <a:r>
              <a:rPr lang="en-US" sz="2800" b="1" dirty="0" smtClean="0"/>
              <a:t> – The Year in Baseball – 1969</a:t>
            </a:r>
          </a:p>
          <a:p>
            <a:r>
              <a:rPr lang="en-US" sz="2800" b="1" u="sng" dirty="0" smtClean="0"/>
              <a:t>Seventh Inning Stretch </a:t>
            </a:r>
            <a:r>
              <a:rPr lang="en-US" sz="2800" b="1" dirty="0" smtClean="0"/>
              <a:t>- “Take Me Out to the Ball Game”</a:t>
            </a:r>
          </a:p>
          <a:p>
            <a:endParaRPr lang="en-US" sz="2800" b="1" dirty="0" smtClean="0"/>
          </a:p>
          <a:p>
            <a:r>
              <a:rPr lang="en-US" sz="2800" b="1" u="sng" dirty="0" smtClean="0"/>
              <a:t>Extra Innings </a:t>
            </a:r>
            <a:r>
              <a:rPr lang="en-US" sz="2800" b="1" dirty="0" smtClean="0"/>
              <a:t>– More stuff from the ‘60s</a:t>
            </a:r>
          </a:p>
          <a:p>
            <a:r>
              <a:rPr lang="en-US" sz="2800" b="1" u="sng" dirty="0" smtClean="0"/>
              <a:t>Extra Innings </a:t>
            </a:r>
            <a:r>
              <a:rPr lang="en-US" sz="2800" b="1" dirty="0" smtClean="0"/>
              <a:t>- Memorabilia</a:t>
            </a:r>
          </a:p>
          <a:p>
            <a:endParaRPr lang="en-US" sz="2800" b="1" dirty="0"/>
          </a:p>
          <a:p>
            <a:r>
              <a:rPr lang="en-US" sz="2800" b="1" u="sng" dirty="0" smtClean="0"/>
              <a:t>Next Time </a:t>
            </a:r>
            <a:r>
              <a:rPr lang="en-US" sz="2800" b="1" dirty="0" smtClean="0"/>
              <a:t>– What would you like to talk about?</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806660" y="5860906"/>
            <a:ext cx="3866322" cy="863213"/>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611140" y="5404105"/>
            <a:ext cx="1617692" cy="1538378"/>
          </a:xfrm>
          <a:prstGeom prst="rect">
            <a:avLst/>
          </a:prstGeom>
        </p:spPr>
      </p:pic>
      <p:pic>
        <p:nvPicPr>
          <p:cNvPr id="1026" name="Picture 2" descr="https://tse3.mm.bing.net/th?id=OIP.Yaxdg7FddkxXvWehe3Z_iwHaHa&amp;pid=Api&amp;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5466" y="129208"/>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5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1154" y="120305"/>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4950460" y="120305"/>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7771723" y="1949697"/>
            <a:ext cx="3695600" cy="3170099"/>
          </a:xfrm>
          <a:prstGeom prst="rect">
            <a:avLst/>
          </a:prstGeom>
          <a:noFill/>
        </p:spPr>
        <p:txBody>
          <a:bodyPr wrap="square" rtlCol="0">
            <a:spAutoFit/>
          </a:bodyPr>
          <a:lstStyle/>
          <a:p>
            <a:r>
              <a:rPr lang="en-US" sz="4000" dirty="0" smtClean="0"/>
              <a:t>These two newsmen were the co-anchors of the nightly NBC newscast.</a:t>
            </a:r>
            <a:endParaRPr lang="en-US" sz="4000" dirty="0"/>
          </a:p>
        </p:txBody>
      </p:sp>
      <p:sp>
        <p:nvSpPr>
          <p:cNvPr id="4" name="TextBox 3"/>
          <p:cNvSpPr txBox="1"/>
          <p:nvPr/>
        </p:nvSpPr>
        <p:spPr>
          <a:xfrm>
            <a:off x="233266" y="5887044"/>
            <a:ext cx="8223918" cy="830997"/>
          </a:xfrm>
          <a:prstGeom prst="rect">
            <a:avLst/>
          </a:prstGeom>
          <a:noFill/>
        </p:spPr>
        <p:txBody>
          <a:bodyPr wrap="none" rtlCol="0">
            <a:spAutoFit/>
          </a:bodyPr>
          <a:lstStyle/>
          <a:p>
            <a:r>
              <a:rPr lang="en-US" sz="4800" dirty="0" smtClean="0"/>
              <a:t>Chet Huntley and David Brinkley</a:t>
            </a:r>
            <a:endParaRPr lang="en-US" sz="48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12" y="117794"/>
            <a:ext cx="5769250" cy="5769250"/>
          </a:xfrm>
          <a:prstGeom prst="rect">
            <a:avLst/>
          </a:prstGeom>
        </p:spPr>
      </p:pic>
    </p:spTree>
    <p:extLst>
      <p:ext uri="{BB962C8B-B14F-4D97-AF65-F5344CB8AC3E}">
        <p14:creationId xmlns:p14="http://schemas.microsoft.com/office/powerpoint/2010/main" val="108468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109" y="79470"/>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3813150" y="259666"/>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7202555" y="1663981"/>
            <a:ext cx="4383955" cy="4401205"/>
          </a:xfrm>
          <a:prstGeom prst="rect">
            <a:avLst/>
          </a:prstGeom>
          <a:noFill/>
        </p:spPr>
        <p:txBody>
          <a:bodyPr wrap="square" rtlCol="0">
            <a:spAutoFit/>
          </a:bodyPr>
          <a:lstStyle/>
          <a:p>
            <a:r>
              <a:rPr lang="en-US" sz="4000" dirty="0" smtClean="0"/>
              <a:t>This TV anchorman delivered the nightly news on CBS for 19 years and was often called </a:t>
            </a:r>
            <a:r>
              <a:rPr lang="en-US" sz="4000" i="1" dirty="0" smtClean="0"/>
              <a:t>“the most trusted man in America”.</a:t>
            </a:r>
            <a:endParaRPr lang="en-US" sz="4000" i="1" dirty="0"/>
          </a:p>
        </p:txBody>
      </p:sp>
      <p:sp>
        <p:nvSpPr>
          <p:cNvPr id="4" name="TextBox 3"/>
          <p:cNvSpPr txBox="1"/>
          <p:nvPr/>
        </p:nvSpPr>
        <p:spPr>
          <a:xfrm>
            <a:off x="998376" y="6027003"/>
            <a:ext cx="4118820" cy="830997"/>
          </a:xfrm>
          <a:prstGeom prst="rect">
            <a:avLst/>
          </a:prstGeom>
          <a:noFill/>
        </p:spPr>
        <p:txBody>
          <a:bodyPr wrap="none" rtlCol="0">
            <a:spAutoFit/>
          </a:bodyPr>
          <a:lstStyle/>
          <a:p>
            <a:r>
              <a:rPr lang="en-US" sz="4800" dirty="0" smtClean="0"/>
              <a:t>Walter Cronkite</a:t>
            </a:r>
            <a:endParaRPr lang="en-US" sz="48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06" y="839755"/>
            <a:ext cx="5715315" cy="5225431"/>
          </a:xfrm>
          <a:prstGeom prst="rect">
            <a:avLst/>
          </a:prstGeom>
        </p:spPr>
      </p:pic>
    </p:spTree>
    <p:extLst>
      <p:ext uri="{BB962C8B-B14F-4D97-AF65-F5344CB8AC3E}">
        <p14:creationId xmlns:p14="http://schemas.microsoft.com/office/powerpoint/2010/main" val="363403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5" y="0"/>
            <a:ext cx="11358882" cy="1325563"/>
          </a:xfrm>
        </p:spPr>
        <p:txBody>
          <a:bodyPr>
            <a:normAutofit fontScale="90000"/>
          </a:bodyPr>
          <a:lstStyle/>
          <a:p>
            <a:pPr algn="ctr"/>
            <a:r>
              <a:rPr lang="en-US" sz="6000" dirty="0" smtClean="0"/>
              <a:t>1969 – Popular Music</a:t>
            </a:r>
            <a:br>
              <a:rPr lang="en-US" sz="6000" dirty="0" smtClean="0"/>
            </a:br>
            <a:r>
              <a:rPr lang="en-US" sz="6000" dirty="0" smtClean="0"/>
              <a:t>The Beatles’ last performance together:</a:t>
            </a:r>
            <a:endParaRPr lang="en-US" sz="6000" dirty="0"/>
          </a:p>
        </p:txBody>
      </p:sp>
      <p:sp>
        <p:nvSpPr>
          <p:cNvPr id="8" name="TextBox 7"/>
          <p:cNvSpPr txBox="1"/>
          <p:nvPr/>
        </p:nvSpPr>
        <p:spPr>
          <a:xfrm>
            <a:off x="4306824" y="1413220"/>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922" y="1325563"/>
            <a:ext cx="8838193" cy="4971484"/>
          </a:xfrm>
          <a:prstGeom prst="rect">
            <a:avLst/>
          </a:prstGeom>
        </p:spPr>
      </p:pic>
      <p:sp>
        <p:nvSpPr>
          <p:cNvPr id="3" name="TextBox 2"/>
          <p:cNvSpPr txBox="1"/>
          <p:nvPr/>
        </p:nvSpPr>
        <p:spPr>
          <a:xfrm>
            <a:off x="3116425" y="6384704"/>
            <a:ext cx="4867936" cy="369332"/>
          </a:xfrm>
          <a:prstGeom prst="rect">
            <a:avLst/>
          </a:prstGeom>
          <a:noFill/>
        </p:spPr>
        <p:txBody>
          <a:bodyPr wrap="none" rtlCol="0">
            <a:spAutoFit/>
          </a:bodyPr>
          <a:lstStyle/>
          <a:p>
            <a:r>
              <a:rPr lang="en-US" dirty="0" smtClean="0">
                <a:hlinkClick r:id="rId4"/>
              </a:rPr>
              <a:t>https</a:t>
            </a:r>
            <a:r>
              <a:rPr lang="en-US" dirty="0">
                <a:hlinkClick r:id="rId4"/>
              </a:rPr>
              <a:t>://www.youtube.com/watch?v=GKdl-GCsNJ0</a:t>
            </a:r>
            <a:endParaRPr lang="en-US" dirty="0"/>
          </a:p>
        </p:txBody>
      </p:sp>
    </p:spTree>
    <p:extLst>
      <p:ext uri="{BB962C8B-B14F-4D97-AF65-F5344CB8AC3E}">
        <p14:creationId xmlns:p14="http://schemas.microsoft.com/office/powerpoint/2010/main" val="2867786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59" y="87657"/>
            <a:ext cx="10515600" cy="1325563"/>
          </a:xfrm>
        </p:spPr>
        <p:txBody>
          <a:bodyPr>
            <a:normAutofit/>
          </a:bodyPr>
          <a:lstStyle/>
          <a:p>
            <a:pPr algn="ctr"/>
            <a:r>
              <a:rPr lang="en-US" sz="6000" dirty="0" smtClean="0"/>
              <a:t>1969 -- Off the Field:</a:t>
            </a:r>
            <a:endParaRPr lang="en-US" sz="6000" dirty="0"/>
          </a:p>
        </p:txBody>
      </p:sp>
      <p:sp>
        <p:nvSpPr>
          <p:cNvPr id="8" name="TextBox 7"/>
          <p:cNvSpPr txBox="1"/>
          <p:nvPr/>
        </p:nvSpPr>
        <p:spPr>
          <a:xfrm>
            <a:off x="1298951" y="1291921"/>
            <a:ext cx="8129016" cy="6617196"/>
          </a:xfrm>
          <a:prstGeom prst="rect">
            <a:avLst/>
          </a:prstGeom>
          <a:noFill/>
        </p:spPr>
        <p:txBody>
          <a:bodyPr wrap="square" rtlCol="0">
            <a:spAutoFit/>
          </a:bodyPr>
          <a:lstStyle/>
          <a:p>
            <a:pPr algn="ctr"/>
            <a:r>
              <a:rPr lang="en-US" sz="4400" dirty="0" smtClean="0"/>
              <a:t>A Popular Music Event</a:t>
            </a:r>
          </a:p>
          <a:p>
            <a:endParaRPr lang="en-US" sz="4400" dirty="0" smtClean="0"/>
          </a:p>
          <a:p>
            <a:r>
              <a:rPr lang="en-US" sz="4400" dirty="0" smtClean="0"/>
              <a:t>“An Aquarian Exposition” </a:t>
            </a:r>
          </a:p>
          <a:p>
            <a:endParaRPr lang="en-US" sz="4400" dirty="0"/>
          </a:p>
          <a:p>
            <a:r>
              <a:rPr lang="en-US" sz="4400" dirty="0" smtClean="0"/>
              <a:t>Held in White Lake, New York </a:t>
            </a:r>
          </a:p>
          <a:p>
            <a:endParaRPr lang="en-US" sz="4400" dirty="0"/>
          </a:p>
          <a:p>
            <a:r>
              <a:rPr lang="en-US" sz="4400" dirty="0" smtClean="0"/>
              <a:t>On Max </a:t>
            </a:r>
            <a:r>
              <a:rPr lang="en-US" sz="4400" dirty="0" err="1" smtClean="0"/>
              <a:t>Yasgur’s</a:t>
            </a:r>
            <a:r>
              <a:rPr lang="en-US" sz="4400" dirty="0" smtClean="0"/>
              <a:t> dairy farm </a:t>
            </a:r>
            <a:endParaRPr lang="en-US" sz="4400" dirty="0"/>
          </a:p>
          <a:p>
            <a:endParaRPr lang="en-US" sz="4400" dirty="0" smtClean="0"/>
          </a:p>
          <a:p>
            <a:endParaRPr lang="en-US" dirty="0" smtClean="0"/>
          </a:p>
          <a:p>
            <a:endParaRPr lang="en-US" dirty="0"/>
          </a:p>
          <a:p>
            <a:endParaRPr lang="en-US" dirty="0" smtClean="0"/>
          </a:p>
          <a:p>
            <a:endParaRPr lang="en-US" dirty="0"/>
          </a:p>
        </p:txBody>
      </p:sp>
      <p:sp>
        <p:nvSpPr>
          <p:cNvPr id="3" name="TextBox 2"/>
          <p:cNvSpPr txBox="1"/>
          <p:nvPr/>
        </p:nvSpPr>
        <p:spPr>
          <a:xfrm>
            <a:off x="10254343" y="21460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315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19" y="18288"/>
            <a:ext cx="7521443" cy="1325563"/>
          </a:xfrm>
        </p:spPr>
        <p:txBody>
          <a:bodyPr>
            <a:normAutofit/>
          </a:bodyPr>
          <a:lstStyle/>
          <a:p>
            <a:pPr algn="ctr"/>
            <a:r>
              <a:rPr lang="en-US" sz="8000" b="1" dirty="0" smtClean="0"/>
              <a:t>Woodstock</a:t>
            </a:r>
            <a:endParaRPr lang="en-US" sz="8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091" y="0"/>
            <a:ext cx="5056909" cy="60462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5" y="3424428"/>
            <a:ext cx="7077338" cy="34332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15" y="1087570"/>
            <a:ext cx="3527334" cy="233685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4449" y="1106424"/>
            <a:ext cx="3550003" cy="2318004"/>
          </a:xfrm>
          <a:prstGeom prst="rect">
            <a:avLst/>
          </a:prstGeom>
        </p:spPr>
      </p:pic>
      <p:sp>
        <p:nvSpPr>
          <p:cNvPr id="7" name="TextBox 6"/>
          <p:cNvSpPr txBox="1"/>
          <p:nvPr/>
        </p:nvSpPr>
        <p:spPr>
          <a:xfrm>
            <a:off x="7134452" y="6267297"/>
            <a:ext cx="4967707" cy="369332"/>
          </a:xfrm>
          <a:prstGeom prst="rect">
            <a:avLst/>
          </a:prstGeom>
          <a:noFill/>
        </p:spPr>
        <p:txBody>
          <a:bodyPr wrap="none" rtlCol="0">
            <a:spAutoFit/>
          </a:bodyPr>
          <a:lstStyle/>
          <a:p>
            <a:r>
              <a:rPr lang="en-US" dirty="0" smtClean="0">
                <a:hlinkClick r:id="rId7"/>
              </a:rPr>
              <a:t>https</a:t>
            </a:r>
            <a:r>
              <a:rPr lang="en-US" dirty="0">
                <a:hlinkClick r:id="rId7"/>
              </a:rPr>
              <a:t>://www.youtube.com/watch?v=nPauXWjY4T8</a:t>
            </a:r>
            <a:endParaRPr lang="en-US" dirty="0"/>
          </a:p>
        </p:txBody>
      </p:sp>
    </p:spTree>
    <p:extLst>
      <p:ext uri="{BB962C8B-B14F-4D97-AF65-F5344CB8AC3E}">
        <p14:creationId xmlns:p14="http://schemas.microsoft.com/office/powerpoint/2010/main" val="3077226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8882"/>
            <a:ext cx="10515600" cy="1266375"/>
          </a:xfrm>
        </p:spPr>
        <p:txBody>
          <a:bodyPr/>
          <a:lstStyle/>
          <a:p>
            <a:pPr algn="ctr"/>
            <a:r>
              <a:rPr lang="en-US" dirty="0" smtClean="0"/>
              <a:t>1969 – Popular Music:</a:t>
            </a:r>
            <a:endParaRPr lang="en-US" dirty="0"/>
          </a:p>
        </p:txBody>
      </p:sp>
      <p:sp>
        <p:nvSpPr>
          <p:cNvPr id="3" name="Text Placeholder 2"/>
          <p:cNvSpPr>
            <a:spLocks noGrp="1"/>
          </p:cNvSpPr>
          <p:nvPr>
            <p:ph type="body" idx="1"/>
          </p:nvPr>
        </p:nvSpPr>
        <p:spPr>
          <a:xfrm>
            <a:off x="831850" y="1139205"/>
            <a:ext cx="10515600" cy="525003"/>
          </a:xfrm>
        </p:spPr>
        <p:txBody>
          <a:bodyPr/>
          <a:lstStyle/>
          <a:p>
            <a:pPr algn="ctr"/>
            <a:endParaRPr lang="en-US" dirty="0" smtClean="0">
              <a:solidFill>
                <a:schemeClr val="tx1"/>
              </a:solidFill>
            </a:endParaRPr>
          </a:p>
          <a:p>
            <a:pPr algn="ctr"/>
            <a:endParaRPr lang="en-US" dirty="0">
              <a:solidFill>
                <a:schemeClr val="tx1"/>
              </a:solidFill>
            </a:endParaRPr>
          </a:p>
          <a:p>
            <a:endParaRPr lang="en-US" dirty="0" smtClean="0"/>
          </a:p>
          <a:p>
            <a:pPr algn="ctr"/>
            <a:endParaRPr lang="en-US" dirty="0"/>
          </a:p>
        </p:txBody>
      </p:sp>
      <p:sp>
        <p:nvSpPr>
          <p:cNvPr id="5" name="Rectangle 4"/>
          <p:cNvSpPr/>
          <p:nvPr/>
        </p:nvSpPr>
        <p:spPr>
          <a:xfrm>
            <a:off x="1285722" y="3646379"/>
            <a:ext cx="9140952" cy="646331"/>
          </a:xfrm>
          <a:prstGeom prst="rect">
            <a:avLst/>
          </a:prstGeom>
        </p:spPr>
        <p:txBody>
          <a:bodyPr wrap="square">
            <a:spAutoFit/>
          </a:bodyPr>
          <a:lstStyle/>
          <a:p>
            <a:endParaRPr lang="en-US" dirty="0" smtClean="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1" y="1397259"/>
            <a:ext cx="6951306" cy="3910109"/>
          </a:xfrm>
          <a:prstGeom prst="rect">
            <a:avLst/>
          </a:prstGeom>
        </p:spPr>
      </p:pic>
      <p:sp>
        <p:nvSpPr>
          <p:cNvPr id="7" name="TextBox 6"/>
          <p:cNvSpPr txBox="1"/>
          <p:nvPr/>
        </p:nvSpPr>
        <p:spPr>
          <a:xfrm>
            <a:off x="1074960" y="5444497"/>
            <a:ext cx="10026527" cy="523220"/>
          </a:xfrm>
          <a:prstGeom prst="rect">
            <a:avLst/>
          </a:prstGeom>
          <a:noFill/>
        </p:spPr>
        <p:txBody>
          <a:bodyPr wrap="none" rtlCol="0">
            <a:spAutoFit/>
          </a:bodyPr>
          <a:lstStyle/>
          <a:p>
            <a:r>
              <a:rPr lang="en-US" sz="2800" dirty="0" smtClean="0"/>
              <a:t>Ernestine (Lilly Tomlin) the Telephone Operator calling Frank Sinatra</a:t>
            </a:r>
            <a:endParaRPr lang="en-US" sz="2800" dirty="0"/>
          </a:p>
        </p:txBody>
      </p:sp>
      <p:sp>
        <p:nvSpPr>
          <p:cNvPr id="8" name="TextBox 7"/>
          <p:cNvSpPr txBox="1"/>
          <p:nvPr/>
        </p:nvSpPr>
        <p:spPr>
          <a:xfrm>
            <a:off x="3406745" y="6110302"/>
            <a:ext cx="4898905" cy="369332"/>
          </a:xfrm>
          <a:prstGeom prst="rect">
            <a:avLst/>
          </a:prstGeom>
          <a:noFill/>
        </p:spPr>
        <p:txBody>
          <a:bodyPr wrap="none" rtlCol="0">
            <a:spAutoFit/>
          </a:bodyPr>
          <a:lstStyle/>
          <a:p>
            <a:r>
              <a:rPr lang="en-US" dirty="0" smtClean="0">
                <a:hlinkClick r:id="rId4"/>
              </a:rPr>
              <a:t>https</a:t>
            </a:r>
            <a:r>
              <a:rPr lang="en-US" dirty="0">
                <a:hlinkClick r:id="rId4"/>
              </a:rPr>
              <a:t>://www.youtube.com/watch?v=dJCDQaZ6pjg</a:t>
            </a:r>
            <a:endParaRPr lang="en-US" dirty="0"/>
          </a:p>
        </p:txBody>
      </p:sp>
    </p:spTree>
    <p:extLst>
      <p:ext uri="{BB962C8B-B14F-4D97-AF65-F5344CB8AC3E}">
        <p14:creationId xmlns:p14="http://schemas.microsoft.com/office/powerpoint/2010/main" val="3754307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8882"/>
            <a:ext cx="10515600" cy="1266375"/>
          </a:xfrm>
        </p:spPr>
        <p:txBody>
          <a:bodyPr/>
          <a:lstStyle/>
          <a:p>
            <a:pPr algn="ctr"/>
            <a:r>
              <a:rPr lang="en-US" dirty="0" smtClean="0"/>
              <a:t>1969 – Popular Music:</a:t>
            </a:r>
            <a:endParaRPr lang="en-US" dirty="0"/>
          </a:p>
        </p:txBody>
      </p:sp>
      <p:sp>
        <p:nvSpPr>
          <p:cNvPr id="3" name="Text Placeholder 2"/>
          <p:cNvSpPr>
            <a:spLocks noGrp="1"/>
          </p:cNvSpPr>
          <p:nvPr>
            <p:ph type="body" idx="1"/>
          </p:nvPr>
        </p:nvSpPr>
        <p:spPr>
          <a:xfrm>
            <a:off x="831850" y="1139205"/>
            <a:ext cx="10515600" cy="525003"/>
          </a:xfrm>
        </p:spPr>
        <p:txBody>
          <a:bodyPr/>
          <a:lstStyle/>
          <a:p>
            <a:pPr algn="ctr"/>
            <a:endParaRPr lang="en-US" dirty="0" smtClean="0">
              <a:solidFill>
                <a:schemeClr val="tx1"/>
              </a:solidFill>
            </a:endParaRPr>
          </a:p>
          <a:p>
            <a:pPr algn="ctr"/>
            <a:endParaRPr lang="en-US" dirty="0">
              <a:solidFill>
                <a:schemeClr val="tx1"/>
              </a:solidFill>
            </a:endParaRPr>
          </a:p>
          <a:p>
            <a:endParaRPr lang="en-US" dirty="0" smtClean="0"/>
          </a:p>
          <a:p>
            <a:pPr algn="ctr"/>
            <a:endParaRPr lang="en-US" dirty="0"/>
          </a:p>
        </p:txBody>
      </p:sp>
      <p:sp>
        <p:nvSpPr>
          <p:cNvPr id="5" name="Rectangle 4"/>
          <p:cNvSpPr/>
          <p:nvPr/>
        </p:nvSpPr>
        <p:spPr>
          <a:xfrm>
            <a:off x="1117771" y="4924040"/>
            <a:ext cx="9140952" cy="1908215"/>
          </a:xfrm>
          <a:prstGeom prst="rect">
            <a:avLst/>
          </a:prstGeom>
        </p:spPr>
        <p:txBody>
          <a:bodyPr wrap="square">
            <a:spAutoFit/>
          </a:bodyPr>
          <a:lstStyle/>
          <a:p>
            <a:endParaRPr lang="en-US" dirty="0" smtClean="0"/>
          </a:p>
          <a:p>
            <a:pPr algn="ctr"/>
            <a:endParaRPr lang="en-US" dirty="0" smtClean="0"/>
          </a:p>
          <a:p>
            <a:pPr algn="ctr"/>
            <a:r>
              <a:rPr lang="en-US" dirty="0">
                <a:hlinkClick r:id="rId3"/>
              </a:rPr>
              <a:t>https://www.youtube.com/watch?v=Cd_THG241GA</a:t>
            </a:r>
            <a:endParaRPr lang="en-US" dirty="0" smtClean="0"/>
          </a:p>
          <a:p>
            <a:pPr algn="ctr"/>
            <a:endParaRPr lang="en-US" sz="2800" dirty="0" smtClean="0"/>
          </a:p>
          <a:p>
            <a:pPr algn="ctr"/>
            <a:r>
              <a:rPr lang="en-US" sz="3600" dirty="0" smtClean="0"/>
              <a:t>This song was a hit (again) in ‘69</a:t>
            </a:r>
            <a:endParaRPr lang="en-US" sz="3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280" y="998786"/>
            <a:ext cx="4462271" cy="4462271"/>
          </a:xfrm>
          <a:prstGeom prst="rect">
            <a:avLst/>
          </a:prstGeom>
        </p:spPr>
      </p:pic>
    </p:spTree>
    <p:extLst>
      <p:ext uri="{BB962C8B-B14F-4D97-AF65-F5344CB8AC3E}">
        <p14:creationId xmlns:p14="http://schemas.microsoft.com/office/powerpoint/2010/main" val="1814133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38" y="79475"/>
            <a:ext cx="10515600" cy="932688"/>
          </a:xfrm>
        </p:spPr>
        <p:txBody>
          <a:bodyPr/>
          <a:lstStyle/>
          <a:p>
            <a:pPr algn="ctr"/>
            <a:r>
              <a:rPr lang="en-US" dirty="0" smtClean="0"/>
              <a:t>1969 – Way Off the Field:</a:t>
            </a:r>
            <a:endParaRPr lang="en-US" dirty="0"/>
          </a:p>
        </p:txBody>
      </p:sp>
      <p:sp>
        <p:nvSpPr>
          <p:cNvPr id="3" name="Text Placeholder 2"/>
          <p:cNvSpPr>
            <a:spLocks noGrp="1"/>
          </p:cNvSpPr>
          <p:nvPr>
            <p:ph type="body" idx="1"/>
          </p:nvPr>
        </p:nvSpPr>
        <p:spPr>
          <a:xfrm>
            <a:off x="831850" y="1139205"/>
            <a:ext cx="10515600" cy="525003"/>
          </a:xfrm>
        </p:spPr>
        <p:txBody>
          <a:bodyPr/>
          <a:lstStyle/>
          <a:p>
            <a:pPr algn="ctr"/>
            <a:endParaRPr lang="en-US" dirty="0" smtClean="0">
              <a:solidFill>
                <a:schemeClr val="tx1"/>
              </a:solidFill>
            </a:endParaRPr>
          </a:p>
          <a:p>
            <a:pPr algn="ctr"/>
            <a:endParaRPr lang="en-US" dirty="0">
              <a:solidFill>
                <a:schemeClr val="tx1"/>
              </a:solidFill>
            </a:endParaRPr>
          </a:p>
          <a:p>
            <a:endParaRPr lang="en-US" dirty="0" smtClean="0"/>
          </a:p>
          <a:p>
            <a:pPr algn="ctr"/>
            <a:endParaRPr lang="en-US" dirty="0"/>
          </a:p>
        </p:txBody>
      </p:sp>
      <p:sp>
        <p:nvSpPr>
          <p:cNvPr id="5" name="Rectangle 4"/>
          <p:cNvSpPr/>
          <p:nvPr/>
        </p:nvSpPr>
        <p:spPr>
          <a:xfrm>
            <a:off x="3165094" y="6334780"/>
            <a:ext cx="4525010" cy="523220"/>
          </a:xfrm>
          <a:prstGeom prst="rect">
            <a:avLst/>
          </a:prstGeom>
        </p:spPr>
        <p:txBody>
          <a:bodyPr wrap="square">
            <a:spAutoFit/>
          </a:bodyPr>
          <a:lstStyle/>
          <a:p>
            <a:r>
              <a:rPr lang="en-US" sz="1600" dirty="0">
                <a:hlinkClick r:id="rId3"/>
              </a:rPr>
              <a:t>https://</a:t>
            </a:r>
            <a:r>
              <a:rPr lang="en-US" sz="1600" dirty="0" smtClean="0">
                <a:hlinkClick r:id="rId3"/>
              </a:rPr>
              <a:t>www.youtube.com/watch?v=sTBIr65cL_E</a:t>
            </a:r>
            <a:endParaRPr lang="en-US" sz="1600" dirty="0" smtClean="0"/>
          </a:p>
          <a:p>
            <a:endParaRPr lang="en-US" sz="12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454" y="1139205"/>
            <a:ext cx="7876457" cy="5092129"/>
          </a:xfrm>
          <a:prstGeom prst="rect">
            <a:avLst/>
          </a:prstGeom>
        </p:spPr>
      </p:pic>
      <p:sp>
        <p:nvSpPr>
          <p:cNvPr id="6" name="TextBox 5"/>
          <p:cNvSpPr txBox="1"/>
          <p:nvPr/>
        </p:nvSpPr>
        <p:spPr>
          <a:xfrm>
            <a:off x="9802135" y="2432304"/>
            <a:ext cx="2068194" cy="2246769"/>
          </a:xfrm>
          <a:prstGeom prst="rect">
            <a:avLst/>
          </a:prstGeom>
          <a:noFill/>
        </p:spPr>
        <p:txBody>
          <a:bodyPr wrap="none" rtlCol="0">
            <a:spAutoFit/>
          </a:bodyPr>
          <a:lstStyle/>
          <a:p>
            <a:pPr algn="ctr"/>
            <a:r>
              <a:rPr lang="en-US" sz="2800" dirty="0" smtClean="0"/>
              <a:t>July 20</a:t>
            </a:r>
          </a:p>
          <a:p>
            <a:pPr algn="ctr"/>
            <a:endParaRPr lang="en-US" sz="2800" dirty="0"/>
          </a:p>
          <a:p>
            <a:pPr algn="ctr"/>
            <a:r>
              <a:rPr lang="en-US" sz="2800" dirty="0" smtClean="0"/>
              <a:t>Apollo 11</a:t>
            </a:r>
          </a:p>
          <a:p>
            <a:pPr algn="ctr"/>
            <a:r>
              <a:rPr lang="en-US" sz="2800" dirty="0" smtClean="0"/>
              <a:t>lands on the </a:t>
            </a:r>
          </a:p>
          <a:p>
            <a:pPr algn="ctr"/>
            <a:r>
              <a:rPr lang="en-US" sz="2800" dirty="0" smtClean="0"/>
              <a:t>Moon</a:t>
            </a:r>
            <a:endParaRPr lang="en-US" sz="2800" dirty="0"/>
          </a:p>
        </p:txBody>
      </p:sp>
    </p:spTree>
    <p:extLst>
      <p:ext uri="{BB962C8B-B14F-4D97-AF65-F5344CB8AC3E}">
        <p14:creationId xmlns:p14="http://schemas.microsoft.com/office/powerpoint/2010/main" val="3396384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319" y="1708733"/>
            <a:ext cx="6518988" cy="4135179"/>
          </a:xfrm>
          <a:prstGeom prst="rect">
            <a:avLst/>
          </a:prstGeom>
        </p:spPr>
      </p:pic>
      <p:sp>
        <p:nvSpPr>
          <p:cNvPr id="3" name="TextBox 2"/>
          <p:cNvSpPr txBox="1"/>
          <p:nvPr/>
        </p:nvSpPr>
        <p:spPr>
          <a:xfrm>
            <a:off x="3099816" y="219456"/>
            <a:ext cx="5419432" cy="923330"/>
          </a:xfrm>
          <a:prstGeom prst="rect">
            <a:avLst/>
          </a:prstGeom>
          <a:noFill/>
        </p:spPr>
        <p:txBody>
          <a:bodyPr wrap="none" rtlCol="0">
            <a:spAutoFit/>
          </a:bodyPr>
          <a:lstStyle/>
          <a:p>
            <a:r>
              <a:rPr lang="en-US" sz="5400" dirty="0" smtClean="0"/>
              <a:t>1969 – Technology</a:t>
            </a:r>
            <a:endParaRPr lang="en-US" sz="5400" dirty="0"/>
          </a:p>
        </p:txBody>
      </p:sp>
      <p:sp>
        <p:nvSpPr>
          <p:cNvPr id="4" name="TextBox 3"/>
          <p:cNvSpPr txBox="1"/>
          <p:nvPr/>
        </p:nvSpPr>
        <p:spPr>
          <a:xfrm>
            <a:off x="621792" y="5908192"/>
            <a:ext cx="11029045" cy="830997"/>
          </a:xfrm>
          <a:prstGeom prst="rect">
            <a:avLst/>
          </a:prstGeom>
          <a:noFill/>
        </p:spPr>
        <p:txBody>
          <a:bodyPr wrap="none" rtlCol="0">
            <a:spAutoFit/>
          </a:bodyPr>
          <a:lstStyle/>
          <a:p>
            <a:r>
              <a:rPr lang="en-US" sz="4800" dirty="0" smtClean="0"/>
              <a:t>ARPANET – the grand-daddy of the Internet</a:t>
            </a:r>
            <a:endParaRPr lang="en-US" sz="4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45" y="1170207"/>
            <a:ext cx="4858667" cy="4799414"/>
          </a:xfrm>
          <a:prstGeom prst="rect">
            <a:avLst/>
          </a:prstGeom>
        </p:spPr>
      </p:pic>
      <p:sp>
        <p:nvSpPr>
          <p:cNvPr id="6" name="Rectangle 5"/>
          <p:cNvSpPr/>
          <p:nvPr/>
        </p:nvSpPr>
        <p:spPr>
          <a:xfrm>
            <a:off x="1483567" y="4460033"/>
            <a:ext cx="3508311" cy="54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2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0320" y="28814"/>
            <a:ext cx="5419432" cy="923330"/>
          </a:xfrm>
          <a:prstGeom prst="rect">
            <a:avLst/>
          </a:prstGeom>
          <a:noFill/>
        </p:spPr>
        <p:txBody>
          <a:bodyPr wrap="none" rtlCol="0">
            <a:spAutoFit/>
          </a:bodyPr>
          <a:lstStyle/>
          <a:p>
            <a:r>
              <a:rPr lang="en-US" sz="5400" dirty="0" smtClean="0"/>
              <a:t>1969 – Technology</a:t>
            </a:r>
            <a:endParaRPr lang="en-US" sz="5400" dirty="0"/>
          </a:p>
        </p:txBody>
      </p:sp>
      <p:sp>
        <p:nvSpPr>
          <p:cNvPr id="4" name="TextBox 3"/>
          <p:cNvSpPr txBox="1"/>
          <p:nvPr/>
        </p:nvSpPr>
        <p:spPr>
          <a:xfrm>
            <a:off x="8646610" y="135792"/>
            <a:ext cx="3039422" cy="3539430"/>
          </a:xfrm>
          <a:prstGeom prst="rect">
            <a:avLst/>
          </a:prstGeom>
          <a:noFill/>
        </p:spPr>
        <p:txBody>
          <a:bodyPr wrap="none" rtlCol="0">
            <a:spAutoFit/>
          </a:bodyPr>
          <a:lstStyle/>
          <a:p>
            <a:r>
              <a:rPr lang="en-US" sz="3200" dirty="0" smtClean="0"/>
              <a:t>The “jump-jet”</a:t>
            </a:r>
          </a:p>
          <a:p>
            <a:r>
              <a:rPr lang="en-US" sz="3200" dirty="0" smtClean="0"/>
              <a:t>(Hawker Harrier)</a:t>
            </a:r>
          </a:p>
          <a:p>
            <a:r>
              <a:rPr lang="en-US" sz="3200" dirty="0" smtClean="0"/>
              <a:t>went into service</a:t>
            </a:r>
          </a:p>
          <a:p>
            <a:r>
              <a:rPr lang="en-US" sz="3200" dirty="0" smtClean="0"/>
              <a:t>with the RAF in</a:t>
            </a:r>
          </a:p>
          <a:p>
            <a:r>
              <a:rPr lang="en-US" sz="3200" dirty="0" smtClean="0"/>
              <a:t>April</a:t>
            </a:r>
          </a:p>
          <a:p>
            <a:endParaRPr lang="en-US" sz="3200" dirty="0"/>
          </a:p>
          <a:p>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30" y="1055929"/>
            <a:ext cx="7252588" cy="58020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3608" y="2617470"/>
            <a:ext cx="3392424" cy="4240530"/>
          </a:xfrm>
          <a:prstGeom prst="rect">
            <a:avLst/>
          </a:prstGeom>
        </p:spPr>
      </p:pic>
    </p:spTree>
    <p:extLst>
      <p:ext uri="{BB962C8B-B14F-4D97-AF65-F5344CB8AC3E}">
        <p14:creationId xmlns:p14="http://schemas.microsoft.com/office/powerpoint/2010/main" val="4110080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4044860"/>
          </a:xfrm>
        </p:spPr>
        <p:txBody>
          <a:bodyPr>
            <a:normAutofit/>
          </a:bodyPr>
          <a:lstStyle/>
          <a:p>
            <a:r>
              <a:rPr lang="en-US" sz="6600" b="1" dirty="0" smtClean="0"/>
              <a:t>The Year in Baseball:</a:t>
            </a:r>
            <a:br>
              <a:rPr lang="en-US" sz="6600" b="1" dirty="0" smtClean="0"/>
            </a:br>
            <a:r>
              <a:rPr lang="en-US" sz="6600" b="1" dirty="0"/>
              <a:t/>
            </a:r>
            <a:br>
              <a:rPr lang="en-US" sz="6600" b="1" dirty="0"/>
            </a:br>
            <a:r>
              <a:rPr lang="en-US" sz="8800" b="1" dirty="0" smtClean="0"/>
              <a:t>1969</a:t>
            </a:r>
            <a:endParaRPr lang="en-US" sz="8800" b="1" dirty="0"/>
          </a:p>
        </p:txBody>
      </p:sp>
    </p:spTree>
    <p:extLst>
      <p:ext uri="{BB962C8B-B14F-4D97-AF65-F5344CB8AC3E}">
        <p14:creationId xmlns:p14="http://schemas.microsoft.com/office/powerpoint/2010/main" val="3122047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23" y="0"/>
            <a:ext cx="10515600" cy="1325563"/>
          </a:xfrm>
        </p:spPr>
        <p:txBody>
          <a:bodyPr>
            <a:normAutofit fontScale="90000"/>
          </a:bodyPr>
          <a:lstStyle/>
          <a:p>
            <a:pPr algn="ctr"/>
            <a:r>
              <a:rPr lang="en-US" sz="6000" dirty="0" smtClean="0"/>
              <a:t>1969 </a:t>
            </a:r>
            <a:r>
              <a:rPr lang="en-US" sz="6000" dirty="0"/>
              <a:t>-- On the Field</a:t>
            </a:r>
            <a:r>
              <a:rPr lang="en-US" sz="6000" dirty="0" smtClean="0"/>
              <a:t>:</a:t>
            </a:r>
            <a:br>
              <a:rPr lang="en-US" sz="6000" dirty="0" smtClean="0"/>
            </a:br>
            <a:r>
              <a:rPr lang="en-US" sz="4000" dirty="0" smtClean="0"/>
              <a:t>NFL-AFL Championship Game III – the Super Bowl</a:t>
            </a:r>
            <a:endParaRPr lang="en-US" sz="6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465" y="1233488"/>
            <a:ext cx="7330497" cy="4838128"/>
          </a:xfrm>
          <a:prstGeom prst="rect">
            <a:avLst/>
          </a:prstGeom>
        </p:spPr>
      </p:pic>
      <p:sp>
        <p:nvSpPr>
          <p:cNvPr id="4" name="TextBox 3"/>
          <p:cNvSpPr txBox="1"/>
          <p:nvPr/>
        </p:nvSpPr>
        <p:spPr>
          <a:xfrm>
            <a:off x="82296" y="6245352"/>
            <a:ext cx="12035795" cy="461665"/>
          </a:xfrm>
          <a:prstGeom prst="rect">
            <a:avLst/>
          </a:prstGeom>
          <a:noFill/>
        </p:spPr>
        <p:txBody>
          <a:bodyPr wrap="none" rtlCol="0">
            <a:spAutoFit/>
          </a:bodyPr>
          <a:lstStyle/>
          <a:p>
            <a:r>
              <a:rPr lang="en-US" sz="2400" dirty="0" smtClean="0"/>
              <a:t>“Broadway Joe” Namath and the AFL champ New York Jets upset the NFL’s Baltimore Colts 16-7</a:t>
            </a:r>
            <a:endParaRPr lang="en-US" sz="2400" dirty="0"/>
          </a:p>
        </p:txBody>
      </p:sp>
    </p:spTree>
    <p:extLst>
      <p:ext uri="{BB962C8B-B14F-4D97-AF65-F5344CB8AC3E}">
        <p14:creationId xmlns:p14="http://schemas.microsoft.com/office/powerpoint/2010/main" val="1622064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388" y="528917"/>
            <a:ext cx="11784106" cy="461665"/>
          </a:xfrm>
          <a:prstGeom prst="rect">
            <a:avLst/>
          </a:prstGeom>
          <a:noFill/>
        </p:spPr>
        <p:txBody>
          <a:bodyPr wrap="square" rtlCol="0">
            <a:spAutoFit/>
          </a:bodyPr>
          <a:lstStyle/>
          <a:p>
            <a:r>
              <a:rPr lang="en-US" sz="2400" dirty="0">
                <a:solidFill>
                  <a:schemeClr val="bg1"/>
                </a:solidFill>
                <a:latin typeface="Franklin Gothic Heavy" panose="020B0903020102020204" pitchFamily="34" charset="0"/>
              </a:rPr>
              <a:t>Fifty years ago, in 1969, Major League Baseball celebrated its 100</a:t>
            </a:r>
            <a:r>
              <a:rPr lang="en-US" sz="2400" baseline="30000" dirty="0">
                <a:solidFill>
                  <a:schemeClr val="bg1"/>
                </a:solidFill>
                <a:latin typeface="Franklin Gothic Heavy" panose="020B0903020102020204" pitchFamily="34" charset="0"/>
              </a:rPr>
              <a:t>th</a:t>
            </a:r>
            <a:r>
              <a:rPr lang="en-US" sz="2400" dirty="0">
                <a:solidFill>
                  <a:schemeClr val="bg1"/>
                </a:solidFill>
                <a:latin typeface="Franklin Gothic Heavy" panose="020B0903020102020204" pitchFamily="34" charset="0"/>
              </a:rPr>
              <a:t> anniversary.  </a:t>
            </a:r>
          </a:p>
        </p:txBody>
      </p:sp>
      <p:pic>
        <p:nvPicPr>
          <p:cNvPr id="3" name="Picture 2"/>
          <p:cNvPicPr>
            <a:picLocks noChangeAspect="1"/>
          </p:cNvPicPr>
          <p:nvPr/>
        </p:nvPicPr>
        <p:blipFill>
          <a:blip r:embed="rId3"/>
          <a:stretch>
            <a:fillRect/>
          </a:stretch>
        </p:blipFill>
        <p:spPr>
          <a:xfrm>
            <a:off x="1108832" y="2027460"/>
            <a:ext cx="4311221" cy="2665838"/>
          </a:xfrm>
          <a:prstGeom prst="rect">
            <a:avLst/>
          </a:prstGeom>
        </p:spPr>
      </p:pic>
      <p:pic>
        <p:nvPicPr>
          <p:cNvPr id="5" name="Picture 4"/>
          <p:cNvPicPr>
            <a:picLocks noChangeAspect="1"/>
          </p:cNvPicPr>
          <p:nvPr/>
        </p:nvPicPr>
        <p:blipFill>
          <a:blip r:embed="rId4"/>
          <a:stretch>
            <a:fillRect/>
          </a:stretch>
        </p:blipFill>
        <p:spPr>
          <a:xfrm>
            <a:off x="6906984" y="1794195"/>
            <a:ext cx="4495023" cy="4495023"/>
          </a:xfrm>
          <a:prstGeom prst="rect">
            <a:avLst/>
          </a:prstGeom>
        </p:spPr>
      </p:pic>
      <p:sp>
        <p:nvSpPr>
          <p:cNvPr id="6" name="TextBox 5"/>
          <p:cNvSpPr txBox="1"/>
          <p:nvPr/>
        </p:nvSpPr>
        <p:spPr>
          <a:xfrm>
            <a:off x="2519266" y="385380"/>
            <a:ext cx="5668539" cy="923330"/>
          </a:xfrm>
          <a:prstGeom prst="rect">
            <a:avLst/>
          </a:prstGeom>
          <a:noFill/>
        </p:spPr>
        <p:txBody>
          <a:bodyPr wrap="none" rtlCol="0">
            <a:spAutoFit/>
          </a:bodyPr>
          <a:lstStyle/>
          <a:p>
            <a:r>
              <a:rPr lang="en-US" sz="5400" dirty="0" smtClean="0"/>
              <a:t>1969 – On the Field</a:t>
            </a:r>
            <a:endParaRPr lang="en-US" sz="5400" dirty="0"/>
          </a:p>
        </p:txBody>
      </p:sp>
      <p:sp>
        <p:nvSpPr>
          <p:cNvPr id="7" name="TextBox 6"/>
          <p:cNvSpPr txBox="1"/>
          <p:nvPr/>
        </p:nvSpPr>
        <p:spPr>
          <a:xfrm>
            <a:off x="0" y="5022290"/>
            <a:ext cx="6718506" cy="1323439"/>
          </a:xfrm>
          <a:prstGeom prst="rect">
            <a:avLst/>
          </a:prstGeom>
          <a:noFill/>
        </p:spPr>
        <p:txBody>
          <a:bodyPr wrap="none" rtlCol="0">
            <a:spAutoFit/>
          </a:bodyPr>
          <a:lstStyle/>
          <a:p>
            <a:pPr algn="ctr"/>
            <a:r>
              <a:rPr lang="en-US" sz="4000" dirty="0" smtClean="0"/>
              <a:t>Major League Baseball </a:t>
            </a:r>
          </a:p>
          <a:p>
            <a:pPr algn="ctr"/>
            <a:r>
              <a:rPr lang="en-US" sz="4000" dirty="0" smtClean="0"/>
              <a:t>celebrated its 100</a:t>
            </a:r>
            <a:r>
              <a:rPr lang="en-US" sz="4000" baseline="30000" dirty="0" smtClean="0"/>
              <a:t>th</a:t>
            </a:r>
            <a:r>
              <a:rPr lang="en-US" sz="4000" dirty="0" smtClean="0"/>
              <a:t> anniversary</a:t>
            </a:r>
            <a:endParaRPr lang="en-US" sz="4000" dirty="0"/>
          </a:p>
        </p:txBody>
      </p:sp>
    </p:spTree>
    <p:extLst>
      <p:ext uri="{BB962C8B-B14F-4D97-AF65-F5344CB8AC3E}">
        <p14:creationId xmlns:p14="http://schemas.microsoft.com/office/powerpoint/2010/main" val="3807994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86328"/>
            <a:ext cx="10515600" cy="1325563"/>
          </a:xfrm>
        </p:spPr>
        <p:txBody>
          <a:bodyPr>
            <a:normAutofit fontScale="90000"/>
          </a:bodyPr>
          <a:lstStyle/>
          <a:p>
            <a:pPr algn="ctr"/>
            <a:r>
              <a:rPr lang="en-US" sz="6000" dirty="0" smtClean="0"/>
              <a:t>1969 </a:t>
            </a:r>
            <a:r>
              <a:rPr lang="en-US" sz="6000" dirty="0"/>
              <a:t>-- On the Field</a:t>
            </a:r>
            <a:r>
              <a:rPr lang="en-US" sz="6000" dirty="0" smtClean="0"/>
              <a:t>:</a:t>
            </a:r>
            <a:br>
              <a:rPr lang="en-US" sz="6000" dirty="0" smtClean="0"/>
            </a:br>
            <a:r>
              <a:rPr lang="en-US" sz="4000" dirty="0" smtClean="0"/>
              <a:t>Height of Pitcher’s Mound reduced</a:t>
            </a: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88" y="1422400"/>
            <a:ext cx="8128000" cy="5435600"/>
          </a:xfrm>
          <a:prstGeom prst="rect">
            <a:avLst/>
          </a:prstGeom>
        </p:spPr>
      </p:pic>
      <p:cxnSp>
        <p:nvCxnSpPr>
          <p:cNvPr id="6" name="Straight Connector 5"/>
          <p:cNvCxnSpPr/>
          <p:nvPr/>
        </p:nvCxnSpPr>
        <p:spPr>
          <a:xfrm>
            <a:off x="6731000" y="4242816"/>
            <a:ext cx="500075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454896" y="3438144"/>
            <a:ext cx="9144" cy="7955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21424" y="5989320"/>
            <a:ext cx="4910328" cy="2743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560529" y="4988436"/>
            <a:ext cx="3352071" cy="523220"/>
          </a:xfrm>
          <a:prstGeom prst="rect">
            <a:avLst/>
          </a:prstGeom>
          <a:noFill/>
        </p:spPr>
        <p:txBody>
          <a:bodyPr wrap="none" rtlCol="0">
            <a:spAutoFit/>
          </a:bodyPr>
          <a:lstStyle/>
          <a:p>
            <a:r>
              <a:rPr lang="en-US" sz="2800" dirty="0" smtClean="0"/>
              <a:t>1969 - 10 inches max.</a:t>
            </a:r>
            <a:endParaRPr lang="en-US" sz="2800" dirty="0"/>
          </a:p>
        </p:txBody>
      </p:sp>
      <p:sp>
        <p:nvSpPr>
          <p:cNvPr id="12" name="TextBox 11"/>
          <p:cNvSpPr txBox="1"/>
          <p:nvPr/>
        </p:nvSpPr>
        <p:spPr>
          <a:xfrm>
            <a:off x="8560529" y="2995313"/>
            <a:ext cx="3387338" cy="523220"/>
          </a:xfrm>
          <a:prstGeom prst="rect">
            <a:avLst/>
          </a:prstGeom>
          <a:noFill/>
        </p:spPr>
        <p:txBody>
          <a:bodyPr wrap="none" rtlCol="0">
            <a:spAutoFit/>
          </a:bodyPr>
          <a:lstStyle/>
          <a:p>
            <a:r>
              <a:rPr lang="en-US" sz="2800" dirty="0" smtClean="0"/>
              <a:t>1968 – 15 inches max</a:t>
            </a:r>
            <a:r>
              <a:rPr lang="en-US" dirty="0" smtClean="0"/>
              <a:t>.</a:t>
            </a:r>
            <a:endParaRPr lang="en-US" dirty="0"/>
          </a:p>
        </p:txBody>
      </p:sp>
      <p:cxnSp>
        <p:nvCxnSpPr>
          <p:cNvPr id="14" name="Straight Arrow Connector 13"/>
          <p:cNvCxnSpPr/>
          <p:nvPr/>
        </p:nvCxnSpPr>
        <p:spPr>
          <a:xfrm flipV="1">
            <a:off x="9454896" y="4242816"/>
            <a:ext cx="0" cy="7925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464040" y="5404718"/>
            <a:ext cx="0" cy="6120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731000" y="3438144"/>
            <a:ext cx="5000752" cy="609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0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48" y="0"/>
            <a:ext cx="10515600" cy="1325563"/>
          </a:xfrm>
        </p:spPr>
        <p:txBody>
          <a:bodyPr>
            <a:normAutofit/>
          </a:bodyPr>
          <a:lstStyle/>
          <a:p>
            <a:pPr algn="ctr"/>
            <a:r>
              <a:rPr lang="en-US" sz="6000" dirty="0" smtClean="0"/>
              <a:t>1969 </a:t>
            </a:r>
            <a:r>
              <a:rPr lang="en-US" sz="6000" dirty="0"/>
              <a:t>-- On the Field</a:t>
            </a:r>
            <a:r>
              <a:rPr lang="en-US" sz="6000" dirty="0" smtClean="0"/>
              <a:t>:</a:t>
            </a:r>
            <a:endParaRPr lang="en-US" sz="6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03" y="1091851"/>
            <a:ext cx="2562225" cy="2857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188" y="1066054"/>
            <a:ext cx="2231517" cy="2857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292" y="3664045"/>
            <a:ext cx="2745132" cy="27543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018" y="3520440"/>
            <a:ext cx="3118013" cy="2897918"/>
          </a:xfrm>
          <a:prstGeom prst="rect">
            <a:avLst/>
          </a:prstGeom>
        </p:spPr>
      </p:pic>
      <p:sp>
        <p:nvSpPr>
          <p:cNvPr id="13" name="TextBox 12"/>
          <p:cNvSpPr txBox="1"/>
          <p:nvPr/>
        </p:nvSpPr>
        <p:spPr>
          <a:xfrm>
            <a:off x="7198749" y="1206691"/>
            <a:ext cx="5086649" cy="2062103"/>
          </a:xfrm>
          <a:prstGeom prst="rect">
            <a:avLst/>
          </a:prstGeom>
          <a:noFill/>
        </p:spPr>
        <p:txBody>
          <a:bodyPr wrap="none" rtlCol="0">
            <a:spAutoFit/>
          </a:bodyPr>
          <a:lstStyle/>
          <a:p>
            <a:pPr algn="ctr"/>
            <a:r>
              <a:rPr lang="en-US" sz="3200" dirty="0" smtClean="0"/>
              <a:t>Major League baseball added</a:t>
            </a:r>
          </a:p>
          <a:p>
            <a:pPr algn="ctr"/>
            <a:r>
              <a:rPr lang="en-US" sz="3200" dirty="0" smtClean="0"/>
              <a:t>four new teams and </a:t>
            </a:r>
          </a:p>
          <a:p>
            <a:pPr algn="ctr"/>
            <a:r>
              <a:rPr lang="en-US" sz="3200" dirty="0" smtClean="0"/>
              <a:t>began the era of</a:t>
            </a:r>
          </a:p>
          <a:p>
            <a:pPr algn="ctr"/>
            <a:r>
              <a:rPr lang="en-US" sz="3200" dirty="0" smtClean="0"/>
              <a:t>“Division Play”</a:t>
            </a:r>
            <a:endParaRPr lang="en-US" sz="3200" dirty="0"/>
          </a:p>
        </p:txBody>
      </p:sp>
    </p:spTree>
    <p:extLst>
      <p:ext uri="{BB962C8B-B14F-4D97-AF65-F5344CB8AC3E}">
        <p14:creationId xmlns:p14="http://schemas.microsoft.com/office/powerpoint/2010/main" val="1920769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624" y="81661"/>
            <a:ext cx="10515600" cy="1325563"/>
          </a:xfrm>
        </p:spPr>
        <p:txBody>
          <a:bodyPr>
            <a:normAutofit fontScale="90000"/>
          </a:bodyPr>
          <a:lstStyle/>
          <a:p>
            <a:pPr algn="ctr"/>
            <a:r>
              <a:rPr lang="en-US" sz="6000" dirty="0" smtClean="0"/>
              <a:t>1969 – On and off </a:t>
            </a:r>
            <a:r>
              <a:rPr lang="en-US" sz="6000" dirty="0"/>
              <a:t>the </a:t>
            </a:r>
            <a:r>
              <a:rPr lang="en-US" sz="6000" dirty="0" smtClean="0"/>
              <a:t>Field</a:t>
            </a:r>
            <a:br>
              <a:rPr lang="en-US" sz="6000" dirty="0" smtClean="0"/>
            </a:b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5" y="27432"/>
            <a:ext cx="4260719" cy="6830568"/>
          </a:xfrm>
          <a:prstGeom prst="rect">
            <a:avLst/>
          </a:prstGeom>
        </p:spPr>
      </p:pic>
      <p:sp>
        <p:nvSpPr>
          <p:cNvPr id="5" name="TextBox 4"/>
          <p:cNvSpPr txBox="1"/>
          <p:nvPr/>
        </p:nvSpPr>
        <p:spPr>
          <a:xfrm>
            <a:off x="4946904" y="813816"/>
            <a:ext cx="7117461" cy="4801314"/>
          </a:xfrm>
          <a:prstGeom prst="rect">
            <a:avLst/>
          </a:prstGeom>
          <a:noFill/>
        </p:spPr>
        <p:txBody>
          <a:bodyPr wrap="none" rtlCol="0">
            <a:spAutoFit/>
          </a:bodyPr>
          <a:lstStyle/>
          <a:p>
            <a:r>
              <a:rPr lang="en-US" dirty="0" smtClean="0"/>
              <a:t>“Ball Four” is based on Jim Bouton’s 1969 season with the Seattle Pilots</a:t>
            </a:r>
          </a:p>
          <a:p>
            <a:r>
              <a:rPr lang="en-US" dirty="0"/>
              <a:t> </a:t>
            </a:r>
            <a:r>
              <a:rPr lang="en-US" dirty="0" smtClean="0"/>
              <a:t>    and Houston Astros.  </a:t>
            </a:r>
          </a:p>
          <a:p>
            <a:endParaRPr lang="en-US" dirty="0"/>
          </a:p>
          <a:p>
            <a:r>
              <a:rPr lang="en-US" dirty="0" smtClean="0"/>
              <a:t>Some quotes:</a:t>
            </a:r>
          </a:p>
          <a:p>
            <a:endParaRPr lang="en-US" dirty="0" smtClean="0"/>
          </a:p>
          <a:p>
            <a:endParaRPr lang="en-US" dirty="0" smtClean="0"/>
          </a:p>
          <a:p>
            <a:r>
              <a:rPr lang="en-US" dirty="0" smtClean="0"/>
              <a:t>“Baseball players are smarter than football players.  How often do you see</a:t>
            </a:r>
          </a:p>
          <a:p>
            <a:r>
              <a:rPr lang="en-US" dirty="0"/>
              <a:t> </a:t>
            </a:r>
            <a:r>
              <a:rPr lang="en-US" dirty="0" smtClean="0"/>
              <a:t>    a baseball team penalized for too many men on the field?”</a:t>
            </a:r>
            <a:endParaRPr lang="en-US" dirty="0"/>
          </a:p>
          <a:p>
            <a:endParaRPr lang="en-US" dirty="0" smtClean="0"/>
          </a:p>
          <a:p>
            <a:r>
              <a:rPr lang="en-US" dirty="0" smtClean="0"/>
              <a:t>“It never hurts to apologize, especially when you don’t mean it.”</a:t>
            </a:r>
          </a:p>
          <a:p>
            <a:endParaRPr lang="en-US" dirty="0"/>
          </a:p>
          <a:p>
            <a:r>
              <a:rPr lang="en-US" dirty="0" smtClean="0"/>
              <a:t>“Never forget Doubleday’s First Law of Baseball – if you throw a fastball</a:t>
            </a:r>
          </a:p>
          <a:p>
            <a:r>
              <a:rPr lang="en-US" dirty="0"/>
              <a:t> </a:t>
            </a:r>
            <a:r>
              <a:rPr lang="en-US" dirty="0" smtClean="0"/>
              <a:t>    with insufficient speed, someone will smack it out of the park with a </a:t>
            </a:r>
          </a:p>
          <a:p>
            <a:r>
              <a:rPr lang="en-US" dirty="0"/>
              <a:t> </a:t>
            </a:r>
            <a:r>
              <a:rPr lang="en-US" dirty="0" smtClean="0"/>
              <a:t>    stick.”</a:t>
            </a:r>
          </a:p>
          <a:p>
            <a:endParaRPr lang="en-US" dirty="0"/>
          </a:p>
          <a:p>
            <a:r>
              <a:rPr lang="en-US" dirty="0" smtClean="0"/>
              <a:t>“A ballplayer spends a good piece of his life gripping a baseball, and in the</a:t>
            </a:r>
          </a:p>
          <a:p>
            <a:r>
              <a:rPr lang="en-US" dirty="0"/>
              <a:t> </a:t>
            </a:r>
            <a:r>
              <a:rPr lang="en-US" dirty="0" smtClean="0"/>
              <a:t>    end it turns out it was the other way around all the time.”</a:t>
            </a:r>
            <a:endParaRPr lang="en-US" dirty="0"/>
          </a:p>
        </p:txBody>
      </p:sp>
    </p:spTree>
    <p:extLst>
      <p:ext uri="{BB962C8B-B14F-4D97-AF65-F5344CB8AC3E}">
        <p14:creationId xmlns:p14="http://schemas.microsoft.com/office/powerpoint/2010/main" val="68964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t>1969 </a:t>
            </a:r>
            <a:r>
              <a:rPr lang="en-US" sz="6000" dirty="0"/>
              <a:t>-- On the Field</a:t>
            </a:r>
            <a:r>
              <a:rPr lang="en-US" sz="6000" dirty="0" smtClean="0"/>
              <a:t>:</a:t>
            </a:r>
            <a:br>
              <a:rPr lang="en-US" sz="6000" dirty="0" smtClean="0"/>
            </a:br>
            <a:endParaRPr lang="en-US" sz="6000" dirty="0"/>
          </a:p>
        </p:txBody>
      </p:sp>
      <p:sp>
        <p:nvSpPr>
          <p:cNvPr id="5" name="TextBox 4"/>
          <p:cNvSpPr txBox="1"/>
          <p:nvPr/>
        </p:nvSpPr>
        <p:spPr>
          <a:xfrm>
            <a:off x="6402456" y="5539841"/>
            <a:ext cx="2624569" cy="400110"/>
          </a:xfrm>
          <a:prstGeom prst="rect">
            <a:avLst/>
          </a:prstGeom>
          <a:noFill/>
        </p:spPr>
        <p:txBody>
          <a:bodyPr wrap="square" rtlCol="0">
            <a:spAutoFit/>
          </a:bodyPr>
          <a:lstStyle/>
          <a:p>
            <a:r>
              <a:rPr lang="en-US" sz="2000" dirty="0" smtClean="0"/>
              <a:t>“Designated Hebrew”</a:t>
            </a:r>
            <a:endParaRPr lang="en-US" sz="2000" dirty="0"/>
          </a:p>
        </p:txBody>
      </p:sp>
      <p:sp>
        <p:nvSpPr>
          <p:cNvPr id="4" name="TextBox 3"/>
          <p:cNvSpPr txBox="1"/>
          <p:nvPr/>
        </p:nvSpPr>
        <p:spPr>
          <a:xfrm>
            <a:off x="57713" y="4344489"/>
            <a:ext cx="2747738" cy="1938992"/>
          </a:xfrm>
          <a:prstGeom prst="rect">
            <a:avLst/>
          </a:prstGeom>
          <a:noFill/>
        </p:spPr>
        <p:txBody>
          <a:bodyPr wrap="square" rtlCol="0">
            <a:spAutoFit/>
          </a:bodyPr>
          <a:lstStyle/>
          <a:p>
            <a:pPr algn="ctr"/>
            <a:r>
              <a:rPr lang="en-US" sz="2800" dirty="0" smtClean="0"/>
              <a:t>Announced his retirement</a:t>
            </a:r>
          </a:p>
          <a:p>
            <a:pPr algn="ctr"/>
            <a:r>
              <a:rPr lang="en-US" sz="2800" dirty="0" smtClean="0"/>
              <a:t>at age 37</a:t>
            </a:r>
            <a:r>
              <a:rPr lang="en-US" dirty="0" smtClean="0"/>
              <a:t>                                              </a:t>
            </a:r>
          </a:p>
          <a:p>
            <a:endParaRPr lang="en-US" dirty="0"/>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 y="107091"/>
            <a:ext cx="2773277" cy="415991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583" y="1690688"/>
            <a:ext cx="2527514" cy="3806138"/>
          </a:xfrm>
          <a:prstGeom prst="rect">
            <a:avLst/>
          </a:prstGeom>
        </p:spPr>
      </p:pic>
      <p:sp>
        <p:nvSpPr>
          <p:cNvPr id="12" name="TextBox 11"/>
          <p:cNvSpPr txBox="1"/>
          <p:nvPr/>
        </p:nvSpPr>
        <p:spPr>
          <a:xfrm>
            <a:off x="5360818" y="1094991"/>
            <a:ext cx="5568384" cy="523220"/>
          </a:xfrm>
          <a:prstGeom prst="rect">
            <a:avLst/>
          </a:prstGeom>
          <a:noFill/>
        </p:spPr>
        <p:txBody>
          <a:bodyPr wrap="none" rtlCol="0">
            <a:spAutoFit/>
          </a:bodyPr>
          <a:lstStyle/>
          <a:p>
            <a:r>
              <a:rPr lang="en-US" sz="2800" dirty="0" smtClean="0"/>
              <a:t>Appeared in first Major League game</a:t>
            </a:r>
            <a:endParaRPr lang="en-US" sz="2800" dirty="0"/>
          </a:p>
        </p:txBody>
      </p:sp>
      <p:sp>
        <p:nvSpPr>
          <p:cNvPr id="13" name="TextBox 12"/>
          <p:cNvSpPr txBox="1"/>
          <p:nvPr/>
        </p:nvSpPr>
        <p:spPr>
          <a:xfrm>
            <a:off x="3240624" y="5569303"/>
            <a:ext cx="3257110" cy="400110"/>
          </a:xfrm>
          <a:prstGeom prst="rect">
            <a:avLst/>
          </a:prstGeom>
          <a:noFill/>
        </p:spPr>
        <p:txBody>
          <a:bodyPr wrap="none" rtlCol="0">
            <a:spAutoFit/>
          </a:bodyPr>
          <a:lstStyle/>
          <a:p>
            <a:r>
              <a:rPr lang="en-US" sz="2000" dirty="0" smtClean="0"/>
              <a:t>“ If it stays fair …home run!! ”</a:t>
            </a:r>
            <a:endParaRPr lang="en-US" sz="20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734" y="1720093"/>
            <a:ext cx="2529291" cy="3808814"/>
          </a:xfrm>
          <a:prstGeom prst="rect">
            <a:avLst/>
          </a:prstGeom>
        </p:spPr>
      </p:pic>
      <p:sp>
        <p:nvSpPr>
          <p:cNvPr id="16" name="TextBox 15"/>
          <p:cNvSpPr txBox="1"/>
          <p:nvPr/>
        </p:nvSpPr>
        <p:spPr>
          <a:xfrm>
            <a:off x="9266662" y="5515225"/>
            <a:ext cx="2398605" cy="584775"/>
          </a:xfrm>
          <a:prstGeom prst="rect">
            <a:avLst/>
          </a:prstGeom>
          <a:noFill/>
        </p:spPr>
        <p:txBody>
          <a:bodyPr wrap="none" rtlCol="0">
            <a:spAutoFit/>
          </a:bodyPr>
          <a:lstStyle/>
          <a:p>
            <a:pPr algn="ctr"/>
            <a:r>
              <a:rPr lang="en-US" sz="1600" dirty="0" smtClean="0"/>
              <a:t>“ I wish Mr. Busch had not </a:t>
            </a:r>
          </a:p>
          <a:p>
            <a:pPr algn="ctr"/>
            <a:r>
              <a:rPr lang="en-US" sz="1600" dirty="0" smtClean="0"/>
              <a:t>traded this lefty …”</a:t>
            </a:r>
            <a:endParaRPr lang="en-US" sz="16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6662" y="1712855"/>
            <a:ext cx="2522647" cy="3783971"/>
          </a:xfrm>
          <a:prstGeom prst="rect">
            <a:avLst/>
          </a:prstGeom>
        </p:spPr>
      </p:pic>
      <p:sp>
        <p:nvSpPr>
          <p:cNvPr id="3" name="TextBox 2"/>
          <p:cNvSpPr txBox="1"/>
          <p:nvPr/>
        </p:nvSpPr>
        <p:spPr>
          <a:xfrm>
            <a:off x="83527" y="5824561"/>
            <a:ext cx="2956579" cy="646331"/>
          </a:xfrm>
          <a:prstGeom prst="rect">
            <a:avLst/>
          </a:prstGeom>
          <a:noFill/>
        </p:spPr>
        <p:txBody>
          <a:bodyPr wrap="none" rtlCol="0">
            <a:spAutoFit/>
          </a:bodyPr>
          <a:lstStyle/>
          <a:p>
            <a:r>
              <a:rPr lang="en-US" sz="3600" dirty="0" smtClean="0"/>
              <a:t>Mickey Mantle</a:t>
            </a:r>
            <a:endParaRPr lang="en-US" sz="3600" dirty="0"/>
          </a:p>
        </p:txBody>
      </p:sp>
      <p:sp>
        <p:nvSpPr>
          <p:cNvPr id="7" name="TextBox 6"/>
          <p:cNvSpPr txBox="1"/>
          <p:nvPr/>
        </p:nvSpPr>
        <p:spPr>
          <a:xfrm>
            <a:off x="3666891" y="5992053"/>
            <a:ext cx="2366674" cy="646331"/>
          </a:xfrm>
          <a:prstGeom prst="rect">
            <a:avLst/>
          </a:prstGeom>
          <a:noFill/>
        </p:spPr>
        <p:txBody>
          <a:bodyPr wrap="none" rtlCol="0">
            <a:spAutoFit/>
          </a:bodyPr>
          <a:lstStyle/>
          <a:p>
            <a:r>
              <a:rPr lang="en-US" sz="3600" dirty="0" smtClean="0"/>
              <a:t>Carlton Fisk</a:t>
            </a:r>
            <a:endParaRPr lang="en-US" sz="3600" dirty="0"/>
          </a:p>
        </p:txBody>
      </p:sp>
      <p:sp>
        <p:nvSpPr>
          <p:cNvPr id="8" name="TextBox 7"/>
          <p:cNvSpPr txBox="1"/>
          <p:nvPr/>
        </p:nvSpPr>
        <p:spPr>
          <a:xfrm>
            <a:off x="6258097" y="5958548"/>
            <a:ext cx="2828275" cy="646331"/>
          </a:xfrm>
          <a:prstGeom prst="rect">
            <a:avLst/>
          </a:prstGeom>
          <a:noFill/>
        </p:spPr>
        <p:txBody>
          <a:bodyPr wrap="none" rtlCol="0">
            <a:spAutoFit/>
          </a:bodyPr>
          <a:lstStyle/>
          <a:p>
            <a:r>
              <a:rPr lang="en-US" sz="3600" dirty="0" smtClean="0"/>
              <a:t>Ron Blomberg</a:t>
            </a:r>
            <a:endParaRPr lang="en-US" sz="3600" dirty="0"/>
          </a:p>
        </p:txBody>
      </p:sp>
      <p:sp>
        <p:nvSpPr>
          <p:cNvPr id="11" name="TextBox 10"/>
          <p:cNvSpPr txBox="1"/>
          <p:nvPr/>
        </p:nvSpPr>
        <p:spPr>
          <a:xfrm>
            <a:off x="9329819" y="6003595"/>
            <a:ext cx="2272289" cy="646331"/>
          </a:xfrm>
          <a:prstGeom prst="rect">
            <a:avLst/>
          </a:prstGeom>
          <a:noFill/>
        </p:spPr>
        <p:txBody>
          <a:bodyPr wrap="none" rtlCol="0">
            <a:spAutoFit/>
          </a:bodyPr>
          <a:lstStyle/>
          <a:p>
            <a:r>
              <a:rPr lang="en-US" sz="3600" dirty="0" smtClean="0"/>
              <a:t>Jerry </a:t>
            </a:r>
            <a:r>
              <a:rPr lang="en-US" sz="3600" dirty="0" err="1" smtClean="0"/>
              <a:t>Reuss</a:t>
            </a:r>
            <a:endParaRPr lang="en-US" sz="3600" dirty="0"/>
          </a:p>
        </p:txBody>
      </p:sp>
    </p:spTree>
    <p:extLst>
      <p:ext uri="{BB962C8B-B14F-4D97-AF65-F5344CB8AC3E}">
        <p14:creationId xmlns:p14="http://schemas.microsoft.com/office/powerpoint/2010/main" val="19735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6200"/>
            <a:ext cx="10515600" cy="1266375"/>
          </a:xfrm>
        </p:spPr>
        <p:txBody>
          <a:bodyPr/>
          <a:lstStyle/>
          <a:p>
            <a:pPr algn="ctr"/>
            <a:r>
              <a:rPr lang="en-US" dirty="0" smtClean="0"/>
              <a:t>1969 -- On the Field:</a:t>
            </a:r>
            <a:endParaRPr lang="en-US" dirty="0"/>
          </a:p>
        </p:txBody>
      </p:sp>
      <p:sp>
        <p:nvSpPr>
          <p:cNvPr id="3" name="Text Placeholder 2"/>
          <p:cNvSpPr>
            <a:spLocks noGrp="1"/>
          </p:cNvSpPr>
          <p:nvPr>
            <p:ph type="body" idx="1"/>
          </p:nvPr>
        </p:nvSpPr>
        <p:spPr>
          <a:xfrm>
            <a:off x="831850" y="1587261"/>
            <a:ext cx="10515600" cy="4502390"/>
          </a:xfrm>
        </p:spPr>
        <p:txBody>
          <a:bodyPr/>
          <a:lstStyle/>
          <a:p>
            <a:pPr algn="ctr"/>
            <a:r>
              <a:rPr lang="en-US" dirty="0" smtClean="0"/>
              <a:t>League Most Valuable Players:</a:t>
            </a:r>
          </a:p>
          <a:p>
            <a:pPr algn="ctr"/>
            <a:endParaRPr lang="en-US" dirty="0"/>
          </a:p>
          <a:p>
            <a:pPr algn="r"/>
            <a:endParaRPr lang="en-US" dirty="0" smtClean="0"/>
          </a:p>
          <a:p>
            <a:pPr algn="ctr"/>
            <a:endParaRPr lang="en-US" dirty="0"/>
          </a:p>
        </p:txBody>
      </p:sp>
      <p:sp>
        <p:nvSpPr>
          <p:cNvPr id="10" name="TextBox 9"/>
          <p:cNvSpPr txBox="1"/>
          <p:nvPr/>
        </p:nvSpPr>
        <p:spPr>
          <a:xfrm>
            <a:off x="2392597" y="5868236"/>
            <a:ext cx="2424638" cy="830997"/>
          </a:xfrm>
          <a:prstGeom prst="rect">
            <a:avLst/>
          </a:prstGeom>
          <a:noFill/>
        </p:spPr>
        <p:txBody>
          <a:bodyPr wrap="none" rtlCol="0">
            <a:spAutoFit/>
          </a:bodyPr>
          <a:lstStyle/>
          <a:p>
            <a:pPr algn="ctr"/>
            <a:r>
              <a:rPr lang="en-US" sz="2800" dirty="0" smtClean="0"/>
              <a:t>Willie McCovey</a:t>
            </a:r>
          </a:p>
          <a:p>
            <a:pPr algn="ctr"/>
            <a:r>
              <a:rPr lang="en-US" sz="2000" dirty="0" smtClean="0"/>
              <a:t>45 HR, 126 RBI</a:t>
            </a:r>
            <a:endParaRPr lang="en-US" sz="2000" dirty="0"/>
          </a:p>
        </p:txBody>
      </p:sp>
      <p:sp>
        <p:nvSpPr>
          <p:cNvPr id="11" name="TextBox 10"/>
          <p:cNvSpPr txBox="1"/>
          <p:nvPr/>
        </p:nvSpPr>
        <p:spPr>
          <a:xfrm>
            <a:off x="6519187" y="5909389"/>
            <a:ext cx="2803908" cy="830997"/>
          </a:xfrm>
          <a:prstGeom prst="rect">
            <a:avLst/>
          </a:prstGeom>
          <a:noFill/>
        </p:spPr>
        <p:txBody>
          <a:bodyPr wrap="none" rtlCol="0">
            <a:spAutoFit/>
          </a:bodyPr>
          <a:lstStyle/>
          <a:p>
            <a:pPr algn="ctr"/>
            <a:r>
              <a:rPr lang="en-US" sz="2800" dirty="0" smtClean="0"/>
              <a:t>Harmon </a:t>
            </a:r>
            <a:r>
              <a:rPr lang="en-US" sz="2800" dirty="0" err="1" smtClean="0"/>
              <a:t>Killebrew</a:t>
            </a:r>
            <a:endParaRPr lang="en-US" sz="2800" dirty="0" smtClean="0"/>
          </a:p>
          <a:p>
            <a:pPr algn="ctr"/>
            <a:r>
              <a:rPr lang="en-US" sz="2000" dirty="0" smtClean="0"/>
              <a:t>49 HR, 140 RBI</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874" y="2097023"/>
            <a:ext cx="2507361" cy="37610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071" y="2097023"/>
            <a:ext cx="2514142" cy="3771213"/>
          </a:xfrm>
          <a:prstGeom prst="rect">
            <a:avLst/>
          </a:prstGeom>
        </p:spPr>
      </p:pic>
    </p:spTree>
    <p:extLst>
      <p:ext uri="{BB962C8B-B14F-4D97-AF65-F5344CB8AC3E}">
        <p14:creationId xmlns:p14="http://schemas.microsoft.com/office/powerpoint/2010/main" val="3357655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410" y="49669"/>
            <a:ext cx="10515600" cy="1266375"/>
          </a:xfrm>
        </p:spPr>
        <p:txBody>
          <a:bodyPr/>
          <a:lstStyle/>
          <a:p>
            <a:pPr algn="ctr"/>
            <a:r>
              <a:rPr lang="en-US" dirty="0" smtClean="0"/>
              <a:t>1969 -- On the Field:</a:t>
            </a:r>
            <a:endParaRPr lang="en-US" dirty="0"/>
          </a:p>
        </p:txBody>
      </p:sp>
      <p:sp>
        <p:nvSpPr>
          <p:cNvPr id="3" name="Text Placeholder 2"/>
          <p:cNvSpPr>
            <a:spLocks noGrp="1"/>
          </p:cNvSpPr>
          <p:nvPr>
            <p:ph type="body" idx="1"/>
          </p:nvPr>
        </p:nvSpPr>
        <p:spPr>
          <a:xfrm>
            <a:off x="815055" y="1200846"/>
            <a:ext cx="10515600" cy="4502390"/>
          </a:xfrm>
        </p:spPr>
        <p:txBody>
          <a:bodyPr/>
          <a:lstStyle/>
          <a:p>
            <a:pPr algn="ctr"/>
            <a:r>
              <a:rPr lang="en-US" dirty="0" smtClean="0"/>
              <a:t>Cy Young Award Winners:</a:t>
            </a:r>
          </a:p>
          <a:p>
            <a:pPr algn="ctr"/>
            <a:endParaRPr lang="en-US" dirty="0"/>
          </a:p>
          <a:p>
            <a:pPr algn="r"/>
            <a:endParaRPr lang="en-US" dirty="0" smtClean="0"/>
          </a:p>
          <a:p>
            <a:pPr algn="ctr"/>
            <a:endParaRPr lang="en-US" dirty="0"/>
          </a:p>
        </p:txBody>
      </p:sp>
      <p:sp>
        <p:nvSpPr>
          <p:cNvPr id="7" name="TextBox 6"/>
          <p:cNvSpPr txBox="1"/>
          <p:nvPr/>
        </p:nvSpPr>
        <p:spPr>
          <a:xfrm>
            <a:off x="1048864" y="5714799"/>
            <a:ext cx="2031326" cy="1107996"/>
          </a:xfrm>
          <a:prstGeom prst="rect">
            <a:avLst/>
          </a:prstGeom>
          <a:noFill/>
        </p:spPr>
        <p:txBody>
          <a:bodyPr wrap="none" rtlCol="0">
            <a:spAutoFit/>
          </a:bodyPr>
          <a:lstStyle/>
          <a:p>
            <a:pPr algn="ctr"/>
            <a:r>
              <a:rPr lang="en-US" sz="2800" dirty="0" smtClean="0"/>
              <a:t>Tom </a:t>
            </a:r>
            <a:r>
              <a:rPr lang="en-US" sz="2800" dirty="0" err="1"/>
              <a:t>Seaver</a:t>
            </a:r>
            <a:endParaRPr lang="en-US" sz="2800" dirty="0"/>
          </a:p>
          <a:p>
            <a:pPr algn="ctr"/>
            <a:r>
              <a:rPr lang="en-US" sz="2000" dirty="0" smtClean="0"/>
              <a:t>25 – 7     2.21 ERA</a:t>
            </a:r>
          </a:p>
          <a:p>
            <a:pPr algn="ctr"/>
            <a:endParaRPr lang="en-US" dirty="0"/>
          </a:p>
        </p:txBody>
      </p:sp>
      <p:sp>
        <p:nvSpPr>
          <p:cNvPr id="8" name="TextBox 7"/>
          <p:cNvSpPr txBox="1"/>
          <p:nvPr/>
        </p:nvSpPr>
        <p:spPr>
          <a:xfrm>
            <a:off x="5526989" y="5703236"/>
            <a:ext cx="2103461" cy="830997"/>
          </a:xfrm>
          <a:prstGeom prst="rect">
            <a:avLst/>
          </a:prstGeom>
          <a:noFill/>
        </p:spPr>
        <p:txBody>
          <a:bodyPr wrap="none" rtlCol="0">
            <a:spAutoFit/>
          </a:bodyPr>
          <a:lstStyle/>
          <a:p>
            <a:pPr algn="ctr"/>
            <a:r>
              <a:rPr lang="en-US" sz="2800" dirty="0" smtClean="0"/>
              <a:t>Mike Cuellar</a:t>
            </a:r>
          </a:p>
          <a:p>
            <a:pPr algn="ctr"/>
            <a:r>
              <a:rPr lang="en-US" sz="2000" dirty="0" smtClean="0"/>
              <a:t>23 – 11    2.38 ERA</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55" y="1647362"/>
            <a:ext cx="2668396" cy="401829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140" y="1676911"/>
            <a:ext cx="2659160" cy="39887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42" y="1676911"/>
            <a:ext cx="2653006" cy="3995115"/>
          </a:xfrm>
          <a:prstGeom prst="rect">
            <a:avLst/>
          </a:prstGeom>
        </p:spPr>
      </p:pic>
      <p:sp>
        <p:nvSpPr>
          <p:cNvPr id="11" name="TextBox 10"/>
          <p:cNvSpPr txBox="1"/>
          <p:nvPr/>
        </p:nvSpPr>
        <p:spPr>
          <a:xfrm>
            <a:off x="8473503" y="5742048"/>
            <a:ext cx="2252283" cy="800219"/>
          </a:xfrm>
          <a:prstGeom prst="rect">
            <a:avLst/>
          </a:prstGeom>
          <a:noFill/>
        </p:spPr>
        <p:txBody>
          <a:bodyPr wrap="none" rtlCol="0">
            <a:spAutoFit/>
          </a:bodyPr>
          <a:lstStyle/>
          <a:p>
            <a:pPr algn="ctr"/>
            <a:r>
              <a:rPr lang="en-US" sz="2800" dirty="0" smtClean="0"/>
              <a:t>Denny McLain</a:t>
            </a:r>
          </a:p>
          <a:p>
            <a:pPr algn="ctr"/>
            <a:r>
              <a:rPr lang="en-US" dirty="0" smtClean="0"/>
              <a:t>24 – 9       2.80 ERA</a:t>
            </a:r>
            <a:endParaRPr lang="en-US" dirty="0"/>
          </a:p>
        </p:txBody>
      </p:sp>
    </p:spTree>
    <p:extLst>
      <p:ext uri="{BB962C8B-B14F-4D97-AF65-F5344CB8AC3E}">
        <p14:creationId xmlns:p14="http://schemas.microsoft.com/office/powerpoint/2010/main" val="2528801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148" y="341441"/>
            <a:ext cx="10515600" cy="1325563"/>
          </a:xfrm>
        </p:spPr>
        <p:txBody>
          <a:bodyPr>
            <a:normAutofit fontScale="90000"/>
          </a:bodyPr>
          <a:lstStyle/>
          <a:p>
            <a:pPr algn="ctr"/>
            <a:r>
              <a:rPr lang="en-US" sz="6000" dirty="0" smtClean="0"/>
              <a:t>7</a:t>
            </a:r>
            <a:r>
              <a:rPr lang="en-US" sz="6000" baseline="30000" dirty="0" smtClean="0"/>
              <a:t>th</a:t>
            </a:r>
            <a:r>
              <a:rPr lang="en-US" sz="6000" dirty="0" smtClean="0"/>
              <a:t> Inning Stretch</a:t>
            </a:r>
            <a:br>
              <a:rPr lang="en-US" sz="6000" dirty="0" smtClean="0"/>
            </a:br>
            <a:endParaRPr lang="en-US" sz="6000" dirty="0"/>
          </a:p>
        </p:txBody>
      </p:sp>
      <p:sp>
        <p:nvSpPr>
          <p:cNvPr id="6" name="TextBox 5"/>
          <p:cNvSpPr txBox="1"/>
          <p:nvPr/>
        </p:nvSpPr>
        <p:spPr>
          <a:xfrm>
            <a:off x="6682858" y="5773516"/>
            <a:ext cx="5271796" cy="646331"/>
          </a:xfrm>
          <a:prstGeom prst="rect">
            <a:avLst/>
          </a:prstGeom>
          <a:noFill/>
        </p:spPr>
        <p:txBody>
          <a:bodyPr wrap="square" rtlCol="0">
            <a:spAutoFit/>
          </a:bodyPr>
          <a:lstStyle/>
          <a:p>
            <a:endParaRPr lang="en-US" dirty="0" smtClean="0"/>
          </a:p>
          <a:p>
            <a:r>
              <a:rPr lang="en-US" u="sng" dirty="0">
                <a:hlinkClick r:id="rId3"/>
              </a:rPr>
              <a:t>https://www.youtube.com/watch?v=MPJ9l_aO9v4</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354" y="0"/>
            <a:ext cx="4331152" cy="6779195"/>
          </a:xfrm>
          <a:prstGeom prst="rect">
            <a:avLst/>
          </a:prstGeom>
        </p:spPr>
      </p:pic>
      <p:sp>
        <p:nvSpPr>
          <p:cNvPr id="4" name="TextBox 3"/>
          <p:cNvSpPr txBox="1"/>
          <p:nvPr/>
        </p:nvSpPr>
        <p:spPr>
          <a:xfrm>
            <a:off x="5654287" y="1676658"/>
            <a:ext cx="6649321" cy="2554545"/>
          </a:xfrm>
          <a:prstGeom prst="rect">
            <a:avLst/>
          </a:prstGeom>
          <a:noFill/>
        </p:spPr>
        <p:txBody>
          <a:bodyPr wrap="none" rtlCol="0">
            <a:spAutoFit/>
          </a:bodyPr>
          <a:lstStyle/>
          <a:p>
            <a:pPr algn="ctr"/>
            <a:r>
              <a:rPr lang="en-US" sz="4000" dirty="0" smtClean="0"/>
              <a:t>“Take Me Out to the Ballgame”</a:t>
            </a:r>
          </a:p>
          <a:p>
            <a:pPr algn="ctr"/>
            <a:endParaRPr lang="en-US" dirty="0" smtClean="0"/>
          </a:p>
          <a:p>
            <a:pPr algn="ctr"/>
            <a:endParaRPr lang="en-US" dirty="0"/>
          </a:p>
          <a:p>
            <a:pPr algn="ctr"/>
            <a:r>
              <a:rPr lang="en-US" sz="2800" dirty="0" smtClean="0"/>
              <a:t>With Mr. and Mrs. Met</a:t>
            </a:r>
          </a:p>
          <a:p>
            <a:pPr algn="ctr"/>
            <a:r>
              <a:rPr lang="en-US" sz="2800" dirty="0" smtClean="0"/>
              <a:t> from</a:t>
            </a:r>
          </a:p>
          <a:p>
            <a:pPr algn="ctr"/>
            <a:r>
              <a:rPr lang="en-US" sz="2800" dirty="0" smtClean="0"/>
              <a:t> </a:t>
            </a:r>
            <a:r>
              <a:rPr lang="en-US" sz="2800" dirty="0" err="1" smtClean="0"/>
              <a:t>Shea</a:t>
            </a:r>
            <a:r>
              <a:rPr lang="en-US" sz="2800" dirty="0" smtClean="0"/>
              <a:t> Stadium in New York</a:t>
            </a:r>
            <a:endParaRPr lang="en-US" sz="2800" dirty="0"/>
          </a:p>
        </p:txBody>
      </p:sp>
    </p:spTree>
    <p:extLst>
      <p:ext uri="{BB962C8B-B14F-4D97-AF65-F5344CB8AC3E}">
        <p14:creationId xmlns:p14="http://schemas.microsoft.com/office/powerpoint/2010/main" val="2407854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894" y="448235"/>
            <a:ext cx="11071411" cy="1200329"/>
          </a:xfrm>
          <a:prstGeom prst="rect">
            <a:avLst/>
          </a:prstGeom>
          <a:noFill/>
        </p:spPr>
        <p:txBody>
          <a:bodyPr wrap="square" rtlCol="0">
            <a:spAutoFit/>
          </a:bodyPr>
          <a:lstStyle/>
          <a:p>
            <a:pPr algn="ctr"/>
            <a:r>
              <a:rPr lang="en-US" sz="3600" dirty="0" smtClean="0">
                <a:latin typeface="Franklin Gothic Heavy" panose="020B0903020102020204" pitchFamily="34" charset="0"/>
              </a:rPr>
              <a:t>On September </a:t>
            </a:r>
            <a:r>
              <a:rPr lang="en-US" sz="3600" dirty="0">
                <a:latin typeface="Franklin Gothic Heavy" panose="020B0903020102020204" pitchFamily="34" charset="0"/>
              </a:rPr>
              <a:t>24, 1969, </a:t>
            </a:r>
            <a:endParaRPr lang="en-US" sz="3600" dirty="0" smtClean="0">
              <a:latin typeface="Franklin Gothic Heavy" panose="020B0903020102020204" pitchFamily="34" charset="0"/>
            </a:endParaRPr>
          </a:p>
          <a:p>
            <a:pPr algn="ctr"/>
            <a:r>
              <a:rPr lang="en-US" sz="3600" dirty="0" smtClean="0">
                <a:latin typeface="Franklin Gothic Heavy" panose="020B0903020102020204" pitchFamily="34" charset="0"/>
              </a:rPr>
              <a:t>the </a:t>
            </a:r>
            <a:r>
              <a:rPr lang="en-US" sz="3600" dirty="0">
                <a:latin typeface="Franklin Gothic Heavy" panose="020B0903020102020204" pitchFamily="34" charset="0"/>
              </a:rPr>
              <a:t>impossible happened.</a:t>
            </a:r>
          </a:p>
        </p:txBody>
      </p:sp>
      <p:pic>
        <p:nvPicPr>
          <p:cNvPr id="4" name="Picture 3"/>
          <p:cNvPicPr>
            <a:picLocks noChangeAspect="1"/>
          </p:cNvPicPr>
          <p:nvPr/>
        </p:nvPicPr>
        <p:blipFill>
          <a:blip r:embed="rId2"/>
          <a:stretch>
            <a:fillRect/>
          </a:stretch>
        </p:blipFill>
        <p:spPr>
          <a:xfrm>
            <a:off x="367552" y="1721222"/>
            <a:ext cx="5418044" cy="4334435"/>
          </a:xfrm>
          <a:prstGeom prst="rect">
            <a:avLst/>
          </a:prstGeom>
        </p:spPr>
      </p:pic>
      <p:sp>
        <p:nvSpPr>
          <p:cNvPr id="5" name="Rectangle 4"/>
          <p:cNvSpPr/>
          <p:nvPr/>
        </p:nvSpPr>
        <p:spPr>
          <a:xfrm>
            <a:off x="6153607" y="5821528"/>
            <a:ext cx="4922951" cy="369332"/>
          </a:xfrm>
          <a:prstGeom prst="rect">
            <a:avLst/>
          </a:prstGeom>
        </p:spPr>
        <p:txBody>
          <a:bodyPr wrap="none">
            <a:spAutoFit/>
          </a:bodyPr>
          <a:lstStyle/>
          <a:p>
            <a:r>
              <a:rPr lang="en-US" dirty="0">
                <a:hlinkClick r:id="rId3"/>
              </a:rPr>
              <a:t>https://www.youtube.com/watch?v=rYHOM81SlfE</a:t>
            </a:r>
            <a:endParaRPr lang="en-US" dirty="0"/>
          </a:p>
        </p:txBody>
      </p:sp>
      <p:pic>
        <p:nvPicPr>
          <p:cNvPr id="6" name="Picture 5"/>
          <p:cNvPicPr>
            <a:picLocks noChangeAspect="1"/>
          </p:cNvPicPr>
          <p:nvPr/>
        </p:nvPicPr>
        <p:blipFill>
          <a:blip r:embed="rId4"/>
          <a:stretch>
            <a:fillRect/>
          </a:stretch>
        </p:blipFill>
        <p:spPr>
          <a:xfrm>
            <a:off x="6153607" y="1721222"/>
            <a:ext cx="5231569" cy="3784713"/>
          </a:xfrm>
          <a:prstGeom prst="rect">
            <a:avLst/>
          </a:prstGeom>
        </p:spPr>
      </p:pic>
    </p:spTree>
    <p:extLst>
      <p:ext uri="{BB962C8B-B14F-4D97-AF65-F5344CB8AC3E}">
        <p14:creationId xmlns:p14="http://schemas.microsoft.com/office/powerpoint/2010/main" val="597917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5724" y="8039"/>
            <a:ext cx="5933403" cy="1325563"/>
          </a:xfrm>
        </p:spPr>
        <p:txBody>
          <a:bodyPr>
            <a:normAutofit/>
          </a:bodyPr>
          <a:lstStyle/>
          <a:p>
            <a:pPr algn="ctr"/>
            <a:r>
              <a:rPr lang="en-US" sz="6000" dirty="0" smtClean="0">
                <a:solidFill>
                  <a:srgbClr val="FF0000"/>
                </a:solidFill>
              </a:rPr>
              <a:t>1</a:t>
            </a:r>
            <a:r>
              <a:rPr lang="en-US" sz="6000" dirty="0" smtClean="0">
                <a:solidFill>
                  <a:srgbClr val="0070C0"/>
                </a:solidFill>
              </a:rPr>
              <a:t>9</a:t>
            </a:r>
            <a:r>
              <a:rPr lang="en-US" sz="6000" dirty="0" smtClean="0">
                <a:solidFill>
                  <a:srgbClr val="FF0000"/>
                </a:solidFill>
              </a:rPr>
              <a:t>6</a:t>
            </a:r>
            <a:r>
              <a:rPr lang="en-US" sz="6000" dirty="0" smtClean="0">
                <a:solidFill>
                  <a:srgbClr val="00B050"/>
                </a:solidFill>
              </a:rPr>
              <a:t>9</a:t>
            </a:r>
            <a:r>
              <a:rPr lang="en-US" sz="6000" dirty="0" smtClean="0"/>
              <a:t> – </a:t>
            </a:r>
            <a:r>
              <a:rPr lang="en-US" sz="6000" dirty="0" smtClean="0">
                <a:solidFill>
                  <a:srgbClr val="FF0000"/>
                </a:solidFill>
              </a:rPr>
              <a:t>C</a:t>
            </a:r>
            <a:r>
              <a:rPr lang="en-US" sz="6000" dirty="0" smtClean="0">
                <a:solidFill>
                  <a:schemeClr val="accent1">
                    <a:lumMod val="60000"/>
                    <a:lumOff val="40000"/>
                  </a:schemeClr>
                </a:solidFill>
              </a:rPr>
              <a:t>o</a:t>
            </a:r>
            <a:r>
              <a:rPr lang="en-US" sz="6000" dirty="0" smtClean="0">
                <a:solidFill>
                  <a:srgbClr val="00B050"/>
                </a:solidFill>
              </a:rPr>
              <a:t>l</a:t>
            </a:r>
            <a:r>
              <a:rPr lang="en-US" sz="6000" dirty="0" smtClean="0">
                <a:solidFill>
                  <a:srgbClr val="FFFF00"/>
                </a:solidFill>
              </a:rPr>
              <a:t>o</a:t>
            </a:r>
            <a:r>
              <a:rPr lang="en-US" sz="6000" dirty="0" smtClean="0">
                <a:solidFill>
                  <a:srgbClr val="7030A0"/>
                </a:solidFill>
              </a:rPr>
              <a:t>r</a:t>
            </a:r>
            <a:r>
              <a:rPr lang="en-US" sz="6000" dirty="0" smtClean="0"/>
              <a:t> TV</a:t>
            </a:r>
            <a:endParaRPr lang="en-US" sz="6000" dirty="0"/>
          </a:p>
        </p:txBody>
      </p:sp>
      <p:sp>
        <p:nvSpPr>
          <p:cNvPr id="8" name="TextBox 7"/>
          <p:cNvSpPr txBox="1"/>
          <p:nvPr/>
        </p:nvSpPr>
        <p:spPr>
          <a:xfrm>
            <a:off x="4306824" y="1413220"/>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8039"/>
            <a:ext cx="5279354" cy="6849961"/>
          </a:xfrm>
          <a:prstGeom prst="rect">
            <a:avLst/>
          </a:prstGeom>
        </p:spPr>
      </p:pic>
      <p:sp>
        <p:nvSpPr>
          <p:cNvPr id="5" name="TextBox 4"/>
          <p:cNvSpPr txBox="1"/>
          <p:nvPr/>
        </p:nvSpPr>
        <p:spPr>
          <a:xfrm>
            <a:off x="5767185" y="1413220"/>
            <a:ext cx="6169713" cy="4154984"/>
          </a:xfrm>
          <a:prstGeom prst="rect">
            <a:avLst/>
          </a:prstGeom>
          <a:noFill/>
        </p:spPr>
        <p:txBody>
          <a:bodyPr wrap="square" rtlCol="0">
            <a:spAutoFit/>
          </a:bodyPr>
          <a:lstStyle/>
          <a:p>
            <a:r>
              <a:rPr lang="en-US" sz="2400" dirty="0" smtClean="0">
                <a:solidFill>
                  <a:srgbClr val="FF0000"/>
                </a:solidFill>
              </a:rPr>
              <a:t>Color TV sets passed 20 million during 1969</a:t>
            </a:r>
          </a:p>
          <a:p>
            <a:endParaRPr lang="en-US" sz="2400" dirty="0"/>
          </a:p>
          <a:p>
            <a:r>
              <a:rPr lang="en-US" sz="2400" dirty="0" smtClean="0">
                <a:solidFill>
                  <a:srgbClr val="00B0F0"/>
                </a:solidFill>
              </a:rPr>
              <a:t>About one-third of all households had a color TV</a:t>
            </a:r>
          </a:p>
          <a:p>
            <a:endParaRPr lang="en-US" sz="2400" dirty="0"/>
          </a:p>
          <a:p>
            <a:r>
              <a:rPr lang="en-US" sz="2400" dirty="0" smtClean="0">
                <a:solidFill>
                  <a:srgbClr val="7030A0"/>
                </a:solidFill>
              </a:rPr>
              <a:t>Almost all prime-time TV shows were in color</a:t>
            </a:r>
          </a:p>
          <a:p>
            <a:endParaRPr lang="en-US" sz="2400" dirty="0"/>
          </a:p>
          <a:p>
            <a:endParaRPr lang="en-US" sz="2400" dirty="0" smtClean="0"/>
          </a:p>
          <a:p>
            <a:endParaRPr lang="en-US" sz="2400" dirty="0"/>
          </a:p>
          <a:p>
            <a:endParaRPr lang="en-US" sz="2400" dirty="0" smtClean="0"/>
          </a:p>
          <a:p>
            <a:endParaRPr lang="en-US" sz="2400" dirty="0"/>
          </a:p>
          <a:p>
            <a:endParaRPr lang="en-US" sz="2400" dirty="0"/>
          </a:p>
        </p:txBody>
      </p:sp>
    </p:spTree>
    <p:extLst>
      <p:ext uri="{BB962C8B-B14F-4D97-AF65-F5344CB8AC3E}">
        <p14:creationId xmlns:p14="http://schemas.microsoft.com/office/powerpoint/2010/main" val="1982690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344" y="0"/>
            <a:ext cx="10515600" cy="1325563"/>
          </a:xfrm>
        </p:spPr>
        <p:txBody>
          <a:bodyPr>
            <a:normAutofit fontScale="90000"/>
          </a:bodyPr>
          <a:lstStyle/>
          <a:p>
            <a:pPr algn="ctr"/>
            <a:r>
              <a:rPr lang="en-US" sz="6000" dirty="0" smtClean="0"/>
              <a:t>1969 </a:t>
            </a:r>
            <a:r>
              <a:rPr lang="en-US" sz="6000" dirty="0"/>
              <a:t>-- On the Field</a:t>
            </a:r>
            <a:r>
              <a:rPr lang="en-US" sz="6000" dirty="0" smtClean="0"/>
              <a:t>:</a:t>
            </a:r>
            <a:br>
              <a:rPr lang="en-US" sz="6000" dirty="0" smtClean="0"/>
            </a:br>
            <a:r>
              <a:rPr lang="en-US" sz="3600" dirty="0" smtClean="0"/>
              <a:t>Final Regular Season Standings</a:t>
            </a:r>
            <a:endParaRPr lang="en-US" sz="3600" dirty="0"/>
          </a:p>
        </p:txBody>
      </p:sp>
      <p:sp>
        <p:nvSpPr>
          <p:cNvPr id="4" name="Content Placeholder 3"/>
          <p:cNvSpPr>
            <a:spLocks noGrp="1"/>
          </p:cNvSpPr>
          <p:nvPr>
            <p:ph sz="half" idx="2"/>
          </p:nvPr>
        </p:nvSpPr>
        <p:spPr>
          <a:xfrm>
            <a:off x="6318504" y="1825625"/>
            <a:ext cx="5181600" cy="4351338"/>
          </a:xfrm>
        </p:spPr>
        <p:txBody>
          <a:bodyPr/>
          <a:lstStyle/>
          <a:p>
            <a:pPr marL="0" indent="0">
              <a:buNone/>
            </a:pPr>
            <a:endParaRPr lang="en-US" dirty="0" smtClean="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00737003"/>
              </p:ext>
            </p:extLst>
          </p:nvPr>
        </p:nvGraphicFramePr>
        <p:xfrm>
          <a:off x="345233" y="1352582"/>
          <a:ext cx="5598368" cy="5480304"/>
        </p:xfrm>
        <a:graphic>
          <a:graphicData uri="http://schemas.openxmlformats.org/drawingml/2006/table">
            <a:tbl>
              <a:tblPr/>
              <a:tblGrid>
                <a:gridCol w="1672993"/>
                <a:gridCol w="1428226"/>
                <a:gridCol w="1290140"/>
                <a:gridCol w="129104"/>
                <a:gridCol w="1077905"/>
              </a:tblGrid>
              <a:tr h="471460">
                <a:tc gridSpan="5">
                  <a:txBody>
                    <a:bodyPr/>
                    <a:lstStyle/>
                    <a:p>
                      <a:pPr algn="ctr"/>
                      <a:r>
                        <a:rPr lang="en-US" b="1" dirty="0" smtClean="0">
                          <a:solidFill>
                            <a:schemeClr val="accent1"/>
                          </a:solidFill>
                          <a:effectLst/>
                          <a:latin typeface="Georgia" panose="02040502050405020303" pitchFamily="18" charset="0"/>
                        </a:rPr>
                        <a:t>1969 </a:t>
                      </a:r>
                      <a:r>
                        <a:rPr lang="en-US" b="1" dirty="0">
                          <a:solidFill>
                            <a:schemeClr val="accent1"/>
                          </a:solidFill>
                          <a:effectLst/>
                          <a:latin typeface="Georgia" panose="02040502050405020303" pitchFamily="18" charset="0"/>
                        </a:rPr>
                        <a:t>National </a:t>
                      </a:r>
                      <a:r>
                        <a:rPr lang="en-US" b="1" dirty="0" smtClean="0">
                          <a:solidFill>
                            <a:schemeClr val="accent1"/>
                          </a:solidFill>
                          <a:effectLst/>
                          <a:latin typeface="Georgia" panose="02040502050405020303" pitchFamily="18" charset="0"/>
                        </a:rPr>
                        <a:t>League Team </a:t>
                      </a:r>
                      <a:r>
                        <a:rPr lang="en-US" b="1" dirty="0">
                          <a:solidFill>
                            <a:schemeClr val="accent1"/>
                          </a:solidFill>
                          <a:effectLst/>
                          <a:latin typeface="Georgia" panose="02040502050405020303" pitchFamily="18" charset="0"/>
                        </a:rPr>
                        <a:t>Standings</a:t>
                      </a:r>
                    </a:p>
                  </a:txBody>
                  <a:tcPr marL="30480" marR="30480" marT="38100" marB="7620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1438">
                <a:tc>
                  <a:txBody>
                    <a:bodyPr/>
                    <a:lstStyle/>
                    <a:p>
                      <a:pPr algn="ctr"/>
                      <a:r>
                        <a:rPr lang="en-US" b="1" dirty="0" smtClean="0">
                          <a:solidFill>
                            <a:srgbClr val="FFFFFF"/>
                          </a:solidFill>
                          <a:effectLst/>
                        </a:rPr>
                        <a:t>East</a:t>
                      </a:r>
                      <a:endParaRPr lang="en-US" b="1" dirty="0">
                        <a:solidFill>
                          <a:srgbClr val="FFFFFF"/>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dirty="0">
                          <a:solidFill>
                            <a:srgbClr val="FFFFFF"/>
                          </a:solidFill>
                          <a:effectLst/>
                        </a:rPr>
                        <a:t>Wins</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dirty="0">
                          <a:solidFill>
                            <a:srgbClr val="FFFFFF"/>
                          </a:solidFill>
                          <a:effectLst/>
                        </a:rPr>
                        <a:t>Losses</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a:solidFill>
                            <a:srgbClr val="FFFFFF"/>
                          </a:solidFill>
                          <a:effectLst/>
                        </a:rPr>
                        <a:t>GB</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r>
              <a:tr h="334110">
                <a:tc>
                  <a:txBody>
                    <a:bodyPr/>
                    <a:lstStyle/>
                    <a:p>
                      <a:pPr algn="l" fontAlgn="ctr"/>
                      <a:r>
                        <a:rPr lang="en-US" sz="2400" b="1" u="none" strike="noStrike" dirty="0" smtClean="0">
                          <a:solidFill>
                            <a:schemeClr val="accent1"/>
                          </a:solidFill>
                          <a:effectLst/>
                        </a:rPr>
                        <a:t>** Mets **</a:t>
                      </a:r>
                      <a:endParaRPr lang="en-US" sz="2400" b="1"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100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62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37158">
                <a:tc>
                  <a:txBody>
                    <a:bodyPr/>
                    <a:lstStyle/>
                    <a:p>
                      <a:pPr algn="l" fontAlgn="ctr"/>
                      <a:r>
                        <a:rPr lang="en-US" sz="1800" u="none" strike="noStrike" dirty="0" smtClean="0">
                          <a:solidFill>
                            <a:schemeClr val="accent1"/>
                          </a:solidFill>
                          <a:effectLst/>
                        </a:rPr>
                        <a:t>Cubs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92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29184">
                <a:tc>
                  <a:txBody>
                    <a:bodyPr/>
                    <a:lstStyle/>
                    <a:p>
                      <a:pPr algn="l" fontAlgn="ctr"/>
                      <a:r>
                        <a:rPr lang="en-US" sz="1800" u="none" strike="noStrike" dirty="0" smtClean="0">
                          <a:solidFill>
                            <a:schemeClr val="accent1"/>
                          </a:solidFill>
                          <a:effectLst/>
                        </a:rPr>
                        <a:t>Pirates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74</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68808">
                <a:tc>
                  <a:txBody>
                    <a:bodyPr/>
                    <a:lstStyle/>
                    <a:p>
                      <a:pPr algn="l" fontAlgn="ctr"/>
                      <a:r>
                        <a:rPr lang="en-US" sz="1800" u="none" strike="noStrike" dirty="0" smtClean="0">
                          <a:solidFill>
                            <a:schemeClr val="accent1"/>
                          </a:solidFill>
                          <a:effectLst/>
                        </a:rPr>
                        <a:t>Cardinals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87</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75</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56616">
                <a:tc>
                  <a:txBody>
                    <a:bodyPr/>
                    <a:lstStyle/>
                    <a:p>
                      <a:pPr algn="l" fontAlgn="ctr"/>
                      <a:r>
                        <a:rPr lang="en-US" sz="1800" u="none" strike="noStrike" dirty="0" smtClean="0">
                          <a:solidFill>
                            <a:schemeClr val="accent1"/>
                          </a:solidFill>
                          <a:effectLst/>
                        </a:rPr>
                        <a:t>Phillies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63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99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37</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38328">
                <a:tc>
                  <a:txBody>
                    <a:bodyPr/>
                    <a:lstStyle/>
                    <a:p>
                      <a:pPr algn="l" fontAlgn="ctr"/>
                      <a:r>
                        <a:rPr lang="en-US" sz="1800" u="none" strike="noStrike" dirty="0" smtClean="0">
                          <a:solidFill>
                            <a:schemeClr val="accent1"/>
                          </a:solidFill>
                          <a:effectLst/>
                        </a:rPr>
                        <a:t>Expos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52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110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48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41376">
                <a:tc>
                  <a:txBody>
                    <a:bodyPr/>
                    <a:lstStyle/>
                    <a:p>
                      <a:pPr algn="ctr" fontAlgn="ctr"/>
                      <a:r>
                        <a:rPr lang="en-US" sz="1800" dirty="0" smtClean="0">
                          <a:solidFill>
                            <a:schemeClr val="bg1"/>
                          </a:solidFill>
                          <a:effectLst/>
                        </a:rPr>
                        <a:t>West</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Wins</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Losses</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endParaRPr lang="en-US"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GB</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r>
              <a:tr h="341376">
                <a:tc>
                  <a:txBody>
                    <a:bodyPr/>
                    <a:lstStyle/>
                    <a:p>
                      <a:pPr algn="l" fontAlgn="ctr"/>
                      <a:r>
                        <a:rPr lang="en-US" sz="2400" b="1" dirty="0" smtClean="0">
                          <a:solidFill>
                            <a:schemeClr val="accent1"/>
                          </a:solidFill>
                          <a:effectLst/>
                        </a:rPr>
                        <a:t>** Braves **</a:t>
                      </a:r>
                      <a:endParaRPr lang="en-US" sz="2400" b="1"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69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20040">
                <a:tc>
                  <a:txBody>
                    <a:bodyPr/>
                    <a:lstStyle/>
                    <a:p>
                      <a:pPr algn="l" fontAlgn="ctr"/>
                      <a:r>
                        <a:rPr lang="en-US" sz="1800" dirty="0" smtClean="0">
                          <a:solidFill>
                            <a:schemeClr val="accent1"/>
                          </a:solidFill>
                          <a:effectLst/>
                        </a:rPr>
                        <a:t>Giants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72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20040">
                <a:tc>
                  <a:txBody>
                    <a:bodyPr/>
                    <a:lstStyle/>
                    <a:p>
                      <a:pPr algn="l" fontAlgn="ctr"/>
                      <a:r>
                        <a:rPr lang="en-US" sz="1800" dirty="0" smtClean="0">
                          <a:solidFill>
                            <a:schemeClr val="accent1"/>
                          </a:solidFill>
                          <a:effectLst/>
                        </a:rPr>
                        <a:t>Reds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73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4</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32232">
                <a:tc>
                  <a:txBody>
                    <a:bodyPr/>
                    <a:lstStyle/>
                    <a:p>
                      <a:pPr algn="l" fontAlgn="ctr"/>
                      <a:r>
                        <a:rPr lang="en-US" sz="1800" dirty="0" smtClean="0">
                          <a:solidFill>
                            <a:schemeClr val="accent1"/>
                          </a:solidFill>
                          <a:effectLst/>
                        </a:rPr>
                        <a:t>Dodgers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85</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77</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32232">
                <a:tc>
                  <a:txBody>
                    <a:bodyPr/>
                    <a:lstStyle/>
                    <a:p>
                      <a:pPr algn="l" fontAlgn="ctr"/>
                      <a:r>
                        <a:rPr lang="en-US" sz="1800" dirty="0" smtClean="0">
                          <a:solidFill>
                            <a:schemeClr val="accent1"/>
                          </a:solidFill>
                          <a:effectLst/>
                        </a:rPr>
                        <a:t>Astros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12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26136">
                <a:tc>
                  <a:txBody>
                    <a:bodyPr/>
                    <a:lstStyle/>
                    <a:p>
                      <a:pPr algn="l" fontAlgn="ctr"/>
                      <a:r>
                        <a:rPr lang="en-US" sz="1800" u="none" strike="noStrike" dirty="0" smtClean="0">
                          <a:solidFill>
                            <a:schemeClr val="accent1"/>
                          </a:solidFill>
                          <a:effectLst/>
                        </a:rPr>
                        <a:t>Giants</a:t>
                      </a:r>
                      <a:endParaRPr lang="en-US" sz="1800" dirty="0">
                        <a:solidFill>
                          <a:schemeClr val="accent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52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110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41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05185201"/>
              </p:ext>
            </p:extLst>
          </p:nvPr>
        </p:nvGraphicFramePr>
        <p:xfrm>
          <a:off x="6111239" y="1347843"/>
          <a:ext cx="5596129" cy="5450750"/>
        </p:xfrm>
        <a:graphic>
          <a:graphicData uri="http://schemas.openxmlformats.org/drawingml/2006/table">
            <a:tbl>
              <a:tblPr/>
              <a:tblGrid>
                <a:gridCol w="1670754"/>
                <a:gridCol w="1428226"/>
                <a:gridCol w="1266540"/>
                <a:gridCol w="152704"/>
                <a:gridCol w="1077905"/>
              </a:tblGrid>
              <a:tr h="504075">
                <a:tc gridSpan="5">
                  <a:txBody>
                    <a:bodyPr/>
                    <a:lstStyle/>
                    <a:p>
                      <a:pPr algn="ctr"/>
                      <a:r>
                        <a:rPr lang="en-US" b="1" dirty="0" smtClean="0">
                          <a:solidFill>
                            <a:srgbClr val="FF0000"/>
                          </a:solidFill>
                          <a:effectLst/>
                          <a:latin typeface="Georgia" panose="02040502050405020303" pitchFamily="18" charset="0"/>
                        </a:rPr>
                        <a:t>1969 American League Team </a:t>
                      </a:r>
                      <a:r>
                        <a:rPr lang="en-US" b="1" dirty="0">
                          <a:solidFill>
                            <a:srgbClr val="FF0000"/>
                          </a:solidFill>
                          <a:effectLst/>
                          <a:latin typeface="Georgia" panose="02040502050405020303" pitchFamily="18" charset="0"/>
                        </a:rPr>
                        <a:t>Standings</a:t>
                      </a:r>
                    </a:p>
                  </a:txBody>
                  <a:tcPr marL="30480" marR="30480" marT="38100" marB="7620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0291">
                <a:tc>
                  <a:txBody>
                    <a:bodyPr/>
                    <a:lstStyle/>
                    <a:p>
                      <a:pPr algn="ctr"/>
                      <a:r>
                        <a:rPr lang="en-US" b="1" dirty="0" smtClean="0">
                          <a:solidFill>
                            <a:srgbClr val="FFFFFF"/>
                          </a:solidFill>
                          <a:effectLst/>
                        </a:rPr>
                        <a:t>East</a:t>
                      </a:r>
                      <a:endParaRPr lang="en-US" b="1" dirty="0">
                        <a:solidFill>
                          <a:srgbClr val="FFFFFF"/>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dirty="0">
                          <a:solidFill>
                            <a:srgbClr val="FFFFFF"/>
                          </a:solidFill>
                          <a:effectLst/>
                        </a:rPr>
                        <a:t>Wins</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dirty="0">
                          <a:solidFill>
                            <a:srgbClr val="FFFFFF"/>
                          </a:solidFill>
                          <a:effectLst/>
                        </a:rPr>
                        <a:t>Losses</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endParaRPr lang="en-US"/>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c>
                  <a:txBody>
                    <a:bodyPr/>
                    <a:lstStyle/>
                    <a:p>
                      <a:pPr algn="ctr"/>
                      <a:r>
                        <a:rPr lang="en-US" b="1">
                          <a:solidFill>
                            <a:srgbClr val="FFFFFF"/>
                          </a:solidFill>
                          <a:effectLst/>
                        </a:rPr>
                        <a:t>GB</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4D3201"/>
                    </a:solidFill>
                  </a:tcPr>
                </a:tc>
              </a:tr>
              <a:tr h="403831">
                <a:tc>
                  <a:txBody>
                    <a:bodyPr/>
                    <a:lstStyle/>
                    <a:p>
                      <a:pPr algn="l" fontAlgn="ctr"/>
                      <a:r>
                        <a:rPr lang="en-US" sz="2400" b="1" u="none" strike="noStrike" dirty="0" smtClean="0">
                          <a:solidFill>
                            <a:srgbClr val="FF0000"/>
                          </a:solidFill>
                          <a:effectLst/>
                        </a:rPr>
                        <a:t>* Orioles *</a:t>
                      </a:r>
                      <a:endParaRPr lang="en-US" sz="2400" b="1"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109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53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02214">
                <a:tc>
                  <a:txBody>
                    <a:bodyPr/>
                    <a:lstStyle/>
                    <a:p>
                      <a:pPr algn="l" fontAlgn="ctr"/>
                      <a:r>
                        <a:rPr lang="en-US" sz="1800" u="none" strike="noStrike" dirty="0" smtClean="0">
                          <a:solidFill>
                            <a:srgbClr val="FF0000"/>
                          </a:solidFill>
                          <a:effectLst/>
                        </a:rPr>
                        <a:t>Tigers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90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19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49084">
                <a:tc>
                  <a:txBody>
                    <a:bodyPr/>
                    <a:lstStyle/>
                    <a:p>
                      <a:pPr algn="l" fontAlgn="ctr"/>
                      <a:r>
                        <a:rPr lang="en-US" sz="1800" u="none" strike="noStrike" dirty="0" smtClean="0">
                          <a:solidFill>
                            <a:srgbClr val="FF0000"/>
                          </a:solidFill>
                          <a:effectLst/>
                        </a:rPr>
                        <a:t>Red Sox</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87</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75</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22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55128">
                <a:tc>
                  <a:txBody>
                    <a:bodyPr/>
                    <a:lstStyle/>
                    <a:p>
                      <a:pPr algn="l" fontAlgn="ctr"/>
                      <a:r>
                        <a:rPr lang="en-US" sz="1800" u="none" strike="noStrike" dirty="0" smtClean="0">
                          <a:solidFill>
                            <a:srgbClr val="FF0000"/>
                          </a:solidFill>
                          <a:effectLst/>
                        </a:rPr>
                        <a:t>Senators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86</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76</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23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08083">
                <a:tc>
                  <a:txBody>
                    <a:bodyPr/>
                    <a:lstStyle/>
                    <a:p>
                      <a:pPr algn="l" fontAlgn="ctr"/>
                      <a:r>
                        <a:rPr lang="en-US" sz="1800" u="none" strike="noStrike" dirty="0" smtClean="0">
                          <a:solidFill>
                            <a:srgbClr val="FF0000"/>
                          </a:solidFill>
                          <a:effectLst/>
                        </a:rPr>
                        <a:t>Yankees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80</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81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28 1/2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35156">
                <a:tc>
                  <a:txBody>
                    <a:bodyPr/>
                    <a:lstStyle/>
                    <a:p>
                      <a:pPr algn="l" fontAlgn="ctr"/>
                      <a:r>
                        <a:rPr lang="en-US" sz="1800" u="none" strike="noStrike" dirty="0" smtClean="0">
                          <a:solidFill>
                            <a:srgbClr val="FF0000"/>
                          </a:solidFill>
                          <a:effectLst/>
                        </a:rPr>
                        <a:t>Indians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62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99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c>
                  <a:txBody>
                    <a:bodyPr/>
                    <a:lstStyle/>
                    <a:p>
                      <a:pPr algn="ctr" fontAlgn="ctr"/>
                      <a:r>
                        <a:rPr lang="en-US" sz="1600" dirty="0" smtClean="0">
                          <a:effectLst/>
                        </a:rPr>
                        <a:t>46</a:t>
                      </a:r>
                      <a:r>
                        <a:rPr lang="en-US" sz="1600" baseline="0" dirty="0" smtClean="0">
                          <a:effectLst/>
                        </a:rPr>
                        <a:t> 1/2</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E9CE"/>
                    </a:solidFill>
                  </a:tcPr>
                </a:tc>
              </a:tr>
              <a:tr h="332435">
                <a:tc>
                  <a:txBody>
                    <a:bodyPr/>
                    <a:lstStyle/>
                    <a:p>
                      <a:pPr algn="ctr" fontAlgn="ctr"/>
                      <a:r>
                        <a:rPr lang="en-US" sz="1800" dirty="0" smtClean="0">
                          <a:solidFill>
                            <a:schemeClr val="bg1"/>
                          </a:solidFill>
                          <a:effectLst/>
                        </a:rPr>
                        <a:t>West</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Wins</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Losses</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endParaRPr lang="en-US"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800" dirty="0" smtClean="0">
                          <a:solidFill>
                            <a:schemeClr val="bg1"/>
                          </a:solidFill>
                          <a:effectLst/>
                        </a:rPr>
                        <a:t>GB</a:t>
                      </a:r>
                      <a:endParaRPr lang="en-US" sz="1800" dirty="0">
                        <a:solidFill>
                          <a:schemeClr val="bg1"/>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solidFill>
                  </a:tcPr>
                </a:tc>
              </a:tr>
              <a:tr h="302214">
                <a:tc>
                  <a:txBody>
                    <a:bodyPr/>
                    <a:lstStyle/>
                    <a:p>
                      <a:pPr algn="l" fontAlgn="ctr"/>
                      <a:r>
                        <a:rPr lang="en-US" sz="2400" b="1" dirty="0" smtClean="0">
                          <a:solidFill>
                            <a:srgbClr val="FF0000"/>
                          </a:solidFill>
                          <a:effectLst/>
                        </a:rPr>
                        <a:t>** Twins **</a:t>
                      </a:r>
                      <a:endParaRPr lang="en-US" sz="2400" b="1"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97</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65</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dirty="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02214">
                <a:tc>
                  <a:txBody>
                    <a:bodyPr/>
                    <a:lstStyle/>
                    <a:p>
                      <a:pPr algn="l" fontAlgn="ctr"/>
                      <a:r>
                        <a:rPr lang="en-US" sz="1800" dirty="0" smtClean="0">
                          <a:solidFill>
                            <a:srgbClr val="FF0000"/>
                          </a:solidFill>
                          <a:effectLst/>
                        </a:rPr>
                        <a:t>Athletics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88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74</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02214">
                <a:tc>
                  <a:txBody>
                    <a:bodyPr/>
                    <a:lstStyle/>
                    <a:p>
                      <a:pPr algn="l" fontAlgn="ctr"/>
                      <a:r>
                        <a:rPr lang="en-US" sz="1800" dirty="0" smtClean="0">
                          <a:solidFill>
                            <a:srgbClr val="FF0000"/>
                          </a:solidFill>
                          <a:effectLst/>
                        </a:rPr>
                        <a:t>Angels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71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91</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26</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02214">
                <a:tc>
                  <a:txBody>
                    <a:bodyPr/>
                    <a:lstStyle/>
                    <a:p>
                      <a:pPr algn="l" fontAlgn="ctr"/>
                      <a:r>
                        <a:rPr lang="en-US" sz="1800" dirty="0" smtClean="0">
                          <a:solidFill>
                            <a:srgbClr val="FF0000"/>
                          </a:solidFill>
                          <a:effectLst/>
                        </a:rPr>
                        <a:t>Royals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69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28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02214">
                <a:tc>
                  <a:txBody>
                    <a:bodyPr/>
                    <a:lstStyle/>
                    <a:p>
                      <a:pPr algn="l" fontAlgn="ctr"/>
                      <a:r>
                        <a:rPr lang="en-US" sz="1800" dirty="0" smtClean="0">
                          <a:solidFill>
                            <a:srgbClr val="FF0000"/>
                          </a:solidFill>
                          <a:effectLst/>
                        </a:rPr>
                        <a:t>White</a:t>
                      </a:r>
                      <a:r>
                        <a:rPr lang="en-US" sz="1800" baseline="0" dirty="0" smtClean="0">
                          <a:solidFill>
                            <a:srgbClr val="FF0000"/>
                          </a:solidFill>
                          <a:effectLst/>
                        </a:rPr>
                        <a:t> Sox</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68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94</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29</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r h="356492">
                <a:tc>
                  <a:txBody>
                    <a:bodyPr/>
                    <a:lstStyle/>
                    <a:p>
                      <a:pPr algn="l" fontAlgn="ctr"/>
                      <a:r>
                        <a:rPr lang="en-US" sz="1800" u="none" strike="noStrike" dirty="0" smtClean="0">
                          <a:solidFill>
                            <a:srgbClr val="FF0000"/>
                          </a:solidFill>
                          <a:effectLst/>
                        </a:rPr>
                        <a:t>Pilots</a:t>
                      </a:r>
                      <a:endParaRPr lang="en-US" sz="1800" dirty="0">
                        <a:solidFill>
                          <a:srgbClr val="FF0000"/>
                        </a:solidFill>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64</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98</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endParaRPr lang="en-US" sz="1600"/>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US" sz="1600" dirty="0" smtClean="0">
                          <a:effectLst/>
                        </a:rPr>
                        <a:t>33</a:t>
                      </a:r>
                      <a:endParaRPr lang="en-US" sz="1600" dirty="0">
                        <a:effectLst/>
                      </a:endParaRP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2"/>
                    </a:solidFill>
                  </a:tcPr>
                </a:tc>
              </a:tr>
            </a:tbl>
          </a:graphicData>
        </a:graphic>
      </p:graphicFrame>
    </p:spTree>
    <p:extLst>
      <p:ext uri="{BB962C8B-B14F-4D97-AF65-F5344CB8AC3E}">
        <p14:creationId xmlns:p14="http://schemas.microsoft.com/office/powerpoint/2010/main" val="1092880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614" y="913103"/>
            <a:ext cx="4446494" cy="5078313"/>
          </a:xfrm>
          <a:prstGeom prst="rect">
            <a:avLst/>
          </a:prstGeom>
          <a:noFill/>
        </p:spPr>
        <p:txBody>
          <a:bodyPr wrap="square" rtlCol="0">
            <a:spAutoFit/>
          </a:bodyPr>
          <a:lstStyle/>
          <a:p>
            <a:r>
              <a:rPr lang="en-US" sz="2000" dirty="0">
                <a:latin typeface="Franklin Gothic Heavy" panose="020B0903020102020204" pitchFamily="34" charset="0"/>
              </a:rPr>
              <a:t>Because MLB had switched to divisional play in 1969, to reach the World Series, the Mets had to defeat the N.L. West champion Atlanta Braves, which they did, three games to none.  This set up the World Series with the Baltimore Orioles, who had won 109 games, finished 19 games ahead in their division, and beaten the Twins three straight in the ALCS.  </a:t>
            </a:r>
            <a:endParaRPr lang="en-US" sz="2000" dirty="0" smtClean="0">
              <a:latin typeface="Franklin Gothic Heavy" panose="020B0903020102020204" pitchFamily="34" charset="0"/>
            </a:endParaRPr>
          </a:p>
          <a:p>
            <a:endParaRPr lang="en-US" sz="2000" dirty="0">
              <a:latin typeface="Franklin Gothic Heavy" panose="020B0903020102020204" pitchFamily="34" charset="0"/>
            </a:endParaRPr>
          </a:p>
          <a:p>
            <a:r>
              <a:rPr lang="en-US" sz="2000" dirty="0" smtClean="0">
                <a:latin typeface="Franklin Gothic Heavy" panose="020B0903020102020204" pitchFamily="34" charset="0"/>
              </a:rPr>
              <a:t>The </a:t>
            </a:r>
            <a:r>
              <a:rPr lang="en-US" sz="2000" dirty="0">
                <a:latin typeface="Franklin Gothic Heavy" panose="020B0903020102020204" pitchFamily="34" charset="0"/>
              </a:rPr>
              <a:t>Mets were heavy </a:t>
            </a:r>
            <a:r>
              <a:rPr lang="en-US" sz="2000" dirty="0" smtClean="0">
                <a:latin typeface="Franklin Gothic Heavy" panose="020B0903020102020204" pitchFamily="34" charset="0"/>
              </a:rPr>
              <a:t>underdogs</a:t>
            </a:r>
            <a:r>
              <a:rPr lang="en-US" sz="2000" dirty="0">
                <a:latin typeface="Franklin Gothic Heavy" panose="020B0903020102020204" pitchFamily="34" charset="0"/>
              </a:rPr>
              <a:t>!</a:t>
            </a:r>
            <a:r>
              <a:rPr lang="en-US" sz="2000" dirty="0" smtClean="0">
                <a:latin typeface="Franklin Gothic Heavy" panose="020B0903020102020204" pitchFamily="34" charset="0"/>
              </a:rPr>
              <a:t> </a:t>
            </a:r>
            <a:r>
              <a:rPr lang="en-US" sz="2400" dirty="0" smtClean="0">
                <a:latin typeface="Franklin Gothic Heavy" panose="020B0903020102020204" pitchFamily="34" charset="0"/>
              </a:rPr>
              <a:t> </a:t>
            </a:r>
            <a:endParaRPr lang="en-US" sz="2400" dirty="0">
              <a:latin typeface="Franklin Gothic Heavy" panose="020B0903020102020204" pitchFamily="34" charset="0"/>
            </a:endParaRPr>
          </a:p>
        </p:txBody>
      </p:sp>
      <p:pic>
        <p:nvPicPr>
          <p:cNvPr id="3" name="Picture 2"/>
          <p:cNvPicPr>
            <a:picLocks noChangeAspect="1"/>
          </p:cNvPicPr>
          <p:nvPr/>
        </p:nvPicPr>
        <p:blipFill>
          <a:blip r:embed="rId2"/>
          <a:stretch>
            <a:fillRect/>
          </a:stretch>
        </p:blipFill>
        <p:spPr>
          <a:xfrm>
            <a:off x="5031562" y="1156213"/>
            <a:ext cx="6908511" cy="4899869"/>
          </a:xfrm>
          <a:prstGeom prst="rect">
            <a:avLst/>
          </a:prstGeom>
        </p:spPr>
      </p:pic>
    </p:spTree>
    <p:extLst>
      <p:ext uri="{BB962C8B-B14F-4D97-AF65-F5344CB8AC3E}">
        <p14:creationId xmlns:p14="http://schemas.microsoft.com/office/powerpoint/2010/main" val="2036758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77" y="71826"/>
            <a:ext cx="10515600" cy="1325563"/>
          </a:xfrm>
        </p:spPr>
        <p:txBody>
          <a:bodyPr>
            <a:normAutofit/>
          </a:bodyPr>
          <a:lstStyle/>
          <a:p>
            <a:pPr algn="ctr"/>
            <a:r>
              <a:rPr lang="en-US" sz="6000" b="1" dirty="0" smtClean="0"/>
              <a:t>1969 World Series</a:t>
            </a:r>
            <a:endParaRPr lang="en-US" sz="6000" b="1" dirty="0"/>
          </a:p>
        </p:txBody>
      </p:sp>
      <p:sp>
        <p:nvSpPr>
          <p:cNvPr id="3" name="TextBox 2"/>
          <p:cNvSpPr txBox="1"/>
          <p:nvPr/>
        </p:nvSpPr>
        <p:spPr>
          <a:xfrm>
            <a:off x="84425" y="5712075"/>
            <a:ext cx="11597951" cy="707886"/>
          </a:xfrm>
          <a:prstGeom prst="rect">
            <a:avLst/>
          </a:prstGeom>
          <a:noFill/>
        </p:spPr>
        <p:txBody>
          <a:bodyPr wrap="square" rtlCol="0">
            <a:spAutoFit/>
          </a:bodyPr>
          <a:lstStyle/>
          <a:p>
            <a:pPr algn="ctr"/>
            <a:r>
              <a:rPr lang="en-US" sz="4000" b="1" dirty="0" smtClean="0"/>
              <a:t>“The Miracle Mets” </a:t>
            </a:r>
            <a:r>
              <a:rPr lang="en-US" sz="3600" dirty="0" smtClean="0"/>
              <a:t>vs. </a:t>
            </a:r>
            <a:r>
              <a:rPr lang="en-US" sz="4000" b="1" dirty="0" smtClean="0"/>
              <a:t>“The Lumber Company”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96" y="1440322"/>
            <a:ext cx="4228820" cy="42288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401" y="1568788"/>
            <a:ext cx="4100354" cy="4100354"/>
          </a:xfrm>
          <a:prstGeom prst="rect">
            <a:avLst/>
          </a:prstGeom>
        </p:spPr>
      </p:pic>
    </p:spTree>
    <p:extLst>
      <p:ext uri="{BB962C8B-B14F-4D97-AF65-F5344CB8AC3E}">
        <p14:creationId xmlns:p14="http://schemas.microsoft.com/office/powerpoint/2010/main" val="2815473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9" y="0"/>
            <a:ext cx="10515600" cy="996696"/>
          </a:xfrm>
        </p:spPr>
        <p:txBody>
          <a:bodyPr>
            <a:normAutofit/>
          </a:bodyPr>
          <a:lstStyle/>
          <a:p>
            <a:pPr algn="ctr"/>
            <a:r>
              <a:rPr lang="en-US" sz="6000" dirty="0" smtClean="0"/>
              <a:t>1969 World Series – key Orioles</a:t>
            </a:r>
            <a:endParaRPr lang="en-US" sz="6000" dirty="0"/>
          </a:p>
        </p:txBody>
      </p:sp>
      <p:sp>
        <p:nvSpPr>
          <p:cNvPr id="4" name="TextBox 3"/>
          <p:cNvSpPr txBox="1"/>
          <p:nvPr/>
        </p:nvSpPr>
        <p:spPr>
          <a:xfrm>
            <a:off x="1190879" y="3644883"/>
            <a:ext cx="1306320" cy="369332"/>
          </a:xfrm>
          <a:prstGeom prst="rect">
            <a:avLst/>
          </a:prstGeom>
          <a:noFill/>
        </p:spPr>
        <p:txBody>
          <a:bodyPr wrap="none" rtlCol="0">
            <a:spAutoFit/>
          </a:bodyPr>
          <a:lstStyle/>
          <a:p>
            <a:r>
              <a:rPr lang="en-US" dirty="0" smtClean="0">
                <a:solidFill>
                  <a:schemeClr val="bg1"/>
                </a:solidFill>
              </a:rPr>
              <a:t>Maury Wills</a:t>
            </a:r>
            <a:endParaRPr lang="en-US" dirty="0">
              <a:solidFill>
                <a:schemeClr val="bg1"/>
              </a:solidFill>
            </a:endParaRPr>
          </a:p>
        </p:txBody>
      </p:sp>
      <p:sp>
        <p:nvSpPr>
          <p:cNvPr id="6" name="TextBox 5"/>
          <p:cNvSpPr txBox="1"/>
          <p:nvPr/>
        </p:nvSpPr>
        <p:spPr>
          <a:xfrm>
            <a:off x="3367150" y="3644883"/>
            <a:ext cx="1101840" cy="369332"/>
          </a:xfrm>
          <a:prstGeom prst="rect">
            <a:avLst/>
          </a:prstGeom>
          <a:noFill/>
        </p:spPr>
        <p:txBody>
          <a:bodyPr wrap="none" rtlCol="0">
            <a:spAutoFit/>
          </a:bodyPr>
          <a:lstStyle/>
          <a:p>
            <a:r>
              <a:rPr lang="en-US" dirty="0" smtClean="0">
                <a:solidFill>
                  <a:schemeClr val="bg1"/>
                </a:solidFill>
              </a:rPr>
              <a:t>Ron Fairly</a:t>
            </a:r>
            <a:endParaRPr lang="en-US" dirty="0">
              <a:solidFill>
                <a:schemeClr val="bg1"/>
              </a:solidFill>
            </a:endParaRPr>
          </a:p>
        </p:txBody>
      </p:sp>
      <p:sp>
        <p:nvSpPr>
          <p:cNvPr id="8" name="TextBox 7"/>
          <p:cNvSpPr txBox="1"/>
          <p:nvPr/>
        </p:nvSpPr>
        <p:spPr>
          <a:xfrm>
            <a:off x="5658463" y="3644883"/>
            <a:ext cx="1236236" cy="369332"/>
          </a:xfrm>
          <a:prstGeom prst="rect">
            <a:avLst/>
          </a:prstGeom>
          <a:noFill/>
        </p:spPr>
        <p:txBody>
          <a:bodyPr wrap="none" rtlCol="0">
            <a:spAutoFit/>
          </a:bodyPr>
          <a:lstStyle/>
          <a:p>
            <a:r>
              <a:rPr lang="en-US" dirty="0" smtClean="0">
                <a:solidFill>
                  <a:schemeClr val="bg1"/>
                </a:solidFill>
              </a:rPr>
              <a:t>Wes Parker</a:t>
            </a:r>
            <a:endParaRPr lang="en-US" dirty="0">
              <a:solidFill>
                <a:schemeClr val="bg1"/>
              </a:solidFill>
            </a:endParaRPr>
          </a:p>
        </p:txBody>
      </p:sp>
      <p:sp>
        <p:nvSpPr>
          <p:cNvPr id="11" name="TextBox 10"/>
          <p:cNvSpPr txBox="1"/>
          <p:nvPr/>
        </p:nvSpPr>
        <p:spPr>
          <a:xfrm>
            <a:off x="2129648" y="6388084"/>
            <a:ext cx="1440459" cy="369332"/>
          </a:xfrm>
          <a:prstGeom prst="rect">
            <a:avLst/>
          </a:prstGeom>
          <a:noFill/>
        </p:spPr>
        <p:txBody>
          <a:bodyPr wrap="none" rtlCol="0">
            <a:spAutoFit/>
          </a:bodyPr>
          <a:lstStyle/>
          <a:p>
            <a:r>
              <a:rPr lang="en-US" dirty="0" smtClean="0">
                <a:solidFill>
                  <a:schemeClr val="bg1"/>
                </a:solidFill>
              </a:rPr>
              <a:t>Don Drysdale</a:t>
            </a:r>
            <a:endParaRPr lang="en-US" dirty="0">
              <a:solidFill>
                <a:schemeClr val="bg1"/>
              </a:solidFill>
            </a:endParaRPr>
          </a:p>
        </p:txBody>
      </p:sp>
      <p:sp>
        <p:nvSpPr>
          <p:cNvPr id="13" name="TextBox 12"/>
          <p:cNvSpPr txBox="1"/>
          <p:nvPr/>
        </p:nvSpPr>
        <p:spPr>
          <a:xfrm>
            <a:off x="4426341" y="6388084"/>
            <a:ext cx="1435458" cy="369332"/>
          </a:xfrm>
          <a:prstGeom prst="rect">
            <a:avLst/>
          </a:prstGeom>
          <a:noFill/>
        </p:spPr>
        <p:txBody>
          <a:bodyPr wrap="none" rtlCol="0">
            <a:spAutoFit/>
          </a:bodyPr>
          <a:lstStyle/>
          <a:p>
            <a:r>
              <a:rPr lang="en-US" dirty="0" smtClean="0">
                <a:solidFill>
                  <a:schemeClr val="bg1"/>
                </a:solidFill>
              </a:rPr>
              <a:t>Sandy Koufax</a:t>
            </a:r>
            <a:endParaRPr lang="en-US" dirty="0">
              <a:solidFill>
                <a:schemeClr val="bg1"/>
              </a:solidFill>
            </a:endParaRPr>
          </a:p>
        </p:txBody>
      </p:sp>
      <p:sp>
        <p:nvSpPr>
          <p:cNvPr id="15" name="TextBox 14"/>
          <p:cNvSpPr txBox="1"/>
          <p:nvPr/>
        </p:nvSpPr>
        <p:spPr>
          <a:xfrm>
            <a:off x="6699738" y="6388084"/>
            <a:ext cx="1550168" cy="369332"/>
          </a:xfrm>
          <a:prstGeom prst="rect">
            <a:avLst/>
          </a:prstGeom>
          <a:noFill/>
        </p:spPr>
        <p:txBody>
          <a:bodyPr wrap="none" rtlCol="0">
            <a:spAutoFit/>
          </a:bodyPr>
          <a:lstStyle/>
          <a:p>
            <a:r>
              <a:rPr lang="en-US" dirty="0" smtClean="0">
                <a:solidFill>
                  <a:schemeClr val="bg1"/>
                </a:solidFill>
              </a:rPr>
              <a:t>Claude Osteen</a:t>
            </a:r>
            <a:endParaRPr lang="en-US" dirty="0">
              <a:solidFill>
                <a:schemeClr val="bg1"/>
              </a:solidFill>
            </a:endParaRPr>
          </a:p>
        </p:txBody>
      </p:sp>
      <p:sp>
        <p:nvSpPr>
          <p:cNvPr id="5" name="TextBox 4"/>
          <p:cNvSpPr txBox="1"/>
          <p:nvPr/>
        </p:nvSpPr>
        <p:spPr>
          <a:xfrm>
            <a:off x="9772028" y="4978247"/>
            <a:ext cx="1800325" cy="369332"/>
          </a:xfrm>
          <a:prstGeom prst="rect">
            <a:avLst/>
          </a:prstGeom>
          <a:noFill/>
        </p:spPr>
        <p:txBody>
          <a:bodyPr wrap="square" rtlCol="0">
            <a:spAutoFit/>
          </a:bodyPr>
          <a:lstStyle/>
          <a:p>
            <a:r>
              <a:rPr lang="en-US" dirty="0" smtClean="0"/>
              <a:t>Mgr. Earl Weaver</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98" y="1619747"/>
            <a:ext cx="2173986" cy="31970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28" y="889956"/>
            <a:ext cx="2176271" cy="30651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80" y="909995"/>
            <a:ext cx="2167983" cy="30250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45" y="4014215"/>
            <a:ext cx="2093088" cy="275675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2680" y="3970495"/>
            <a:ext cx="2076450" cy="295275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0014" y="751516"/>
            <a:ext cx="2203202" cy="309687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0906" y="3922497"/>
            <a:ext cx="2064803" cy="2935504"/>
          </a:xfrm>
          <a:prstGeom prst="rect">
            <a:avLst/>
          </a:prstGeom>
        </p:spPr>
      </p:pic>
    </p:spTree>
    <p:extLst>
      <p:ext uri="{BB962C8B-B14F-4D97-AF65-F5344CB8AC3E}">
        <p14:creationId xmlns:p14="http://schemas.microsoft.com/office/powerpoint/2010/main" val="1176711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584"/>
            <a:ext cx="10515600" cy="995169"/>
          </a:xfrm>
        </p:spPr>
        <p:txBody>
          <a:bodyPr>
            <a:normAutofit/>
          </a:bodyPr>
          <a:lstStyle/>
          <a:p>
            <a:pPr algn="ctr"/>
            <a:r>
              <a:rPr lang="en-US" sz="6000" dirty="0" smtClean="0"/>
              <a:t>1969 World Series – key Mets</a:t>
            </a:r>
            <a:endParaRPr lang="en-US" sz="6000" dirty="0"/>
          </a:p>
        </p:txBody>
      </p:sp>
      <p:sp>
        <p:nvSpPr>
          <p:cNvPr id="13" name="TextBox 12"/>
          <p:cNvSpPr txBox="1"/>
          <p:nvPr/>
        </p:nvSpPr>
        <p:spPr>
          <a:xfrm>
            <a:off x="3534634" y="3215116"/>
            <a:ext cx="1142300" cy="369332"/>
          </a:xfrm>
          <a:prstGeom prst="rect">
            <a:avLst/>
          </a:prstGeom>
          <a:noFill/>
        </p:spPr>
        <p:txBody>
          <a:bodyPr wrap="none" rtlCol="0">
            <a:spAutoFit/>
          </a:bodyPr>
          <a:lstStyle/>
          <a:p>
            <a:r>
              <a:rPr lang="en-US" dirty="0" smtClean="0">
                <a:solidFill>
                  <a:schemeClr val="bg1"/>
                </a:solidFill>
              </a:rPr>
              <a:t>Tony Oliva</a:t>
            </a:r>
            <a:endParaRPr lang="en-US" dirty="0">
              <a:solidFill>
                <a:schemeClr val="bg1"/>
              </a:solidFill>
            </a:endParaRPr>
          </a:p>
        </p:txBody>
      </p:sp>
      <p:sp>
        <p:nvSpPr>
          <p:cNvPr id="20" name="TextBox 19"/>
          <p:cNvSpPr txBox="1"/>
          <p:nvPr/>
        </p:nvSpPr>
        <p:spPr>
          <a:xfrm>
            <a:off x="5452833" y="6317526"/>
            <a:ext cx="1604798" cy="369332"/>
          </a:xfrm>
          <a:prstGeom prst="rect">
            <a:avLst/>
          </a:prstGeom>
          <a:noFill/>
        </p:spPr>
        <p:txBody>
          <a:bodyPr wrap="none" rtlCol="0">
            <a:spAutoFit/>
          </a:bodyPr>
          <a:lstStyle/>
          <a:p>
            <a:r>
              <a:rPr lang="en-US" dirty="0" smtClean="0">
                <a:solidFill>
                  <a:schemeClr val="bg1"/>
                </a:solidFill>
              </a:rPr>
              <a:t>Camilo Pasqual</a:t>
            </a:r>
            <a:endParaRPr lang="en-US"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320" y="1737601"/>
            <a:ext cx="2466065" cy="34410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4" y="713277"/>
            <a:ext cx="2288583" cy="31066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705" y="808526"/>
            <a:ext cx="2019718" cy="28780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126" y="3686624"/>
            <a:ext cx="2241105" cy="317137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3157" y="708885"/>
            <a:ext cx="2184940" cy="307737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31" y="3819951"/>
            <a:ext cx="2149951" cy="2986043"/>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3140" y="3749632"/>
            <a:ext cx="2084974" cy="2937226"/>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6608" y="1737602"/>
            <a:ext cx="2325014" cy="3441020"/>
          </a:xfrm>
          <a:prstGeom prst="rect">
            <a:avLst/>
          </a:prstGeom>
        </p:spPr>
      </p:pic>
    </p:spTree>
    <p:extLst>
      <p:ext uri="{BB962C8B-B14F-4D97-AF65-F5344CB8AC3E}">
        <p14:creationId xmlns:p14="http://schemas.microsoft.com/office/powerpoint/2010/main" val="2482392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20" y="487244"/>
            <a:ext cx="11129866" cy="995169"/>
          </a:xfrm>
        </p:spPr>
        <p:txBody>
          <a:bodyPr>
            <a:normAutofit fontScale="90000"/>
          </a:bodyPr>
          <a:lstStyle/>
          <a:p>
            <a:pPr algn="ctr"/>
            <a:r>
              <a:rPr lang="en-US" sz="6000" dirty="0" smtClean="0"/>
              <a:t>1969 World Series – Texas connections</a:t>
            </a:r>
            <a:endParaRPr lang="en-US" sz="6000" dirty="0"/>
          </a:p>
        </p:txBody>
      </p:sp>
      <p:sp>
        <p:nvSpPr>
          <p:cNvPr id="13" name="TextBox 12"/>
          <p:cNvSpPr txBox="1"/>
          <p:nvPr/>
        </p:nvSpPr>
        <p:spPr>
          <a:xfrm>
            <a:off x="3534634" y="3215116"/>
            <a:ext cx="1142300" cy="369332"/>
          </a:xfrm>
          <a:prstGeom prst="rect">
            <a:avLst/>
          </a:prstGeom>
          <a:noFill/>
        </p:spPr>
        <p:txBody>
          <a:bodyPr wrap="none" rtlCol="0">
            <a:spAutoFit/>
          </a:bodyPr>
          <a:lstStyle/>
          <a:p>
            <a:r>
              <a:rPr lang="en-US" dirty="0" smtClean="0">
                <a:solidFill>
                  <a:schemeClr val="bg1"/>
                </a:solidFill>
              </a:rPr>
              <a:t>Tony Oliva</a:t>
            </a:r>
            <a:endParaRPr lang="en-US" dirty="0">
              <a:solidFill>
                <a:schemeClr val="bg1"/>
              </a:solidFill>
            </a:endParaRPr>
          </a:p>
        </p:txBody>
      </p:sp>
      <p:sp>
        <p:nvSpPr>
          <p:cNvPr id="20" name="TextBox 19"/>
          <p:cNvSpPr txBox="1"/>
          <p:nvPr/>
        </p:nvSpPr>
        <p:spPr>
          <a:xfrm>
            <a:off x="5452833" y="6317526"/>
            <a:ext cx="1604798" cy="369332"/>
          </a:xfrm>
          <a:prstGeom prst="rect">
            <a:avLst/>
          </a:prstGeom>
          <a:noFill/>
        </p:spPr>
        <p:txBody>
          <a:bodyPr wrap="none" rtlCol="0">
            <a:spAutoFit/>
          </a:bodyPr>
          <a:lstStyle/>
          <a:p>
            <a:r>
              <a:rPr lang="en-US" dirty="0" smtClean="0">
                <a:solidFill>
                  <a:schemeClr val="bg1"/>
                </a:solidFill>
              </a:rPr>
              <a:t>Camilo Pasqual</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269" y="1482413"/>
            <a:ext cx="3314665" cy="4712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164" y="1482413"/>
            <a:ext cx="3415004" cy="4781005"/>
          </a:xfrm>
          <a:prstGeom prst="rect">
            <a:avLst/>
          </a:prstGeom>
        </p:spPr>
      </p:pic>
    </p:spTree>
    <p:extLst>
      <p:ext uri="{BB962C8B-B14F-4D97-AF65-F5344CB8AC3E}">
        <p14:creationId xmlns:p14="http://schemas.microsoft.com/office/powerpoint/2010/main" val="321586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698" y="1399592"/>
            <a:ext cx="10108287" cy="1607141"/>
          </a:xfrm>
        </p:spPr>
        <p:txBody>
          <a:bodyPr>
            <a:normAutofit fontScale="90000"/>
          </a:bodyPr>
          <a:lstStyle/>
          <a:p>
            <a:pPr algn="ctr"/>
            <a:r>
              <a:rPr lang="en-US" sz="6700" b="1" dirty="0" smtClean="0"/>
              <a:t>1969 World Series</a:t>
            </a:r>
            <a:br>
              <a:rPr lang="en-US" sz="6700" b="1" dirty="0" smtClean="0"/>
            </a:br>
            <a:r>
              <a:rPr lang="en-US" b="1" dirty="0" smtClean="0"/>
              <a:t>Game 5 at </a:t>
            </a:r>
            <a:r>
              <a:rPr lang="en-US" b="1" dirty="0" err="1" smtClean="0"/>
              <a:t>Shea</a:t>
            </a:r>
            <a:r>
              <a:rPr lang="en-US" b="1" dirty="0" smtClean="0"/>
              <a:t> Stadium</a:t>
            </a:r>
            <a:r>
              <a:rPr lang="en-US" sz="6000" b="1" dirty="0" smtClean="0"/>
              <a:t/>
            </a:r>
            <a:br>
              <a:rPr lang="en-US" sz="6000" b="1" dirty="0" smtClean="0"/>
            </a:br>
            <a:r>
              <a:rPr lang="en-US" sz="6000" b="1" dirty="0" smtClean="0"/>
              <a:t/>
            </a:r>
            <a:br>
              <a:rPr lang="en-US" sz="6000" b="1" dirty="0" smtClean="0"/>
            </a:br>
            <a:r>
              <a:rPr lang="en-US" sz="6000" b="1" dirty="0" smtClean="0"/>
              <a:t/>
            </a:r>
            <a:br>
              <a:rPr lang="en-US" sz="6000" b="1" dirty="0" smtClean="0"/>
            </a:br>
            <a:r>
              <a:rPr lang="en-US" sz="6000" b="1" dirty="0"/>
              <a:t/>
            </a:r>
            <a:br>
              <a:rPr lang="en-US" sz="6000" b="1" dirty="0"/>
            </a:br>
            <a:endParaRPr lang="en-US" sz="6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54" y="1504598"/>
            <a:ext cx="6870760" cy="4895417"/>
          </a:xfrm>
          <a:prstGeom prst="rect">
            <a:avLst/>
          </a:prstGeom>
        </p:spPr>
      </p:pic>
      <p:sp>
        <p:nvSpPr>
          <p:cNvPr id="6" name="TextBox 5"/>
          <p:cNvSpPr txBox="1"/>
          <p:nvPr/>
        </p:nvSpPr>
        <p:spPr>
          <a:xfrm>
            <a:off x="1281466" y="6400015"/>
            <a:ext cx="4846007" cy="646331"/>
          </a:xfrm>
          <a:prstGeom prst="rect">
            <a:avLst/>
          </a:prstGeom>
          <a:noFill/>
        </p:spPr>
        <p:txBody>
          <a:bodyPr wrap="none" rtlCol="0">
            <a:spAutoFit/>
          </a:bodyPr>
          <a:lstStyle/>
          <a:p>
            <a:r>
              <a:rPr lang="en-US" dirty="0" smtClean="0">
                <a:hlinkClick r:id="rId4"/>
              </a:rPr>
              <a:t>https</a:t>
            </a:r>
            <a:r>
              <a:rPr lang="en-US" dirty="0">
                <a:hlinkClick r:id="rId4"/>
              </a:rPr>
              <a:t>://www.youtube.com/watch?v=JyDiuRDf918</a:t>
            </a:r>
            <a:endParaRPr lang="en-US" dirty="0" smtClean="0"/>
          </a:p>
          <a:p>
            <a:endParaRPr lang="en-US" dirty="0"/>
          </a:p>
        </p:txBody>
      </p:sp>
      <p:sp>
        <p:nvSpPr>
          <p:cNvPr id="3" name="TextBox 2"/>
          <p:cNvSpPr txBox="1"/>
          <p:nvPr/>
        </p:nvSpPr>
        <p:spPr>
          <a:xfrm>
            <a:off x="7506831" y="1504598"/>
            <a:ext cx="4423519" cy="4524315"/>
          </a:xfrm>
          <a:prstGeom prst="rect">
            <a:avLst/>
          </a:prstGeom>
          <a:noFill/>
        </p:spPr>
        <p:txBody>
          <a:bodyPr wrap="none" rtlCol="0">
            <a:spAutoFit/>
          </a:bodyPr>
          <a:lstStyle/>
          <a:p>
            <a:r>
              <a:rPr lang="en-US" sz="2400" dirty="0" smtClean="0"/>
              <a:t>Leading the Series </a:t>
            </a:r>
          </a:p>
          <a:p>
            <a:r>
              <a:rPr lang="en-US" sz="2400" dirty="0" smtClean="0"/>
              <a:t>3 games to 1, the Mets</a:t>
            </a:r>
          </a:p>
          <a:p>
            <a:r>
              <a:rPr lang="en-US" sz="2400" dirty="0" smtClean="0"/>
              <a:t>take the lead in Game 5,</a:t>
            </a:r>
          </a:p>
          <a:p>
            <a:r>
              <a:rPr lang="en-US" sz="2400" dirty="0" smtClean="0"/>
              <a:t>scoring two runs in the bottom</a:t>
            </a:r>
          </a:p>
          <a:p>
            <a:r>
              <a:rPr lang="en-US" sz="2400" dirty="0" smtClean="0"/>
              <a:t>of the 8</a:t>
            </a:r>
            <a:r>
              <a:rPr lang="en-US" sz="2400" baseline="30000" dirty="0" smtClean="0"/>
              <a:t>th</a:t>
            </a:r>
            <a:r>
              <a:rPr lang="en-US" sz="2400" dirty="0" smtClean="0"/>
              <a:t>.</a:t>
            </a:r>
          </a:p>
          <a:p>
            <a:endParaRPr lang="en-US" sz="2400" dirty="0"/>
          </a:p>
          <a:p>
            <a:r>
              <a:rPr lang="en-US" sz="2400" dirty="0" smtClean="0"/>
              <a:t>They take the field in</a:t>
            </a:r>
          </a:p>
          <a:p>
            <a:r>
              <a:rPr lang="en-US" sz="2400" dirty="0" smtClean="0"/>
              <a:t>the top of the 9th at home, ahead</a:t>
            </a:r>
          </a:p>
          <a:p>
            <a:r>
              <a:rPr lang="en-US" sz="2400" dirty="0" smtClean="0"/>
              <a:t>by a score of 5-3.</a:t>
            </a:r>
          </a:p>
          <a:p>
            <a:endParaRPr lang="en-US" sz="2400" dirty="0" smtClean="0"/>
          </a:p>
          <a:p>
            <a:r>
              <a:rPr lang="en-US" sz="2400" dirty="0" smtClean="0"/>
              <a:t>They need three outs to</a:t>
            </a:r>
          </a:p>
          <a:p>
            <a:r>
              <a:rPr lang="en-US" sz="2400" dirty="0" smtClean="0"/>
              <a:t> win the World Series …</a:t>
            </a:r>
            <a:endParaRPr lang="en-US" sz="2400" dirty="0"/>
          </a:p>
        </p:txBody>
      </p:sp>
    </p:spTree>
    <p:extLst>
      <p:ext uri="{BB962C8B-B14F-4D97-AF65-F5344CB8AC3E}">
        <p14:creationId xmlns:p14="http://schemas.microsoft.com/office/powerpoint/2010/main" val="1449703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1969 new york met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661" y="27722"/>
            <a:ext cx="4544008" cy="68160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026367" y="1957233"/>
            <a:ext cx="4842588" cy="4842588"/>
          </a:xfrm>
          <a:prstGeom prst="rect">
            <a:avLst/>
          </a:prstGeom>
        </p:spPr>
      </p:pic>
      <p:sp>
        <p:nvSpPr>
          <p:cNvPr id="3" name="TextBox 2"/>
          <p:cNvSpPr txBox="1"/>
          <p:nvPr/>
        </p:nvSpPr>
        <p:spPr>
          <a:xfrm>
            <a:off x="695437" y="279735"/>
            <a:ext cx="5347873" cy="1569660"/>
          </a:xfrm>
          <a:prstGeom prst="rect">
            <a:avLst/>
          </a:prstGeom>
          <a:noFill/>
        </p:spPr>
        <p:txBody>
          <a:bodyPr wrap="square" rtlCol="0">
            <a:spAutoFit/>
          </a:bodyPr>
          <a:lstStyle/>
          <a:p>
            <a:pPr algn="ctr"/>
            <a:r>
              <a:rPr lang="en-US" sz="3200" dirty="0">
                <a:latin typeface="Franklin Gothic Heavy" panose="020B0903020102020204" pitchFamily="34" charset="0"/>
              </a:rPr>
              <a:t>New York City celebrated, as only New York City can do.</a:t>
            </a:r>
          </a:p>
        </p:txBody>
      </p:sp>
    </p:spTree>
    <p:extLst>
      <p:ext uri="{BB962C8B-B14F-4D97-AF65-F5344CB8AC3E}">
        <p14:creationId xmlns:p14="http://schemas.microsoft.com/office/powerpoint/2010/main" val="1238949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673" y="4451331"/>
            <a:ext cx="6942158" cy="2400657"/>
          </a:xfrm>
          <a:prstGeom prst="rect">
            <a:avLst/>
          </a:prstGeom>
          <a:noFill/>
        </p:spPr>
        <p:txBody>
          <a:bodyPr wrap="none" rtlCol="0">
            <a:spAutoFit/>
          </a:bodyPr>
          <a:lstStyle/>
          <a:p>
            <a:pPr algn="ctr"/>
            <a:r>
              <a:rPr lang="en-US" sz="6600" dirty="0" smtClean="0"/>
              <a:t>Extra Innings!</a:t>
            </a:r>
          </a:p>
          <a:p>
            <a:pPr algn="ctr"/>
            <a:endParaRPr lang="en-US" sz="3600" dirty="0"/>
          </a:p>
          <a:p>
            <a:pPr algn="ctr"/>
            <a:r>
              <a:rPr lang="en-US" sz="4800" dirty="0" smtClean="0"/>
              <a:t>More Stuff from the 1960’s</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552" y="52019"/>
            <a:ext cx="7744408" cy="4346018"/>
          </a:xfrm>
          <a:prstGeom prst="rect">
            <a:avLst/>
          </a:prstGeom>
        </p:spPr>
      </p:pic>
    </p:spTree>
    <p:extLst>
      <p:ext uri="{BB962C8B-B14F-4D97-AF65-F5344CB8AC3E}">
        <p14:creationId xmlns:p14="http://schemas.microsoft.com/office/powerpoint/2010/main" val="26023976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491" y="279171"/>
            <a:ext cx="4277525" cy="3108543"/>
          </a:xfrm>
          <a:prstGeom prst="rect">
            <a:avLst/>
          </a:prstGeom>
          <a:noFill/>
        </p:spPr>
        <p:txBody>
          <a:bodyPr wrap="square" rtlCol="0">
            <a:spAutoFit/>
          </a:bodyPr>
          <a:lstStyle/>
          <a:p>
            <a:r>
              <a:rPr lang="en-US" sz="4000" dirty="0" smtClean="0"/>
              <a:t>Things from the 1960s  that we don’t see anymore …</a:t>
            </a:r>
          </a:p>
          <a:p>
            <a:endParaRPr lang="en-US" dirty="0"/>
          </a:p>
          <a:p>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5384" y="-725196"/>
            <a:ext cx="8073702" cy="10764936"/>
          </a:xfrm>
          <a:prstGeom prst="rect">
            <a:avLst/>
          </a:prstGeom>
        </p:spPr>
      </p:pic>
    </p:spTree>
    <p:extLst>
      <p:ext uri="{BB962C8B-B14F-4D97-AF65-F5344CB8AC3E}">
        <p14:creationId xmlns:p14="http://schemas.microsoft.com/office/powerpoint/2010/main" val="3385993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57"/>
            <a:ext cx="539222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4306824" y="1413220"/>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364" y="1026366"/>
            <a:ext cx="7325195" cy="5766319"/>
          </a:xfrm>
          <a:prstGeom prst="rect">
            <a:avLst/>
          </a:prstGeom>
        </p:spPr>
      </p:pic>
      <p:sp>
        <p:nvSpPr>
          <p:cNvPr id="4" name="TextBox 3"/>
          <p:cNvSpPr txBox="1"/>
          <p:nvPr/>
        </p:nvSpPr>
        <p:spPr>
          <a:xfrm>
            <a:off x="67253" y="1723405"/>
            <a:ext cx="4013278" cy="3539430"/>
          </a:xfrm>
          <a:prstGeom prst="rect">
            <a:avLst/>
          </a:prstGeom>
          <a:noFill/>
        </p:spPr>
        <p:txBody>
          <a:bodyPr wrap="none" rtlCol="0">
            <a:spAutoFit/>
          </a:bodyPr>
          <a:lstStyle/>
          <a:p>
            <a:r>
              <a:rPr lang="en-US" sz="2800" dirty="0" smtClean="0"/>
              <a:t>This popular children’s </a:t>
            </a:r>
          </a:p>
          <a:p>
            <a:r>
              <a:rPr lang="en-US" sz="2800" dirty="0" smtClean="0"/>
              <a:t>educational TV show </a:t>
            </a:r>
          </a:p>
          <a:p>
            <a:r>
              <a:rPr lang="en-US" sz="2800" dirty="0" smtClean="0"/>
              <a:t>debuted on </a:t>
            </a:r>
          </a:p>
          <a:p>
            <a:r>
              <a:rPr lang="en-US" sz="2800" dirty="0" smtClean="0"/>
              <a:t>Public Broadcasting </a:t>
            </a:r>
          </a:p>
          <a:p>
            <a:r>
              <a:rPr lang="en-US" sz="2800" dirty="0" smtClean="0"/>
              <a:t>stations.</a:t>
            </a:r>
          </a:p>
          <a:p>
            <a:endParaRPr lang="en-US" sz="2800" dirty="0" smtClean="0"/>
          </a:p>
          <a:p>
            <a:r>
              <a:rPr lang="en-US" sz="2800" dirty="0" smtClean="0"/>
              <a:t>After over 4,600 episodes,</a:t>
            </a:r>
          </a:p>
          <a:p>
            <a:r>
              <a:rPr lang="en-US" sz="2800" dirty="0" smtClean="0"/>
              <a:t>it’s still running today!</a:t>
            </a:r>
            <a:endParaRPr lang="en-US" sz="2800" dirty="0"/>
          </a:p>
        </p:txBody>
      </p:sp>
    </p:spTree>
    <p:extLst>
      <p:ext uri="{BB962C8B-B14F-4D97-AF65-F5344CB8AC3E}">
        <p14:creationId xmlns:p14="http://schemas.microsoft.com/office/powerpoint/2010/main" val="8685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 y="493776"/>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729" y="1499628"/>
            <a:ext cx="8396391" cy="4142220"/>
          </a:xfrm>
          <a:prstGeom prst="rect">
            <a:avLst/>
          </a:prstGeom>
        </p:spPr>
      </p:pic>
    </p:spTree>
    <p:extLst>
      <p:ext uri="{BB962C8B-B14F-4D97-AF65-F5344CB8AC3E}">
        <p14:creationId xmlns:p14="http://schemas.microsoft.com/office/powerpoint/2010/main" val="1635203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 y="493776"/>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132" y="1440688"/>
            <a:ext cx="7239000" cy="4470400"/>
          </a:xfrm>
          <a:prstGeom prst="rect">
            <a:avLst/>
          </a:prstGeom>
        </p:spPr>
      </p:pic>
    </p:spTree>
    <p:extLst>
      <p:ext uri="{BB962C8B-B14F-4D97-AF65-F5344CB8AC3E}">
        <p14:creationId xmlns:p14="http://schemas.microsoft.com/office/powerpoint/2010/main" val="426952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 y="493776"/>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32" y="1907032"/>
            <a:ext cx="5766522" cy="35610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526" y="1755660"/>
            <a:ext cx="4574698" cy="3440968"/>
          </a:xfrm>
          <a:prstGeom prst="rect">
            <a:avLst/>
          </a:prstGeom>
        </p:spPr>
      </p:pic>
    </p:spTree>
    <p:extLst>
      <p:ext uri="{BB962C8B-B14F-4D97-AF65-F5344CB8AC3E}">
        <p14:creationId xmlns:p14="http://schemas.microsoft.com/office/powerpoint/2010/main" val="923817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 y="493776"/>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693" y="1338125"/>
            <a:ext cx="6950105" cy="5361509"/>
          </a:xfrm>
          <a:prstGeom prst="rect">
            <a:avLst/>
          </a:prstGeom>
        </p:spPr>
      </p:pic>
    </p:spTree>
    <p:extLst>
      <p:ext uri="{BB962C8B-B14F-4D97-AF65-F5344CB8AC3E}">
        <p14:creationId xmlns:p14="http://schemas.microsoft.com/office/powerpoint/2010/main" val="1142767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715" y="204527"/>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41" y="925603"/>
            <a:ext cx="7283101" cy="5802204"/>
          </a:xfrm>
          <a:prstGeom prst="rect">
            <a:avLst/>
          </a:prstGeom>
        </p:spPr>
      </p:pic>
    </p:spTree>
    <p:extLst>
      <p:ext uri="{BB962C8B-B14F-4D97-AF65-F5344CB8AC3E}">
        <p14:creationId xmlns:p14="http://schemas.microsoft.com/office/powerpoint/2010/main" val="183579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 y="493776"/>
            <a:ext cx="11020902" cy="1261884"/>
          </a:xfrm>
          <a:prstGeom prst="rect">
            <a:avLst/>
          </a:prstGeom>
          <a:noFill/>
        </p:spPr>
        <p:txBody>
          <a:bodyPr wrap="none" rtlCol="0">
            <a:spAutoFit/>
          </a:bodyPr>
          <a:lstStyle/>
          <a:p>
            <a:r>
              <a:rPr lang="en-US" sz="4000" dirty="0" smtClean="0"/>
              <a:t>Things from the 1960s that we don’t use anymore …</a:t>
            </a:r>
          </a:p>
          <a:p>
            <a:endParaRPr lang="en-US" dirty="0"/>
          </a:p>
          <a:p>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12" y="1958009"/>
            <a:ext cx="12077088" cy="3461425"/>
          </a:xfrm>
          <a:prstGeom prst="rect">
            <a:avLst/>
          </a:prstGeom>
        </p:spPr>
      </p:pic>
    </p:spTree>
    <p:extLst>
      <p:ext uri="{BB962C8B-B14F-4D97-AF65-F5344CB8AC3E}">
        <p14:creationId xmlns:p14="http://schemas.microsoft.com/office/powerpoint/2010/main" val="15904085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63" y="605743"/>
            <a:ext cx="4949330" cy="2492990"/>
          </a:xfrm>
          <a:prstGeom prst="rect">
            <a:avLst/>
          </a:prstGeom>
          <a:noFill/>
        </p:spPr>
        <p:txBody>
          <a:bodyPr wrap="square" rtlCol="0">
            <a:spAutoFit/>
          </a:bodyPr>
          <a:lstStyle/>
          <a:p>
            <a:r>
              <a:rPr lang="en-US" sz="4000" dirty="0" smtClean="0"/>
              <a:t>Things from the 1960s</a:t>
            </a:r>
          </a:p>
          <a:p>
            <a:r>
              <a:rPr lang="en-US" sz="4000" dirty="0" smtClean="0"/>
              <a:t> that we don’t use anymore …</a:t>
            </a:r>
          </a:p>
          <a:p>
            <a:endParaRPr lang="en-US" dirty="0"/>
          </a:p>
          <a:p>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9240" y="-733491"/>
            <a:ext cx="8527791" cy="11370388"/>
          </a:xfrm>
          <a:prstGeom prst="rect">
            <a:avLst/>
          </a:prstGeom>
        </p:spPr>
      </p:pic>
    </p:spTree>
    <p:extLst>
      <p:ext uri="{BB962C8B-B14F-4D97-AF65-F5344CB8AC3E}">
        <p14:creationId xmlns:p14="http://schemas.microsoft.com/office/powerpoint/2010/main" val="691660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63" y="605743"/>
            <a:ext cx="4949330" cy="2492990"/>
          </a:xfrm>
          <a:prstGeom prst="rect">
            <a:avLst/>
          </a:prstGeom>
          <a:noFill/>
        </p:spPr>
        <p:txBody>
          <a:bodyPr wrap="square" rtlCol="0">
            <a:spAutoFit/>
          </a:bodyPr>
          <a:lstStyle/>
          <a:p>
            <a:r>
              <a:rPr lang="en-US" sz="4000" dirty="0" smtClean="0"/>
              <a:t>Things from the 1960s</a:t>
            </a:r>
          </a:p>
          <a:p>
            <a:r>
              <a:rPr lang="en-US" sz="4000" dirty="0" smtClean="0"/>
              <a:t> that we don’t use anymore …</a:t>
            </a:r>
          </a:p>
          <a:p>
            <a:endParaRPr lang="en-US" dirty="0"/>
          </a:p>
          <a:p>
            <a:r>
              <a:rPr lang="en-US" dirty="0" smtClean="0"/>
              <a:t>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269" y="-637593"/>
            <a:ext cx="7548465" cy="10064620"/>
          </a:xfrm>
          <a:prstGeom prst="rect">
            <a:avLst/>
          </a:prstGeom>
        </p:spPr>
      </p:pic>
    </p:spTree>
    <p:extLst>
      <p:ext uri="{BB962C8B-B14F-4D97-AF65-F5344CB8AC3E}">
        <p14:creationId xmlns:p14="http://schemas.microsoft.com/office/powerpoint/2010/main" val="14310198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63" y="605743"/>
            <a:ext cx="4949330" cy="2492990"/>
          </a:xfrm>
          <a:prstGeom prst="rect">
            <a:avLst/>
          </a:prstGeom>
          <a:noFill/>
        </p:spPr>
        <p:txBody>
          <a:bodyPr wrap="square" rtlCol="0">
            <a:spAutoFit/>
          </a:bodyPr>
          <a:lstStyle/>
          <a:p>
            <a:r>
              <a:rPr lang="en-US" sz="4000" dirty="0" smtClean="0"/>
              <a:t>Things from the 1960s</a:t>
            </a:r>
          </a:p>
          <a:p>
            <a:r>
              <a:rPr lang="en-US" sz="4000" dirty="0" smtClean="0"/>
              <a:t> that we don’t see anymore …</a:t>
            </a:r>
          </a:p>
          <a:p>
            <a:endParaRPr lang="en-US" dirty="0"/>
          </a:p>
          <a:p>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077" y="0"/>
            <a:ext cx="5904646" cy="6858000"/>
          </a:xfrm>
          <a:prstGeom prst="rect">
            <a:avLst/>
          </a:prstGeom>
        </p:spPr>
      </p:pic>
    </p:spTree>
    <p:extLst>
      <p:ext uri="{BB962C8B-B14F-4D97-AF65-F5344CB8AC3E}">
        <p14:creationId xmlns:p14="http://schemas.microsoft.com/office/powerpoint/2010/main" val="3865404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51" y="2203704"/>
            <a:ext cx="6382068" cy="1877437"/>
          </a:xfrm>
          <a:prstGeom prst="rect">
            <a:avLst/>
          </a:prstGeom>
          <a:noFill/>
        </p:spPr>
        <p:txBody>
          <a:bodyPr wrap="none" rtlCol="0">
            <a:spAutoFit/>
          </a:bodyPr>
          <a:lstStyle/>
          <a:p>
            <a:r>
              <a:rPr lang="en-US" sz="4000" dirty="0" smtClean="0"/>
              <a:t>Things from the 1960s</a:t>
            </a:r>
          </a:p>
          <a:p>
            <a:r>
              <a:rPr lang="en-US" sz="4000" dirty="0" smtClean="0"/>
              <a:t> that we don’t use anymore …</a:t>
            </a:r>
          </a:p>
          <a:p>
            <a:endParaRPr lang="en-US" dirty="0"/>
          </a:p>
          <a:p>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119" y="0"/>
            <a:ext cx="4854178" cy="6858000"/>
          </a:xfrm>
          <a:prstGeom prst="rect">
            <a:avLst/>
          </a:prstGeom>
        </p:spPr>
      </p:pic>
    </p:spTree>
    <p:extLst>
      <p:ext uri="{BB962C8B-B14F-4D97-AF65-F5344CB8AC3E}">
        <p14:creationId xmlns:p14="http://schemas.microsoft.com/office/powerpoint/2010/main" val="2469676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177282"/>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4306824" y="1413220"/>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4" name="TextBox 3"/>
          <p:cNvSpPr txBox="1"/>
          <p:nvPr/>
        </p:nvSpPr>
        <p:spPr>
          <a:xfrm>
            <a:off x="6400801" y="3136768"/>
            <a:ext cx="5063309" cy="369332"/>
          </a:xfrm>
          <a:prstGeom prst="rect">
            <a:avLst/>
          </a:prstGeom>
          <a:noFill/>
        </p:spPr>
        <p:txBody>
          <a:bodyPr wrap="none" rtlCol="0">
            <a:spAutoFit/>
          </a:bodyPr>
          <a:lstStyle/>
          <a:p>
            <a:r>
              <a:rPr lang="en-US" dirty="0" smtClean="0">
                <a:hlinkClick r:id="rId3"/>
              </a:rPr>
              <a:t>https</a:t>
            </a:r>
            <a:r>
              <a:rPr lang="en-US" dirty="0">
                <a:hlinkClick r:id="rId3"/>
              </a:rPr>
              <a:t>://www.youtube.com/watch?v=wwpXUn2dF5c</a:t>
            </a:r>
            <a:endParaRPr lang="en-US" dirty="0"/>
          </a:p>
        </p:txBody>
      </p:sp>
      <p:sp>
        <p:nvSpPr>
          <p:cNvPr id="5" name="TextBox 4"/>
          <p:cNvSpPr txBox="1"/>
          <p:nvPr/>
        </p:nvSpPr>
        <p:spPr>
          <a:xfrm>
            <a:off x="6400801" y="1867066"/>
            <a:ext cx="5421086" cy="1077218"/>
          </a:xfrm>
          <a:prstGeom prst="rect">
            <a:avLst/>
          </a:prstGeom>
          <a:noFill/>
        </p:spPr>
        <p:txBody>
          <a:bodyPr wrap="square" rtlCol="0">
            <a:spAutoFit/>
          </a:bodyPr>
          <a:lstStyle/>
          <a:p>
            <a:r>
              <a:rPr lang="en-US" sz="3200" dirty="0" smtClean="0"/>
              <a:t>This spy thriller opened with a fuse being lit by a match.</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59" y="0"/>
            <a:ext cx="5011239" cy="6755658"/>
          </a:xfrm>
          <a:prstGeom prst="rect">
            <a:avLst/>
          </a:prstGeom>
        </p:spPr>
      </p:pic>
    </p:spTree>
    <p:extLst>
      <p:ext uri="{BB962C8B-B14F-4D97-AF65-F5344CB8AC3E}">
        <p14:creationId xmlns:p14="http://schemas.microsoft.com/office/powerpoint/2010/main" val="2603916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177282"/>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4306824" y="1413220"/>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6770914" y="1572156"/>
            <a:ext cx="5421086" cy="2062103"/>
          </a:xfrm>
          <a:prstGeom prst="rect">
            <a:avLst/>
          </a:prstGeom>
          <a:noFill/>
        </p:spPr>
        <p:txBody>
          <a:bodyPr wrap="square" rtlCol="0">
            <a:spAutoFit/>
          </a:bodyPr>
          <a:lstStyle/>
          <a:p>
            <a:r>
              <a:rPr lang="en-US" sz="3200" dirty="0" smtClean="0"/>
              <a:t>This Western about the U.S. </a:t>
            </a:r>
          </a:p>
          <a:p>
            <a:r>
              <a:rPr lang="en-US" sz="3200" dirty="0" smtClean="0"/>
              <a:t>Marshall in Dodge City, Kansas</a:t>
            </a:r>
          </a:p>
          <a:p>
            <a:r>
              <a:rPr lang="en-US" sz="3200" dirty="0" smtClean="0"/>
              <a:t>was still running on TV – in its 15</a:t>
            </a:r>
            <a:r>
              <a:rPr lang="en-US" sz="3200" baseline="30000" dirty="0" smtClean="0"/>
              <a:t>th</a:t>
            </a:r>
            <a:r>
              <a:rPr lang="en-US" sz="3200" dirty="0" smtClean="0"/>
              <a:t> season!</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840"/>
            <a:ext cx="6568751" cy="4752391"/>
          </a:xfrm>
          <a:prstGeom prst="rect">
            <a:avLst/>
          </a:prstGeom>
        </p:spPr>
      </p:pic>
      <p:sp>
        <p:nvSpPr>
          <p:cNvPr id="7" name="TextBox 6"/>
          <p:cNvSpPr txBox="1"/>
          <p:nvPr/>
        </p:nvSpPr>
        <p:spPr>
          <a:xfrm>
            <a:off x="1461750" y="5883699"/>
            <a:ext cx="2845074" cy="830997"/>
          </a:xfrm>
          <a:prstGeom prst="rect">
            <a:avLst/>
          </a:prstGeom>
          <a:noFill/>
        </p:spPr>
        <p:txBody>
          <a:bodyPr wrap="none" rtlCol="0">
            <a:spAutoFit/>
          </a:bodyPr>
          <a:lstStyle/>
          <a:p>
            <a:r>
              <a:rPr lang="en-US" sz="4800" dirty="0" err="1" smtClean="0"/>
              <a:t>Gunsmoke</a:t>
            </a:r>
            <a:endParaRPr lang="en-US" sz="4800" dirty="0"/>
          </a:p>
        </p:txBody>
      </p:sp>
    </p:spTree>
    <p:extLst>
      <p:ext uri="{BB962C8B-B14F-4D97-AF65-F5344CB8AC3E}">
        <p14:creationId xmlns:p14="http://schemas.microsoft.com/office/powerpoint/2010/main" val="886829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343" y="171478"/>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3942930" y="479916"/>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7841591" y="2261556"/>
            <a:ext cx="4424186" cy="2554545"/>
          </a:xfrm>
          <a:prstGeom prst="rect">
            <a:avLst/>
          </a:prstGeom>
          <a:noFill/>
        </p:spPr>
        <p:txBody>
          <a:bodyPr wrap="square" rtlCol="0">
            <a:spAutoFit/>
          </a:bodyPr>
          <a:lstStyle/>
          <a:p>
            <a:r>
              <a:rPr lang="en-US" sz="4000" dirty="0" smtClean="0"/>
              <a:t>What did the stars of </a:t>
            </a:r>
            <a:r>
              <a:rPr lang="en-US" sz="4000" i="1" dirty="0" err="1" smtClean="0"/>
              <a:t>Gunsmoke</a:t>
            </a:r>
            <a:r>
              <a:rPr lang="en-US" sz="4000" dirty="0" smtClean="0"/>
              <a:t> and </a:t>
            </a:r>
            <a:r>
              <a:rPr lang="en-US" sz="4000" i="1" dirty="0" smtClean="0"/>
              <a:t>Mission Impossible </a:t>
            </a:r>
            <a:r>
              <a:rPr lang="en-US" sz="4000" dirty="0" smtClean="0"/>
              <a:t>have in common?</a:t>
            </a:r>
            <a:endParaRPr lang="en-US" sz="4000" dirty="0"/>
          </a:p>
        </p:txBody>
      </p:sp>
      <p:sp>
        <p:nvSpPr>
          <p:cNvPr id="7" name="TextBox 6"/>
          <p:cNvSpPr txBox="1"/>
          <p:nvPr/>
        </p:nvSpPr>
        <p:spPr>
          <a:xfrm>
            <a:off x="0" y="6027003"/>
            <a:ext cx="7926722" cy="830997"/>
          </a:xfrm>
          <a:prstGeom prst="rect">
            <a:avLst/>
          </a:prstGeom>
          <a:noFill/>
        </p:spPr>
        <p:txBody>
          <a:bodyPr wrap="none" rtlCol="0">
            <a:spAutoFit/>
          </a:bodyPr>
          <a:lstStyle/>
          <a:p>
            <a:r>
              <a:rPr lang="en-US" sz="4800" dirty="0" smtClean="0"/>
              <a:t>In real life, they were brothers!</a:t>
            </a:r>
            <a:endParaRPr lang="en-US" sz="4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9" y="1706570"/>
            <a:ext cx="7796081" cy="4060981"/>
          </a:xfrm>
          <a:prstGeom prst="rect">
            <a:avLst/>
          </a:prstGeom>
        </p:spPr>
      </p:pic>
    </p:spTree>
    <p:extLst>
      <p:ext uri="{BB962C8B-B14F-4D97-AF65-F5344CB8AC3E}">
        <p14:creationId xmlns:p14="http://schemas.microsoft.com/office/powerpoint/2010/main" val="7694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04" y="60897"/>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1087763" y="265935"/>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7158013" y="265935"/>
            <a:ext cx="4732965" cy="3170099"/>
          </a:xfrm>
          <a:prstGeom prst="rect">
            <a:avLst/>
          </a:prstGeom>
          <a:noFill/>
        </p:spPr>
        <p:txBody>
          <a:bodyPr wrap="square" rtlCol="0">
            <a:spAutoFit/>
          </a:bodyPr>
          <a:lstStyle/>
          <a:p>
            <a:r>
              <a:rPr lang="en-US" sz="4000" dirty="0" smtClean="0"/>
              <a:t>This popular Western about a family on a ranch near Virginia City, Nevada was in its 10</a:t>
            </a:r>
            <a:r>
              <a:rPr lang="en-US" sz="4000" baseline="30000" dirty="0" smtClean="0"/>
              <a:t>th</a:t>
            </a:r>
            <a:r>
              <a:rPr lang="en-US" sz="4000" dirty="0" smtClean="0"/>
              <a:t> season.</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6460"/>
            <a:ext cx="7158013" cy="3745121"/>
          </a:xfrm>
          <a:prstGeom prst="rect">
            <a:avLst/>
          </a:prstGeom>
        </p:spPr>
      </p:pic>
      <p:sp>
        <p:nvSpPr>
          <p:cNvPr id="4" name="TextBox 3"/>
          <p:cNvSpPr txBox="1"/>
          <p:nvPr/>
        </p:nvSpPr>
        <p:spPr>
          <a:xfrm>
            <a:off x="1604749" y="5365102"/>
            <a:ext cx="3380156" cy="1200329"/>
          </a:xfrm>
          <a:prstGeom prst="rect">
            <a:avLst/>
          </a:prstGeom>
          <a:noFill/>
        </p:spPr>
        <p:txBody>
          <a:bodyPr wrap="none" rtlCol="0">
            <a:spAutoFit/>
          </a:bodyPr>
          <a:lstStyle/>
          <a:p>
            <a:r>
              <a:rPr lang="en-US" sz="7200" dirty="0" smtClean="0"/>
              <a:t>Bonanza</a:t>
            </a:r>
            <a:endParaRPr lang="en-US" sz="7200" dirty="0"/>
          </a:p>
        </p:txBody>
      </p:sp>
      <p:sp>
        <p:nvSpPr>
          <p:cNvPr id="9" name="TextBox 8"/>
          <p:cNvSpPr txBox="1"/>
          <p:nvPr/>
        </p:nvSpPr>
        <p:spPr>
          <a:xfrm>
            <a:off x="7098576" y="5882774"/>
            <a:ext cx="4792402" cy="369332"/>
          </a:xfrm>
          <a:prstGeom prst="rect">
            <a:avLst/>
          </a:prstGeom>
          <a:noFill/>
        </p:spPr>
        <p:txBody>
          <a:bodyPr wrap="none" rtlCol="0">
            <a:spAutoFit/>
          </a:bodyPr>
          <a:lstStyle/>
          <a:p>
            <a:r>
              <a:rPr lang="en-US" dirty="0">
                <a:hlinkClick r:id="rId4"/>
              </a:rPr>
              <a:t>https://www.youtube.com/watch?v=iQjb_QiFbJE</a:t>
            </a:r>
            <a:endParaRPr lang="en-US" dirty="0"/>
          </a:p>
        </p:txBody>
      </p:sp>
    </p:spTree>
    <p:extLst>
      <p:ext uri="{BB962C8B-B14F-4D97-AF65-F5344CB8AC3E}">
        <p14:creationId xmlns:p14="http://schemas.microsoft.com/office/powerpoint/2010/main" val="3930407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404" y="60897"/>
            <a:ext cx="5550846" cy="1325563"/>
          </a:xfrm>
        </p:spPr>
        <p:txBody>
          <a:bodyPr>
            <a:normAutofit/>
          </a:bodyPr>
          <a:lstStyle/>
          <a:p>
            <a:pPr algn="ctr"/>
            <a:r>
              <a:rPr lang="en-US" sz="6000" dirty="0" smtClean="0"/>
              <a:t>1969 – TV shows</a:t>
            </a:r>
            <a:endParaRPr lang="en-US" sz="6000" dirty="0"/>
          </a:p>
        </p:txBody>
      </p:sp>
      <p:sp>
        <p:nvSpPr>
          <p:cNvPr id="8" name="TextBox 7"/>
          <p:cNvSpPr txBox="1"/>
          <p:nvPr/>
        </p:nvSpPr>
        <p:spPr>
          <a:xfrm>
            <a:off x="1087763" y="265935"/>
            <a:ext cx="7013448" cy="1877437"/>
          </a:xfrm>
          <a:prstGeom prst="rect">
            <a:avLst/>
          </a:prstGeom>
          <a:noFill/>
        </p:spPr>
        <p:txBody>
          <a:bodyPr wrap="square" rtlCol="0">
            <a:spAutoFit/>
          </a:bodyPr>
          <a:lstStyle/>
          <a:p>
            <a:endParaRPr lang="en-US" sz="4400" dirty="0" smtClean="0"/>
          </a:p>
          <a:p>
            <a:endParaRPr lang="en-US" dirty="0" smtClean="0"/>
          </a:p>
          <a:p>
            <a:endParaRPr lang="en-US" dirty="0"/>
          </a:p>
          <a:p>
            <a:endParaRPr lang="en-US" dirty="0" smtClean="0"/>
          </a:p>
          <a:p>
            <a:endParaRPr lang="en-US" dirty="0"/>
          </a:p>
        </p:txBody>
      </p:sp>
      <p:sp>
        <p:nvSpPr>
          <p:cNvPr id="5" name="TextBox 4"/>
          <p:cNvSpPr txBox="1"/>
          <p:nvPr/>
        </p:nvSpPr>
        <p:spPr>
          <a:xfrm>
            <a:off x="7158013" y="265935"/>
            <a:ext cx="4732965" cy="4401205"/>
          </a:xfrm>
          <a:prstGeom prst="rect">
            <a:avLst/>
          </a:prstGeom>
          <a:noFill/>
        </p:spPr>
        <p:txBody>
          <a:bodyPr wrap="square" rtlCol="0">
            <a:spAutoFit/>
          </a:bodyPr>
          <a:lstStyle/>
          <a:p>
            <a:r>
              <a:rPr lang="en-US" sz="4000" dirty="0" smtClean="0"/>
              <a:t>This hip, campy comedy variety show was the #1 TV show in 1969.  </a:t>
            </a:r>
          </a:p>
          <a:p>
            <a:endParaRPr lang="en-US" sz="4000" dirty="0"/>
          </a:p>
          <a:p>
            <a:r>
              <a:rPr lang="en-US" sz="4000" dirty="0" smtClean="0"/>
              <a:t>Dan and Dick were the hosts.</a:t>
            </a:r>
            <a:endParaRPr lang="en-US" sz="4000" dirty="0"/>
          </a:p>
        </p:txBody>
      </p:sp>
      <p:sp>
        <p:nvSpPr>
          <p:cNvPr id="4" name="TextBox 3"/>
          <p:cNvSpPr txBox="1"/>
          <p:nvPr/>
        </p:nvSpPr>
        <p:spPr>
          <a:xfrm>
            <a:off x="223935" y="5810265"/>
            <a:ext cx="8239500" cy="1107996"/>
          </a:xfrm>
          <a:prstGeom prst="rect">
            <a:avLst/>
          </a:prstGeom>
          <a:noFill/>
        </p:spPr>
        <p:txBody>
          <a:bodyPr wrap="none" rtlCol="0">
            <a:spAutoFit/>
          </a:bodyPr>
          <a:lstStyle/>
          <a:p>
            <a:r>
              <a:rPr lang="en-US" sz="4800" dirty="0" smtClean="0"/>
              <a:t>Rowan and Martin’s </a:t>
            </a:r>
            <a:r>
              <a:rPr lang="en-US" sz="6600" i="1" dirty="0" smtClean="0">
                <a:solidFill>
                  <a:srgbClr val="FF0000"/>
                </a:solidFill>
              </a:rPr>
              <a:t>Laugh-In</a:t>
            </a:r>
            <a:endParaRPr lang="en-US" sz="6600" i="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80" y="1190203"/>
            <a:ext cx="5088294" cy="4757885"/>
          </a:xfrm>
          <a:prstGeom prst="rect">
            <a:avLst/>
          </a:prstGeom>
        </p:spPr>
      </p:pic>
    </p:spTree>
    <p:extLst>
      <p:ext uri="{BB962C8B-B14F-4D97-AF65-F5344CB8AC3E}">
        <p14:creationId xmlns:p14="http://schemas.microsoft.com/office/powerpoint/2010/main" val="70940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2343</TotalTime>
  <Words>2318</Words>
  <Application>Microsoft Office PowerPoint</Application>
  <PresentationFormat>Widescreen</PresentationFormat>
  <Paragraphs>472</Paragraphs>
  <Slides>49</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Franklin Gothic Heavy</vt:lpstr>
      <vt:lpstr>Georgia</vt:lpstr>
      <vt:lpstr>Office Theme</vt:lpstr>
      <vt:lpstr>PowerPoint Presentation</vt:lpstr>
      <vt:lpstr>The Year in Baseball:  1969</vt:lpstr>
      <vt:lpstr>1969 – Color TV</vt:lpstr>
      <vt:lpstr>1969 – TV shows</vt:lpstr>
      <vt:lpstr>1969 – TV shows</vt:lpstr>
      <vt:lpstr>1969 – TV shows</vt:lpstr>
      <vt:lpstr>1969 – TV shows</vt:lpstr>
      <vt:lpstr>1969 – TV shows</vt:lpstr>
      <vt:lpstr>1969 – TV shows</vt:lpstr>
      <vt:lpstr>1969 – TV shows</vt:lpstr>
      <vt:lpstr>1969 – TV shows</vt:lpstr>
      <vt:lpstr>1969 – Popular Music The Beatles’ last performance together:</vt:lpstr>
      <vt:lpstr>1969 -- Off the Field:</vt:lpstr>
      <vt:lpstr>Woodstock</vt:lpstr>
      <vt:lpstr>1969 – Popular Music:</vt:lpstr>
      <vt:lpstr>1969 – Popular Music:</vt:lpstr>
      <vt:lpstr>1969 – Way Off the Field:</vt:lpstr>
      <vt:lpstr>PowerPoint Presentation</vt:lpstr>
      <vt:lpstr>PowerPoint Presentation</vt:lpstr>
      <vt:lpstr>1969 -- On the Field: NFL-AFL Championship Game III – the Super Bowl</vt:lpstr>
      <vt:lpstr>PowerPoint Presentation</vt:lpstr>
      <vt:lpstr>1969 -- On the Field: Height of Pitcher’s Mound reduced</vt:lpstr>
      <vt:lpstr>1969 -- On the Field:</vt:lpstr>
      <vt:lpstr>1969 – On and off the Field </vt:lpstr>
      <vt:lpstr>1969 -- On the Field: </vt:lpstr>
      <vt:lpstr>1969 -- On the Field:</vt:lpstr>
      <vt:lpstr>1969 -- On the Field:</vt:lpstr>
      <vt:lpstr>7th Inning Stretch </vt:lpstr>
      <vt:lpstr>PowerPoint Presentation</vt:lpstr>
      <vt:lpstr>1969 -- On the Field: Final Regular Season Standings</vt:lpstr>
      <vt:lpstr>PowerPoint Presentation</vt:lpstr>
      <vt:lpstr>1969 World Series</vt:lpstr>
      <vt:lpstr>1969 World Series – key Orioles</vt:lpstr>
      <vt:lpstr>1969 World Series – key Mets</vt:lpstr>
      <vt:lpstr>1969 World Series – Texas connections</vt:lpstr>
      <vt:lpstr>1969 World Series Game 5 at Shea Stadium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Year in Baseball:  1960</dc:title>
  <dc:creator>Monte Cely</dc:creator>
  <cp:lastModifiedBy>Monte Cely</cp:lastModifiedBy>
  <cp:revision>385</cp:revision>
  <dcterms:created xsi:type="dcterms:W3CDTF">2015-02-22T16:26:45Z</dcterms:created>
  <dcterms:modified xsi:type="dcterms:W3CDTF">2023-03-13T17:17:31Z</dcterms:modified>
</cp:coreProperties>
</file>