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crdownload"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4" autoAdjust="0"/>
    <p:restoredTop sz="95285" autoAdjust="0"/>
  </p:normalViewPr>
  <p:slideViewPr>
    <p:cSldViewPr snapToGrid="0">
      <p:cViewPr varScale="1">
        <p:scale>
          <a:sx n="85" d="100"/>
          <a:sy n="85" d="100"/>
        </p:scale>
        <p:origin x="408"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242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E67DD-0292-48D7-AEF8-4BE0FAF3DD36}"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41C57-F410-4B1B-8161-99CBAB10D8DE}" type="slidenum">
              <a:rPr lang="en-US" smtClean="0"/>
              <a:t>‹#›</a:t>
            </a:fld>
            <a:endParaRPr lang="en-US"/>
          </a:p>
        </p:txBody>
      </p:sp>
    </p:spTree>
    <p:extLst>
      <p:ext uri="{BB962C8B-B14F-4D97-AF65-F5344CB8AC3E}">
        <p14:creationId xmlns:p14="http://schemas.microsoft.com/office/powerpoint/2010/main" val="409222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Retractable_roo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n.wikipedia.org/wiki/God" TargetMode="External"/><Relationship Id="rId4" Type="http://schemas.openxmlformats.org/officeDocument/2006/relationships/hyperlink" Target="https://en.wikipedia.org/wiki/D._D._Lewis_(linebacker,_born_194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a:t>
            </a:fld>
            <a:endParaRPr lang="en-US"/>
          </a:p>
        </p:txBody>
      </p:sp>
    </p:spTree>
    <p:extLst>
      <p:ext uri="{BB962C8B-B14F-4D97-AF65-F5344CB8AC3E}">
        <p14:creationId xmlns:p14="http://schemas.microsoft.com/office/powerpoint/2010/main" val="301671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business plan, literally on a napkin,</a:t>
            </a:r>
            <a:r>
              <a:rPr lang="en-US" baseline="0" dirty="0" smtClean="0"/>
              <a:t> of one of Texas’ most successful companies.</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11</a:t>
            </a:fld>
            <a:endParaRPr lang="en-US"/>
          </a:p>
        </p:txBody>
      </p:sp>
    </p:spTree>
    <p:extLst>
      <p:ext uri="{BB962C8B-B14F-4D97-AF65-F5344CB8AC3E}">
        <p14:creationId xmlns:p14="http://schemas.microsoft.com/office/powerpoint/2010/main" val="3973957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12</a:t>
            </a:fld>
            <a:endParaRPr lang="en-US"/>
          </a:p>
        </p:txBody>
      </p:sp>
    </p:spTree>
    <p:extLst>
      <p:ext uri="{BB962C8B-B14F-4D97-AF65-F5344CB8AC3E}">
        <p14:creationId xmlns:p14="http://schemas.microsoft.com/office/powerpoint/2010/main" val="1253590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13</a:t>
            </a:fld>
            <a:endParaRPr lang="en-US"/>
          </a:p>
        </p:txBody>
      </p:sp>
    </p:spTree>
    <p:extLst>
      <p:ext uri="{BB962C8B-B14F-4D97-AF65-F5344CB8AC3E}">
        <p14:creationId xmlns:p14="http://schemas.microsoft.com/office/powerpoint/2010/main" val="101650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the song is probably better known than the movie.  </a:t>
            </a:r>
            <a:r>
              <a:rPr lang="en-US" dirty="0" smtClean="0"/>
              <a:t>Start music at 2:30 of the </a:t>
            </a:r>
            <a:r>
              <a:rPr lang="en-US" dirty="0" err="1" smtClean="0"/>
              <a:t>youtube</a:t>
            </a:r>
            <a:r>
              <a:rPr lang="en-US" dirty="0" smtClean="0"/>
              <a:t>. – stop around 3:30 – lots of instrumental; </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14</a:t>
            </a:fld>
            <a:endParaRPr lang="en-US"/>
          </a:p>
        </p:txBody>
      </p:sp>
    </p:spTree>
    <p:extLst>
      <p:ext uri="{BB962C8B-B14F-4D97-AF65-F5344CB8AC3E}">
        <p14:creationId xmlns:p14="http://schemas.microsoft.com/office/powerpoint/2010/main" val="98443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video at 1:00 </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15</a:t>
            </a:fld>
            <a:endParaRPr lang="en-US"/>
          </a:p>
        </p:txBody>
      </p:sp>
    </p:spTree>
    <p:extLst>
      <p:ext uri="{BB962C8B-B14F-4D97-AF65-F5344CB8AC3E}">
        <p14:creationId xmlns:p14="http://schemas.microsoft.com/office/powerpoint/2010/main" val="289514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Jumped 19 cars at Ontario Motor Speedway in Calif; here’s a clip that was used in a movie about him.  stop video at 1:10 …</a:t>
            </a:r>
            <a:endParaRPr lang="en-US" dirty="0"/>
          </a:p>
        </p:txBody>
      </p:sp>
      <p:sp>
        <p:nvSpPr>
          <p:cNvPr id="4" name="Slide Number Placeholder 3"/>
          <p:cNvSpPr>
            <a:spLocks noGrp="1"/>
          </p:cNvSpPr>
          <p:nvPr>
            <p:ph type="sldNum" sz="quarter" idx="10"/>
          </p:nvPr>
        </p:nvSpPr>
        <p:spPr/>
        <p:txBody>
          <a:bodyPr/>
          <a:lstStyle/>
          <a:p>
            <a:fld id="{18D41C57-F410-4B1B-8161-99CBAB10D8DE}" type="slidenum">
              <a:rPr lang="en-US" smtClean="0"/>
              <a:t>17</a:t>
            </a:fld>
            <a:endParaRPr lang="en-US"/>
          </a:p>
        </p:txBody>
      </p:sp>
    </p:spTree>
    <p:extLst>
      <p:ext uri="{BB962C8B-B14F-4D97-AF65-F5344CB8AC3E}">
        <p14:creationId xmlns:p14="http://schemas.microsoft.com/office/powerpoint/2010/main" val="4045847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boxers were undefeated in their pro careers coming into the fight.  There</a:t>
            </a:r>
            <a:r>
              <a:rPr lang="en-US" baseline="0" dirty="0" smtClean="0"/>
              <a:t> was no knockout – Ali scored early and won the first five rounds, but began to tire in the middle of the fight.  Frazier knocked Ali down in the 15</a:t>
            </a:r>
            <a:r>
              <a:rPr lang="en-US" baseline="30000" dirty="0" smtClean="0"/>
              <a:t>th</a:t>
            </a:r>
            <a:r>
              <a:rPr lang="en-US" baseline="0" dirty="0" smtClean="0"/>
              <a:t> round, but Ali recovered with a flurry of punches at the end.  Frazier was declared the winner in a unanimous decision by the judges and ref.</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18</a:t>
            </a:fld>
            <a:endParaRPr lang="en-US"/>
          </a:p>
        </p:txBody>
      </p:sp>
    </p:spTree>
    <p:extLst>
      <p:ext uri="{BB962C8B-B14F-4D97-AF65-F5344CB8AC3E}">
        <p14:creationId xmlns:p14="http://schemas.microsoft.com/office/powerpoint/2010/main" val="2143550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Stadium in Irving,</a:t>
            </a:r>
            <a:r>
              <a:rPr lang="en-US" baseline="0" dirty="0" smtClean="0"/>
              <a:t> TX – home to the Dallas Cowboys for 38 seasons.  K</a:t>
            </a:r>
            <a:r>
              <a:rPr lang="en-US" sz="1200" b="0" i="0" kern="1200" dirty="0" smtClean="0">
                <a:solidFill>
                  <a:schemeClr val="tx1"/>
                </a:solidFill>
                <a:effectLst/>
                <a:latin typeface="+mn-lt"/>
                <a:ea typeface="+mn-ea"/>
                <a:cs typeface="+mn-cs"/>
              </a:rPr>
              <a:t>nown for its distinctive hole in the roof, the result of abandoned plans to construct a </a:t>
            </a:r>
            <a:r>
              <a:rPr lang="en-US" sz="1200" b="0" i="0" u="none" strike="noStrike" kern="1200" dirty="0" smtClean="0">
                <a:solidFill>
                  <a:schemeClr val="tx1"/>
                </a:solidFill>
                <a:effectLst/>
                <a:latin typeface="+mn-lt"/>
                <a:ea typeface="+mn-ea"/>
                <a:cs typeface="+mn-cs"/>
                <a:hlinkClick r:id="rId3" tooltip="Retractable roof"/>
              </a:rPr>
              <a:t>retractable roof</a:t>
            </a:r>
            <a:r>
              <a:rPr lang="en-US" sz="1200" b="0" i="0" kern="1200" dirty="0" smtClean="0">
                <a:solidFill>
                  <a:schemeClr val="tx1"/>
                </a:solidFill>
                <a:effectLst/>
                <a:latin typeface="+mn-lt"/>
                <a:ea typeface="+mn-ea"/>
                <a:cs typeface="+mn-cs"/>
              </a:rPr>
              <a:t> (Cowboys linebacker </a:t>
            </a:r>
            <a:r>
              <a:rPr lang="en-US" sz="1200" b="0" i="0" u="none" strike="noStrike" kern="1200" dirty="0" smtClean="0">
                <a:solidFill>
                  <a:schemeClr val="tx1"/>
                </a:solidFill>
                <a:effectLst/>
                <a:latin typeface="+mn-lt"/>
                <a:ea typeface="+mn-ea"/>
                <a:cs typeface="+mn-cs"/>
                <a:hlinkClick r:id="rId4" tooltip="D. D. Lewis (linebacker, born 1945)"/>
              </a:rPr>
              <a:t>D. D. Lewis</a:t>
            </a:r>
            <a:r>
              <a:rPr lang="en-US" sz="1200" b="0" i="0" kern="1200" dirty="0" smtClean="0">
                <a:solidFill>
                  <a:schemeClr val="tx1"/>
                </a:solidFill>
                <a:effectLst/>
                <a:latin typeface="+mn-lt"/>
                <a:ea typeface="+mn-ea"/>
                <a:cs typeface="+mn-cs"/>
              </a:rPr>
              <a:t> once famously said that "Texas Stadium has a hole in its roof, so </a:t>
            </a:r>
            <a:r>
              <a:rPr lang="en-US" sz="1200" b="0" i="0" u="none" strike="noStrike" kern="1200" dirty="0" smtClean="0">
                <a:solidFill>
                  <a:schemeClr val="tx1"/>
                </a:solidFill>
                <a:effectLst/>
                <a:latin typeface="+mn-lt"/>
                <a:ea typeface="+mn-ea"/>
                <a:cs typeface="+mn-cs"/>
                <a:hlinkClick r:id="rId5" tooltip="God"/>
              </a:rPr>
              <a:t>God</a:t>
            </a:r>
            <a:r>
              <a:rPr lang="en-US" sz="1200" b="0" i="0" kern="1200" dirty="0" smtClean="0">
                <a:solidFill>
                  <a:schemeClr val="tx1"/>
                </a:solidFill>
                <a:effectLst/>
                <a:latin typeface="+mn-lt"/>
                <a:ea typeface="+mn-ea"/>
                <a:cs typeface="+mn-cs"/>
              </a:rPr>
              <a:t> can watch His favorite team play").</a:t>
            </a:r>
            <a:endParaRPr lang="en-US" dirty="0"/>
          </a:p>
        </p:txBody>
      </p:sp>
      <p:sp>
        <p:nvSpPr>
          <p:cNvPr id="4" name="Slide Number Placeholder 3"/>
          <p:cNvSpPr>
            <a:spLocks noGrp="1"/>
          </p:cNvSpPr>
          <p:nvPr>
            <p:ph type="sldNum" sz="quarter" idx="10"/>
          </p:nvPr>
        </p:nvSpPr>
        <p:spPr/>
        <p:txBody>
          <a:bodyPr/>
          <a:lstStyle/>
          <a:p>
            <a:fld id="{18D41C57-F410-4B1B-8161-99CBAB10D8DE}" type="slidenum">
              <a:rPr lang="en-US" smtClean="0"/>
              <a:t>19</a:t>
            </a:fld>
            <a:endParaRPr lang="en-US"/>
          </a:p>
        </p:txBody>
      </p:sp>
    </p:spTree>
    <p:extLst>
      <p:ext uri="{BB962C8B-B14F-4D97-AF65-F5344CB8AC3E}">
        <p14:creationId xmlns:p14="http://schemas.microsoft.com/office/powerpoint/2010/main" val="172399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Earned Super Bowl V</a:t>
            </a:r>
            <a:r>
              <a:rPr lang="en-US" baseline="0" dirty="0" smtClean="0"/>
              <a:t> MVP honors despite Cowboys losing to the Colts.  He won Super Bowl VI  with the Cowboys first title over Dolphins.</a:t>
            </a:r>
          </a:p>
          <a:p>
            <a:r>
              <a:rPr lang="en-US" baseline="0" smtClean="0"/>
              <a:t>Other ‘71 Cowboys </a:t>
            </a:r>
            <a:r>
              <a:rPr lang="en-US" baseline="0" dirty="0" smtClean="0"/>
              <a:t>teammates in HOF - </a:t>
            </a:r>
            <a:r>
              <a:rPr lang="en-US" sz="1200" b="0" i="0" kern="1200" dirty="0" smtClean="0">
                <a:solidFill>
                  <a:schemeClr val="tx1"/>
                </a:solidFill>
                <a:effectLst/>
                <a:latin typeface="+mn-lt"/>
                <a:ea typeface="+mn-ea"/>
                <a:cs typeface="+mn-cs"/>
              </a:rPr>
              <a:t>Roger </a:t>
            </a:r>
            <a:r>
              <a:rPr lang="en-US" sz="1200" b="0" i="0" kern="1200" dirty="0" err="1" smtClean="0">
                <a:solidFill>
                  <a:schemeClr val="tx1"/>
                </a:solidFill>
                <a:effectLst/>
                <a:latin typeface="+mn-lt"/>
                <a:ea typeface="+mn-ea"/>
                <a:cs typeface="+mn-cs"/>
              </a:rPr>
              <a:t>Staubach</a:t>
            </a:r>
            <a:r>
              <a:rPr lang="en-US" sz="1200" b="0" i="0" kern="1200" dirty="0" smtClean="0">
                <a:solidFill>
                  <a:schemeClr val="tx1"/>
                </a:solidFill>
                <a:effectLst/>
                <a:latin typeface="+mn-lt"/>
                <a:ea typeface="+mn-ea"/>
                <a:cs typeface="+mn-cs"/>
              </a:rPr>
              <a:t>, Bob Lilly, Mel Renfro and Bob Hayes, plus coach Tom Landry.</a:t>
            </a:r>
            <a:endParaRPr lang="en-US" dirty="0"/>
          </a:p>
        </p:txBody>
      </p:sp>
      <p:sp>
        <p:nvSpPr>
          <p:cNvPr id="4" name="Slide Number Placeholder 3"/>
          <p:cNvSpPr>
            <a:spLocks noGrp="1"/>
          </p:cNvSpPr>
          <p:nvPr>
            <p:ph type="sldNum" sz="quarter" idx="10"/>
          </p:nvPr>
        </p:nvSpPr>
        <p:spPr/>
        <p:txBody>
          <a:bodyPr/>
          <a:lstStyle/>
          <a:p>
            <a:fld id="{18D41C57-F410-4B1B-8161-99CBAB10D8DE}" type="slidenum">
              <a:rPr lang="en-US" smtClean="0"/>
              <a:t>20</a:t>
            </a:fld>
            <a:endParaRPr lang="en-US"/>
          </a:p>
        </p:txBody>
      </p:sp>
    </p:spTree>
    <p:extLst>
      <p:ext uri="{BB962C8B-B14F-4D97-AF65-F5344CB8AC3E}">
        <p14:creationId xmlns:p14="http://schemas.microsoft.com/office/powerpoint/2010/main" val="2582797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21</a:t>
            </a:fld>
            <a:endParaRPr lang="en-US"/>
          </a:p>
        </p:txBody>
      </p:sp>
    </p:spTree>
    <p:extLst>
      <p:ext uri="{BB962C8B-B14F-4D97-AF65-F5344CB8AC3E}">
        <p14:creationId xmlns:p14="http://schemas.microsoft.com/office/powerpoint/2010/main" val="335226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a:t>
            </a:fld>
            <a:endParaRPr lang="en-US"/>
          </a:p>
        </p:txBody>
      </p:sp>
    </p:spTree>
    <p:extLst>
      <p:ext uri="{BB962C8B-B14F-4D97-AF65-F5344CB8AC3E}">
        <p14:creationId xmlns:p14="http://schemas.microsoft.com/office/powerpoint/2010/main" val="131669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 played professional baseball from 1927 to 1953, plus a one-game appearance in 1965 at age 58.  Commissioner Bowie Kuhn had stated that there would be a separate wing of the HOF for Negro League starts – this caused a lot of controversy, with Paige quoted saying privately – “I guess I’ve gone from a second class citizen to a second class immortal.”  Kuhn reversed that decision a few months later, and Satchell’s plaque was hung with all the other Hall-of-Famers</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3C95B91D-D6A3-4AB3-9580-67205FDCF3DE}" type="slidenum">
              <a:rPr lang="en-US" smtClean="0"/>
              <a:t>22</a:t>
            </a:fld>
            <a:endParaRPr lang="en-US"/>
          </a:p>
        </p:txBody>
      </p:sp>
    </p:spTree>
    <p:extLst>
      <p:ext uri="{BB962C8B-B14F-4D97-AF65-F5344CB8AC3E}">
        <p14:creationId xmlns:p14="http://schemas.microsoft.com/office/powerpoint/2010/main" val="428889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23</a:t>
            </a:fld>
            <a:endParaRPr lang="en-US"/>
          </a:p>
        </p:txBody>
      </p:sp>
    </p:spTree>
    <p:extLst>
      <p:ext uri="{BB962C8B-B14F-4D97-AF65-F5344CB8AC3E}">
        <p14:creationId xmlns:p14="http://schemas.microsoft.com/office/powerpoint/2010/main" val="2068771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24</a:t>
            </a:fld>
            <a:endParaRPr lang="en-US"/>
          </a:p>
        </p:txBody>
      </p:sp>
    </p:spTree>
    <p:extLst>
      <p:ext uri="{BB962C8B-B14F-4D97-AF65-F5344CB8AC3E}">
        <p14:creationId xmlns:p14="http://schemas.microsoft.com/office/powerpoint/2010/main" val="1146611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25</a:t>
            </a:fld>
            <a:endParaRPr lang="en-US"/>
          </a:p>
        </p:txBody>
      </p:sp>
    </p:spTree>
    <p:extLst>
      <p:ext uri="{BB962C8B-B14F-4D97-AF65-F5344CB8AC3E}">
        <p14:creationId xmlns:p14="http://schemas.microsoft.com/office/powerpoint/2010/main" val="483594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26</a:t>
            </a:fld>
            <a:endParaRPr lang="en-US"/>
          </a:p>
        </p:txBody>
      </p:sp>
    </p:spTree>
    <p:extLst>
      <p:ext uri="{BB962C8B-B14F-4D97-AF65-F5344CB8AC3E}">
        <p14:creationId xmlns:p14="http://schemas.microsoft.com/office/powerpoint/2010/main" val="1812150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has short “intro” to this …</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27</a:t>
            </a:fld>
            <a:endParaRPr lang="en-US"/>
          </a:p>
        </p:txBody>
      </p:sp>
    </p:spTree>
    <p:extLst>
      <p:ext uri="{BB962C8B-B14F-4D97-AF65-F5344CB8AC3E}">
        <p14:creationId xmlns:p14="http://schemas.microsoft.com/office/powerpoint/2010/main" val="1755512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28</a:t>
            </a:fld>
            <a:endParaRPr lang="en-US"/>
          </a:p>
        </p:txBody>
      </p:sp>
    </p:spTree>
    <p:extLst>
      <p:ext uri="{BB962C8B-B14F-4D97-AF65-F5344CB8AC3E}">
        <p14:creationId xmlns:p14="http://schemas.microsoft.com/office/powerpoint/2010/main" val="1304984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29</a:t>
            </a:fld>
            <a:endParaRPr lang="en-US"/>
          </a:p>
        </p:txBody>
      </p:sp>
    </p:spTree>
    <p:extLst>
      <p:ext uri="{BB962C8B-B14F-4D97-AF65-F5344CB8AC3E}">
        <p14:creationId xmlns:p14="http://schemas.microsoft.com/office/powerpoint/2010/main" val="2598661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30</a:t>
            </a:fld>
            <a:endParaRPr lang="en-US"/>
          </a:p>
        </p:txBody>
      </p:sp>
    </p:spTree>
    <p:extLst>
      <p:ext uri="{BB962C8B-B14F-4D97-AF65-F5344CB8AC3E}">
        <p14:creationId xmlns:p14="http://schemas.microsoft.com/office/powerpoint/2010/main" val="2917660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Giants led by 8.5 games on September 1 but the Dodgers chipped away. In mid September, the Dodgers won 8 in a row, including 5 over the Giants to narrow the gap to one game. But they could get no closer; ultimately both teams won on the final day of the season and the Giants won the division by 1 game.</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31</a:t>
            </a:fld>
            <a:endParaRPr lang="en-US"/>
          </a:p>
        </p:txBody>
      </p:sp>
    </p:spTree>
    <p:extLst>
      <p:ext uri="{BB962C8B-B14F-4D97-AF65-F5344CB8AC3E}">
        <p14:creationId xmlns:p14="http://schemas.microsoft.com/office/powerpoint/2010/main" val="298767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 for lowering the voting age dates back to World War II, with the rationale that the large numbers of 19-year-olds</a:t>
            </a:r>
            <a:r>
              <a:rPr lang="en-US" baseline="0" dirty="0" smtClean="0"/>
              <a:t> that were being drafted deserved the right to vote.  FDR supported this, as well as Dwight Eisenhower when he became president.  Efforts to attach this change to other legislation, such as the 1965 Voting Rights Act, were deemed unconstitutional.  Congress then acted – it passed both houses and quickly was approved by ¾ of the states. </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4</a:t>
            </a:fld>
            <a:endParaRPr lang="en-US"/>
          </a:p>
        </p:txBody>
      </p:sp>
    </p:spTree>
    <p:extLst>
      <p:ext uri="{BB962C8B-B14F-4D97-AF65-F5344CB8AC3E}">
        <p14:creationId xmlns:p14="http://schemas.microsoft.com/office/powerpoint/2010/main" val="987502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 his HOF career,</a:t>
            </a:r>
            <a:r>
              <a:rPr lang="en-US" baseline="0" dirty="0" smtClean="0"/>
              <a:t> Clemente had 266 OF assists!</a:t>
            </a:r>
            <a:endParaRPr lang="en-US" dirty="0" smtClean="0"/>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34</a:t>
            </a:fld>
            <a:endParaRPr lang="en-US"/>
          </a:p>
        </p:txBody>
      </p:sp>
    </p:spTree>
    <p:extLst>
      <p:ext uri="{BB962C8B-B14F-4D97-AF65-F5344CB8AC3E}">
        <p14:creationId xmlns:p14="http://schemas.microsoft.com/office/powerpoint/2010/main" val="900171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95B91D-D6A3-4AB3-9580-67205FDCF3DE}" type="slidenum">
              <a:rPr lang="en-US" smtClean="0"/>
              <a:t>35</a:t>
            </a:fld>
            <a:endParaRPr lang="en-US"/>
          </a:p>
        </p:txBody>
      </p:sp>
    </p:spTree>
    <p:extLst>
      <p:ext uri="{BB962C8B-B14F-4D97-AF65-F5344CB8AC3E}">
        <p14:creationId xmlns:p14="http://schemas.microsoft.com/office/powerpoint/2010/main" val="2662921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four Orioles starters won 20 games, McNally with 21</a:t>
            </a:r>
            <a:r>
              <a:rPr lang="en-US" baseline="0" dirty="0" smtClean="0"/>
              <a:t> !  </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36</a:t>
            </a:fld>
            <a:endParaRPr lang="en-US"/>
          </a:p>
        </p:txBody>
      </p:sp>
    </p:spTree>
    <p:extLst>
      <p:ext uri="{BB962C8B-B14F-4D97-AF65-F5344CB8AC3E}">
        <p14:creationId xmlns:p14="http://schemas.microsoft.com/office/powerpoint/2010/main" val="3521369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95B91D-D6A3-4AB3-9580-67205FDCF3DE}" type="slidenum">
              <a:rPr lang="en-US" smtClean="0"/>
              <a:t>38</a:t>
            </a:fld>
            <a:endParaRPr lang="en-US"/>
          </a:p>
        </p:txBody>
      </p:sp>
    </p:spTree>
    <p:extLst>
      <p:ext uri="{BB962C8B-B14F-4D97-AF65-F5344CB8AC3E}">
        <p14:creationId xmlns:p14="http://schemas.microsoft.com/office/powerpoint/2010/main" val="3825771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95B91D-D6A3-4AB3-9580-67205FDCF3DE}" type="slidenum">
              <a:rPr lang="en-US" smtClean="0"/>
              <a:t>39</a:t>
            </a:fld>
            <a:endParaRPr lang="en-US"/>
          </a:p>
        </p:txBody>
      </p:sp>
    </p:spTree>
    <p:extLst>
      <p:ext uri="{BB962C8B-B14F-4D97-AF65-F5344CB8AC3E}">
        <p14:creationId xmlns:p14="http://schemas.microsoft.com/office/powerpoint/2010/main" val="1996961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40</a:t>
            </a:fld>
            <a:endParaRPr lang="en-US"/>
          </a:p>
        </p:txBody>
      </p:sp>
    </p:spTree>
    <p:extLst>
      <p:ext uri="{BB962C8B-B14F-4D97-AF65-F5344CB8AC3E}">
        <p14:creationId xmlns:p14="http://schemas.microsoft.com/office/powerpoint/2010/main" val="4018201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41</a:t>
            </a:fld>
            <a:endParaRPr lang="en-US"/>
          </a:p>
        </p:txBody>
      </p:sp>
    </p:spTree>
    <p:extLst>
      <p:ext uri="{BB962C8B-B14F-4D97-AF65-F5344CB8AC3E}">
        <p14:creationId xmlns:p14="http://schemas.microsoft.com/office/powerpoint/2010/main" val="955218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Monte’s first glove – a 1958</a:t>
            </a:r>
            <a:r>
              <a:rPr lang="en-US" baseline="0" dirty="0" smtClean="0"/>
              <a:t> Don </a:t>
            </a:r>
            <a:r>
              <a:rPr lang="en-US" baseline="0" dirty="0" err="1" smtClean="0"/>
              <a:t>Blasingame</a:t>
            </a:r>
            <a:r>
              <a:rPr lang="en-US" baseline="0" dirty="0" smtClean="0"/>
              <a:t> model.  It cost $3.84 back then!</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45</a:t>
            </a:fld>
            <a:endParaRPr lang="en-US"/>
          </a:p>
        </p:txBody>
      </p:sp>
    </p:spTree>
    <p:extLst>
      <p:ext uri="{BB962C8B-B14F-4D97-AF65-F5344CB8AC3E}">
        <p14:creationId xmlns:p14="http://schemas.microsoft.com/office/powerpoint/2010/main" val="182508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Pontiac Catalina four door</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49</a:t>
            </a:fld>
            <a:endParaRPr lang="en-US"/>
          </a:p>
        </p:txBody>
      </p:sp>
    </p:spTree>
    <p:extLst>
      <p:ext uri="{BB962C8B-B14F-4D97-AF65-F5344CB8AC3E}">
        <p14:creationId xmlns:p14="http://schemas.microsoft.com/office/powerpoint/2010/main" val="2711205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Oldmobile</a:t>
            </a:r>
            <a:r>
              <a:rPr lang="en-US" dirty="0" smtClean="0"/>
              <a:t> 98 – it was huge</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50</a:t>
            </a:fld>
            <a:endParaRPr lang="en-US"/>
          </a:p>
        </p:txBody>
      </p:sp>
    </p:spTree>
    <p:extLst>
      <p:ext uri="{BB962C8B-B14F-4D97-AF65-F5344CB8AC3E}">
        <p14:creationId xmlns:p14="http://schemas.microsoft.com/office/powerpoint/2010/main" val="411935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man identifying himself as “Dan Cooper” hijacked a N.W.</a:t>
            </a:r>
            <a:r>
              <a:rPr lang="en-US" baseline="0" dirty="0" smtClean="0"/>
              <a:t> Orient flight from </a:t>
            </a:r>
            <a:r>
              <a:rPr lang="en-US" baseline="0" dirty="0" err="1" smtClean="0"/>
              <a:t>from</a:t>
            </a:r>
            <a:r>
              <a:rPr lang="en-US" baseline="0" dirty="0" smtClean="0"/>
              <a:t> Portland to Seattle in Nov. 1971; he demanded parachutes and $200,000 ransom to release the passengers at Seattle.  Plane then took off again, supposedly headed to Mexico City.  He bailed out of the plan over wooded areas in Washington state.  He was never identified nor found; some of the money was found in 1980.  This is the only unsolved case of air piracy ever.</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5</a:t>
            </a:fld>
            <a:endParaRPr lang="en-US"/>
          </a:p>
        </p:txBody>
      </p:sp>
    </p:spTree>
    <p:extLst>
      <p:ext uri="{BB962C8B-B14F-4D97-AF65-F5344CB8AC3E}">
        <p14:creationId xmlns:p14="http://schemas.microsoft.com/office/powerpoint/2010/main" val="2524377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Mercury Monterey</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51</a:t>
            </a:fld>
            <a:endParaRPr lang="en-US"/>
          </a:p>
        </p:txBody>
      </p:sp>
    </p:spTree>
    <p:extLst>
      <p:ext uri="{BB962C8B-B14F-4D97-AF65-F5344CB8AC3E}">
        <p14:creationId xmlns:p14="http://schemas.microsoft.com/office/powerpoint/2010/main" val="845700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Plymouth Belvedere – I did driver’s </a:t>
            </a:r>
            <a:r>
              <a:rPr lang="en-US" dirty="0" err="1" smtClean="0"/>
              <a:t>ed</a:t>
            </a:r>
            <a:r>
              <a:rPr lang="en-US" dirty="0" smtClean="0"/>
              <a:t> in one of these</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52</a:t>
            </a:fld>
            <a:endParaRPr lang="en-US"/>
          </a:p>
        </p:txBody>
      </p:sp>
    </p:spTree>
    <p:extLst>
      <p:ext uri="{BB962C8B-B14F-4D97-AF65-F5344CB8AC3E}">
        <p14:creationId xmlns:p14="http://schemas.microsoft.com/office/powerpoint/2010/main" val="391596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some key events in the Business World in 1971, including the establishment of a few of today’s prominent</a:t>
            </a:r>
            <a:r>
              <a:rPr lang="en-US" baseline="0" dirty="0" smtClean="0"/>
              <a:t> companies.</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6</a:t>
            </a:fld>
            <a:endParaRPr lang="en-US"/>
          </a:p>
        </p:txBody>
      </p:sp>
    </p:spTree>
    <p:extLst>
      <p:ext uri="{BB962C8B-B14F-4D97-AF65-F5344CB8AC3E}">
        <p14:creationId xmlns:p14="http://schemas.microsoft.com/office/powerpoint/2010/main" val="3375304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famous British engineering and auto firm declared bankruptcy, mostly due to cost overruns in its aeronautics</a:t>
            </a:r>
            <a:r>
              <a:rPr lang="en-US" baseline="0" dirty="0" smtClean="0"/>
              <a:t> units.  The government nationalized part of the company to save jobs and protect defense-related projects.</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7</a:t>
            </a:fld>
            <a:endParaRPr lang="en-US"/>
          </a:p>
        </p:txBody>
      </p:sp>
    </p:spTree>
    <p:extLst>
      <p:ext uri="{BB962C8B-B14F-4D97-AF65-F5344CB8AC3E}">
        <p14:creationId xmlns:p14="http://schemas.microsoft.com/office/powerpoint/2010/main" val="306427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if</a:t>
            </a:r>
            <a:r>
              <a:rPr lang="en-US" baseline="0" dirty="0" smtClean="0"/>
              <a:t> that was not trauma-</a:t>
            </a:r>
            <a:r>
              <a:rPr lang="en-US" baseline="0" dirty="0" err="1" smtClean="0"/>
              <a:t>tizing</a:t>
            </a:r>
            <a:r>
              <a:rPr lang="en-US" baseline="0" dirty="0" smtClean="0"/>
              <a:t> enough for the British, they also converted from their centuries-old monetary system to a “decimal” system.  The U.S. had gone decimal in the 1790s and many of the Commonwealth countries did likewise in the 1960s, many upon independence.  A decimal system would make increased computerization easier.  Banks were closed for four days during Feb. 1971 to effect the change-over.</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8</a:t>
            </a:fld>
            <a:endParaRPr lang="en-US"/>
          </a:p>
        </p:txBody>
      </p:sp>
    </p:spTree>
    <p:extLst>
      <p:ext uri="{BB962C8B-B14F-4D97-AF65-F5344CB8AC3E}">
        <p14:creationId xmlns:p14="http://schemas.microsoft.com/office/powerpoint/2010/main" val="3765963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four-bit processor that could only address 32K of memory.</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9</a:t>
            </a:fld>
            <a:endParaRPr lang="en-US"/>
          </a:p>
        </p:txBody>
      </p:sp>
    </p:spTree>
    <p:extLst>
      <p:ext uri="{BB962C8B-B14F-4D97-AF65-F5344CB8AC3E}">
        <p14:creationId xmlns:p14="http://schemas.microsoft.com/office/powerpoint/2010/main" val="424678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Founded by Fred Smith, a Yale</a:t>
            </a:r>
            <a:r>
              <a:rPr lang="en-US" baseline="0" dirty="0" smtClean="0"/>
              <a:t> Univ. graduate.  He outlined the company’s concept in a term paper, but his professor did not think much of the idea.  2022 revenue was $93B.</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10</a:t>
            </a:fld>
            <a:endParaRPr lang="en-US"/>
          </a:p>
        </p:txBody>
      </p:sp>
    </p:spTree>
    <p:extLst>
      <p:ext uri="{BB962C8B-B14F-4D97-AF65-F5344CB8AC3E}">
        <p14:creationId xmlns:p14="http://schemas.microsoft.com/office/powerpoint/2010/main" val="984441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1F2362-7AF9-4192-8A6F-E6DF85AED7A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76336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1F2362-7AF9-4192-8A6F-E6DF85AED7A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426999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1F2362-7AF9-4192-8A6F-E6DF85AED7A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00975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1F2362-7AF9-4192-8A6F-E6DF85AED7A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04345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1F2362-7AF9-4192-8A6F-E6DF85AED7A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53600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1F2362-7AF9-4192-8A6F-E6DF85AED7A1}"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94022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1F2362-7AF9-4192-8A6F-E6DF85AED7A1}"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54717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1F2362-7AF9-4192-8A6F-E6DF85AED7A1}"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22841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F2362-7AF9-4192-8A6F-E6DF85AED7A1}"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45412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1935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61690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F2362-7AF9-4192-8A6F-E6DF85AED7A1}" type="datetimeFigureOut">
              <a:rPr lang="en-US" smtClean="0"/>
              <a:t>8/13/2023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C048E-47DF-4FDC-8CF7-B1A6D415A8CE}" type="slidenum">
              <a:rPr lang="en-US" smtClean="0"/>
              <a:t>‹#›</a:t>
            </a:fld>
            <a:endParaRPr lang="en-US"/>
          </a:p>
        </p:txBody>
      </p:sp>
    </p:spTree>
    <p:extLst>
      <p:ext uri="{BB962C8B-B14F-4D97-AF65-F5344CB8AC3E}">
        <p14:creationId xmlns:p14="http://schemas.microsoft.com/office/powerpoint/2010/main" val="71185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youtube.com/watch?v=2TVyJ-51jz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youtube.com/watch?v=Q429AOpL_d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youtube.com/watch?v=38mE6ba3qj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B-9DVgVRd60"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crdownload"/><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hyperlink" Target="https://www.youtube.com/watch?v=HnHV5Faqv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VGF4ibgcHQE"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WZJAIkmT3R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www.youtube.com/watch?v=Y6yao6BlAe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s://www.youtube.com/watch?v=enjypJWXVQs" TargetMode="Externa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8.jpg"/><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10"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65.jpg"/></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1.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70.jpg"/><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crdownload"/><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y3V6hfAUU9g"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crdownload"/><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9513" y="139146"/>
            <a:ext cx="11277462" cy="8956298"/>
          </a:xfrm>
          <a:prstGeom prst="rect">
            <a:avLst/>
          </a:prstGeom>
          <a:noFill/>
        </p:spPr>
        <p:txBody>
          <a:bodyPr wrap="square" rtlCol="0">
            <a:spAutoFit/>
          </a:bodyPr>
          <a:lstStyle/>
          <a:p>
            <a:pPr algn="ctr"/>
            <a:r>
              <a:rPr lang="en-US" sz="3600" b="1" dirty="0" smtClean="0">
                <a:solidFill>
                  <a:srgbClr val="FF0000"/>
                </a:solidFill>
              </a:rPr>
              <a:t>AGE Thrive </a:t>
            </a:r>
            <a:r>
              <a:rPr lang="en-US" sz="3600" i="1" dirty="0" smtClean="0"/>
              <a:t>with</a:t>
            </a:r>
            <a:r>
              <a:rPr lang="en-US" sz="3600" b="1" dirty="0" smtClean="0"/>
              <a:t> </a:t>
            </a:r>
            <a:r>
              <a:rPr lang="en-US" sz="3600" b="1" dirty="0" smtClean="0">
                <a:solidFill>
                  <a:srgbClr val="0070C0"/>
                </a:solidFill>
              </a:rPr>
              <a:t>Baseball Memories</a:t>
            </a:r>
          </a:p>
          <a:p>
            <a:pPr algn="ctr"/>
            <a:r>
              <a:rPr lang="en-US" sz="2400" dirty="0" smtClean="0"/>
              <a:t>August 16, 2023</a:t>
            </a:r>
          </a:p>
          <a:p>
            <a:pPr algn="ctr"/>
            <a:r>
              <a:rPr lang="en-US" sz="2800" b="1" dirty="0" smtClean="0"/>
              <a:t>Agenda</a:t>
            </a:r>
          </a:p>
          <a:p>
            <a:r>
              <a:rPr lang="en-US" sz="2800" b="1" u="sng" dirty="0" smtClean="0"/>
              <a:t>Warm-up - Introductions</a:t>
            </a:r>
          </a:p>
          <a:p>
            <a:r>
              <a:rPr lang="en-US" sz="2800" b="1" dirty="0" smtClean="0"/>
              <a:t>	</a:t>
            </a:r>
            <a:r>
              <a:rPr lang="en-US" sz="2800" b="1" u="sng" dirty="0" smtClean="0"/>
              <a:t>Update on today’s baseball standings</a:t>
            </a:r>
            <a:r>
              <a:rPr lang="en-US" sz="2800" b="1" dirty="0"/>
              <a:t>	</a:t>
            </a:r>
          </a:p>
          <a:p>
            <a:endParaRPr lang="en-US" sz="2800" b="1" u="sng" dirty="0" smtClean="0"/>
          </a:p>
          <a:p>
            <a:r>
              <a:rPr lang="en-US" sz="2800" b="1" u="sng" dirty="0" err="1" smtClean="0"/>
              <a:t>Gametime</a:t>
            </a:r>
            <a:r>
              <a:rPr lang="en-US" sz="2800" b="1" dirty="0" smtClean="0"/>
              <a:t> – The Year in Baseball – </a:t>
            </a:r>
            <a:r>
              <a:rPr lang="en-US" sz="4000" b="1" dirty="0" smtClean="0">
                <a:solidFill>
                  <a:srgbClr val="FF0000"/>
                </a:solidFill>
              </a:rPr>
              <a:t>1971</a:t>
            </a:r>
          </a:p>
          <a:p>
            <a:r>
              <a:rPr lang="en-US" sz="2800" b="1" dirty="0">
                <a:solidFill>
                  <a:srgbClr val="FF0000"/>
                </a:solidFill>
              </a:rPr>
              <a:t>	</a:t>
            </a:r>
            <a:r>
              <a:rPr lang="en-US" sz="2800" b="1" u="sng" dirty="0" smtClean="0"/>
              <a:t>Seventh Inning Stretch </a:t>
            </a:r>
            <a:r>
              <a:rPr lang="en-US" sz="2800" b="1" dirty="0" smtClean="0"/>
              <a:t>- “Take Me Out to the Ball Game”</a:t>
            </a:r>
          </a:p>
          <a:p>
            <a:endParaRPr lang="en-US" sz="2800" b="1" dirty="0" smtClean="0"/>
          </a:p>
          <a:p>
            <a:r>
              <a:rPr lang="en-US" sz="2800" b="1" u="sng" dirty="0" smtClean="0"/>
              <a:t>Extra Innings </a:t>
            </a:r>
            <a:r>
              <a:rPr lang="en-US" sz="2800" b="1" dirty="0" smtClean="0"/>
              <a:t>– More stuff from the ‘60s and ’70s</a:t>
            </a:r>
          </a:p>
          <a:p>
            <a:r>
              <a:rPr lang="en-US" sz="2800" b="1" u="sng" dirty="0" smtClean="0"/>
              <a:t>Extra Innings </a:t>
            </a:r>
            <a:r>
              <a:rPr lang="en-US" sz="2800" b="1" dirty="0" smtClean="0"/>
              <a:t>- Memorabilia</a:t>
            </a:r>
          </a:p>
          <a:p>
            <a:endParaRPr lang="en-US" sz="2800" b="1" dirty="0"/>
          </a:p>
          <a:p>
            <a:endParaRPr lang="en-US" sz="2800" b="1" dirty="0" smtClean="0"/>
          </a:p>
          <a:p>
            <a:endParaRPr lang="en-US" sz="2800" dirty="0"/>
          </a:p>
          <a:p>
            <a:endParaRPr lang="en-US" sz="2800" dirty="0" smtClean="0"/>
          </a:p>
          <a:p>
            <a:endParaRPr lang="en-US" sz="2800" dirty="0"/>
          </a:p>
          <a:p>
            <a:endParaRPr lang="en-US" sz="2800" dirty="0" smtClean="0"/>
          </a:p>
          <a:p>
            <a:endParaRPr lang="en-US" sz="2800" dirty="0" smtClean="0"/>
          </a:p>
          <a:p>
            <a:endParaRPr lang="en-US" sz="2800" dirty="0"/>
          </a:p>
          <a:p>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806660" y="5496232"/>
            <a:ext cx="5220514" cy="1227887"/>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9085006" y="4758814"/>
            <a:ext cx="2350303" cy="2193502"/>
          </a:xfrm>
          <a:prstGeom prst="rect">
            <a:avLst/>
          </a:prstGeom>
        </p:spPr>
      </p:pic>
      <p:pic>
        <p:nvPicPr>
          <p:cNvPr id="1026" name="Picture 2" descr="https://tse3.mm.bing.net/th?id=OIP.Yaxdg7FddkxXvWehe3Z_iwHaHa&amp;pid=Api&amp;P=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5466" y="129208"/>
            <a:ext cx="1456566" cy="145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63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7282" y="6100355"/>
            <a:ext cx="6784358" cy="646331"/>
          </a:xfrm>
          <a:prstGeom prst="rect">
            <a:avLst/>
          </a:prstGeom>
          <a:noFill/>
        </p:spPr>
        <p:txBody>
          <a:bodyPr wrap="none" rtlCol="0">
            <a:spAutoFit/>
          </a:bodyPr>
          <a:lstStyle/>
          <a:p>
            <a:r>
              <a:rPr lang="en-US" sz="3600" dirty="0" smtClean="0"/>
              <a:t>Founded in Little Rock, Ark. in 1971</a:t>
            </a:r>
            <a:endParaRPr lang="en-US" sz="3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77" y="0"/>
            <a:ext cx="9255968" cy="6016380"/>
          </a:xfrm>
          <a:prstGeom prst="rect">
            <a:avLst/>
          </a:prstGeom>
        </p:spPr>
      </p:pic>
      <p:sp>
        <p:nvSpPr>
          <p:cNvPr id="7" name="TextBox 6"/>
          <p:cNvSpPr txBox="1"/>
          <p:nvPr/>
        </p:nvSpPr>
        <p:spPr>
          <a:xfrm>
            <a:off x="1530220" y="187036"/>
            <a:ext cx="8038483" cy="1015663"/>
          </a:xfrm>
          <a:prstGeom prst="rect">
            <a:avLst/>
          </a:prstGeom>
          <a:solidFill>
            <a:schemeClr val="bg1"/>
          </a:solidFill>
        </p:spPr>
        <p:txBody>
          <a:bodyPr wrap="square" rtlCol="0">
            <a:spAutoFit/>
          </a:bodyPr>
          <a:lstStyle/>
          <a:p>
            <a:pPr algn="ctr"/>
            <a:r>
              <a:rPr lang="en-US" sz="6000" b="1" dirty="0" smtClean="0"/>
              <a:t>Federal Express </a:t>
            </a:r>
            <a:endParaRPr lang="en-US" sz="6000" b="1" dirty="0"/>
          </a:p>
        </p:txBody>
      </p:sp>
    </p:spTree>
    <p:extLst>
      <p:ext uri="{BB962C8B-B14F-4D97-AF65-F5344CB8AC3E}">
        <p14:creationId xmlns:p14="http://schemas.microsoft.com/office/powerpoint/2010/main" val="1133079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232087"/>
            <a:ext cx="8453917" cy="646331"/>
          </a:xfrm>
          <a:prstGeom prst="rect">
            <a:avLst/>
          </a:prstGeom>
          <a:noFill/>
        </p:spPr>
        <p:txBody>
          <a:bodyPr wrap="none" rtlCol="0">
            <a:spAutoFit/>
          </a:bodyPr>
          <a:lstStyle/>
          <a:p>
            <a:r>
              <a:rPr lang="en-US" sz="3600" dirty="0" smtClean="0"/>
              <a:t>Began service from Dallas Love Field in 1971</a:t>
            </a:r>
            <a:endParaRPr lang="en-US" sz="3600" dirty="0"/>
          </a:p>
        </p:txBody>
      </p:sp>
      <p:sp>
        <p:nvSpPr>
          <p:cNvPr id="7" name="TextBox 6"/>
          <p:cNvSpPr txBox="1"/>
          <p:nvPr/>
        </p:nvSpPr>
        <p:spPr>
          <a:xfrm>
            <a:off x="8434873" y="4097728"/>
            <a:ext cx="3588920" cy="1938992"/>
          </a:xfrm>
          <a:prstGeom prst="rect">
            <a:avLst/>
          </a:prstGeom>
          <a:solidFill>
            <a:schemeClr val="bg1"/>
          </a:solidFill>
        </p:spPr>
        <p:txBody>
          <a:bodyPr wrap="square" rtlCol="0">
            <a:spAutoFit/>
          </a:bodyPr>
          <a:lstStyle/>
          <a:p>
            <a:pPr algn="ctr"/>
            <a:r>
              <a:rPr lang="en-US" sz="6000" b="1" dirty="0" smtClean="0"/>
              <a:t>Southwest </a:t>
            </a:r>
          </a:p>
          <a:p>
            <a:pPr algn="ctr"/>
            <a:r>
              <a:rPr lang="en-US" sz="6000" b="1" dirty="0" smtClean="0"/>
              <a:t>Airlines </a:t>
            </a:r>
            <a:endParaRPr lang="en-US" sz="60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6" y="12312"/>
            <a:ext cx="8350897" cy="619935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566" y="1543050"/>
            <a:ext cx="4489533" cy="2554678"/>
          </a:xfrm>
          <a:prstGeom prst="rect">
            <a:avLst/>
          </a:prstGeom>
        </p:spPr>
      </p:pic>
    </p:spTree>
    <p:extLst>
      <p:ext uri="{BB962C8B-B14F-4D97-AF65-F5344CB8AC3E}">
        <p14:creationId xmlns:p14="http://schemas.microsoft.com/office/powerpoint/2010/main" val="246141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1455" y="-18661"/>
            <a:ext cx="7401578" cy="1200329"/>
          </a:xfrm>
          <a:prstGeom prst="rect">
            <a:avLst/>
          </a:prstGeom>
          <a:noFill/>
        </p:spPr>
        <p:txBody>
          <a:bodyPr wrap="none" rtlCol="0">
            <a:spAutoFit/>
          </a:bodyPr>
          <a:lstStyle/>
          <a:p>
            <a:r>
              <a:rPr lang="en-US" sz="7200" dirty="0" smtClean="0"/>
              <a:t>1971 at the Movies</a:t>
            </a:r>
            <a:endParaRPr lang="en-US" sz="7200" dirty="0"/>
          </a:p>
        </p:txBody>
      </p:sp>
      <p:pic>
        <p:nvPicPr>
          <p:cNvPr id="1026" name="Picture 2" descr="http://www.marcustheatres.com/media/images/gallery-images/majestic-cinema-of-brookfield/41-majesticbrookfield-exterior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21" y="1079833"/>
            <a:ext cx="8563846" cy="57035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54167" y="275303"/>
            <a:ext cx="3337249" cy="6186309"/>
          </a:xfrm>
          <a:prstGeom prst="rect">
            <a:avLst/>
          </a:prstGeom>
          <a:noFill/>
        </p:spPr>
        <p:txBody>
          <a:bodyPr wrap="square" rtlCol="0">
            <a:spAutoFit/>
          </a:bodyPr>
          <a:lstStyle/>
          <a:p>
            <a:pPr algn="ctr"/>
            <a:r>
              <a:rPr lang="en-US" sz="6000" b="1" dirty="0" smtClean="0"/>
              <a:t>Detective</a:t>
            </a:r>
          </a:p>
          <a:p>
            <a:pPr algn="ctr"/>
            <a:r>
              <a:rPr lang="en-US" sz="6000" b="1" dirty="0" smtClean="0"/>
              <a:t>Movies</a:t>
            </a:r>
          </a:p>
          <a:p>
            <a:pPr algn="ctr"/>
            <a:endParaRPr lang="en-US" sz="4000" dirty="0"/>
          </a:p>
          <a:p>
            <a:pPr algn="ctr"/>
            <a:r>
              <a:rPr lang="en-US" sz="4000" dirty="0" smtClean="0"/>
              <a:t>See if you can name the movie based upon these clues …</a:t>
            </a:r>
          </a:p>
          <a:p>
            <a:endParaRPr lang="en-US" dirty="0"/>
          </a:p>
          <a:p>
            <a:endParaRPr lang="en-US" dirty="0"/>
          </a:p>
        </p:txBody>
      </p:sp>
    </p:spTree>
    <p:extLst>
      <p:ext uri="{BB962C8B-B14F-4D97-AF65-F5344CB8AC3E}">
        <p14:creationId xmlns:p14="http://schemas.microsoft.com/office/powerpoint/2010/main" val="250740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639"/>
            <a:ext cx="12192000" cy="923330"/>
          </a:xfrm>
          <a:prstGeom prst="rect">
            <a:avLst/>
          </a:prstGeom>
          <a:noFill/>
        </p:spPr>
        <p:txBody>
          <a:bodyPr wrap="square" rtlCol="0">
            <a:spAutoFit/>
          </a:bodyPr>
          <a:lstStyle/>
          <a:p>
            <a:r>
              <a:rPr lang="en-US" sz="5400" b="1" dirty="0" smtClean="0"/>
              <a:t>One of cinema’s greatest car chase scenes</a:t>
            </a:r>
            <a:endParaRPr lang="en-US" sz="5400" b="1" dirty="0"/>
          </a:p>
        </p:txBody>
      </p:sp>
      <p:sp>
        <p:nvSpPr>
          <p:cNvPr id="3" name="TextBox 2"/>
          <p:cNvSpPr txBox="1"/>
          <p:nvPr/>
        </p:nvSpPr>
        <p:spPr>
          <a:xfrm>
            <a:off x="271951" y="1065134"/>
            <a:ext cx="5147774" cy="1569660"/>
          </a:xfrm>
          <a:prstGeom prst="rect">
            <a:avLst/>
          </a:prstGeom>
          <a:noFill/>
        </p:spPr>
        <p:txBody>
          <a:bodyPr wrap="square" rtlCol="0">
            <a:spAutoFit/>
          </a:bodyPr>
          <a:lstStyle/>
          <a:p>
            <a:r>
              <a:rPr lang="en-US" sz="3200" dirty="0" smtClean="0"/>
              <a:t>The movie is about two N.Y. police detectives pursuing a French heroin smuggler</a:t>
            </a:r>
            <a:endParaRPr lang="en-US" sz="3200" dirty="0"/>
          </a:p>
        </p:txBody>
      </p:sp>
      <p:sp>
        <p:nvSpPr>
          <p:cNvPr id="4" name="TextBox 3"/>
          <p:cNvSpPr txBox="1"/>
          <p:nvPr/>
        </p:nvSpPr>
        <p:spPr>
          <a:xfrm>
            <a:off x="171450" y="2761760"/>
            <a:ext cx="5030177" cy="1569660"/>
          </a:xfrm>
          <a:prstGeom prst="rect">
            <a:avLst/>
          </a:prstGeom>
          <a:noFill/>
        </p:spPr>
        <p:txBody>
          <a:bodyPr wrap="square" rtlCol="0">
            <a:spAutoFit/>
          </a:bodyPr>
          <a:lstStyle/>
          <a:p>
            <a:r>
              <a:rPr lang="en-US" sz="3200" dirty="0" smtClean="0"/>
              <a:t>Gene Hackman won an Oscar</a:t>
            </a:r>
          </a:p>
          <a:p>
            <a:r>
              <a:rPr lang="en-US" sz="3200" dirty="0" smtClean="0"/>
              <a:t> for his portrayal of</a:t>
            </a:r>
          </a:p>
          <a:p>
            <a:r>
              <a:rPr lang="en-US" sz="3200" dirty="0" smtClean="0"/>
              <a:t> “Popeye” Doyle</a:t>
            </a:r>
            <a:endParaRPr lang="en-US" sz="3200" dirty="0"/>
          </a:p>
        </p:txBody>
      </p:sp>
      <p:sp>
        <p:nvSpPr>
          <p:cNvPr id="5" name="TextBox 4"/>
          <p:cNvSpPr txBox="1"/>
          <p:nvPr/>
        </p:nvSpPr>
        <p:spPr>
          <a:xfrm>
            <a:off x="220052" y="4645091"/>
            <a:ext cx="4981575" cy="1569660"/>
          </a:xfrm>
          <a:prstGeom prst="rect">
            <a:avLst/>
          </a:prstGeom>
          <a:noFill/>
        </p:spPr>
        <p:txBody>
          <a:bodyPr wrap="square" rtlCol="0">
            <a:spAutoFit/>
          </a:bodyPr>
          <a:lstStyle/>
          <a:p>
            <a:r>
              <a:rPr lang="en-US" sz="3200" dirty="0" smtClean="0"/>
              <a:t>It won five Academy Awards including Best Actor and Best Picture</a:t>
            </a:r>
          </a:p>
        </p:txBody>
      </p:sp>
      <p:sp>
        <p:nvSpPr>
          <p:cNvPr id="8" name="TextBox 7"/>
          <p:cNvSpPr txBox="1"/>
          <p:nvPr/>
        </p:nvSpPr>
        <p:spPr>
          <a:xfrm>
            <a:off x="6575820" y="4680082"/>
            <a:ext cx="4232377" cy="2123658"/>
          </a:xfrm>
          <a:prstGeom prst="rect">
            <a:avLst/>
          </a:prstGeom>
          <a:noFill/>
        </p:spPr>
        <p:txBody>
          <a:bodyPr wrap="none" rtlCol="0">
            <a:spAutoFit/>
          </a:bodyPr>
          <a:lstStyle/>
          <a:p>
            <a:r>
              <a:rPr lang="en-US" sz="6600" b="1" dirty="0" smtClean="0"/>
              <a:t>The French </a:t>
            </a:r>
          </a:p>
          <a:p>
            <a:r>
              <a:rPr lang="en-US" sz="6600" b="1" dirty="0" smtClean="0"/>
              <a:t>Connection</a:t>
            </a:r>
            <a:endParaRPr lang="en-US" sz="66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268" y="1229333"/>
            <a:ext cx="6809482" cy="3469799"/>
          </a:xfrm>
          <a:prstGeom prst="rect">
            <a:avLst/>
          </a:prstGeom>
        </p:spPr>
      </p:pic>
      <p:sp>
        <p:nvSpPr>
          <p:cNvPr id="10" name="TextBox 9"/>
          <p:cNvSpPr txBox="1"/>
          <p:nvPr/>
        </p:nvSpPr>
        <p:spPr>
          <a:xfrm>
            <a:off x="271951" y="6343756"/>
            <a:ext cx="4739182" cy="369332"/>
          </a:xfrm>
          <a:prstGeom prst="rect">
            <a:avLst/>
          </a:prstGeom>
          <a:noFill/>
        </p:spPr>
        <p:txBody>
          <a:bodyPr wrap="none" rtlCol="0">
            <a:spAutoFit/>
          </a:bodyPr>
          <a:lstStyle/>
          <a:p>
            <a:r>
              <a:rPr lang="en-US" dirty="0" smtClean="0">
                <a:hlinkClick r:id="rId4"/>
              </a:rPr>
              <a:t>https</a:t>
            </a:r>
            <a:r>
              <a:rPr lang="en-US" dirty="0">
                <a:hlinkClick r:id="rId4"/>
              </a:rPr>
              <a:t>://www.youtube.com/watch?v=2TVyJ-51jzc</a:t>
            </a:r>
            <a:endParaRPr lang="en-US" dirty="0"/>
          </a:p>
        </p:txBody>
      </p:sp>
    </p:spTree>
    <p:extLst>
      <p:ext uri="{BB962C8B-B14F-4D97-AF65-F5344CB8AC3E}">
        <p14:creationId xmlns:p14="http://schemas.microsoft.com/office/powerpoint/2010/main" val="151673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noFill/>
        </p:spPr>
        <p:txBody>
          <a:bodyPr wrap="square" rtlCol="0">
            <a:spAutoFit/>
          </a:bodyPr>
          <a:lstStyle/>
          <a:p>
            <a:r>
              <a:rPr lang="en-US" sz="5400" b="1" dirty="0" smtClean="0"/>
              <a:t>“You say that cat is a </a:t>
            </a:r>
            <a:r>
              <a:rPr lang="en-US" sz="5400" b="1" dirty="0" err="1" smtClean="0"/>
              <a:t>baaad</a:t>
            </a:r>
            <a:r>
              <a:rPr lang="en-US" sz="5400" b="1" dirty="0" smtClean="0"/>
              <a:t> </a:t>
            </a:r>
            <a:r>
              <a:rPr lang="en-US" sz="5400" b="1" dirty="0" err="1" smtClean="0"/>
              <a:t>motherf</a:t>
            </a:r>
            <a:r>
              <a:rPr lang="en-US" sz="5400" b="1" dirty="0" smtClean="0"/>
              <a:t>…”</a:t>
            </a:r>
            <a:endParaRPr lang="en-US" sz="5400" b="1" dirty="0"/>
          </a:p>
        </p:txBody>
      </p:sp>
      <p:sp>
        <p:nvSpPr>
          <p:cNvPr id="3" name="TextBox 2"/>
          <p:cNvSpPr txBox="1"/>
          <p:nvPr/>
        </p:nvSpPr>
        <p:spPr>
          <a:xfrm>
            <a:off x="285947" y="1229988"/>
            <a:ext cx="6450755" cy="1077218"/>
          </a:xfrm>
          <a:prstGeom prst="rect">
            <a:avLst/>
          </a:prstGeom>
          <a:noFill/>
        </p:spPr>
        <p:txBody>
          <a:bodyPr wrap="square" rtlCol="0">
            <a:spAutoFit/>
          </a:bodyPr>
          <a:lstStyle/>
          <a:p>
            <a:r>
              <a:rPr lang="en-US" sz="3200" dirty="0" smtClean="0"/>
              <a:t>The movie is about a private detective and is set in Harlem</a:t>
            </a:r>
            <a:endParaRPr lang="en-US" sz="3200" dirty="0"/>
          </a:p>
        </p:txBody>
      </p:sp>
      <p:sp>
        <p:nvSpPr>
          <p:cNvPr id="4" name="TextBox 3"/>
          <p:cNvSpPr txBox="1"/>
          <p:nvPr/>
        </p:nvSpPr>
        <p:spPr>
          <a:xfrm>
            <a:off x="285947" y="2418995"/>
            <a:ext cx="5806943" cy="1077218"/>
          </a:xfrm>
          <a:prstGeom prst="rect">
            <a:avLst/>
          </a:prstGeom>
          <a:noFill/>
        </p:spPr>
        <p:txBody>
          <a:bodyPr wrap="square" rtlCol="0">
            <a:spAutoFit/>
          </a:bodyPr>
          <a:lstStyle/>
          <a:p>
            <a:r>
              <a:rPr lang="en-US" sz="3200" dirty="0" smtClean="0"/>
              <a:t>Actor Richard Roundtree starred</a:t>
            </a:r>
          </a:p>
          <a:p>
            <a:r>
              <a:rPr lang="en-US" sz="3200" dirty="0" smtClean="0"/>
              <a:t>in the title role</a:t>
            </a:r>
            <a:endParaRPr lang="en-US" sz="3200" dirty="0"/>
          </a:p>
        </p:txBody>
      </p:sp>
      <p:sp>
        <p:nvSpPr>
          <p:cNvPr id="5" name="TextBox 4"/>
          <p:cNvSpPr txBox="1"/>
          <p:nvPr/>
        </p:nvSpPr>
        <p:spPr>
          <a:xfrm>
            <a:off x="299942" y="3721562"/>
            <a:ext cx="5778951" cy="2062103"/>
          </a:xfrm>
          <a:prstGeom prst="rect">
            <a:avLst/>
          </a:prstGeom>
          <a:noFill/>
        </p:spPr>
        <p:txBody>
          <a:bodyPr wrap="square" rtlCol="0">
            <a:spAutoFit/>
          </a:bodyPr>
          <a:lstStyle/>
          <a:p>
            <a:r>
              <a:rPr lang="en-US" sz="3200" dirty="0" smtClean="0"/>
              <a:t>It was nominated for two</a:t>
            </a:r>
          </a:p>
          <a:p>
            <a:r>
              <a:rPr lang="en-US" sz="3200" dirty="0" smtClean="0"/>
              <a:t>Academy Awards and musician/songwriter Isaac Hayes won for Best Song.  </a:t>
            </a:r>
          </a:p>
        </p:txBody>
      </p:sp>
      <p:sp>
        <p:nvSpPr>
          <p:cNvPr id="8" name="TextBox 7"/>
          <p:cNvSpPr txBox="1"/>
          <p:nvPr/>
        </p:nvSpPr>
        <p:spPr>
          <a:xfrm>
            <a:off x="7632440" y="5178491"/>
            <a:ext cx="2843855" cy="1569660"/>
          </a:xfrm>
          <a:prstGeom prst="rect">
            <a:avLst/>
          </a:prstGeom>
          <a:noFill/>
        </p:spPr>
        <p:txBody>
          <a:bodyPr wrap="none" rtlCol="0">
            <a:spAutoFit/>
          </a:bodyPr>
          <a:lstStyle/>
          <a:p>
            <a:r>
              <a:rPr lang="en-US" sz="9600" b="1" dirty="0" smtClean="0"/>
              <a:t>Shaft</a:t>
            </a:r>
            <a:endParaRPr lang="en-US" sz="96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244" y="1399592"/>
            <a:ext cx="5804054" cy="3778899"/>
          </a:xfrm>
          <a:prstGeom prst="rect">
            <a:avLst/>
          </a:prstGeom>
        </p:spPr>
      </p:pic>
      <p:sp>
        <p:nvSpPr>
          <p:cNvPr id="9" name="TextBox 8"/>
          <p:cNvSpPr txBox="1"/>
          <p:nvPr/>
        </p:nvSpPr>
        <p:spPr>
          <a:xfrm>
            <a:off x="299942" y="6130213"/>
            <a:ext cx="4997330" cy="369332"/>
          </a:xfrm>
          <a:prstGeom prst="rect">
            <a:avLst/>
          </a:prstGeom>
          <a:noFill/>
        </p:spPr>
        <p:txBody>
          <a:bodyPr wrap="none" rtlCol="0">
            <a:spAutoFit/>
          </a:bodyPr>
          <a:lstStyle/>
          <a:p>
            <a:r>
              <a:rPr lang="en-US" dirty="0" smtClean="0">
                <a:hlinkClick r:id="rId4"/>
              </a:rPr>
              <a:t>https</a:t>
            </a:r>
            <a:r>
              <a:rPr lang="en-US" dirty="0">
                <a:hlinkClick r:id="rId4"/>
              </a:rPr>
              <a:t>://www.youtube.com/watch?v=Q429AOpL_ds</a:t>
            </a:r>
            <a:endParaRPr lang="en-US" dirty="0"/>
          </a:p>
        </p:txBody>
      </p:sp>
    </p:spTree>
    <p:extLst>
      <p:ext uri="{BB962C8B-B14F-4D97-AF65-F5344CB8AC3E}">
        <p14:creationId xmlns:p14="http://schemas.microsoft.com/office/powerpoint/2010/main" val="19595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772400" cy="923330"/>
          </a:xfrm>
          <a:prstGeom prst="rect">
            <a:avLst/>
          </a:prstGeom>
          <a:noFill/>
        </p:spPr>
        <p:txBody>
          <a:bodyPr wrap="square" rtlCol="0">
            <a:spAutoFit/>
          </a:bodyPr>
          <a:lstStyle/>
          <a:p>
            <a:r>
              <a:rPr lang="en-US" sz="5400" b="1" dirty="0" smtClean="0"/>
              <a:t>Do you feel lucky … punk ?</a:t>
            </a:r>
            <a:endParaRPr lang="en-US" sz="5400" b="1" dirty="0"/>
          </a:p>
        </p:txBody>
      </p:sp>
      <p:sp>
        <p:nvSpPr>
          <p:cNvPr id="3" name="TextBox 2"/>
          <p:cNvSpPr txBox="1"/>
          <p:nvPr/>
        </p:nvSpPr>
        <p:spPr>
          <a:xfrm>
            <a:off x="127327" y="3081060"/>
            <a:ext cx="6015686" cy="584775"/>
          </a:xfrm>
          <a:prstGeom prst="rect">
            <a:avLst/>
          </a:prstGeom>
          <a:noFill/>
        </p:spPr>
        <p:txBody>
          <a:bodyPr wrap="none" rtlCol="0">
            <a:spAutoFit/>
          </a:bodyPr>
          <a:lstStyle/>
          <a:p>
            <a:r>
              <a:rPr lang="en-US" sz="3200" dirty="0" smtClean="0"/>
              <a:t>Clint Eastwood starred as a S.F. cop</a:t>
            </a:r>
            <a:endParaRPr lang="en-US" sz="3200" dirty="0"/>
          </a:p>
        </p:txBody>
      </p:sp>
      <p:sp>
        <p:nvSpPr>
          <p:cNvPr id="4" name="TextBox 3"/>
          <p:cNvSpPr txBox="1"/>
          <p:nvPr/>
        </p:nvSpPr>
        <p:spPr>
          <a:xfrm>
            <a:off x="127327" y="1252508"/>
            <a:ext cx="6320126" cy="1569660"/>
          </a:xfrm>
          <a:prstGeom prst="rect">
            <a:avLst/>
          </a:prstGeom>
          <a:noFill/>
        </p:spPr>
        <p:txBody>
          <a:bodyPr wrap="square" rtlCol="0">
            <a:spAutoFit/>
          </a:bodyPr>
          <a:lstStyle/>
          <a:p>
            <a:r>
              <a:rPr lang="en-US" sz="3200" dirty="0" smtClean="0"/>
              <a:t>The plot is based loosely on the “Zodiac Killer”, an unsolved serial murder case from the late ‘60s.</a:t>
            </a:r>
            <a:endParaRPr lang="en-US" sz="3200" dirty="0"/>
          </a:p>
        </p:txBody>
      </p:sp>
      <p:sp>
        <p:nvSpPr>
          <p:cNvPr id="5" name="TextBox 4"/>
          <p:cNvSpPr txBox="1"/>
          <p:nvPr/>
        </p:nvSpPr>
        <p:spPr>
          <a:xfrm>
            <a:off x="127327" y="3805538"/>
            <a:ext cx="5778951" cy="2062103"/>
          </a:xfrm>
          <a:prstGeom prst="rect">
            <a:avLst/>
          </a:prstGeom>
          <a:noFill/>
        </p:spPr>
        <p:txBody>
          <a:bodyPr wrap="square" rtlCol="0">
            <a:spAutoFit/>
          </a:bodyPr>
          <a:lstStyle/>
          <a:p>
            <a:r>
              <a:rPr lang="en-US" sz="3200" dirty="0" smtClean="0"/>
              <a:t>It was not nominated for any Academy Awards!  But, it was a box office success and was followed by four sequels.</a:t>
            </a:r>
            <a:endParaRPr lang="en-US" sz="3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569" y="1049724"/>
            <a:ext cx="6088431" cy="3727549"/>
          </a:xfrm>
          <a:prstGeom prst="rect">
            <a:avLst/>
          </a:prstGeom>
        </p:spPr>
      </p:pic>
      <p:sp>
        <p:nvSpPr>
          <p:cNvPr id="8" name="TextBox 7"/>
          <p:cNvSpPr txBox="1"/>
          <p:nvPr/>
        </p:nvSpPr>
        <p:spPr>
          <a:xfrm>
            <a:off x="6541060" y="5205921"/>
            <a:ext cx="4897174" cy="1323439"/>
          </a:xfrm>
          <a:prstGeom prst="rect">
            <a:avLst/>
          </a:prstGeom>
          <a:noFill/>
        </p:spPr>
        <p:txBody>
          <a:bodyPr wrap="none" rtlCol="0">
            <a:spAutoFit/>
          </a:bodyPr>
          <a:lstStyle/>
          <a:p>
            <a:r>
              <a:rPr lang="en-US" sz="8000" b="1" dirty="0" smtClean="0"/>
              <a:t>Dirty Harry</a:t>
            </a:r>
            <a:endParaRPr lang="en-US" sz="8000" b="1" dirty="0"/>
          </a:p>
        </p:txBody>
      </p:sp>
      <p:sp>
        <p:nvSpPr>
          <p:cNvPr id="6" name="TextBox 5"/>
          <p:cNvSpPr txBox="1"/>
          <p:nvPr/>
        </p:nvSpPr>
        <p:spPr>
          <a:xfrm>
            <a:off x="127327" y="6007344"/>
            <a:ext cx="5006371" cy="646331"/>
          </a:xfrm>
          <a:prstGeom prst="rect">
            <a:avLst/>
          </a:prstGeom>
          <a:noFill/>
        </p:spPr>
        <p:txBody>
          <a:bodyPr wrap="none" rtlCol="0">
            <a:spAutoFit/>
          </a:bodyPr>
          <a:lstStyle/>
          <a:p>
            <a:endParaRPr lang="en-US" dirty="0" smtClean="0"/>
          </a:p>
          <a:p>
            <a:r>
              <a:rPr lang="en-US" dirty="0">
                <a:hlinkClick r:id="rId4"/>
              </a:rPr>
              <a:t>https://www.youtube.com/watch?v=38mE6ba3qj8</a:t>
            </a:r>
            <a:endParaRPr lang="en-US" dirty="0"/>
          </a:p>
        </p:txBody>
      </p:sp>
    </p:spTree>
    <p:extLst>
      <p:ext uri="{BB962C8B-B14F-4D97-AF65-F5344CB8AC3E}">
        <p14:creationId xmlns:p14="http://schemas.microsoft.com/office/powerpoint/2010/main" val="18269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7" y="4014422"/>
            <a:ext cx="4053848" cy="272186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837" y="334103"/>
            <a:ext cx="3631746" cy="38095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190" y="1238671"/>
            <a:ext cx="3900257" cy="3678651"/>
          </a:xfrm>
          <a:prstGeom prst="rect">
            <a:avLst/>
          </a:prstGeom>
        </p:spPr>
      </p:pic>
      <p:sp>
        <p:nvSpPr>
          <p:cNvPr id="5" name="TextBox 4"/>
          <p:cNvSpPr txBox="1"/>
          <p:nvPr/>
        </p:nvSpPr>
        <p:spPr>
          <a:xfrm>
            <a:off x="471949" y="9638"/>
            <a:ext cx="8677055" cy="1323439"/>
          </a:xfrm>
          <a:prstGeom prst="rect">
            <a:avLst/>
          </a:prstGeom>
          <a:noFill/>
        </p:spPr>
        <p:txBody>
          <a:bodyPr wrap="none" rtlCol="0">
            <a:spAutoFit/>
          </a:bodyPr>
          <a:lstStyle/>
          <a:p>
            <a:r>
              <a:rPr lang="en-US" sz="8000" b="1" dirty="0" smtClean="0"/>
              <a:t>1971 Sporting News</a:t>
            </a:r>
            <a:endParaRPr lang="en-US" sz="8000" b="1" dirty="0"/>
          </a:p>
        </p:txBody>
      </p:sp>
    </p:spTree>
    <p:extLst>
      <p:ext uri="{BB962C8B-B14F-4D97-AF65-F5344CB8AC3E}">
        <p14:creationId xmlns:p14="http://schemas.microsoft.com/office/powerpoint/2010/main" val="124959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983" y="93969"/>
            <a:ext cx="11128239" cy="646331"/>
          </a:xfrm>
          <a:prstGeom prst="rect">
            <a:avLst/>
          </a:prstGeom>
          <a:noFill/>
        </p:spPr>
        <p:txBody>
          <a:bodyPr wrap="none" rtlCol="0">
            <a:spAutoFit/>
          </a:bodyPr>
          <a:lstStyle/>
          <a:p>
            <a:r>
              <a:rPr lang="en-US" sz="3600" dirty="0" err="1" smtClean="0"/>
              <a:t>Evel</a:t>
            </a:r>
            <a:r>
              <a:rPr lang="en-US" sz="3600" dirty="0" smtClean="0"/>
              <a:t> </a:t>
            </a:r>
            <a:r>
              <a:rPr lang="en-US" sz="3600" dirty="0" err="1" smtClean="0"/>
              <a:t>Kneivel</a:t>
            </a:r>
            <a:r>
              <a:rPr lang="en-US" sz="3600" dirty="0" smtClean="0"/>
              <a:t> sets World’s Record for motorcycle stunt jump</a:t>
            </a:r>
            <a:endParaRPr lang="en-US" sz="3600" dirty="0"/>
          </a:p>
        </p:txBody>
      </p:sp>
      <p:sp>
        <p:nvSpPr>
          <p:cNvPr id="3" name="TextBox 2"/>
          <p:cNvSpPr txBox="1"/>
          <p:nvPr/>
        </p:nvSpPr>
        <p:spPr>
          <a:xfrm>
            <a:off x="3648270" y="6211669"/>
            <a:ext cx="4955459" cy="646331"/>
          </a:xfrm>
          <a:prstGeom prst="rect">
            <a:avLst/>
          </a:prstGeom>
          <a:noFill/>
        </p:spPr>
        <p:txBody>
          <a:bodyPr wrap="none" rtlCol="0">
            <a:spAutoFit/>
          </a:bodyPr>
          <a:lstStyle/>
          <a:p>
            <a:r>
              <a:rPr lang="en-US" dirty="0">
                <a:hlinkClick r:id="rId3"/>
              </a:rPr>
              <a:t>https://</a:t>
            </a:r>
            <a:r>
              <a:rPr lang="en-US" dirty="0" smtClean="0">
                <a:hlinkClick r:id="rId3"/>
              </a:rPr>
              <a:t>www.youtube.com/watch?v=B-9DVgVRd60</a:t>
            </a:r>
            <a:endParaRPr lang="en-US"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85" y="935580"/>
            <a:ext cx="9724036" cy="5080809"/>
          </a:xfrm>
          <a:prstGeom prst="rect">
            <a:avLst/>
          </a:prstGeom>
        </p:spPr>
      </p:pic>
    </p:spTree>
    <p:extLst>
      <p:ext uri="{BB962C8B-B14F-4D97-AF65-F5344CB8AC3E}">
        <p14:creationId xmlns:p14="http://schemas.microsoft.com/office/powerpoint/2010/main" val="3035081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03563" y="4064937"/>
            <a:ext cx="3407536" cy="3939540"/>
          </a:xfrm>
          <a:prstGeom prst="rect">
            <a:avLst/>
          </a:prstGeom>
          <a:noFill/>
        </p:spPr>
        <p:txBody>
          <a:bodyPr wrap="none" rtlCol="0">
            <a:spAutoFit/>
          </a:bodyPr>
          <a:lstStyle/>
          <a:p>
            <a:pPr algn="ctr"/>
            <a:r>
              <a:rPr lang="en-US" sz="4000" dirty="0" smtClean="0"/>
              <a:t>Frazier vs. Ali</a:t>
            </a:r>
          </a:p>
          <a:p>
            <a:pPr algn="ctr"/>
            <a:r>
              <a:rPr lang="en-US" sz="4000" dirty="0" smtClean="0"/>
              <a:t>for the </a:t>
            </a:r>
          </a:p>
          <a:p>
            <a:pPr algn="ctr"/>
            <a:r>
              <a:rPr lang="en-US" sz="4000" dirty="0" smtClean="0"/>
              <a:t>Heavyweight</a:t>
            </a:r>
          </a:p>
          <a:p>
            <a:pPr algn="ctr"/>
            <a:r>
              <a:rPr lang="en-US" sz="4000" dirty="0" smtClean="0"/>
              <a:t>Title</a:t>
            </a:r>
          </a:p>
          <a:p>
            <a:endParaRPr lang="en-US" sz="5400" dirty="0" smtClean="0"/>
          </a:p>
          <a:p>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958"/>
            <a:ext cx="8263237" cy="6540759"/>
          </a:xfrm>
          <a:prstGeom prst="rect">
            <a:avLst/>
          </a:prstGeom>
        </p:spPr>
      </p:pic>
      <p:sp>
        <p:nvSpPr>
          <p:cNvPr id="3" name="TextBox 2"/>
          <p:cNvSpPr txBox="1"/>
          <p:nvPr/>
        </p:nvSpPr>
        <p:spPr>
          <a:xfrm>
            <a:off x="8400998" y="139958"/>
            <a:ext cx="3410101" cy="3139321"/>
          </a:xfrm>
          <a:prstGeom prst="rect">
            <a:avLst/>
          </a:prstGeom>
          <a:noFill/>
        </p:spPr>
        <p:txBody>
          <a:bodyPr wrap="none" rtlCol="0">
            <a:spAutoFit/>
          </a:bodyPr>
          <a:lstStyle/>
          <a:p>
            <a:pPr algn="ctr"/>
            <a:r>
              <a:rPr lang="en-US" sz="6600" b="1" dirty="0" smtClean="0"/>
              <a:t>The Fight</a:t>
            </a:r>
          </a:p>
          <a:p>
            <a:pPr algn="ctr"/>
            <a:r>
              <a:rPr lang="en-US" sz="6600" b="1" dirty="0" smtClean="0"/>
              <a:t> of the</a:t>
            </a:r>
          </a:p>
          <a:p>
            <a:pPr algn="ctr"/>
            <a:r>
              <a:rPr lang="en-US" sz="6600" b="1" dirty="0" smtClean="0"/>
              <a:t> Century</a:t>
            </a:r>
            <a:endParaRPr lang="en-US" sz="6600" b="1" dirty="0"/>
          </a:p>
        </p:txBody>
      </p:sp>
    </p:spTree>
    <p:extLst>
      <p:ext uri="{BB962C8B-B14F-4D97-AF65-F5344CB8AC3E}">
        <p14:creationId xmlns:p14="http://schemas.microsoft.com/office/powerpoint/2010/main" val="31661772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2392" y="74646"/>
            <a:ext cx="9593347" cy="2308324"/>
          </a:xfrm>
          <a:prstGeom prst="rect">
            <a:avLst/>
          </a:prstGeom>
          <a:noFill/>
        </p:spPr>
        <p:txBody>
          <a:bodyPr wrap="square" rtlCol="0">
            <a:spAutoFit/>
          </a:bodyPr>
          <a:lstStyle/>
          <a:p>
            <a:pPr algn="ctr"/>
            <a:r>
              <a:rPr lang="en-US" sz="5400" dirty="0" smtClean="0"/>
              <a:t>Texas Stadium opened</a:t>
            </a:r>
          </a:p>
          <a:p>
            <a:endParaRPr lang="en-US" sz="5400" dirty="0" smtClean="0"/>
          </a:p>
          <a:p>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172" y="910089"/>
            <a:ext cx="8238931" cy="5882597"/>
          </a:xfrm>
          <a:prstGeom prst="rect">
            <a:avLst/>
          </a:prstGeom>
        </p:spPr>
      </p:pic>
    </p:spTree>
    <p:extLst>
      <p:ext uri="{BB962C8B-B14F-4D97-AF65-F5344CB8AC3E}">
        <p14:creationId xmlns:p14="http://schemas.microsoft.com/office/powerpoint/2010/main" val="3651992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8756" y="148287"/>
            <a:ext cx="11971176" cy="1861488"/>
          </a:xfrm>
        </p:spPr>
        <p:txBody>
          <a:bodyPr>
            <a:normAutofit/>
          </a:bodyPr>
          <a:lstStyle/>
          <a:p>
            <a:r>
              <a:rPr lang="en-US" sz="6600" b="1" dirty="0"/>
              <a:t>The Year in </a:t>
            </a:r>
            <a:r>
              <a:rPr lang="en-US" sz="6600" b="1" dirty="0" smtClean="0"/>
              <a:t>Baseball:   </a:t>
            </a:r>
            <a:r>
              <a:rPr lang="en-US" sz="8800" b="1" dirty="0" smtClean="0"/>
              <a:t>1971</a:t>
            </a:r>
            <a:endParaRPr lang="en-US" sz="8800" b="1" dirty="0"/>
          </a:p>
        </p:txBody>
      </p:sp>
      <p:pic>
        <p:nvPicPr>
          <p:cNvPr id="3" name="Picture 2" descr="https://tse3.mm.bing.net/th?id=OIP.Yaxdg7FddkxXvWehe3Z_iwHaHa&amp;pid=Api&amp;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338" y="2416809"/>
            <a:ext cx="2879799" cy="287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698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432" y="0"/>
            <a:ext cx="10388256" cy="1477328"/>
          </a:xfrm>
          <a:prstGeom prst="rect">
            <a:avLst/>
          </a:prstGeom>
          <a:noFill/>
        </p:spPr>
        <p:txBody>
          <a:bodyPr wrap="square" rtlCol="0">
            <a:spAutoFit/>
          </a:bodyPr>
          <a:lstStyle/>
          <a:p>
            <a:pPr algn="ctr"/>
            <a:r>
              <a:rPr lang="en-US" sz="5400" dirty="0" smtClean="0"/>
              <a:t>Cowboy wins 1971 Super Bowl MVP</a:t>
            </a:r>
          </a:p>
          <a:p>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064"/>
            <a:ext cx="7521733" cy="5024283"/>
          </a:xfrm>
          <a:prstGeom prst="rect">
            <a:avLst/>
          </a:prstGeom>
        </p:spPr>
      </p:pic>
      <p:sp>
        <p:nvSpPr>
          <p:cNvPr id="5" name="TextBox 4"/>
          <p:cNvSpPr txBox="1"/>
          <p:nvPr/>
        </p:nvSpPr>
        <p:spPr>
          <a:xfrm>
            <a:off x="1157094" y="5814530"/>
            <a:ext cx="5134867" cy="1107996"/>
          </a:xfrm>
          <a:prstGeom prst="rect">
            <a:avLst/>
          </a:prstGeom>
          <a:noFill/>
        </p:spPr>
        <p:txBody>
          <a:bodyPr wrap="none" rtlCol="0">
            <a:spAutoFit/>
          </a:bodyPr>
          <a:lstStyle/>
          <a:p>
            <a:r>
              <a:rPr lang="en-US" sz="6600" b="1" dirty="0" smtClean="0"/>
              <a:t>Chuck </a:t>
            </a:r>
            <a:r>
              <a:rPr lang="en-US" sz="6600" b="1" dirty="0" err="1" smtClean="0"/>
              <a:t>Howley</a:t>
            </a:r>
            <a:endParaRPr lang="en-US" sz="6600" b="1" dirty="0"/>
          </a:p>
        </p:txBody>
      </p:sp>
      <p:sp>
        <p:nvSpPr>
          <p:cNvPr id="6" name="TextBox 5"/>
          <p:cNvSpPr txBox="1"/>
          <p:nvPr/>
        </p:nvSpPr>
        <p:spPr>
          <a:xfrm>
            <a:off x="7521732" y="1266805"/>
            <a:ext cx="3888372" cy="646331"/>
          </a:xfrm>
          <a:prstGeom prst="rect">
            <a:avLst/>
          </a:prstGeom>
          <a:noFill/>
        </p:spPr>
        <p:txBody>
          <a:bodyPr wrap="none" rtlCol="0">
            <a:spAutoFit/>
          </a:bodyPr>
          <a:lstStyle/>
          <a:p>
            <a:r>
              <a:rPr lang="en-US" sz="3600" dirty="0" smtClean="0"/>
              <a:t>He was a linebacker</a:t>
            </a:r>
            <a:endParaRPr lang="en-US" sz="3600" dirty="0"/>
          </a:p>
        </p:txBody>
      </p:sp>
      <p:sp>
        <p:nvSpPr>
          <p:cNvPr id="7" name="TextBox 6"/>
          <p:cNvSpPr txBox="1"/>
          <p:nvPr/>
        </p:nvSpPr>
        <p:spPr>
          <a:xfrm>
            <a:off x="7521732" y="2245876"/>
            <a:ext cx="4670267" cy="1200329"/>
          </a:xfrm>
          <a:prstGeom prst="rect">
            <a:avLst/>
          </a:prstGeom>
          <a:noFill/>
        </p:spPr>
        <p:txBody>
          <a:bodyPr wrap="square" rtlCol="0">
            <a:spAutoFit/>
          </a:bodyPr>
          <a:lstStyle/>
          <a:p>
            <a:r>
              <a:rPr lang="en-US" sz="3600" dirty="0" smtClean="0"/>
              <a:t>He is the only MVP ever from the losing team</a:t>
            </a:r>
            <a:endParaRPr lang="en-US" sz="3600" dirty="0"/>
          </a:p>
        </p:txBody>
      </p:sp>
      <p:sp>
        <p:nvSpPr>
          <p:cNvPr id="8" name="TextBox 7"/>
          <p:cNvSpPr txBox="1"/>
          <p:nvPr/>
        </p:nvSpPr>
        <p:spPr>
          <a:xfrm>
            <a:off x="7654974" y="3778945"/>
            <a:ext cx="4010842" cy="1754326"/>
          </a:xfrm>
          <a:prstGeom prst="rect">
            <a:avLst/>
          </a:prstGeom>
          <a:noFill/>
        </p:spPr>
        <p:txBody>
          <a:bodyPr wrap="none" rtlCol="0">
            <a:spAutoFit/>
          </a:bodyPr>
          <a:lstStyle/>
          <a:p>
            <a:pPr algn="ctr"/>
            <a:r>
              <a:rPr lang="en-US" sz="3600" dirty="0" smtClean="0"/>
              <a:t>He was inducted to</a:t>
            </a:r>
          </a:p>
          <a:p>
            <a:pPr algn="ctr"/>
            <a:r>
              <a:rPr lang="en-US" sz="3600" dirty="0" smtClean="0"/>
              <a:t> the Pro Football</a:t>
            </a:r>
          </a:p>
          <a:p>
            <a:pPr algn="ctr"/>
            <a:r>
              <a:rPr lang="en-US" sz="3600" dirty="0" smtClean="0"/>
              <a:t>Hall of Fame in 2023</a:t>
            </a:r>
            <a:endParaRPr lang="en-US" sz="3600" dirty="0"/>
          </a:p>
        </p:txBody>
      </p:sp>
    </p:spTree>
    <p:extLst>
      <p:ext uri="{BB962C8B-B14F-4D97-AF65-F5344CB8AC3E}">
        <p14:creationId xmlns:p14="http://schemas.microsoft.com/office/powerpoint/2010/main" val="15834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83" y="3451123"/>
            <a:ext cx="11946194" cy="882770"/>
          </a:xfrm>
        </p:spPr>
        <p:txBody>
          <a:bodyPr>
            <a:normAutofit/>
          </a:bodyPr>
          <a:lstStyle/>
          <a:p>
            <a:pPr algn="ctr"/>
            <a:r>
              <a:rPr lang="en-US" sz="3200" dirty="0" smtClean="0"/>
              <a:t>was founded in Cooperstown, N.Y. </a:t>
            </a:r>
            <a:endParaRPr lang="en-US" sz="3200" dirty="0"/>
          </a:p>
        </p:txBody>
      </p:sp>
      <p:sp>
        <p:nvSpPr>
          <p:cNvPr id="12" name="TextBox 11"/>
          <p:cNvSpPr txBox="1"/>
          <p:nvPr/>
        </p:nvSpPr>
        <p:spPr>
          <a:xfrm>
            <a:off x="522150" y="6140709"/>
            <a:ext cx="10908792" cy="369332"/>
          </a:xfrm>
          <a:prstGeom prst="rect">
            <a:avLst/>
          </a:prstGeom>
          <a:noFill/>
        </p:spPr>
        <p:txBody>
          <a:bodyPr wrap="square" rtlCol="0">
            <a:spAutoFit/>
          </a:bodyPr>
          <a:lstStyle/>
          <a:p>
            <a:pPr algn="ctr"/>
            <a:r>
              <a:rPr lang="en-US" dirty="0"/>
              <a:t> </a:t>
            </a:r>
          </a:p>
        </p:txBody>
      </p:sp>
      <p:sp>
        <p:nvSpPr>
          <p:cNvPr id="6" name="TextBox 5"/>
          <p:cNvSpPr txBox="1"/>
          <p:nvPr/>
        </p:nvSpPr>
        <p:spPr>
          <a:xfrm>
            <a:off x="522150" y="4275530"/>
            <a:ext cx="10135210" cy="707886"/>
          </a:xfrm>
          <a:prstGeom prst="rect">
            <a:avLst/>
          </a:prstGeom>
          <a:noFill/>
        </p:spPr>
        <p:txBody>
          <a:bodyPr wrap="none" rtlCol="0">
            <a:spAutoFit/>
          </a:bodyPr>
          <a:lstStyle/>
          <a:p>
            <a:r>
              <a:rPr lang="en-US" sz="4000" dirty="0" smtClean="0"/>
              <a:t>SABR initially had 16 founding members in 1971</a:t>
            </a:r>
            <a:endParaRPr lang="en-US" sz="4000" dirty="0"/>
          </a:p>
        </p:txBody>
      </p:sp>
      <p:sp>
        <p:nvSpPr>
          <p:cNvPr id="7" name="TextBox 6"/>
          <p:cNvSpPr txBox="1"/>
          <p:nvPr/>
        </p:nvSpPr>
        <p:spPr>
          <a:xfrm>
            <a:off x="522150" y="5094269"/>
            <a:ext cx="10324173" cy="707886"/>
          </a:xfrm>
          <a:prstGeom prst="rect">
            <a:avLst/>
          </a:prstGeom>
          <a:noFill/>
        </p:spPr>
        <p:txBody>
          <a:bodyPr wrap="none" rtlCol="0">
            <a:spAutoFit/>
          </a:bodyPr>
          <a:lstStyle/>
          <a:p>
            <a:r>
              <a:rPr lang="en-US" sz="4000" dirty="0" smtClean="0"/>
              <a:t>Today SABR has over 7,000 members world-wide</a:t>
            </a:r>
            <a:endParaRPr lang="en-US" sz="4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862" y="0"/>
            <a:ext cx="9050030" cy="3626007"/>
          </a:xfrm>
          <a:prstGeom prst="rect">
            <a:avLst/>
          </a:prstGeom>
          <a:solidFill>
            <a:schemeClr val="tx1"/>
          </a:solidFill>
        </p:spPr>
      </p:pic>
      <p:sp>
        <p:nvSpPr>
          <p:cNvPr id="10" name="TextBox 9"/>
          <p:cNvSpPr txBox="1"/>
          <p:nvPr/>
        </p:nvSpPr>
        <p:spPr>
          <a:xfrm>
            <a:off x="522150" y="5897618"/>
            <a:ext cx="10751661" cy="707886"/>
          </a:xfrm>
          <a:prstGeom prst="rect">
            <a:avLst/>
          </a:prstGeom>
          <a:noFill/>
        </p:spPr>
        <p:txBody>
          <a:bodyPr wrap="none" rtlCol="0">
            <a:spAutoFit/>
          </a:bodyPr>
          <a:lstStyle/>
          <a:p>
            <a:r>
              <a:rPr lang="en-US" sz="4000" dirty="0" smtClean="0"/>
              <a:t>The Austin-San Antonio chapter has 125 members</a:t>
            </a:r>
            <a:endParaRPr lang="en-US" sz="4000" dirty="0"/>
          </a:p>
        </p:txBody>
      </p:sp>
    </p:spTree>
    <p:extLst>
      <p:ext uri="{BB962C8B-B14F-4D97-AF65-F5344CB8AC3E}">
        <p14:creationId xmlns:p14="http://schemas.microsoft.com/office/powerpoint/2010/main" val="1502108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6" y="0"/>
            <a:ext cx="10797456" cy="882770"/>
          </a:xfrm>
        </p:spPr>
        <p:txBody>
          <a:bodyPr>
            <a:normAutofit fontScale="90000"/>
          </a:bodyPr>
          <a:lstStyle/>
          <a:p>
            <a:pPr algn="ctr"/>
            <a:r>
              <a:rPr lang="en-US" sz="5400" b="1" dirty="0" smtClean="0"/>
              <a:t>Satchel Paige </a:t>
            </a:r>
            <a:r>
              <a:rPr lang="en-US" dirty="0" smtClean="0"/>
              <a:t>was elected to the Hall of Fame</a:t>
            </a:r>
            <a:endParaRPr lang="en-US" dirty="0"/>
          </a:p>
        </p:txBody>
      </p:sp>
      <p:sp>
        <p:nvSpPr>
          <p:cNvPr id="12" name="TextBox 11"/>
          <p:cNvSpPr txBox="1"/>
          <p:nvPr/>
        </p:nvSpPr>
        <p:spPr>
          <a:xfrm>
            <a:off x="522150" y="6140709"/>
            <a:ext cx="10908792" cy="369332"/>
          </a:xfrm>
          <a:prstGeom prst="rect">
            <a:avLst/>
          </a:prstGeom>
          <a:noFill/>
        </p:spPr>
        <p:txBody>
          <a:bodyPr wrap="square" rtlCol="0">
            <a:spAutoFit/>
          </a:bodyPr>
          <a:lstStyle/>
          <a:p>
            <a:pPr algn="ctr"/>
            <a:r>
              <a:rPr lang="en-US"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28" y="834630"/>
            <a:ext cx="4103759" cy="56754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3772" y="834630"/>
            <a:ext cx="7570277" cy="5047861"/>
          </a:xfrm>
          <a:prstGeom prst="rect">
            <a:avLst/>
          </a:prstGeom>
        </p:spPr>
      </p:pic>
      <p:sp>
        <p:nvSpPr>
          <p:cNvPr id="5" name="TextBox 4"/>
          <p:cNvSpPr txBox="1"/>
          <p:nvPr/>
        </p:nvSpPr>
        <p:spPr>
          <a:xfrm>
            <a:off x="4627984" y="6064898"/>
            <a:ext cx="7066486" cy="646331"/>
          </a:xfrm>
          <a:prstGeom prst="rect">
            <a:avLst/>
          </a:prstGeom>
          <a:noFill/>
        </p:spPr>
        <p:txBody>
          <a:bodyPr wrap="none" rtlCol="0">
            <a:spAutoFit/>
          </a:bodyPr>
          <a:lstStyle/>
          <a:p>
            <a:r>
              <a:rPr lang="en-US" dirty="0" smtClean="0"/>
              <a:t>First Negro League star elected to National Baseball Hall of Fame; he also </a:t>
            </a:r>
          </a:p>
          <a:p>
            <a:r>
              <a:rPr lang="en-US" dirty="0" smtClean="0"/>
              <a:t>played five seasons in the American League at the end of his career</a:t>
            </a:r>
            <a:endParaRPr lang="en-US" dirty="0"/>
          </a:p>
        </p:txBody>
      </p:sp>
    </p:spTree>
    <p:extLst>
      <p:ext uri="{BB962C8B-B14F-4D97-AF65-F5344CB8AC3E}">
        <p14:creationId xmlns:p14="http://schemas.microsoft.com/office/powerpoint/2010/main" val="20760393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0812" y="6258048"/>
            <a:ext cx="3567002" cy="523220"/>
          </a:xfrm>
          <a:prstGeom prst="rect">
            <a:avLst/>
          </a:prstGeom>
          <a:noFill/>
        </p:spPr>
        <p:txBody>
          <a:bodyPr wrap="none" rtlCol="0">
            <a:spAutoFit/>
          </a:bodyPr>
          <a:lstStyle/>
          <a:p>
            <a:r>
              <a:rPr lang="en-US" sz="2800" dirty="0" smtClean="0"/>
              <a:t>23 - 8, ERA 1.82, 312 IP</a:t>
            </a:r>
            <a:endParaRPr lang="en-US" sz="2800" dirty="0"/>
          </a:p>
        </p:txBody>
      </p:sp>
      <p:sp>
        <p:nvSpPr>
          <p:cNvPr id="6" name="TextBox 5"/>
          <p:cNvSpPr txBox="1"/>
          <p:nvPr/>
        </p:nvSpPr>
        <p:spPr>
          <a:xfrm>
            <a:off x="7137661" y="6296572"/>
            <a:ext cx="3807453" cy="523220"/>
          </a:xfrm>
          <a:prstGeom prst="rect">
            <a:avLst/>
          </a:prstGeom>
          <a:noFill/>
        </p:spPr>
        <p:txBody>
          <a:bodyPr wrap="none" rtlCol="0">
            <a:spAutoFit/>
          </a:bodyPr>
          <a:lstStyle/>
          <a:p>
            <a:r>
              <a:rPr lang="en-US" sz="2800" dirty="0" smtClean="0"/>
              <a:t>24 – 13, ERA 2.77, 325 IP</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50" y="626353"/>
            <a:ext cx="3956364" cy="56519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440" y="567576"/>
            <a:ext cx="5728996" cy="5728996"/>
          </a:xfrm>
          <a:prstGeom prst="rect">
            <a:avLst/>
          </a:prstGeom>
        </p:spPr>
      </p:pic>
      <p:sp>
        <p:nvSpPr>
          <p:cNvPr id="10" name="TextBox 9"/>
          <p:cNvSpPr txBox="1"/>
          <p:nvPr/>
        </p:nvSpPr>
        <p:spPr>
          <a:xfrm>
            <a:off x="4146176" y="90724"/>
            <a:ext cx="3548536" cy="3139321"/>
          </a:xfrm>
          <a:prstGeom prst="rect">
            <a:avLst/>
          </a:prstGeom>
          <a:noFill/>
        </p:spPr>
        <p:txBody>
          <a:bodyPr wrap="none" rtlCol="0">
            <a:spAutoFit/>
          </a:bodyPr>
          <a:lstStyle/>
          <a:p>
            <a:pPr algn="ctr"/>
            <a:r>
              <a:rPr lang="en-US" sz="6600" b="1" dirty="0" smtClean="0"/>
              <a:t>1971</a:t>
            </a:r>
          </a:p>
          <a:p>
            <a:pPr algn="ctr"/>
            <a:r>
              <a:rPr lang="en-US" sz="6600" b="1" dirty="0" smtClean="0"/>
              <a:t>Cy Young </a:t>
            </a:r>
          </a:p>
          <a:p>
            <a:pPr algn="ctr"/>
            <a:r>
              <a:rPr lang="en-US" sz="6600" b="1" dirty="0" smtClean="0"/>
              <a:t>Winners</a:t>
            </a:r>
            <a:endParaRPr lang="en-US" sz="6600" b="1" dirty="0"/>
          </a:p>
        </p:txBody>
      </p:sp>
    </p:spTree>
    <p:extLst>
      <p:ext uri="{BB962C8B-B14F-4D97-AF65-F5344CB8AC3E}">
        <p14:creationId xmlns:p14="http://schemas.microsoft.com/office/powerpoint/2010/main" val="2805252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6808" y="-26315"/>
            <a:ext cx="3032448" cy="3196762"/>
          </a:xfrm>
        </p:spPr>
        <p:txBody>
          <a:bodyPr>
            <a:normAutofit/>
          </a:bodyPr>
          <a:lstStyle/>
          <a:p>
            <a:pPr algn="ctr"/>
            <a:r>
              <a:rPr lang="en-US" sz="6000" b="1" dirty="0" smtClean="0"/>
              <a:t>1971</a:t>
            </a:r>
            <a:br>
              <a:rPr lang="en-US" sz="6000" b="1" dirty="0" smtClean="0"/>
            </a:br>
            <a:r>
              <a:rPr lang="en-US" sz="6000" b="1" dirty="0" smtClean="0"/>
              <a:t> MVP</a:t>
            </a:r>
            <a:br>
              <a:rPr lang="en-US" sz="6000" b="1" dirty="0" smtClean="0"/>
            </a:br>
            <a:r>
              <a:rPr lang="en-US" sz="6000" b="1" dirty="0" smtClean="0"/>
              <a:t> </a:t>
            </a:r>
            <a:r>
              <a:rPr lang="en-US" sz="6000" b="1" dirty="0"/>
              <a:t>Winners</a:t>
            </a:r>
          </a:p>
        </p:txBody>
      </p:sp>
      <p:sp>
        <p:nvSpPr>
          <p:cNvPr id="12" name="TextBox 11"/>
          <p:cNvSpPr txBox="1"/>
          <p:nvPr/>
        </p:nvSpPr>
        <p:spPr>
          <a:xfrm>
            <a:off x="522150" y="6140709"/>
            <a:ext cx="10908792" cy="369332"/>
          </a:xfrm>
          <a:prstGeom prst="rect">
            <a:avLst/>
          </a:prstGeom>
          <a:noFill/>
        </p:spPr>
        <p:txBody>
          <a:bodyPr wrap="square" rtlCol="0">
            <a:spAutoFit/>
          </a:bodyPr>
          <a:lstStyle/>
          <a:p>
            <a:pPr algn="ctr"/>
            <a:r>
              <a:rPr lang="en-US" dirty="0"/>
              <a:t> </a:t>
            </a:r>
          </a:p>
        </p:txBody>
      </p:sp>
      <p:sp>
        <p:nvSpPr>
          <p:cNvPr id="3" name="TextBox 2"/>
          <p:cNvSpPr txBox="1"/>
          <p:nvPr/>
        </p:nvSpPr>
        <p:spPr>
          <a:xfrm>
            <a:off x="408717" y="6213069"/>
            <a:ext cx="3555782" cy="523220"/>
          </a:xfrm>
          <a:prstGeom prst="rect">
            <a:avLst/>
          </a:prstGeom>
          <a:noFill/>
        </p:spPr>
        <p:txBody>
          <a:bodyPr wrap="none" rtlCol="0">
            <a:spAutoFit/>
          </a:bodyPr>
          <a:lstStyle/>
          <a:p>
            <a:r>
              <a:rPr lang="en-US" sz="2800" dirty="0"/>
              <a:t>23 - 8, ERA 1.82, 312 IP</a:t>
            </a:r>
          </a:p>
        </p:txBody>
      </p:sp>
      <p:sp>
        <p:nvSpPr>
          <p:cNvPr id="4" name="TextBox 3"/>
          <p:cNvSpPr txBox="1"/>
          <p:nvPr/>
        </p:nvSpPr>
        <p:spPr>
          <a:xfrm>
            <a:off x="7629516" y="6259235"/>
            <a:ext cx="3308919" cy="954107"/>
          </a:xfrm>
          <a:prstGeom prst="rect">
            <a:avLst/>
          </a:prstGeom>
          <a:noFill/>
        </p:spPr>
        <p:txBody>
          <a:bodyPr wrap="none" rtlCol="0">
            <a:spAutoFit/>
          </a:bodyPr>
          <a:lstStyle/>
          <a:p>
            <a:pPr algn="ctr"/>
            <a:r>
              <a:rPr lang="en-US" sz="2800" dirty="0" smtClean="0"/>
              <a:t>.363 , 24 HR , 137 RBI</a:t>
            </a:r>
          </a:p>
          <a:p>
            <a:pPr algn="ctr"/>
            <a:endParaRPr lang="en-US" sz="2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52" y="134578"/>
            <a:ext cx="4254944" cy="60784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6969" y="41741"/>
            <a:ext cx="4332720" cy="6171328"/>
          </a:xfrm>
          <a:prstGeom prst="rect">
            <a:avLst/>
          </a:prstGeom>
        </p:spPr>
      </p:pic>
    </p:spTree>
    <p:extLst>
      <p:ext uri="{BB962C8B-B14F-4D97-AF65-F5344CB8AC3E}">
        <p14:creationId xmlns:p14="http://schemas.microsoft.com/office/powerpoint/2010/main" val="2598695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635" y="1673352"/>
            <a:ext cx="5801749" cy="882770"/>
          </a:xfrm>
        </p:spPr>
        <p:txBody>
          <a:bodyPr>
            <a:noAutofit/>
          </a:bodyPr>
          <a:lstStyle/>
          <a:p>
            <a:pPr algn="ctr"/>
            <a:r>
              <a:rPr lang="en-US" sz="4800" b="1" dirty="0" smtClean="0"/>
              <a:t>1971 </a:t>
            </a:r>
            <a:br>
              <a:rPr lang="en-US" sz="4800" b="1" dirty="0" smtClean="0"/>
            </a:br>
            <a:r>
              <a:rPr lang="en-US" sz="4800" b="1" dirty="0" smtClean="0"/>
              <a:t>Rookie </a:t>
            </a:r>
            <a:br>
              <a:rPr lang="en-US" sz="4800" b="1" dirty="0" smtClean="0"/>
            </a:br>
            <a:r>
              <a:rPr lang="en-US" sz="4800" b="1" dirty="0" smtClean="0"/>
              <a:t>of </a:t>
            </a:r>
            <a:r>
              <a:rPr lang="en-US" sz="4800" b="1" dirty="0"/>
              <a:t>the </a:t>
            </a:r>
            <a:r>
              <a:rPr lang="en-US" sz="4800" b="1" dirty="0" smtClean="0"/>
              <a:t/>
            </a:r>
            <a:br>
              <a:rPr lang="en-US" sz="4800" b="1" dirty="0" smtClean="0"/>
            </a:br>
            <a:r>
              <a:rPr lang="en-US" sz="4800" b="1" dirty="0" smtClean="0"/>
              <a:t>Year </a:t>
            </a:r>
            <a:br>
              <a:rPr lang="en-US" sz="4800" b="1" dirty="0" smtClean="0"/>
            </a:br>
            <a:r>
              <a:rPr lang="en-US" sz="4800" b="1" dirty="0" smtClean="0"/>
              <a:t>Winners</a:t>
            </a:r>
            <a:endParaRPr lang="en-US" sz="4800" b="1" dirty="0"/>
          </a:p>
        </p:txBody>
      </p:sp>
      <p:sp>
        <p:nvSpPr>
          <p:cNvPr id="12" name="TextBox 11"/>
          <p:cNvSpPr txBox="1"/>
          <p:nvPr/>
        </p:nvSpPr>
        <p:spPr>
          <a:xfrm>
            <a:off x="7520472" y="6140709"/>
            <a:ext cx="3910469" cy="369332"/>
          </a:xfrm>
          <a:prstGeom prst="rect">
            <a:avLst/>
          </a:prstGeom>
          <a:noFill/>
        </p:spPr>
        <p:txBody>
          <a:bodyPr wrap="square" rtlCol="0">
            <a:spAutoFit/>
          </a:bodyPr>
          <a:lstStyle/>
          <a:p>
            <a:pPr algn="ctr"/>
            <a:r>
              <a:rPr lang="en-US" dirty="0"/>
              <a:t> </a:t>
            </a:r>
          </a:p>
        </p:txBody>
      </p:sp>
      <p:sp>
        <p:nvSpPr>
          <p:cNvPr id="4" name="TextBox 3"/>
          <p:cNvSpPr txBox="1"/>
          <p:nvPr/>
        </p:nvSpPr>
        <p:spPr>
          <a:xfrm>
            <a:off x="8325701" y="6221820"/>
            <a:ext cx="2962671" cy="523220"/>
          </a:xfrm>
          <a:prstGeom prst="rect">
            <a:avLst/>
          </a:prstGeom>
          <a:noFill/>
        </p:spPr>
        <p:txBody>
          <a:bodyPr wrap="none" rtlCol="0">
            <a:spAutoFit/>
          </a:bodyPr>
          <a:lstStyle/>
          <a:p>
            <a:pPr algn="ctr"/>
            <a:r>
              <a:rPr lang="en-US" sz="2800" dirty="0" smtClean="0"/>
              <a:t>.260, 33 HR, 87 RBI</a:t>
            </a:r>
            <a:endParaRPr lang="en-US" sz="28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264" y="347568"/>
            <a:ext cx="4052504" cy="57931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12" y="319017"/>
            <a:ext cx="4096600" cy="5769859"/>
          </a:xfrm>
          <a:prstGeom prst="rect">
            <a:avLst/>
          </a:prstGeom>
        </p:spPr>
      </p:pic>
      <p:sp>
        <p:nvSpPr>
          <p:cNvPr id="7" name="TextBox 6"/>
          <p:cNvSpPr txBox="1"/>
          <p:nvPr/>
        </p:nvSpPr>
        <p:spPr>
          <a:xfrm>
            <a:off x="850158" y="6177523"/>
            <a:ext cx="2779928" cy="523220"/>
          </a:xfrm>
          <a:prstGeom prst="rect">
            <a:avLst/>
          </a:prstGeom>
          <a:noFill/>
        </p:spPr>
        <p:txBody>
          <a:bodyPr wrap="none" rtlCol="0">
            <a:spAutoFit/>
          </a:bodyPr>
          <a:lstStyle/>
          <a:p>
            <a:r>
              <a:rPr lang="en-US" sz="2800" dirty="0" smtClean="0"/>
              <a:t>.275, 9 HR, 48 RBI</a:t>
            </a:r>
            <a:endParaRPr lang="en-US" sz="2800" dirty="0"/>
          </a:p>
        </p:txBody>
      </p:sp>
    </p:spTree>
    <p:extLst>
      <p:ext uri="{BB962C8B-B14F-4D97-AF65-F5344CB8AC3E}">
        <p14:creationId xmlns:p14="http://schemas.microsoft.com/office/powerpoint/2010/main" val="2989818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98" y="5081954"/>
            <a:ext cx="10515600" cy="1026238"/>
          </a:xfrm>
        </p:spPr>
        <p:txBody>
          <a:bodyPr/>
          <a:lstStyle/>
          <a:p>
            <a:pPr algn="ctr"/>
            <a:r>
              <a:rPr lang="en-US" dirty="0" smtClean="0"/>
              <a:t>7</a:t>
            </a:r>
            <a:r>
              <a:rPr lang="en-US" baseline="30000" dirty="0" smtClean="0"/>
              <a:t>th</a:t>
            </a:r>
            <a:r>
              <a:rPr lang="en-US" dirty="0" smtClean="0"/>
              <a:t> Inning Stretch</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 y="539496"/>
            <a:ext cx="11473839" cy="4187952"/>
          </a:xfrm>
          <a:prstGeom prst="rect">
            <a:avLst/>
          </a:prstGeom>
        </p:spPr>
      </p:pic>
      <p:sp>
        <p:nvSpPr>
          <p:cNvPr id="11" name="Rectangle 10"/>
          <p:cNvSpPr/>
          <p:nvPr/>
        </p:nvSpPr>
        <p:spPr>
          <a:xfrm>
            <a:off x="5405628"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64664"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72272"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9832" y="790280"/>
            <a:ext cx="1166080" cy="103851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4925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686" y="79671"/>
            <a:ext cx="6237961" cy="2276856"/>
          </a:xfrm>
          <a:prstGeom prst="rect">
            <a:avLst/>
          </a:prstGeom>
        </p:spPr>
      </p:pic>
      <p:sp>
        <p:nvSpPr>
          <p:cNvPr id="11" name="Rectangle 10"/>
          <p:cNvSpPr/>
          <p:nvPr/>
        </p:nvSpPr>
        <p:spPr>
          <a:xfrm>
            <a:off x="6190466" y="173737"/>
            <a:ext cx="5486400" cy="6126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90466" y="3831336"/>
            <a:ext cx="5422138" cy="1005459"/>
          </a:xfrm>
        </p:spPr>
        <p:txBody>
          <a:bodyPr>
            <a:normAutofit fontScale="90000"/>
          </a:bodyPr>
          <a:lstStyle/>
          <a:p>
            <a:pPr algn="ctr"/>
            <a:r>
              <a:rPr lang="en-US" dirty="0" smtClean="0"/>
              <a:t>“Take Me Out to the Ballgame”</a:t>
            </a:r>
            <a:endParaRPr lang="en-US" dirty="0"/>
          </a:p>
        </p:txBody>
      </p:sp>
      <p:sp>
        <p:nvSpPr>
          <p:cNvPr id="4" name="TextBox 3"/>
          <p:cNvSpPr txBox="1"/>
          <p:nvPr/>
        </p:nvSpPr>
        <p:spPr>
          <a:xfrm>
            <a:off x="6291072" y="5404104"/>
            <a:ext cx="5087803" cy="646331"/>
          </a:xfrm>
          <a:prstGeom prst="rect">
            <a:avLst/>
          </a:prstGeom>
          <a:noFill/>
        </p:spPr>
        <p:txBody>
          <a:bodyPr wrap="none" rtlCol="0">
            <a:spAutoFit/>
          </a:bodyPr>
          <a:lstStyle/>
          <a:p>
            <a:endParaRPr lang="en-US" dirty="0" smtClean="0"/>
          </a:p>
          <a:p>
            <a:r>
              <a:rPr lang="en-US" dirty="0">
                <a:hlinkClick r:id="rId4"/>
              </a:rPr>
              <a:t>https://www.youtube.com/watch?v=HnHV5FaqvEs</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3764"/>
            <a:ext cx="6291072" cy="4711668"/>
          </a:xfrm>
          <a:prstGeom prst="rect">
            <a:avLst/>
          </a:prstGeom>
        </p:spPr>
      </p:pic>
    </p:spTree>
    <p:extLst>
      <p:ext uri="{BB962C8B-B14F-4D97-AF65-F5344CB8AC3E}">
        <p14:creationId xmlns:p14="http://schemas.microsoft.com/office/powerpoint/2010/main" val="844201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smtClean="0"/>
              <a:t>“Deep in the Heart of Texas”</a:t>
            </a:r>
            <a:endParaRPr lang="en-US" dirty="0"/>
          </a:p>
        </p:txBody>
      </p:sp>
      <p:sp>
        <p:nvSpPr>
          <p:cNvPr id="4" name="TextBox 3"/>
          <p:cNvSpPr txBox="1"/>
          <p:nvPr/>
        </p:nvSpPr>
        <p:spPr>
          <a:xfrm>
            <a:off x="3186211" y="6108192"/>
            <a:ext cx="4950842" cy="646331"/>
          </a:xfrm>
          <a:prstGeom prst="rect">
            <a:avLst/>
          </a:prstGeom>
          <a:noFill/>
        </p:spPr>
        <p:txBody>
          <a:bodyPr wrap="none" rtlCol="0">
            <a:spAutoFit/>
          </a:bodyPr>
          <a:lstStyle/>
          <a:p>
            <a:endParaRPr lang="en-US" dirty="0" smtClean="0"/>
          </a:p>
          <a:p>
            <a:r>
              <a:rPr lang="en-US" dirty="0">
                <a:hlinkClick r:id="rId3"/>
              </a:rPr>
              <a:t>https://www.youtube.com/watch?v=VGF4ibgcHQE</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2469432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smtClean="0"/>
              <a:t>The Chicken Dance !</a:t>
            </a:r>
            <a:endParaRPr lang="en-US" dirty="0"/>
          </a:p>
        </p:txBody>
      </p:sp>
      <p:sp>
        <p:nvSpPr>
          <p:cNvPr id="4" name="TextBox 3"/>
          <p:cNvSpPr txBox="1"/>
          <p:nvPr/>
        </p:nvSpPr>
        <p:spPr>
          <a:xfrm>
            <a:off x="3066636" y="5921805"/>
            <a:ext cx="4986301" cy="646331"/>
          </a:xfrm>
          <a:prstGeom prst="rect">
            <a:avLst/>
          </a:prstGeom>
          <a:noFill/>
        </p:spPr>
        <p:txBody>
          <a:bodyPr wrap="none" rtlCol="0">
            <a:spAutoFit/>
          </a:bodyPr>
          <a:lstStyle/>
          <a:p>
            <a:endParaRPr lang="en-US" dirty="0" smtClean="0"/>
          </a:p>
          <a:p>
            <a:r>
              <a:rPr lang="en-US" dirty="0">
                <a:hlinkClick r:id="rId3"/>
              </a:rPr>
              <a:t>https://www.youtube.com/watch?v=WZJAIkmT3Rg</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734355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2025" y="0"/>
            <a:ext cx="7273466" cy="1569660"/>
          </a:xfrm>
          <a:prstGeom prst="rect">
            <a:avLst/>
          </a:prstGeom>
          <a:noFill/>
        </p:spPr>
        <p:txBody>
          <a:bodyPr wrap="none" rtlCol="0">
            <a:spAutoFit/>
          </a:bodyPr>
          <a:lstStyle/>
          <a:p>
            <a:r>
              <a:rPr lang="en-US" sz="9600" b="1" dirty="0" smtClean="0"/>
              <a:t>1971 - History</a:t>
            </a:r>
            <a:endParaRPr lang="en-US" sz="9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539" y="1383175"/>
            <a:ext cx="6086364" cy="5318322"/>
          </a:xfrm>
          <a:prstGeom prst="rect">
            <a:avLst/>
          </a:prstGeom>
        </p:spPr>
      </p:pic>
    </p:spTree>
    <p:extLst>
      <p:ext uri="{BB962C8B-B14F-4D97-AF65-F5344CB8AC3E}">
        <p14:creationId xmlns:p14="http://schemas.microsoft.com/office/powerpoint/2010/main" val="1165325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7633" y="330522"/>
            <a:ext cx="5051593" cy="839949"/>
          </a:xfrm>
        </p:spPr>
        <p:txBody>
          <a:bodyPr>
            <a:normAutofit fontScale="90000"/>
          </a:bodyPr>
          <a:lstStyle/>
          <a:p>
            <a:pPr algn="ctr"/>
            <a:r>
              <a:rPr lang="en-US" sz="6000" dirty="0" smtClean="0"/>
              <a:t>¡ </a:t>
            </a:r>
            <a:r>
              <a:rPr lang="en-US" sz="6000" dirty="0" err="1" smtClean="0"/>
              <a:t>Música</a:t>
            </a:r>
            <a:r>
              <a:rPr lang="en-US" sz="6000" dirty="0" smtClean="0"/>
              <a:t> al </a:t>
            </a:r>
            <a:r>
              <a:rPr lang="en-US" sz="6000" dirty="0" err="1" smtClean="0"/>
              <a:t>estadio</a:t>
            </a:r>
            <a:r>
              <a:rPr lang="en-US" sz="6000" dirty="0" smtClean="0"/>
              <a:t> !</a:t>
            </a:r>
            <a:endParaRPr lang="en-US" sz="6000" dirty="0"/>
          </a:p>
        </p:txBody>
      </p:sp>
      <p:sp>
        <p:nvSpPr>
          <p:cNvPr id="11" name="TextBox 10"/>
          <p:cNvSpPr txBox="1"/>
          <p:nvPr/>
        </p:nvSpPr>
        <p:spPr>
          <a:xfrm>
            <a:off x="3361945" y="5751576"/>
            <a:ext cx="5141976" cy="369332"/>
          </a:xfrm>
          <a:prstGeom prst="rect">
            <a:avLst/>
          </a:prstGeom>
          <a:noFill/>
        </p:spPr>
        <p:txBody>
          <a:bodyPr wrap="square" rtlCol="0">
            <a:spAutoFit/>
          </a:bodyPr>
          <a:lstStyle/>
          <a:p>
            <a:r>
              <a:rPr lang="en-US" dirty="0" smtClean="0"/>
              <a:t>  </a:t>
            </a:r>
            <a:endParaRPr lang="en-US" dirty="0"/>
          </a:p>
        </p:txBody>
      </p:sp>
      <p:sp>
        <p:nvSpPr>
          <p:cNvPr id="3" name="TextBox 2"/>
          <p:cNvSpPr txBox="1"/>
          <p:nvPr/>
        </p:nvSpPr>
        <p:spPr>
          <a:xfrm>
            <a:off x="9452714" y="1841242"/>
            <a:ext cx="2534860" cy="5016758"/>
          </a:xfrm>
          <a:prstGeom prst="rect">
            <a:avLst/>
          </a:prstGeom>
          <a:noFill/>
        </p:spPr>
        <p:txBody>
          <a:bodyPr wrap="none" rtlCol="0">
            <a:spAutoFit/>
          </a:bodyPr>
          <a:lstStyle/>
          <a:p>
            <a:pPr algn="ctr"/>
            <a:r>
              <a:rPr lang="en-US" sz="3200" dirty="0" smtClean="0"/>
              <a:t>It can get very</a:t>
            </a:r>
          </a:p>
          <a:p>
            <a:pPr algn="ctr"/>
            <a:r>
              <a:rPr lang="en-US" sz="3200" dirty="0" smtClean="0"/>
              <a:t>loud at:</a:t>
            </a:r>
          </a:p>
          <a:p>
            <a:pPr algn="ctr"/>
            <a:endParaRPr lang="en-US" sz="3200" dirty="0"/>
          </a:p>
          <a:p>
            <a:pPr algn="ctr"/>
            <a:r>
              <a:rPr lang="en-US" sz="3200" dirty="0" err="1" smtClean="0"/>
              <a:t>Estadio</a:t>
            </a:r>
            <a:endParaRPr lang="en-US" sz="3200" dirty="0" smtClean="0"/>
          </a:p>
          <a:p>
            <a:pPr algn="ctr"/>
            <a:r>
              <a:rPr lang="en-US" sz="3200" dirty="0" err="1" smtClean="0"/>
              <a:t>Tetelo</a:t>
            </a:r>
            <a:r>
              <a:rPr lang="en-US" sz="3200" dirty="0" smtClean="0"/>
              <a:t> Vargas</a:t>
            </a:r>
          </a:p>
          <a:p>
            <a:pPr algn="ctr"/>
            <a:endParaRPr lang="en-US" sz="3200" dirty="0"/>
          </a:p>
          <a:p>
            <a:pPr algn="ctr"/>
            <a:r>
              <a:rPr lang="en-US" sz="3200" dirty="0" smtClean="0"/>
              <a:t>in </a:t>
            </a:r>
          </a:p>
          <a:p>
            <a:pPr algn="ctr"/>
            <a:r>
              <a:rPr lang="en-US" sz="3200" dirty="0" smtClean="0"/>
              <a:t>San Pedro de</a:t>
            </a:r>
          </a:p>
          <a:p>
            <a:pPr algn="ctr"/>
            <a:r>
              <a:rPr lang="en-US" sz="3200" dirty="0" err="1" smtClean="0"/>
              <a:t>Macoris</a:t>
            </a:r>
            <a:r>
              <a:rPr lang="en-US" sz="3200" dirty="0" smtClean="0"/>
              <a:t>,</a:t>
            </a:r>
          </a:p>
          <a:p>
            <a:pPr algn="ctr"/>
            <a:r>
              <a:rPr lang="en-US" sz="3200" dirty="0" smtClean="0"/>
              <a:t>DR</a:t>
            </a:r>
            <a:endParaRPr lang="en-US" sz="3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10" y="0"/>
            <a:ext cx="9066579" cy="5994431"/>
          </a:xfrm>
          <a:prstGeom prst="rect">
            <a:avLst/>
          </a:prstGeom>
        </p:spPr>
      </p:pic>
      <p:sp>
        <p:nvSpPr>
          <p:cNvPr id="4" name="TextBox 3"/>
          <p:cNvSpPr txBox="1"/>
          <p:nvPr/>
        </p:nvSpPr>
        <p:spPr>
          <a:xfrm>
            <a:off x="3750795" y="6120908"/>
            <a:ext cx="4884222" cy="646331"/>
          </a:xfrm>
          <a:prstGeom prst="rect">
            <a:avLst/>
          </a:prstGeom>
          <a:noFill/>
        </p:spPr>
        <p:txBody>
          <a:bodyPr wrap="none" rtlCol="0">
            <a:spAutoFit/>
          </a:bodyPr>
          <a:lstStyle/>
          <a:p>
            <a:endParaRPr lang="en-US" dirty="0" smtClean="0"/>
          </a:p>
          <a:p>
            <a:r>
              <a:rPr lang="en-US" dirty="0" smtClean="0">
                <a:hlinkClick r:id="rId4"/>
              </a:rPr>
              <a:t>https</a:t>
            </a:r>
            <a:r>
              <a:rPr lang="en-US" dirty="0">
                <a:hlinkClick r:id="rId4"/>
              </a:rPr>
              <a:t>://www.youtube.com/watch?v=Y6yao6BlAe0</a:t>
            </a:r>
            <a:endParaRPr lang="en-US" dirty="0"/>
          </a:p>
        </p:txBody>
      </p:sp>
      <p:sp>
        <p:nvSpPr>
          <p:cNvPr id="5" name="TextBox 4"/>
          <p:cNvSpPr txBox="1"/>
          <p:nvPr/>
        </p:nvSpPr>
        <p:spPr>
          <a:xfrm>
            <a:off x="2150216" y="6397907"/>
            <a:ext cx="1406154" cy="369332"/>
          </a:xfrm>
          <a:prstGeom prst="rect">
            <a:avLst/>
          </a:prstGeom>
          <a:noFill/>
        </p:spPr>
        <p:txBody>
          <a:bodyPr wrap="none" rtlCol="0">
            <a:spAutoFit/>
          </a:bodyPr>
          <a:lstStyle/>
          <a:p>
            <a:r>
              <a:rPr lang="en-US" dirty="0" smtClean="0"/>
              <a:t>“La </a:t>
            </a:r>
            <a:r>
              <a:rPr lang="en-US" dirty="0" err="1" smtClean="0"/>
              <a:t>Bamba</a:t>
            </a:r>
            <a:r>
              <a:rPr lang="en-US" dirty="0" smtClean="0"/>
              <a:t>” :</a:t>
            </a:r>
            <a:endParaRPr lang="en-US" dirty="0"/>
          </a:p>
        </p:txBody>
      </p:sp>
    </p:spTree>
    <p:extLst>
      <p:ext uri="{BB962C8B-B14F-4D97-AF65-F5344CB8AC3E}">
        <p14:creationId xmlns:p14="http://schemas.microsoft.com/office/powerpoint/2010/main" val="2339654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09" y="0"/>
            <a:ext cx="10515600" cy="886408"/>
          </a:xfrm>
        </p:spPr>
        <p:txBody>
          <a:bodyPr>
            <a:normAutofit fontScale="90000"/>
          </a:bodyPr>
          <a:lstStyle/>
          <a:p>
            <a:pPr algn="ctr"/>
            <a:r>
              <a:rPr lang="en-US" sz="6000" b="1" dirty="0" smtClean="0"/>
              <a:t>1971 National League</a:t>
            </a:r>
            <a:endParaRPr lang="en-US" sz="6000" b="1" dirty="0"/>
          </a:p>
        </p:txBody>
      </p:sp>
      <p:sp>
        <p:nvSpPr>
          <p:cNvPr id="11" name="TextBox 10"/>
          <p:cNvSpPr txBox="1"/>
          <p:nvPr/>
        </p:nvSpPr>
        <p:spPr>
          <a:xfrm>
            <a:off x="10478278" y="1492898"/>
            <a:ext cx="184731" cy="369332"/>
          </a:xfrm>
          <a:prstGeom prst="rect">
            <a:avLst/>
          </a:prstGeom>
          <a:noFill/>
        </p:spPr>
        <p:txBody>
          <a:bodyPr wrap="none" rtlCol="0">
            <a:spAutoFit/>
          </a:bodyPr>
          <a:lstStyle/>
          <a:p>
            <a:endParaRPr lang="en-US"/>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659" y="726773"/>
            <a:ext cx="7142228" cy="61312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375" y="0"/>
            <a:ext cx="2802534" cy="387220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2334" y="3648269"/>
            <a:ext cx="2616615" cy="3289041"/>
          </a:xfrm>
          <a:prstGeom prst="rect">
            <a:avLst/>
          </a:prstGeom>
        </p:spPr>
      </p:pic>
    </p:spTree>
    <p:extLst>
      <p:ext uri="{BB962C8B-B14F-4D97-AF65-F5344CB8AC3E}">
        <p14:creationId xmlns:p14="http://schemas.microsoft.com/office/powerpoint/2010/main" val="1578287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8176" y="504249"/>
            <a:ext cx="1780809" cy="1446550"/>
          </a:xfrm>
          <a:prstGeom prst="rect">
            <a:avLst/>
          </a:prstGeom>
          <a:noFill/>
        </p:spPr>
        <p:txBody>
          <a:bodyPr wrap="none" rtlCol="0">
            <a:spAutoFit/>
          </a:bodyPr>
          <a:lstStyle/>
          <a:p>
            <a:pPr algn="ctr"/>
            <a:r>
              <a:rPr lang="en-US" sz="4400" b="1" dirty="0" smtClean="0"/>
              <a:t>Pirates</a:t>
            </a:r>
          </a:p>
          <a:p>
            <a:pPr algn="ctr"/>
            <a:r>
              <a:rPr lang="en-US" sz="4400" b="1" dirty="0" smtClean="0"/>
              <a:t>Stars</a:t>
            </a:r>
            <a:endParaRPr lang="en-US" sz="4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484" y="0"/>
            <a:ext cx="3657600" cy="3657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02" y="3451122"/>
            <a:ext cx="3544529" cy="35445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001" y="-81224"/>
            <a:ext cx="3751006" cy="37510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195" y="-19629"/>
            <a:ext cx="2669146" cy="369685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7906" y="2990758"/>
            <a:ext cx="2659189" cy="386724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9555" y="3552477"/>
            <a:ext cx="3562373" cy="356237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2377" y="3562291"/>
            <a:ext cx="2500972" cy="3567963"/>
          </a:xfrm>
          <a:prstGeom prst="rect">
            <a:avLst/>
          </a:prstGeom>
        </p:spPr>
      </p:pic>
    </p:spTree>
    <p:extLst>
      <p:ext uri="{BB962C8B-B14F-4D97-AF65-F5344CB8AC3E}">
        <p14:creationId xmlns:p14="http://schemas.microsoft.com/office/powerpoint/2010/main" val="3297214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810450" y="908016"/>
            <a:ext cx="2651816" cy="769441"/>
          </a:xfrm>
          <a:prstGeom prst="rect">
            <a:avLst/>
          </a:prstGeom>
          <a:noFill/>
        </p:spPr>
        <p:txBody>
          <a:bodyPr wrap="none" rtlCol="0">
            <a:spAutoFit/>
          </a:bodyPr>
          <a:lstStyle/>
          <a:p>
            <a:r>
              <a:rPr lang="en-US" sz="4400" b="1" dirty="0" smtClean="0"/>
              <a:t>Key Giants</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53" y="-33356"/>
            <a:ext cx="2591793" cy="363793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920" y="-141511"/>
            <a:ext cx="2576441" cy="3637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6" y="3360482"/>
            <a:ext cx="2527999" cy="34975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6768" y="0"/>
            <a:ext cx="2625232" cy="368487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7694" y="3181350"/>
            <a:ext cx="2562225" cy="36766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8553" y="3347663"/>
            <a:ext cx="2608658" cy="3635169"/>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5809" y="1966452"/>
            <a:ext cx="2756989" cy="3751006"/>
          </a:xfrm>
          <a:prstGeom prst="rect">
            <a:avLst/>
          </a:prstGeom>
        </p:spPr>
      </p:pic>
    </p:spTree>
    <p:extLst>
      <p:ext uri="{BB962C8B-B14F-4D97-AF65-F5344CB8AC3E}">
        <p14:creationId xmlns:p14="http://schemas.microsoft.com/office/powerpoint/2010/main" val="1612524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96" y="0"/>
            <a:ext cx="10515600" cy="886408"/>
          </a:xfrm>
        </p:spPr>
        <p:txBody>
          <a:bodyPr>
            <a:normAutofit fontScale="90000"/>
          </a:bodyPr>
          <a:lstStyle/>
          <a:p>
            <a:pPr algn="ctr"/>
            <a:r>
              <a:rPr lang="en-US" sz="6000" b="1" dirty="0" smtClean="0"/>
              <a:t>1971 NLCS</a:t>
            </a:r>
            <a:endParaRPr lang="en-US" sz="6000" b="1" dirty="0"/>
          </a:p>
        </p:txBody>
      </p:sp>
      <p:sp>
        <p:nvSpPr>
          <p:cNvPr id="11" name="TextBox 10"/>
          <p:cNvSpPr txBox="1"/>
          <p:nvPr/>
        </p:nvSpPr>
        <p:spPr>
          <a:xfrm>
            <a:off x="10478278" y="1492898"/>
            <a:ext cx="184731" cy="369332"/>
          </a:xfrm>
          <a:prstGeom prst="rect">
            <a:avLst/>
          </a:prstGeom>
          <a:noFill/>
        </p:spPr>
        <p:txBody>
          <a:bodyPr wrap="none" rtlCol="0">
            <a:spAutoFit/>
          </a:bodyPr>
          <a:lstStyle/>
          <a:p>
            <a:endParaRPr lang="en-US"/>
          </a:p>
        </p:txBody>
      </p:sp>
      <p:sp>
        <p:nvSpPr>
          <p:cNvPr id="3" name="TextBox 2"/>
          <p:cNvSpPr txBox="1"/>
          <p:nvPr/>
        </p:nvSpPr>
        <p:spPr>
          <a:xfrm>
            <a:off x="1790819" y="1045973"/>
            <a:ext cx="8343374" cy="1200329"/>
          </a:xfrm>
          <a:prstGeom prst="rect">
            <a:avLst/>
          </a:prstGeom>
          <a:noFill/>
        </p:spPr>
        <p:txBody>
          <a:bodyPr wrap="none" rtlCol="0">
            <a:spAutoFit/>
          </a:bodyPr>
          <a:lstStyle/>
          <a:p>
            <a:pPr algn="ctr"/>
            <a:r>
              <a:rPr lang="en-US" sz="2700" dirty="0" smtClean="0"/>
              <a:t> </a:t>
            </a:r>
            <a:r>
              <a:rPr lang="en-US" sz="3600" dirty="0" smtClean="0"/>
              <a:t>The NLCS opened at Candlestick Park in S.F.</a:t>
            </a:r>
          </a:p>
          <a:p>
            <a:pPr algn="ctr"/>
            <a:r>
              <a:rPr lang="en-US" sz="3600" dirty="0" smtClean="0"/>
              <a:t> on Sat. Oct. 2</a:t>
            </a:r>
            <a:endParaRPr lang="en-US" sz="3600" dirty="0"/>
          </a:p>
        </p:txBody>
      </p:sp>
      <p:sp>
        <p:nvSpPr>
          <p:cNvPr id="4" name="TextBox 3"/>
          <p:cNvSpPr txBox="1"/>
          <p:nvPr/>
        </p:nvSpPr>
        <p:spPr>
          <a:xfrm>
            <a:off x="519596" y="3018672"/>
            <a:ext cx="11656011" cy="677108"/>
          </a:xfrm>
          <a:prstGeom prst="rect">
            <a:avLst/>
          </a:prstGeom>
          <a:noFill/>
        </p:spPr>
        <p:txBody>
          <a:bodyPr wrap="none" rtlCol="0">
            <a:spAutoFit/>
          </a:bodyPr>
          <a:lstStyle/>
          <a:p>
            <a:r>
              <a:rPr lang="en-US" sz="2000" dirty="0" smtClean="0"/>
              <a:t>The Giants won the opener 5-4 behind starter Gaylord Perry and HR by 1B Willie McCovey and 2B Tito Fuentes</a:t>
            </a:r>
            <a:endParaRPr lang="en-US" sz="2000" dirty="0"/>
          </a:p>
          <a:p>
            <a:endParaRPr lang="en-US" dirty="0"/>
          </a:p>
        </p:txBody>
      </p:sp>
      <p:sp>
        <p:nvSpPr>
          <p:cNvPr id="5" name="TextBox 4"/>
          <p:cNvSpPr txBox="1"/>
          <p:nvPr/>
        </p:nvSpPr>
        <p:spPr>
          <a:xfrm>
            <a:off x="4101053" y="2322963"/>
            <a:ext cx="3613553" cy="646331"/>
          </a:xfrm>
          <a:prstGeom prst="rect">
            <a:avLst/>
          </a:prstGeom>
          <a:noFill/>
        </p:spPr>
        <p:txBody>
          <a:bodyPr wrap="none" rtlCol="0">
            <a:spAutoFit/>
          </a:bodyPr>
          <a:lstStyle/>
          <a:p>
            <a:r>
              <a:rPr lang="en-US" sz="3600" dirty="0" smtClean="0"/>
              <a:t>Best 3-of-5 format</a:t>
            </a:r>
            <a:endParaRPr lang="en-US" sz="3600" dirty="0"/>
          </a:p>
        </p:txBody>
      </p:sp>
      <p:sp>
        <p:nvSpPr>
          <p:cNvPr id="6" name="TextBox 5"/>
          <p:cNvSpPr txBox="1"/>
          <p:nvPr/>
        </p:nvSpPr>
        <p:spPr>
          <a:xfrm>
            <a:off x="446541" y="3750913"/>
            <a:ext cx="11031931" cy="400110"/>
          </a:xfrm>
          <a:prstGeom prst="rect">
            <a:avLst/>
          </a:prstGeom>
          <a:noFill/>
        </p:spPr>
        <p:txBody>
          <a:bodyPr wrap="none" rtlCol="0">
            <a:spAutoFit/>
          </a:bodyPr>
          <a:lstStyle/>
          <a:p>
            <a:r>
              <a:rPr lang="en-US" sz="2000" dirty="0" smtClean="0"/>
              <a:t>The Pirates rebounded in Game 2 with a 15 hit attack to win 9-4.  1B Bob Robertson had 3 HR and 5 RBI. </a:t>
            </a:r>
            <a:endParaRPr lang="en-US" sz="2000" dirty="0"/>
          </a:p>
        </p:txBody>
      </p:sp>
      <p:sp>
        <p:nvSpPr>
          <p:cNvPr id="7" name="TextBox 6"/>
          <p:cNvSpPr txBox="1"/>
          <p:nvPr/>
        </p:nvSpPr>
        <p:spPr>
          <a:xfrm>
            <a:off x="519596" y="4495434"/>
            <a:ext cx="11170959" cy="707886"/>
          </a:xfrm>
          <a:prstGeom prst="rect">
            <a:avLst/>
          </a:prstGeom>
          <a:noFill/>
        </p:spPr>
        <p:txBody>
          <a:bodyPr wrap="square" rtlCol="0">
            <a:spAutoFit/>
          </a:bodyPr>
          <a:lstStyle/>
          <a:p>
            <a:r>
              <a:rPr lang="en-US" sz="2000" dirty="0" smtClean="0"/>
              <a:t>The Series moved to Three Rivers Stadium in Pittsburgh for the remaining games.  1B Robertson and 3B Richie </a:t>
            </a:r>
            <a:r>
              <a:rPr lang="en-US" sz="2000" dirty="0" err="1" smtClean="0"/>
              <a:t>Hebner</a:t>
            </a:r>
            <a:r>
              <a:rPr lang="en-US" sz="2000" dirty="0" smtClean="0"/>
              <a:t> hit solo HR to power the Pirates to a 2-1 victory.  Pittsburgh leads the Series 2 games to 1. </a:t>
            </a:r>
            <a:endParaRPr lang="en-US" sz="2000" dirty="0"/>
          </a:p>
        </p:txBody>
      </p:sp>
      <p:sp>
        <p:nvSpPr>
          <p:cNvPr id="8" name="TextBox 7"/>
          <p:cNvSpPr txBox="1"/>
          <p:nvPr/>
        </p:nvSpPr>
        <p:spPr>
          <a:xfrm>
            <a:off x="519596" y="5541527"/>
            <a:ext cx="10885823" cy="707886"/>
          </a:xfrm>
          <a:prstGeom prst="rect">
            <a:avLst/>
          </a:prstGeom>
          <a:noFill/>
        </p:spPr>
        <p:txBody>
          <a:bodyPr wrap="square" rtlCol="0">
            <a:spAutoFit/>
          </a:bodyPr>
          <a:lstStyle/>
          <a:p>
            <a:r>
              <a:rPr lang="en-US" sz="2000" dirty="0" smtClean="0"/>
              <a:t>The Pirates won Game 4 by a score of 9-5 and clinched the National League pennant.  </a:t>
            </a:r>
          </a:p>
          <a:p>
            <a:r>
              <a:rPr lang="en-US" sz="2000" dirty="0" smtClean="0"/>
              <a:t>Pirates CF Al Oliver hit a three-run homer in the bottom of the 6</a:t>
            </a:r>
            <a:r>
              <a:rPr lang="en-US" sz="2000" baseline="30000" dirty="0" smtClean="0"/>
              <a:t>th</a:t>
            </a:r>
            <a:r>
              <a:rPr lang="en-US" sz="2000" dirty="0" smtClean="0"/>
              <a:t> that put the Pirates ahead to stay.</a:t>
            </a:r>
            <a:endParaRPr lang="en-US" sz="2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4193" y="0"/>
            <a:ext cx="2041414" cy="282058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384"/>
            <a:ext cx="2035623" cy="2558744"/>
          </a:xfrm>
          <a:prstGeom prst="rect">
            <a:avLst/>
          </a:prstGeom>
        </p:spPr>
      </p:pic>
      <p:sp>
        <p:nvSpPr>
          <p:cNvPr id="9" name="TextBox 8"/>
          <p:cNvSpPr txBox="1"/>
          <p:nvPr/>
        </p:nvSpPr>
        <p:spPr>
          <a:xfrm>
            <a:off x="519596" y="6402954"/>
            <a:ext cx="4950522" cy="369332"/>
          </a:xfrm>
          <a:prstGeom prst="rect">
            <a:avLst/>
          </a:prstGeom>
          <a:noFill/>
        </p:spPr>
        <p:txBody>
          <a:bodyPr wrap="none" rtlCol="0">
            <a:spAutoFit/>
          </a:bodyPr>
          <a:lstStyle/>
          <a:p>
            <a:r>
              <a:rPr lang="en-US" dirty="0">
                <a:hlinkClick r:id="rId5"/>
              </a:rPr>
              <a:t>https://www.youtube.com/watch?v=enjypJWXVQs</a:t>
            </a:r>
            <a:endParaRPr lang="en-US" dirty="0"/>
          </a:p>
        </p:txBody>
      </p:sp>
    </p:spTree>
    <p:extLst>
      <p:ext uri="{BB962C8B-B14F-4D97-AF65-F5344CB8AC3E}">
        <p14:creationId xmlns:p14="http://schemas.microsoft.com/office/powerpoint/2010/main" val="34799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96" y="0"/>
            <a:ext cx="7486069" cy="886408"/>
          </a:xfrm>
        </p:spPr>
        <p:txBody>
          <a:bodyPr>
            <a:normAutofit fontScale="90000"/>
          </a:bodyPr>
          <a:lstStyle/>
          <a:p>
            <a:pPr algn="ctr"/>
            <a:r>
              <a:rPr lang="en-US" sz="6000" b="1" dirty="0" smtClean="0"/>
              <a:t>1971 American League</a:t>
            </a:r>
            <a:endParaRPr lang="en-US" sz="6000" b="1" dirty="0"/>
          </a:p>
        </p:txBody>
      </p:sp>
      <p:sp>
        <p:nvSpPr>
          <p:cNvPr id="11" name="TextBox 10"/>
          <p:cNvSpPr txBox="1"/>
          <p:nvPr/>
        </p:nvSpPr>
        <p:spPr>
          <a:xfrm>
            <a:off x="10478278" y="1492898"/>
            <a:ext cx="184731" cy="369332"/>
          </a:xfrm>
          <a:prstGeom prst="rect">
            <a:avLst/>
          </a:prstGeom>
          <a:noFill/>
        </p:spPr>
        <p:txBody>
          <a:bodyPr wrap="none" rtlCol="0">
            <a:spAutoFit/>
          </a:bodyPr>
          <a:lstStyle/>
          <a:p>
            <a:endParaRPr lang="en-US"/>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71" y="886408"/>
            <a:ext cx="6957073" cy="5943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819" y="443204"/>
            <a:ext cx="4079032" cy="30592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8068" y="3641330"/>
            <a:ext cx="4250533" cy="3188678"/>
          </a:xfrm>
          <a:prstGeom prst="rect">
            <a:avLst/>
          </a:prstGeom>
        </p:spPr>
      </p:pic>
    </p:spTree>
    <p:extLst>
      <p:ext uri="{BB962C8B-B14F-4D97-AF65-F5344CB8AC3E}">
        <p14:creationId xmlns:p14="http://schemas.microsoft.com/office/powerpoint/2010/main" val="30956134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813363" cy="374117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363" y="0"/>
            <a:ext cx="2757780" cy="374117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48" y="3181350"/>
            <a:ext cx="2543175" cy="367665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7053" y="3254938"/>
            <a:ext cx="2667033" cy="379970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2578" y="0"/>
            <a:ext cx="3741174" cy="374117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3075" y="0"/>
            <a:ext cx="2723355" cy="374117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5103" y="3352800"/>
            <a:ext cx="3800168" cy="380016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4929" y="3352800"/>
            <a:ext cx="2504173" cy="3532824"/>
          </a:xfrm>
          <a:prstGeom prst="rect">
            <a:avLst/>
          </a:prstGeom>
        </p:spPr>
      </p:pic>
      <p:sp>
        <p:nvSpPr>
          <p:cNvPr id="12" name="TextBox 11"/>
          <p:cNvSpPr txBox="1"/>
          <p:nvPr/>
        </p:nvSpPr>
        <p:spPr>
          <a:xfrm>
            <a:off x="6015385" y="105757"/>
            <a:ext cx="461986" cy="6494085"/>
          </a:xfrm>
          <a:prstGeom prst="rect">
            <a:avLst/>
          </a:prstGeom>
          <a:noFill/>
        </p:spPr>
        <p:txBody>
          <a:bodyPr wrap="none" rtlCol="0">
            <a:spAutoFit/>
          </a:bodyPr>
          <a:lstStyle/>
          <a:p>
            <a:pPr algn="ctr"/>
            <a:r>
              <a:rPr lang="en-US" sz="3200" b="1" dirty="0" smtClean="0"/>
              <a:t>O</a:t>
            </a:r>
          </a:p>
          <a:p>
            <a:pPr algn="ctr"/>
            <a:r>
              <a:rPr lang="en-US" sz="3200" b="1" dirty="0" smtClean="0"/>
              <a:t>R</a:t>
            </a:r>
          </a:p>
          <a:p>
            <a:pPr algn="ctr"/>
            <a:r>
              <a:rPr lang="en-US" sz="3200" b="1" dirty="0" smtClean="0"/>
              <a:t>I</a:t>
            </a:r>
          </a:p>
          <a:p>
            <a:pPr algn="ctr"/>
            <a:r>
              <a:rPr lang="en-US" sz="3200" b="1" dirty="0" smtClean="0"/>
              <a:t>O</a:t>
            </a:r>
          </a:p>
          <a:p>
            <a:pPr algn="ctr"/>
            <a:r>
              <a:rPr lang="en-US" sz="3200" b="1" dirty="0" smtClean="0"/>
              <a:t>L</a:t>
            </a:r>
          </a:p>
          <a:p>
            <a:pPr algn="ctr"/>
            <a:r>
              <a:rPr lang="en-US" sz="3200" b="1" dirty="0" smtClean="0"/>
              <a:t>E</a:t>
            </a:r>
          </a:p>
          <a:p>
            <a:pPr algn="ctr"/>
            <a:r>
              <a:rPr lang="en-US" sz="3200" b="1" dirty="0" smtClean="0"/>
              <a:t>S</a:t>
            </a:r>
          </a:p>
          <a:p>
            <a:pPr algn="ctr"/>
            <a:endParaRPr lang="en-US" sz="3200" b="1" dirty="0"/>
          </a:p>
          <a:p>
            <a:pPr algn="ctr"/>
            <a:r>
              <a:rPr lang="en-US" sz="3200" b="1" dirty="0" smtClean="0"/>
              <a:t>S</a:t>
            </a:r>
          </a:p>
          <a:p>
            <a:pPr algn="ctr"/>
            <a:r>
              <a:rPr lang="en-US" sz="3200" b="1" dirty="0" smtClean="0"/>
              <a:t>T</a:t>
            </a:r>
          </a:p>
          <a:p>
            <a:pPr algn="ctr"/>
            <a:r>
              <a:rPr lang="en-US" sz="3200" b="1" dirty="0" smtClean="0"/>
              <a:t>A</a:t>
            </a:r>
          </a:p>
          <a:p>
            <a:pPr algn="ctr"/>
            <a:r>
              <a:rPr lang="en-US" sz="3200" b="1" dirty="0" smtClean="0"/>
              <a:t>R</a:t>
            </a:r>
          </a:p>
          <a:p>
            <a:pPr algn="ctr"/>
            <a:r>
              <a:rPr lang="en-US" sz="3200" b="1" dirty="0"/>
              <a:t>S</a:t>
            </a:r>
          </a:p>
        </p:txBody>
      </p:sp>
    </p:spTree>
    <p:extLst>
      <p:ext uri="{BB962C8B-B14F-4D97-AF65-F5344CB8AC3E}">
        <p14:creationId xmlns:p14="http://schemas.microsoft.com/office/powerpoint/2010/main" val="1888372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97649" y="4523112"/>
            <a:ext cx="2346733" cy="1446550"/>
          </a:xfrm>
          <a:prstGeom prst="rect">
            <a:avLst/>
          </a:prstGeom>
          <a:noFill/>
        </p:spPr>
        <p:txBody>
          <a:bodyPr wrap="none" rtlCol="0">
            <a:spAutoFit/>
          </a:bodyPr>
          <a:lstStyle/>
          <a:p>
            <a:pPr algn="ctr"/>
            <a:r>
              <a:rPr lang="en-US" sz="4400" b="1" dirty="0" smtClean="0"/>
              <a:t>Key</a:t>
            </a:r>
          </a:p>
          <a:p>
            <a:pPr algn="ctr"/>
            <a:r>
              <a:rPr lang="en-US" sz="4400" b="1" dirty="0" smtClean="0"/>
              <a:t> Athletics</a:t>
            </a:r>
            <a:endParaRPr lang="en-US" sz="4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5774" y="-10816"/>
            <a:ext cx="2815242" cy="39230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9" y="0"/>
            <a:ext cx="2793107" cy="39122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136" y="2906218"/>
            <a:ext cx="2804259" cy="39517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0311" y="0"/>
            <a:ext cx="2831690" cy="400670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794" y="-1"/>
            <a:ext cx="2877111" cy="411015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3964" y="3760549"/>
            <a:ext cx="2399435" cy="3328509"/>
          </a:xfrm>
          <a:prstGeom prst="rect">
            <a:avLst/>
          </a:prstGeom>
        </p:spPr>
      </p:pic>
    </p:spTree>
    <p:extLst>
      <p:ext uri="{BB962C8B-B14F-4D97-AF65-F5344CB8AC3E}">
        <p14:creationId xmlns:p14="http://schemas.microsoft.com/office/powerpoint/2010/main" val="9592455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96" y="0"/>
            <a:ext cx="10515600" cy="886408"/>
          </a:xfrm>
        </p:spPr>
        <p:txBody>
          <a:bodyPr>
            <a:normAutofit fontScale="90000"/>
          </a:bodyPr>
          <a:lstStyle/>
          <a:p>
            <a:pPr algn="ctr"/>
            <a:r>
              <a:rPr lang="en-US" sz="6000" b="1" dirty="0" smtClean="0"/>
              <a:t>1971 ALCS</a:t>
            </a:r>
            <a:endParaRPr lang="en-US" sz="6000" b="1" dirty="0"/>
          </a:p>
        </p:txBody>
      </p:sp>
      <p:sp>
        <p:nvSpPr>
          <p:cNvPr id="11" name="TextBox 10"/>
          <p:cNvSpPr txBox="1"/>
          <p:nvPr/>
        </p:nvSpPr>
        <p:spPr>
          <a:xfrm>
            <a:off x="10478278" y="1492898"/>
            <a:ext cx="184731" cy="369332"/>
          </a:xfrm>
          <a:prstGeom prst="rect">
            <a:avLst/>
          </a:prstGeom>
          <a:noFill/>
        </p:spPr>
        <p:txBody>
          <a:bodyPr wrap="none" rtlCol="0">
            <a:spAutoFit/>
          </a:bodyPr>
          <a:lstStyle/>
          <a:p>
            <a:endParaRPr lang="en-US"/>
          </a:p>
        </p:txBody>
      </p:sp>
      <p:sp>
        <p:nvSpPr>
          <p:cNvPr id="3" name="TextBox 2"/>
          <p:cNvSpPr txBox="1"/>
          <p:nvPr/>
        </p:nvSpPr>
        <p:spPr>
          <a:xfrm>
            <a:off x="3074144" y="891792"/>
            <a:ext cx="5692969" cy="3293209"/>
          </a:xfrm>
          <a:prstGeom prst="rect">
            <a:avLst/>
          </a:prstGeom>
          <a:noFill/>
        </p:spPr>
        <p:txBody>
          <a:bodyPr wrap="none" rtlCol="0">
            <a:spAutoFit/>
          </a:bodyPr>
          <a:lstStyle/>
          <a:p>
            <a:pPr algn="ctr"/>
            <a:r>
              <a:rPr lang="en-US" sz="3600" b="1" dirty="0" smtClean="0"/>
              <a:t>The ALCS opened</a:t>
            </a:r>
          </a:p>
          <a:p>
            <a:pPr algn="ctr"/>
            <a:r>
              <a:rPr lang="en-US" sz="3600" b="1" dirty="0" smtClean="0"/>
              <a:t> Sunday, Oct. 3 </a:t>
            </a:r>
          </a:p>
          <a:p>
            <a:pPr algn="ctr"/>
            <a:r>
              <a:rPr lang="en-US" sz="3600" b="1" dirty="0" smtClean="0"/>
              <a:t>at Memorial Stadium</a:t>
            </a:r>
          </a:p>
          <a:p>
            <a:pPr algn="ctr"/>
            <a:r>
              <a:rPr lang="en-US" sz="3600" b="1" dirty="0" smtClean="0"/>
              <a:t> in Baltimore </a:t>
            </a:r>
          </a:p>
          <a:p>
            <a:pPr algn="ctr"/>
            <a:endParaRPr lang="en-US" sz="3600" b="1" dirty="0" smtClean="0"/>
          </a:p>
          <a:p>
            <a:endParaRPr lang="en-US" sz="2800" dirty="0"/>
          </a:p>
        </p:txBody>
      </p:sp>
      <p:sp>
        <p:nvSpPr>
          <p:cNvPr id="4" name="TextBox 3"/>
          <p:cNvSpPr txBox="1"/>
          <p:nvPr/>
        </p:nvSpPr>
        <p:spPr>
          <a:xfrm>
            <a:off x="816116" y="2625213"/>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50"/>
            <a:ext cx="3754260" cy="281569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2" y="0"/>
            <a:ext cx="3991897" cy="2994654"/>
          </a:xfrm>
          <a:prstGeom prst="rect">
            <a:avLst/>
          </a:prstGeom>
        </p:spPr>
      </p:pic>
      <p:sp>
        <p:nvSpPr>
          <p:cNvPr id="5" name="TextBox 4"/>
          <p:cNvSpPr txBox="1"/>
          <p:nvPr/>
        </p:nvSpPr>
        <p:spPr>
          <a:xfrm>
            <a:off x="1263768" y="3395392"/>
            <a:ext cx="8789073" cy="400110"/>
          </a:xfrm>
          <a:prstGeom prst="rect">
            <a:avLst/>
          </a:prstGeom>
          <a:noFill/>
        </p:spPr>
        <p:txBody>
          <a:bodyPr wrap="none" rtlCol="0">
            <a:spAutoFit/>
          </a:bodyPr>
          <a:lstStyle/>
          <a:p>
            <a:r>
              <a:rPr lang="en-US" sz="2000" dirty="0" smtClean="0"/>
              <a:t>The Orioles scored four runs in the bottom of the 7</a:t>
            </a:r>
            <a:r>
              <a:rPr lang="en-US" sz="2000" baseline="30000" dirty="0" smtClean="0"/>
              <a:t>th</a:t>
            </a:r>
            <a:r>
              <a:rPr lang="en-US" sz="2000" dirty="0" smtClean="0"/>
              <a:t> inning to take the opener 5-3.</a:t>
            </a:r>
            <a:endParaRPr lang="en-US" sz="2000" dirty="0"/>
          </a:p>
        </p:txBody>
      </p:sp>
      <p:sp>
        <p:nvSpPr>
          <p:cNvPr id="8" name="TextBox 7"/>
          <p:cNvSpPr txBox="1"/>
          <p:nvPr/>
        </p:nvSpPr>
        <p:spPr>
          <a:xfrm>
            <a:off x="1263768" y="4014136"/>
            <a:ext cx="9214510" cy="400110"/>
          </a:xfrm>
          <a:prstGeom prst="rect">
            <a:avLst/>
          </a:prstGeom>
          <a:noFill/>
        </p:spPr>
        <p:txBody>
          <a:bodyPr wrap="none" rtlCol="0">
            <a:spAutoFit/>
          </a:bodyPr>
          <a:lstStyle/>
          <a:p>
            <a:r>
              <a:rPr lang="en-US" sz="2000" dirty="0" smtClean="0"/>
              <a:t>Orioles 1B Boog Powell hit two homers, powering Baltimore to a 5-1 victory in Game 2.</a:t>
            </a:r>
            <a:endParaRPr lang="en-US" sz="2000" dirty="0"/>
          </a:p>
        </p:txBody>
      </p:sp>
      <p:sp>
        <p:nvSpPr>
          <p:cNvPr id="9" name="TextBox 8"/>
          <p:cNvSpPr txBox="1"/>
          <p:nvPr/>
        </p:nvSpPr>
        <p:spPr>
          <a:xfrm>
            <a:off x="2770333" y="4609468"/>
            <a:ext cx="7224029" cy="400110"/>
          </a:xfrm>
          <a:prstGeom prst="rect">
            <a:avLst/>
          </a:prstGeom>
          <a:noFill/>
        </p:spPr>
        <p:txBody>
          <a:bodyPr wrap="none" rtlCol="0">
            <a:spAutoFit/>
          </a:bodyPr>
          <a:lstStyle/>
          <a:p>
            <a:r>
              <a:rPr lang="en-US" sz="2000" dirty="0" smtClean="0"/>
              <a:t>The Series moved to Oakland-Alameda County Stadium for Game 3.</a:t>
            </a:r>
            <a:endParaRPr lang="en-US" sz="2000" dirty="0"/>
          </a:p>
        </p:txBody>
      </p:sp>
      <p:sp>
        <p:nvSpPr>
          <p:cNvPr id="10" name="TextBox 9"/>
          <p:cNvSpPr txBox="1"/>
          <p:nvPr/>
        </p:nvSpPr>
        <p:spPr>
          <a:xfrm>
            <a:off x="1263768" y="5215094"/>
            <a:ext cx="10237161" cy="400110"/>
          </a:xfrm>
          <a:prstGeom prst="rect">
            <a:avLst/>
          </a:prstGeom>
          <a:noFill/>
        </p:spPr>
        <p:txBody>
          <a:bodyPr wrap="none" rtlCol="0">
            <a:spAutoFit/>
          </a:bodyPr>
          <a:lstStyle/>
          <a:p>
            <a:r>
              <a:rPr lang="en-US" sz="2000" dirty="0" smtClean="0"/>
              <a:t>The Orioles pounded out 12 hits for a 5-3 win, winning the AL Pennant with a sweep of the ALCS.</a:t>
            </a:r>
            <a:endParaRPr lang="en-US" sz="2000" dirty="0"/>
          </a:p>
        </p:txBody>
      </p:sp>
    </p:spTree>
    <p:extLst>
      <p:ext uri="{BB962C8B-B14F-4D97-AF65-F5344CB8AC3E}">
        <p14:creationId xmlns:p14="http://schemas.microsoft.com/office/powerpoint/2010/main" val="145331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77" y="71826"/>
            <a:ext cx="10515600" cy="1325563"/>
          </a:xfrm>
        </p:spPr>
        <p:txBody>
          <a:bodyPr>
            <a:normAutofit/>
          </a:bodyPr>
          <a:lstStyle/>
          <a:p>
            <a:pPr algn="ctr"/>
            <a:r>
              <a:rPr lang="en-US" sz="6000" b="1" dirty="0" smtClean="0"/>
              <a:t>1971 </a:t>
            </a:r>
            <a:r>
              <a:rPr lang="en-US" sz="6000" b="1" dirty="0"/>
              <a:t>World Series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33" y="1495712"/>
            <a:ext cx="4447174" cy="33353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0439" y="1126814"/>
            <a:ext cx="3201535" cy="4423496"/>
          </a:xfrm>
          <a:prstGeom prst="rect">
            <a:avLst/>
          </a:prstGeom>
        </p:spPr>
      </p:pic>
      <p:sp>
        <p:nvSpPr>
          <p:cNvPr id="5" name="TextBox 4"/>
          <p:cNvSpPr txBox="1"/>
          <p:nvPr/>
        </p:nvSpPr>
        <p:spPr>
          <a:xfrm>
            <a:off x="5604388" y="2273520"/>
            <a:ext cx="1360694" cy="1200329"/>
          </a:xfrm>
          <a:prstGeom prst="rect">
            <a:avLst/>
          </a:prstGeom>
          <a:noFill/>
        </p:spPr>
        <p:txBody>
          <a:bodyPr wrap="none" rtlCol="0">
            <a:spAutoFit/>
          </a:bodyPr>
          <a:lstStyle/>
          <a:p>
            <a:r>
              <a:rPr lang="en-US" sz="7200" dirty="0" smtClean="0"/>
              <a:t>VS.</a:t>
            </a:r>
            <a:endParaRPr lang="en-US" sz="7200" dirty="0"/>
          </a:p>
        </p:txBody>
      </p:sp>
      <p:sp>
        <p:nvSpPr>
          <p:cNvPr id="6" name="TextBox 5"/>
          <p:cNvSpPr txBox="1"/>
          <p:nvPr/>
        </p:nvSpPr>
        <p:spPr>
          <a:xfrm>
            <a:off x="105534" y="5765945"/>
            <a:ext cx="11857285" cy="584775"/>
          </a:xfrm>
          <a:prstGeom prst="rect">
            <a:avLst/>
          </a:prstGeom>
          <a:noFill/>
        </p:spPr>
        <p:txBody>
          <a:bodyPr wrap="none" rtlCol="0">
            <a:spAutoFit/>
          </a:bodyPr>
          <a:lstStyle/>
          <a:p>
            <a:r>
              <a:rPr lang="en-US" sz="3200" b="1" dirty="0" smtClean="0"/>
              <a:t>The Series opened on October 9</a:t>
            </a:r>
            <a:r>
              <a:rPr lang="en-US" sz="3200" b="1" baseline="30000" dirty="0" smtClean="0"/>
              <a:t>th</a:t>
            </a:r>
            <a:r>
              <a:rPr lang="en-US" sz="3200" b="1" dirty="0" smtClean="0"/>
              <a:t> at Memorial Stadium in Baltimore.</a:t>
            </a:r>
            <a:endParaRPr lang="en-US" sz="3200" b="1" dirty="0"/>
          </a:p>
        </p:txBody>
      </p:sp>
    </p:spTree>
    <p:extLst>
      <p:ext uri="{BB962C8B-B14F-4D97-AF65-F5344CB8AC3E}">
        <p14:creationId xmlns:p14="http://schemas.microsoft.com/office/powerpoint/2010/main" val="2076975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2980" y="130628"/>
            <a:ext cx="8823056" cy="1569660"/>
          </a:xfrm>
          <a:prstGeom prst="rect">
            <a:avLst/>
          </a:prstGeom>
          <a:noFill/>
        </p:spPr>
        <p:txBody>
          <a:bodyPr wrap="none" rtlCol="0">
            <a:spAutoFit/>
          </a:bodyPr>
          <a:lstStyle/>
          <a:p>
            <a:r>
              <a:rPr lang="en-US" sz="9600" b="1" dirty="0" smtClean="0"/>
              <a:t>26</a:t>
            </a:r>
            <a:r>
              <a:rPr lang="en-US" sz="9600" b="1" baseline="30000" dirty="0" smtClean="0"/>
              <a:t>th</a:t>
            </a:r>
            <a:r>
              <a:rPr lang="en-US" sz="9600" b="1" dirty="0" smtClean="0"/>
              <a:t> Amendment</a:t>
            </a:r>
            <a:endParaRPr lang="en-US" sz="96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0849" y="1474237"/>
            <a:ext cx="7585788" cy="4267006"/>
          </a:xfrm>
          <a:prstGeom prst="rect">
            <a:avLst/>
          </a:prstGeom>
        </p:spPr>
      </p:pic>
      <p:sp>
        <p:nvSpPr>
          <p:cNvPr id="5" name="TextBox 4"/>
          <p:cNvSpPr txBox="1"/>
          <p:nvPr/>
        </p:nvSpPr>
        <p:spPr>
          <a:xfrm>
            <a:off x="1007706" y="5741243"/>
            <a:ext cx="9380132" cy="923330"/>
          </a:xfrm>
          <a:prstGeom prst="rect">
            <a:avLst/>
          </a:prstGeom>
          <a:noFill/>
        </p:spPr>
        <p:txBody>
          <a:bodyPr wrap="none" rtlCol="0">
            <a:spAutoFit/>
          </a:bodyPr>
          <a:lstStyle/>
          <a:p>
            <a:r>
              <a:rPr lang="en-US" sz="5400" b="1" dirty="0" smtClean="0"/>
              <a:t>Lowers voting age from 21 to 18</a:t>
            </a:r>
            <a:endParaRPr lang="en-US" sz="5400" b="1" dirty="0"/>
          </a:p>
        </p:txBody>
      </p:sp>
    </p:spTree>
    <p:extLst>
      <p:ext uri="{BB962C8B-B14F-4D97-AF65-F5344CB8AC3E}">
        <p14:creationId xmlns:p14="http://schemas.microsoft.com/office/powerpoint/2010/main" val="2008334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12602" y="182944"/>
            <a:ext cx="8395440" cy="923330"/>
          </a:xfrm>
          <a:prstGeom prst="rect">
            <a:avLst/>
          </a:prstGeom>
          <a:noFill/>
        </p:spPr>
        <p:txBody>
          <a:bodyPr wrap="none" rtlCol="0">
            <a:spAutoFit/>
          </a:bodyPr>
          <a:lstStyle/>
          <a:p>
            <a:pPr algn="ctr"/>
            <a:r>
              <a:rPr lang="en-US" sz="5400" b="1" dirty="0" smtClean="0"/>
              <a:t>1971 World Series Highlights</a:t>
            </a:r>
            <a:endParaRPr lang="en-US" sz="5400" b="1" dirty="0"/>
          </a:p>
        </p:txBody>
      </p:sp>
      <p:sp>
        <p:nvSpPr>
          <p:cNvPr id="12" name="TextBox 11"/>
          <p:cNvSpPr txBox="1"/>
          <p:nvPr/>
        </p:nvSpPr>
        <p:spPr>
          <a:xfrm>
            <a:off x="6018245" y="2463282"/>
            <a:ext cx="184731" cy="369332"/>
          </a:xfrm>
          <a:prstGeom prst="rect">
            <a:avLst/>
          </a:prstGeom>
          <a:noFill/>
        </p:spPr>
        <p:txBody>
          <a:bodyPr wrap="none" rtlCol="0">
            <a:spAutoFit/>
          </a:bodyPr>
          <a:lstStyle/>
          <a:p>
            <a:endParaRPr lang="en-US" dirty="0"/>
          </a:p>
        </p:txBody>
      </p:sp>
      <p:sp>
        <p:nvSpPr>
          <p:cNvPr id="2" name="TextBox 1"/>
          <p:cNvSpPr txBox="1"/>
          <p:nvPr/>
        </p:nvSpPr>
        <p:spPr>
          <a:xfrm>
            <a:off x="1451393" y="3030132"/>
            <a:ext cx="8310032" cy="707886"/>
          </a:xfrm>
          <a:prstGeom prst="rect">
            <a:avLst/>
          </a:prstGeom>
          <a:noFill/>
        </p:spPr>
        <p:txBody>
          <a:bodyPr wrap="none" rtlCol="0">
            <a:spAutoFit/>
          </a:bodyPr>
          <a:lstStyle/>
          <a:p>
            <a:r>
              <a:rPr lang="en-US" sz="2000" b="1" dirty="0" smtClean="0"/>
              <a:t>Game 4 was the first World Series Game played at night!  </a:t>
            </a:r>
          </a:p>
          <a:p>
            <a:r>
              <a:rPr lang="en-US" sz="2000" b="1" dirty="0"/>
              <a:t>	</a:t>
            </a:r>
            <a:r>
              <a:rPr lang="en-US" sz="2000" b="1" dirty="0" smtClean="0"/>
              <a:t>		The Pirates took the game 4-3 with a 14-hit attack.</a:t>
            </a:r>
            <a:endParaRPr lang="en-US" sz="2000" b="1" dirty="0"/>
          </a:p>
        </p:txBody>
      </p:sp>
      <p:sp>
        <p:nvSpPr>
          <p:cNvPr id="4" name="TextBox 3"/>
          <p:cNvSpPr txBox="1"/>
          <p:nvPr/>
        </p:nvSpPr>
        <p:spPr>
          <a:xfrm>
            <a:off x="1451393" y="1186583"/>
            <a:ext cx="7872220" cy="400110"/>
          </a:xfrm>
          <a:prstGeom prst="rect">
            <a:avLst/>
          </a:prstGeom>
          <a:noFill/>
        </p:spPr>
        <p:txBody>
          <a:bodyPr wrap="none" rtlCol="0">
            <a:spAutoFit/>
          </a:bodyPr>
          <a:lstStyle/>
          <a:p>
            <a:r>
              <a:rPr lang="en-US" sz="2000" b="1" dirty="0" smtClean="0"/>
              <a:t>The Orioles took the first two games at home by scores of 5-3 and 11-3.  </a:t>
            </a:r>
            <a:endParaRPr lang="en-US" sz="2000" b="1" dirty="0"/>
          </a:p>
        </p:txBody>
      </p:sp>
      <p:sp>
        <p:nvSpPr>
          <p:cNvPr id="5" name="TextBox 4"/>
          <p:cNvSpPr txBox="1"/>
          <p:nvPr/>
        </p:nvSpPr>
        <p:spPr>
          <a:xfrm>
            <a:off x="1451393" y="1792294"/>
            <a:ext cx="6252417" cy="400110"/>
          </a:xfrm>
          <a:prstGeom prst="rect">
            <a:avLst/>
          </a:prstGeom>
          <a:noFill/>
        </p:spPr>
        <p:txBody>
          <a:bodyPr wrap="none" rtlCol="0">
            <a:spAutoFit/>
          </a:bodyPr>
          <a:lstStyle/>
          <a:p>
            <a:r>
              <a:rPr lang="en-US" sz="2000" b="1" dirty="0" smtClean="0"/>
              <a:t>The Series moved to Pittsburgh for the next three games.</a:t>
            </a:r>
            <a:endParaRPr lang="en-US" sz="2000" b="1" dirty="0"/>
          </a:p>
        </p:txBody>
      </p:sp>
      <p:sp>
        <p:nvSpPr>
          <p:cNvPr id="6" name="TextBox 5"/>
          <p:cNvSpPr txBox="1"/>
          <p:nvPr/>
        </p:nvSpPr>
        <p:spPr>
          <a:xfrm>
            <a:off x="1451393" y="2426602"/>
            <a:ext cx="7564700" cy="369332"/>
          </a:xfrm>
          <a:prstGeom prst="rect">
            <a:avLst/>
          </a:prstGeom>
          <a:noFill/>
        </p:spPr>
        <p:txBody>
          <a:bodyPr wrap="none" rtlCol="0">
            <a:spAutoFit/>
          </a:bodyPr>
          <a:lstStyle/>
          <a:p>
            <a:r>
              <a:rPr lang="en-US" b="1" dirty="0" smtClean="0"/>
              <a:t>Behind 1B Bob Robertson’s 3-run HR, the Pirates won Game 3 by score of 5-1.</a:t>
            </a:r>
            <a:endParaRPr lang="en-US" b="1" dirty="0"/>
          </a:p>
        </p:txBody>
      </p:sp>
      <p:sp>
        <p:nvSpPr>
          <p:cNvPr id="7" name="TextBox 6"/>
          <p:cNvSpPr txBox="1"/>
          <p:nvPr/>
        </p:nvSpPr>
        <p:spPr>
          <a:xfrm>
            <a:off x="1451393" y="3972216"/>
            <a:ext cx="9992544" cy="400110"/>
          </a:xfrm>
          <a:prstGeom prst="rect">
            <a:avLst/>
          </a:prstGeom>
          <a:noFill/>
        </p:spPr>
        <p:txBody>
          <a:bodyPr wrap="none" rtlCol="0">
            <a:spAutoFit/>
          </a:bodyPr>
          <a:lstStyle/>
          <a:p>
            <a:r>
              <a:rPr lang="en-US" sz="2000" b="1" dirty="0" smtClean="0"/>
              <a:t>Pirates reliever Nelson </a:t>
            </a:r>
            <a:r>
              <a:rPr lang="en-US" sz="2000" b="1" dirty="0" err="1" smtClean="0"/>
              <a:t>Briles</a:t>
            </a:r>
            <a:r>
              <a:rPr lang="en-US" sz="2000" b="1" dirty="0" smtClean="0"/>
              <a:t> started Game 5 and threw a 2-hitter.  The Pirates win again 4-0.</a:t>
            </a:r>
            <a:endParaRPr lang="en-US" sz="2000" b="1" dirty="0"/>
          </a:p>
        </p:txBody>
      </p:sp>
      <p:sp>
        <p:nvSpPr>
          <p:cNvPr id="8" name="TextBox 7"/>
          <p:cNvSpPr txBox="1"/>
          <p:nvPr/>
        </p:nvSpPr>
        <p:spPr>
          <a:xfrm>
            <a:off x="1451393" y="4606524"/>
            <a:ext cx="8917858" cy="707886"/>
          </a:xfrm>
          <a:prstGeom prst="rect">
            <a:avLst/>
          </a:prstGeom>
          <a:noFill/>
        </p:spPr>
        <p:txBody>
          <a:bodyPr wrap="square" rtlCol="0">
            <a:spAutoFit/>
          </a:bodyPr>
          <a:lstStyle/>
          <a:p>
            <a:r>
              <a:rPr lang="en-US" sz="2000" b="1" dirty="0" smtClean="0"/>
              <a:t>The Series moves back to Baltimore for Game 6.  </a:t>
            </a:r>
          </a:p>
          <a:p>
            <a:r>
              <a:rPr lang="en-US" sz="2000" b="1" dirty="0" smtClean="0"/>
              <a:t>	The Orioles win a nail-biter 3-2 in 10 innings, forcing a deciding Game 7.</a:t>
            </a:r>
            <a:endParaRPr lang="en-US" sz="2000" b="1" dirty="0"/>
          </a:p>
        </p:txBody>
      </p:sp>
      <p:sp>
        <p:nvSpPr>
          <p:cNvPr id="9" name="TextBox 8"/>
          <p:cNvSpPr txBox="1"/>
          <p:nvPr/>
        </p:nvSpPr>
        <p:spPr>
          <a:xfrm>
            <a:off x="1370409" y="5548608"/>
            <a:ext cx="8034187" cy="707886"/>
          </a:xfrm>
          <a:prstGeom prst="rect">
            <a:avLst/>
          </a:prstGeom>
          <a:noFill/>
        </p:spPr>
        <p:txBody>
          <a:bodyPr wrap="none" rtlCol="0">
            <a:spAutoFit/>
          </a:bodyPr>
          <a:lstStyle/>
          <a:p>
            <a:r>
              <a:rPr lang="en-US" sz="2000" b="1" dirty="0" smtClean="0"/>
              <a:t>In another tight game, the Pirates win 2-1 and clinch the World Series.  </a:t>
            </a:r>
          </a:p>
          <a:p>
            <a:r>
              <a:rPr lang="en-US" sz="2000" b="1" dirty="0" smtClean="0"/>
              <a:t>Roberto Clemente’s HR puts the Pirates ahead to stay:</a:t>
            </a:r>
            <a:endParaRPr lang="en-US" sz="2000" b="1" dirty="0"/>
          </a:p>
        </p:txBody>
      </p:sp>
      <p:sp>
        <p:nvSpPr>
          <p:cNvPr id="10" name="TextBox 9"/>
          <p:cNvSpPr txBox="1"/>
          <p:nvPr/>
        </p:nvSpPr>
        <p:spPr>
          <a:xfrm>
            <a:off x="7207879" y="5579385"/>
            <a:ext cx="4984121" cy="646331"/>
          </a:xfrm>
          <a:prstGeom prst="rect">
            <a:avLst/>
          </a:prstGeom>
          <a:noFill/>
        </p:spPr>
        <p:txBody>
          <a:bodyPr wrap="none" rtlCol="0">
            <a:spAutoFit/>
          </a:bodyPr>
          <a:lstStyle/>
          <a:p>
            <a:endParaRPr lang="en-US" dirty="0" smtClean="0"/>
          </a:p>
          <a:p>
            <a:r>
              <a:rPr lang="en-US" dirty="0">
                <a:hlinkClick r:id="rId3"/>
              </a:rPr>
              <a:t>https://www.youtube.com/watch?v=y3V6hfAUU9g</a:t>
            </a:r>
            <a:endParaRPr lang="en-US" dirty="0"/>
          </a:p>
        </p:txBody>
      </p:sp>
    </p:spTree>
    <p:extLst>
      <p:ext uri="{BB962C8B-B14F-4D97-AF65-F5344CB8AC3E}">
        <p14:creationId xmlns:p14="http://schemas.microsoft.com/office/powerpoint/2010/main" val="345125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155"/>
            <a:ext cx="5329084" cy="1325563"/>
          </a:xfrm>
        </p:spPr>
        <p:txBody>
          <a:bodyPr>
            <a:normAutofit fontScale="90000"/>
          </a:bodyPr>
          <a:lstStyle/>
          <a:p>
            <a:pPr algn="ctr"/>
            <a:r>
              <a:rPr lang="en-US" sz="6000" b="1" dirty="0" smtClean="0"/>
              <a:t>1971 </a:t>
            </a:r>
            <a:r>
              <a:rPr lang="en-US" sz="6000" b="1" dirty="0"/>
              <a:t>World Series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188" y="1271225"/>
            <a:ext cx="2261420" cy="31245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713" y="0"/>
            <a:ext cx="5494947" cy="5494947"/>
          </a:xfrm>
          <a:prstGeom prst="rect">
            <a:avLst/>
          </a:prstGeom>
        </p:spPr>
      </p:pic>
      <p:sp>
        <p:nvSpPr>
          <p:cNvPr id="8" name="TextBox 7"/>
          <p:cNvSpPr txBox="1"/>
          <p:nvPr/>
        </p:nvSpPr>
        <p:spPr>
          <a:xfrm>
            <a:off x="5065686" y="5617665"/>
            <a:ext cx="6910610" cy="1015663"/>
          </a:xfrm>
          <a:prstGeom prst="rect">
            <a:avLst/>
          </a:prstGeom>
          <a:noFill/>
        </p:spPr>
        <p:txBody>
          <a:bodyPr wrap="none" rtlCol="0">
            <a:spAutoFit/>
          </a:bodyPr>
          <a:lstStyle/>
          <a:p>
            <a:r>
              <a:rPr lang="en-US" sz="4000" b="1" dirty="0" smtClean="0"/>
              <a:t>Roberto Clemente </a:t>
            </a:r>
            <a:r>
              <a:rPr lang="en-US" sz="2000" dirty="0" smtClean="0"/>
              <a:t>was the World Series MVP</a:t>
            </a:r>
          </a:p>
          <a:p>
            <a:r>
              <a:rPr lang="en-US" sz="2000" dirty="0" smtClean="0"/>
              <a:t>He batted .414 with 12 hits, 2 HR, and 4 RBI</a:t>
            </a:r>
            <a:r>
              <a:rPr lang="en-US" sz="2000" dirty="0"/>
              <a:t>.</a:t>
            </a:r>
          </a:p>
        </p:txBody>
      </p:sp>
      <p:sp>
        <p:nvSpPr>
          <p:cNvPr id="9" name="TextBox 8"/>
          <p:cNvSpPr txBox="1"/>
          <p:nvPr/>
        </p:nvSpPr>
        <p:spPr>
          <a:xfrm>
            <a:off x="28488" y="4395783"/>
            <a:ext cx="4960525" cy="1569660"/>
          </a:xfrm>
          <a:prstGeom prst="rect">
            <a:avLst/>
          </a:prstGeom>
          <a:noFill/>
        </p:spPr>
        <p:txBody>
          <a:bodyPr wrap="none" rtlCol="0">
            <a:spAutoFit/>
          </a:bodyPr>
          <a:lstStyle/>
          <a:p>
            <a:r>
              <a:rPr lang="en-US" sz="2400" dirty="0" smtClean="0"/>
              <a:t>The Pirates won their 4</a:t>
            </a:r>
            <a:r>
              <a:rPr lang="en-US" sz="2400" baseline="30000" dirty="0" smtClean="0"/>
              <a:t>th</a:t>
            </a:r>
            <a:r>
              <a:rPr lang="en-US" sz="2400" dirty="0" smtClean="0"/>
              <a:t> World Series</a:t>
            </a:r>
          </a:p>
          <a:p>
            <a:endParaRPr lang="en-US" sz="2400" dirty="0"/>
          </a:p>
          <a:p>
            <a:r>
              <a:rPr lang="en-US" sz="2400" dirty="0" smtClean="0"/>
              <a:t>Dating back to the first modern day</a:t>
            </a:r>
          </a:p>
          <a:p>
            <a:r>
              <a:rPr lang="en-US" sz="2400" dirty="0" smtClean="0"/>
              <a:t>World Series in 1903</a:t>
            </a:r>
            <a:endParaRPr lang="en-US" sz="2400" dirty="0"/>
          </a:p>
        </p:txBody>
      </p:sp>
      <p:sp>
        <p:nvSpPr>
          <p:cNvPr id="5" name="TextBox 4"/>
          <p:cNvSpPr txBox="1"/>
          <p:nvPr/>
        </p:nvSpPr>
        <p:spPr>
          <a:xfrm>
            <a:off x="10097729" y="612549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24320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4750" y="4451331"/>
            <a:ext cx="8836009" cy="2400657"/>
          </a:xfrm>
          <a:prstGeom prst="rect">
            <a:avLst/>
          </a:prstGeom>
          <a:noFill/>
        </p:spPr>
        <p:txBody>
          <a:bodyPr wrap="none" rtlCol="0">
            <a:spAutoFit/>
          </a:bodyPr>
          <a:lstStyle/>
          <a:p>
            <a:pPr algn="ctr"/>
            <a:r>
              <a:rPr lang="en-US" sz="6600" dirty="0" smtClean="0"/>
              <a:t>Extra Innings!</a:t>
            </a:r>
          </a:p>
          <a:p>
            <a:pPr algn="ctr"/>
            <a:endParaRPr lang="en-US" sz="3600" dirty="0"/>
          </a:p>
          <a:p>
            <a:pPr algn="ctr"/>
            <a:r>
              <a:rPr lang="en-US" sz="4800" dirty="0" smtClean="0"/>
              <a:t>More Stuff from the ‘60s and ‘70s</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552" y="52019"/>
            <a:ext cx="7744408" cy="4346018"/>
          </a:xfrm>
          <a:prstGeom prst="rect">
            <a:avLst/>
          </a:prstGeom>
        </p:spPr>
      </p:pic>
    </p:spTree>
    <p:extLst>
      <p:ext uri="{BB962C8B-B14F-4D97-AF65-F5344CB8AC3E}">
        <p14:creationId xmlns:p14="http://schemas.microsoft.com/office/powerpoint/2010/main" val="6301252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549" y="0"/>
            <a:ext cx="5169347" cy="6858000"/>
          </a:xfrm>
          <a:prstGeom prst="rect">
            <a:avLst/>
          </a:prstGeom>
        </p:spPr>
      </p:pic>
      <p:sp>
        <p:nvSpPr>
          <p:cNvPr id="4" name="TextBox 3"/>
          <p:cNvSpPr txBox="1"/>
          <p:nvPr/>
        </p:nvSpPr>
        <p:spPr>
          <a:xfrm>
            <a:off x="6446520" y="412790"/>
            <a:ext cx="4734181" cy="3016210"/>
          </a:xfrm>
          <a:prstGeom prst="rect">
            <a:avLst/>
          </a:prstGeom>
          <a:noFill/>
        </p:spPr>
        <p:txBody>
          <a:bodyPr wrap="none" rtlCol="0">
            <a:spAutoFit/>
          </a:bodyPr>
          <a:lstStyle/>
          <a:p>
            <a:pPr algn="ctr"/>
            <a:r>
              <a:rPr lang="en-US" sz="2800" dirty="0" smtClean="0"/>
              <a:t>Things we don’t have anymore:</a:t>
            </a:r>
          </a:p>
          <a:p>
            <a:pPr algn="ctr"/>
            <a:endParaRPr lang="en-US" sz="5400" dirty="0"/>
          </a:p>
          <a:p>
            <a:pPr algn="ctr"/>
            <a:r>
              <a:rPr lang="en-US" sz="5400" dirty="0" smtClean="0"/>
              <a:t>Sears </a:t>
            </a:r>
          </a:p>
          <a:p>
            <a:pPr algn="ctr"/>
            <a:r>
              <a:rPr lang="en-US" sz="5400" dirty="0" smtClean="0"/>
              <a:t>Summer catalog</a:t>
            </a:r>
            <a:endParaRPr lang="en-US" sz="5400" dirty="0"/>
          </a:p>
        </p:txBody>
      </p:sp>
    </p:spTree>
    <p:extLst>
      <p:ext uri="{BB962C8B-B14F-4D97-AF65-F5344CB8AC3E}">
        <p14:creationId xmlns:p14="http://schemas.microsoft.com/office/powerpoint/2010/main" val="321885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0578" y="170194"/>
            <a:ext cx="4555993" cy="5909310"/>
          </a:xfrm>
          <a:prstGeom prst="rect">
            <a:avLst/>
          </a:prstGeom>
          <a:noFill/>
        </p:spPr>
        <p:txBody>
          <a:bodyPr wrap="square" rtlCol="0">
            <a:spAutoFit/>
          </a:bodyPr>
          <a:lstStyle/>
          <a:p>
            <a:pPr algn="ctr"/>
            <a:r>
              <a:rPr lang="en-US" sz="5400" dirty="0" smtClean="0"/>
              <a:t>Baseball superstar</a:t>
            </a:r>
          </a:p>
          <a:p>
            <a:pPr algn="ctr"/>
            <a:r>
              <a:rPr lang="en-US" sz="5400" dirty="0" smtClean="0"/>
              <a:t>Ted Williams</a:t>
            </a:r>
          </a:p>
          <a:p>
            <a:pPr algn="ctr"/>
            <a:r>
              <a:rPr lang="en-US" sz="5400" dirty="0" smtClean="0"/>
              <a:t>promoted Sears’</a:t>
            </a:r>
          </a:p>
          <a:p>
            <a:pPr algn="ctr"/>
            <a:r>
              <a:rPr lang="en-US" sz="5400" dirty="0" smtClean="0"/>
              <a:t>“J.C. Higgins” sporting goods</a:t>
            </a:r>
            <a:endParaRPr lang="en-US" sz="5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799" y="-92015"/>
            <a:ext cx="5408572" cy="6950015"/>
          </a:xfrm>
          <a:prstGeom prst="rect">
            <a:avLst/>
          </a:prstGeom>
        </p:spPr>
      </p:pic>
    </p:spTree>
    <p:extLst>
      <p:ext uri="{BB962C8B-B14F-4D97-AF65-F5344CB8AC3E}">
        <p14:creationId xmlns:p14="http://schemas.microsoft.com/office/powerpoint/2010/main" val="28805021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0" y="320693"/>
            <a:ext cx="6096000" cy="5293757"/>
          </a:xfrm>
          <a:prstGeom prst="rect">
            <a:avLst/>
          </a:prstGeom>
        </p:spPr>
        <p:txBody>
          <a:bodyPr>
            <a:spAutoFit/>
          </a:bodyPr>
          <a:lstStyle/>
          <a:p>
            <a:pPr algn="ctr"/>
            <a:endParaRPr lang="en-US" sz="2800" dirty="0"/>
          </a:p>
          <a:p>
            <a:pPr algn="ctr"/>
            <a:endParaRPr lang="en-US" sz="4000" dirty="0"/>
          </a:p>
          <a:p>
            <a:pPr algn="ctr"/>
            <a:r>
              <a:rPr lang="en-US" sz="5400" dirty="0"/>
              <a:t>Sears </a:t>
            </a:r>
          </a:p>
          <a:p>
            <a:pPr algn="ctr"/>
            <a:r>
              <a:rPr lang="en-US" sz="5400" dirty="0"/>
              <a:t>Summer </a:t>
            </a:r>
            <a:r>
              <a:rPr lang="en-US" sz="5400" dirty="0" smtClean="0"/>
              <a:t>catalog</a:t>
            </a:r>
          </a:p>
          <a:p>
            <a:pPr algn="ctr"/>
            <a:endParaRPr lang="en-US" sz="5400" dirty="0"/>
          </a:p>
          <a:p>
            <a:pPr algn="ctr"/>
            <a:r>
              <a:rPr lang="en-US" sz="5400" dirty="0" smtClean="0"/>
              <a:t>J.C. Higgins</a:t>
            </a:r>
          </a:p>
          <a:p>
            <a:pPr algn="ctr"/>
            <a:r>
              <a:rPr lang="en-US" sz="5400" smtClean="0"/>
              <a:t>Baseball Gloves</a:t>
            </a:r>
            <a:endParaRPr lang="en-US" sz="5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 y="-573134"/>
            <a:ext cx="6705600" cy="7602583"/>
          </a:xfrm>
          <a:prstGeom prst="rect">
            <a:avLst/>
          </a:prstGeom>
        </p:spPr>
      </p:pic>
      <p:cxnSp>
        <p:nvCxnSpPr>
          <p:cNvPr id="6" name="Straight Arrow Connector 5"/>
          <p:cNvCxnSpPr/>
          <p:nvPr/>
        </p:nvCxnSpPr>
        <p:spPr>
          <a:xfrm flipH="1" flipV="1">
            <a:off x="6254621" y="5701004"/>
            <a:ext cx="2285999" cy="4851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553339" y="4646645"/>
            <a:ext cx="1623526" cy="2108718"/>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3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54" y="292608"/>
            <a:ext cx="12350950" cy="769441"/>
          </a:xfrm>
          <a:prstGeom prst="rect">
            <a:avLst/>
          </a:prstGeom>
          <a:noFill/>
        </p:spPr>
        <p:txBody>
          <a:bodyPr wrap="square" rtlCol="0">
            <a:spAutoFit/>
          </a:bodyPr>
          <a:lstStyle/>
          <a:p>
            <a:pPr algn="ctr"/>
            <a:r>
              <a:rPr lang="en-US" sz="4400" dirty="0" smtClean="0"/>
              <a:t>Automobile makes/models we don’t have anymore</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856" y="1156716"/>
            <a:ext cx="6501384" cy="4876038"/>
          </a:xfrm>
          <a:prstGeom prst="rect">
            <a:avLst/>
          </a:prstGeom>
        </p:spPr>
      </p:pic>
      <p:sp>
        <p:nvSpPr>
          <p:cNvPr id="5" name="TextBox 4"/>
          <p:cNvSpPr txBox="1"/>
          <p:nvPr/>
        </p:nvSpPr>
        <p:spPr>
          <a:xfrm>
            <a:off x="2203335" y="6024926"/>
            <a:ext cx="6865597" cy="1015663"/>
          </a:xfrm>
          <a:prstGeom prst="rect">
            <a:avLst/>
          </a:prstGeom>
          <a:noFill/>
        </p:spPr>
        <p:txBody>
          <a:bodyPr wrap="none" rtlCol="0">
            <a:spAutoFit/>
          </a:bodyPr>
          <a:lstStyle/>
          <a:p>
            <a:r>
              <a:rPr lang="en-US" sz="6000" b="1" dirty="0" smtClean="0"/>
              <a:t>Volkswagen “Beetle”</a:t>
            </a:r>
            <a:endParaRPr lang="en-US" sz="6000" b="1" dirty="0"/>
          </a:p>
        </p:txBody>
      </p:sp>
    </p:spTree>
    <p:extLst>
      <p:ext uri="{BB962C8B-B14F-4D97-AF65-F5344CB8AC3E}">
        <p14:creationId xmlns:p14="http://schemas.microsoft.com/office/powerpoint/2010/main" val="268816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10" y="22425"/>
            <a:ext cx="12350950" cy="769441"/>
          </a:xfrm>
          <a:prstGeom prst="rect">
            <a:avLst/>
          </a:prstGeom>
          <a:noFill/>
        </p:spPr>
        <p:txBody>
          <a:bodyPr wrap="square" rtlCol="0">
            <a:spAutoFit/>
          </a:bodyPr>
          <a:lstStyle/>
          <a:p>
            <a:pPr algn="ctr"/>
            <a:r>
              <a:rPr lang="en-US" sz="4400" dirty="0" smtClean="0"/>
              <a:t>Automobile makes/models we don’t have anymore</a:t>
            </a:r>
            <a:endParaRPr lang="en-US" sz="4400" dirty="0"/>
          </a:p>
        </p:txBody>
      </p:sp>
      <p:sp>
        <p:nvSpPr>
          <p:cNvPr id="5" name="TextBox 4"/>
          <p:cNvSpPr txBox="1"/>
          <p:nvPr/>
        </p:nvSpPr>
        <p:spPr>
          <a:xfrm>
            <a:off x="4191510" y="6006643"/>
            <a:ext cx="3832909" cy="1015663"/>
          </a:xfrm>
          <a:prstGeom prst="rect">
            <a:avLst/>
          </a:prstGeom>
          <a:noFill/>
        </p:spPr>
        <p:txBody>
          <a:bodyPr wrap="none" rtlCol="0">
            <a:spAutoFit/>
          </a:bodyPr>
          <a:lstStyle/>
          <a:p>
            <a:r>
              <a:rPr lang="en-US" sz="6000" b="1" dirty="0" smtClean="0"/>
              <a:t>Studebaker</a:t>
            </a:r>
            <a:endParaRPr lang="en-US" sz="6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454" y="682668"/>
            <a:ext cx="7982065" cy="5323975"/>
          </a:xfrm>
          <a:prstGeom prst="rect">
            <a:avLst/>
          </a:prstGeom>
        </p:spPr>
      </p:pic>
    </p:spTree>
    <p:extLst>
      <p:ext uri="{BB962C8B-B14F-4D97-AF65-F5344CB8AC3E}">
        <p14:creationId xmlns:p14="http://schemas.microsoft.com/office/powerpoint/2010/main" val="323448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10" y="22425"/>
            <a:ext cx="12350950" cy="769441"/>
          </a:xfrm>
          <a:prstGeom prst="rect">
            <a:avLst/>
          </a:prstGeom>
          <a:noFill/>
        </p:spPr>
        <p:txBody>
          <a:bodyPr wrap="square" rtlCol="0">
            <a:spAutoFit/>
          </a:bodyPr>
          <a:lstStyle/>
          <a:p>
            <a:pPr algn="ctr"/>
            <a:r>
              <a:rPr lang="en-US" sz="4400" dirty="0" smtClean="0"/>
              <a:t>Automobile makes/models we don’t have anymore</a:t>
            </a:r>
            <a:endParaRPr lang="en-US" sz="4400" dirty="0"/>
          </a:p>
        </p:txBody>
      </p:sp>
      <p:sp>
        <p:nvSpPr>
          <p:cNvPr id="5" name="TextBox 4"/>
          <p:cNvSpPr txBox="1"/>
          <p:nvPr/>
        </p:nvSpPr>
        <p:spPr>
          <a:xfrm>
            <a:off x="4341830" y="5842337"/>
            <a:ext cx="2887329" cy="1015663"/>
          </a:xfrm>
          <a:prstGeom prst="rect">
            <a:avLst/>
          </a:prstGeom>
          <a:noFill/>
        </p:spPr>
        <p:txBody>
          <a:bodyPr wrap="none" rtlCol="0">
            <a:spAutoFit/>
          </a:bodyPr>
          <a:lstStyle/>
          <a:p>
            <a:r>
              <a:rPr lang="en-US" sz="6000" b="1" dirty="0" smtClean="0"/>
              <a:t>Rambler</a:t>
            </a:r>
            <a:endParaRPr lang="en-US" sz="6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619" y="939068"/>
            <a:ext cx="9753600" cy="4733925"/>
          </a:xfrm>
          <a:prstGeom prst="rect">
            <a:avLst/>
          </a:prstGeom>
        </p:spPr>
      </p:pic>
    </p:spTree>
    <p:extLst>
      <p:ext uri="{BB962C8B-B14F-4D97-AF65-F5344CB8AC3E}">
        <p14:creationId xmlns:p14="http://schemas.microsoft.com/office/powerpoint/2010/main" val="111981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54" y="292608"/>
            <a:ext cx="12350950" cy="769441"/>
          </a:xfrm>
          <a:prstGeom prst="rect">
            <a:avLst/>
          </a:prstGeom>
          <a:noFill/>
        </p:spPr>
        <p:txBody>
          <a:bodyPr wrap="square" rtlCol="0">
            <a:spAutoFit/>
          </a:bodyPr>
          <a:lstStyle/>
          <a:p>
            <a:pPr algn="ctr"/>
            <a:r>
              <a:rPr lang="en-US" sz="4400" dirty="0" smtClean="0"/>
              <a:t>Automobile makes/models we don’t have anymore</a:t>
            </a:r>
            <a:endParaRPr lang="en-US" sz="4400" dirty="0"/>
          </a:p>
        </p:txBody>
      </p:sp>
      <p:sp>
        <p:nvSpPr>
          <p:cNvPr id="5" name="TextBox 4"/>
          <p:cNvSpPr txBox="1"/>
          <p:nvPr/>
        </p:nvSpPr>
        <p:spPr>
          <a:xfrm>
            <a:off x="4617720" y="5912876"/>
            <a:ext cx="2558457" cy="1015663"/>
          </a:xfrm>
          <a:prstGeom prst="rect">
            <a:avLst/>
          </a:prstGeom>
          <a:noFill/>
        </p:spPr>
        <p:txBody>
          <a:bodyPr wrap="none" rtlCol="0">
            <a:spAutoFit/>
          </a:bodyPr>
          <a:lstStyle/>
          <a:p>
            <a:r>
              <a:rPr lang="en-US" sz="6000" b="1" dirty="0" smtClean="0"/>
              <a:t>Pontiac</a:t>
            </a:r>
            <a:endParaRPr lang="en-US" sz="6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248" y="1062049"/>
            <a:ext cx="7653528" cy="4850827"/>
          </a:xfrm>
          <a:prstGeom prst="rect">
            <a:avLst/>
          </a:prstGeom>
        </p:spPr>
      </p:pic>
    </p:spTree>
    <p:extLst>
      <p:ext uri="{BB962C8B-B14F-4D97-AF65-F5344CB8AC3E}">
        <p14:creationId xmlns:p14="http://schemas.microsoft.com/office/powerpoint/2010/main" val="24109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857" y="0"/>
            <a:ext cx="7225102" cy="6139037"/>
          </a:xfrm>
          <a:prstGeom prst="rect">
            <a:avLst/>
          </a:prstGeom>
        </p:spPr>
      </p:pic>
      <p:sp>
        <p:nvSpPr>
          <p:cNvPr id="6" name="TextBox 5"/>
          <p:cNvSpPr txBox="1"/>
          <p:nvPr/>
        </p:nvSpPr>
        <p:spPr>
          <a:xfrm>
            <a:off x="1212979" y="6139037"/>
            <a:ext cx="9820189" cy="769441"/>
          </a:xfrm>
          <a:prstGeom prst="rect">
            <a:avLst/>
          </a:prstGeom>
          <a:noFill/>
        </p:spPr>
        <p:txBody>
          <a:bodyPr wrap="none" rtlCol="0">
            <a:spAutoFit/>
          </a:bodyPr>
          <a:lstStyle/>
          <a:p>
            <a:r>
              <a:rPr lang="en-US" sz="4400" b="1" dirty="0" smtClean="0"/>
              <a:t>The only unsolved case of air piracy ever!</a:t>
            </a:r>
            <a:endParaRPr lang="en-US" sz="4400" b="1" dirty="0"/>
          </a:p>
        </p:txBody>
      </p:sp>
    </p:spTree>
    <p:extLst>
      <p:ext uri="{BB962C8B-B14F-4D97-AF65-F5344CB8AC3E}">
        <p14:creationId xmlns:p14="http://schemas.microsoft.com/office/powerpoint/2010/main" val="2711307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54" y="292608"/>
            <a:ext cx="12350950" cy="769441"/>
          </a:xfrm>
          <a:prstGeom prst="rect">
            <a:avLst/>
          </a:prstGeom>
          <a:noFill/>
        </p:spPr>
        <p:txBody>
          <a:bodyPr wrap="square" rtlCol="0">
            <a:spAutoFit/>
          </a:bodyPr>
          <a:lstStyle/>
          <a:p>
            <a:pPr algn="ctr"/>
            <a:r>
              <a:rPr lang="en-US" sz="4400" dirty="0" smtClean="0"/>
              <a:t>Automobile makes/models we don’t have anymore</a:t>
            </a:r>
            <a:endParaRPr lang="en-US" sz="4400" dirty="0"/>
          </a:p>
        </p:txBody>
      </p:sp>
      <p:sp>
        <p:nvSpPr>
          <p:cNvPr id="5" name="TextBox 4"/>
          <p:cNvSpPr txBox="1"/>
          <p:nvPr/>
        </p:nvSpPr>
        <p:spPr>
          <a:xfrm>
            <a:off x="4182270" y="5951031"/>
            <a:ext cx="3833101" cy="1015663"/>
          </a:xfrm>
          <a:prstGeom prst="rect">
            <a:avLst/>
          </a:prstGeom>
          <a:noFill/>
        </p:spPr>
        <p:txBody>
          <a:bodyPr wrap="none" rtlCol="0">
            <a:spAutoFit/>
          </a:bodyPr>
          <a:lstStyle/>
          <a:p>
            <a:r>
              <a:rPr lang="en-US" sz="6000" b="1" dirty="0" smtClean="0"/>
              <a:t>Oldsmobile</a:t>
            </a:r>
            <a:endParaRPr lang="en-US" sz="6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281" y="1020682"/>
            <a:ext cx="6578082" cy="4933561"/>
          </a:xfrm>
          <a:prstGeom prst="rect">
            <a:avLst/>
          </a:prstGeom>
        </p:spPr>
      </p:pic>
    </p:spTree>
    <p:extLst>
      <p:ext uri="{BB962C8B-B14F-4D97-AF65-F5344CB8AC3E}">
        <p14:creationId xmlns:p14="http://schemas.microsoft.com/office/powerpoint/2010/main" val="111703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54" y="292608"/>
            <a:ext cx="12350950" cy="769441"/>
          </a:xfrm>
          <a:prstGeom prst="rect">
            <a:avLst/>
          </a:prstGeom>
          <a:noFill/>
        </p:spPr>
        <p:txBody>
          <a:bodyPr wrap="square" rtlCol="0">
            <a:spAutoFit/>
          </a:bodyPr>
          <a:lstStyle/>
          <a:p>
            <a:pPr algn="ctr"/>
            <a:r>
              <a:rPr lang="en-US" sz="4400" dirty="0" smtClean="0"/>
              <a:t>Automobile makes/models we don’t have anymore</a:t>
            </a:r>
            <a:endParaRPr lang="en-US" sz="4400" dirty="0"/>
          </a:p>
        </p:txBody>
      </p:sp>
      <p:sp>
        <p:nvSpPr>
          <p:cNvPr id="5" name="TextBox 4"/>
          <p:cNvSpPr txBox="1"/>
          <p:nvPr/>
        </p:nvSpPr>
        <p:spPr>
          <a:xfrm>
            <a:off x="4458490" y="5842337"/>
            <a:ext cx="2886239" cy="1015663"/>
          </a:xfrm>
          <a:prstGeom prst="rect">
            <a:avLst/>
          </a:prstGeom>
          <a:noFill/>
        </p:spPr>
        <p:txBody>
          <a:bodyPr wrap="none" rtlCol="0">
            <a:spAutoFit/>
          </a:bodyPr>
          <a:lstStyle/>
          <a:p>
            <a:r>
              <a:rPr lang="en-US" sz="6000" b="1" dirty="0" smtClean="0"/>
              <a:t>Mercury</a:t>
            </a:r>
            <a:endParaRPr lang="en-US" sz="6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7" y="872412"/>
            <a:ext cx="6951307" cy="5213480"/>
          </a:xfrm>
          <a:prstGeom prst="rect">
            <a:avLst/>
          </a:prstGeom>
        </p:spPr>
      </p:pic>
    </p:spTree>
    <p:extLst>
      <p:ext uri="{BB962C8B-B14F-4D97-AF65-F5344CB8AC3E}">
        <p14:creationId xmlns:p14="http://schemas.microsoft.com/office/powerpoint/2010/main" val="17776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54" y="0"/>
            <a:ext cx="12350950" cy="769441"/>
          </a:xfrm>
          <a:prstGeom prst="rect">
            <a:avLst/>
          </a:prstGeom>
          <a:noFill/>
        </p:spPr>
        <p:txBody>
          <a:bodyPr wrap="square" rtlCol="0">
            <a:spAutoFit/>
          </a:bodyPr>
          <a:lstStyle/>
          <a:p>
            <a:pPr algn="ctr"/>
            <a:r>
              <a:rPr lang="en-US" sz="4400" dirty="0" smtClean="0"/>
              <a:t>Automobile makes/models we don’t have anymore</a:t>
            </a:r>
            <a:endParaRPr lang="en-US" sz="4400" dirty="0"/>
          </a:p>
        </p:txBody>
      </p:sp>
      <p:sp>
        <p:nvSpPr>
          <p:cNvPr id="5" name="TextBox 4"/>
          <p:cNvSpPr txBox="1"/>
          <p:nvPr/>
        </p:nvSpPr>
        <p:spPr>
          <a:xfrm>
            <a:off x="4333372" y="5842337"/>
            <a:ext cx="3278462" cy="1015663"/>
          </a:xfrm>
          <a:prstGeom prst="rect">
            <a:avLst/>
          </a:prstGeom>
          <a:noFill/>
        </p:spPr>
        <p:txBody>
          <a:bodyPr wrap="none" rtlCol="0">
            <a:spAutoFit/>
          </a:bodyPr>
          <a:lstStyle/>
          <a:p>
            <a:r>
              <a:rPr lang="en-US" sz="6000" b="1" dirty="0" smtClean="0"/>
              <a:t>Plymouth</a:t>
            </a:r>
            <a:endParaRPr lang="en-US" sz="6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893" y="623042"/>
            <a:ext cx="8129420" cy="5419613"/>
          </a:xfrm>
          <a:prstGeom prst="rect">
            <a:avLst/>
          </a:prstGeom>
        </p:spPr>
      </p:pic>
    </p:spTree>
    <p:extLst>
      <p:ext uri="{BB962C8B-B14F-4D97-AF65-F5344CB8AC3E}">
        <p14:creationId xmlns:p14="http://schemas.microsoft.com/office/powerpoint/2010/main" val="40458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2156" y="448056"/>
            <a:ext cx="5745934" cy="769441"/>
          </a:xfrm>
          <a:prstGeom prst="rect">
            <a:avLst/>
          </a:prstGeom>
          <a:noFill/>
        </p:spPr>
        <p:txBody>
          <a:bodyPr wrap="square" rtlCol="0">
            <a:spAutoFit/>
          </a:bodyPr>
          <a:lstStyle/>
          <a:p>
            <a:pPr algn="ctr"/>
            <a:r>
              <a:rPr lang="en-US" sz="4400" dirty="0" smtClean="0"/>
              <a:t>Kitchen Items</a:t>
            </a:r>
            <a:endParaRPr lang="en-US" sz="4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29" y="101928"/>
            <a:ext cx="8192718" cy="6646343"/>
          </a:xfrm>
          <a:prstGeom prst="rect">
            <a:avLst/>
          </a:prstGeom>
        </p:spPr>
      </p:pic>
    </p:spTree>
    <p:extLst>
      <p:ext uri="{BB962C8B-B14F-4D97-AF65-F5344CB8AC3E}">
        <p14:creationId xmlns:p14="http://schemas.microsoft.com/office/powerpoint/2010/main" val="29362228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2552" y="-5417"/>
            <a:ext cx="5745934" cy="6186309"/>
          </a:xfrm>
          <a:prstGeom prst="rect">
            <a:avLst/>
          </a:prstGeom>
          <a:noFill/>
        </p:spPr>
        <p:txBody>
          <a:bodyPr wrap="square" rtlCol="0">
            <a:spAutoFit/>
          </a:bodyPr>
          <a:lstStyle/>
          <a:p>
            <a:pPr algn="ctr"/>
            <a:r>
              <a:rPr lang="en-US" sz="4400" dirty="0" smtClean="0"/>
              <a:t>Kitchen Items</a:t>
            </a:r>
          </a:p>
          <a:p>
            <a:pPr algn="ctr"/>
            <a:endParaRPr lang="en-US" sz="4400" dirty="0"/>
          </a:p>
          <a:p>
            <a:pPr marL="1028700" lvl="1" indent="-571500">
              <a:buFont typeface="Wingdings" panose="05000000000000000000" pitchFamily="2" charset="2"/>
              <a:buChar char="ß"/>
            </a:pPr>
            <a:r>
              <a:rPr lang="en-US" sz="4400" dirty="0" smtClean="0">
                <a:solidFill>
                  <a:srgbClr val="FF00FF"/>
                </a:solidFill>
                <a:sym typeface="Wingdings" panose="05000000000000000000" pitchFamily="2" charset="2"/>
              </a:rPr>
              <a:t>Pink</a:t>
            </a:r>
          </a:p>
          <a:p>
            <a:r>
              <a:rPr lang="en-US" sz="4400" dirty="0">
                <a:sym typeface="Wingdings" panose="05000000000000000000" pitchFamily="2" charset="2"/>
              </a:rPr>
              <a:t>	</a:t>
            </a:r>
          </a:p>
          <a:p>
            <a:r>
              <a:rPr lang="en-US" sz="4400" dirty="0">
                <a:sym typeface="Wingdings" panose="05000000000000000000" pitchFamily="2" charset="2"/>
              </a:rPr>
              <a:t>	</a:t>
            </a:r>
            <a:r>
              <a:rPr lang="en-US" sz="4400" dirty="0" smtClean="0">
                <a:sym typeface="Wingdings" panose="05000000000000000000" pitchFamily="2" charset="2"/>
              </a:rPr>
              <a:t>and…</a:t>
            </a:r>
          </a:p>
          <a:p>
            <a:endParaRPr lang="en-US" sz="4400" dirty="0">
              <a:sym typeface="Wingdings" panose="05000000000000000000" pitchFamily="2" charset="2"/>
            </a:endParaRPr>
          </a:p>
          <a:p>
            <a:r>
              <a:rPr lang="en-US" sz="4400" dirty="0" smtClean="0">
                <a:sym typeface="Wingdings" panose="05000000000000000000" pitchFamily="2" charset="2"/>
              </a:rPr>
              <a:t>	</a:t>
            </a:r>
            <a:r>
              <a:rPr lang="en-US" sz="4400" dirty="0" smtClean="0">
                <a:solidFill>
                  <a:schemeClr val="accent6">
                    <a:lumMod val="75000"/>
                  </a:schemeClr>
                </a:solidFill>
                <a:sym typeface="Wingdings" panose="05000000000000000000" pitchFamily="2" charset="2"/>
              </a:rPr>
              <a:t>Avocado Green</a:t>
            </a:r>
          </a:p>
          <a:p>
            <a:r>
              <a:rPr lang="en-US" sz="4400" dirty="0">
                <a:sym typeface="Wingdings" panose="05000000000000000000" pitchFamily="2" charset="2"/>
              </a:rPr>
              <a:t>	</a:t>
            </a:r>
            <a:r>
              <a:rPr lang="en-US" sz="4400" dirty="0" smtClean="0">
                <a:solidFill>
                  <a:schemeClr val="accent4">
                    <a:lumMod val="60000"/>
                    <a:lumOff val="40000"/>
                  </a:schemeClr>
                </a:solidFill>
                <a:sym typeface="Wingdings" panose="05000000000000000000" pitchFamily="2" charset="2"/>
              </a:rPr>
              <a:t>Harvest Gold</a:t>
            </a:r>
          </a:p>
          <a:p>
            <a:r>
              <a:rPr lang="en-US" sz="4400" dirty="0">
                <a:sym typeface="Wingdings" panose="05000000000000000000" pitchFamily="2" charset="2"/>
              </a:rPr>
              <a:t>	</a:t>
            </a:r>
            <a:r>
              <a:rPr lang="en-US" sz="4400" dirty="0" smtClean="0">
                <a:solidFill>
                  <a:schemeClr val="accent4">
                    <a:lumMod val="50000"/>
                  </a:schemeClr>
                </a:solidFill>
                <a:sym typeface="Wingdings" panose="05000000000000000000" pitchFamily="2" charset="2"/>
              </a:rPr>
              <a:t>Copper</a:t>
            </a:r>
            <a:r>
              <a:rPr lang="en-US" sz="4400" dirty="0">
                <a:sym typeface="Wingdings" panose="05000000000000000000" pitchFamily="2" charset="2"/>
              </a:rPr>
              <a:t> </a:t>
            </a:r>
            <a:r>
              <a:rPr lang="en-US" sz="4400" dirty="0" smtClean="0">
                <a:sym typeface="Wingdings" panose="05000000000000000000" pitchFamily="2" charset="2"/>
              </a:rPr>
              <a:t>…</a:t>
            </a:r>
            <a:endParaRPr lang="en-US" sz="4400" dirty="0" smtClean="0">
              <a:solidFill>
                <a:schemeClr val="accent4">
                  <a:lumMod val="50000"/>
                </a:schemeClr>
              </a:solidFill>
              <a:sym typeface="Wingdings" panose="05000000000000000000" pitchFamily="2" charset="2"/>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 y="79248"/>
            <a:ext cx="6614160" cy="6614160"/>
          </a:xfrm>
          <a:prstGeom prst="rect">
            <a:avLst/>
          </a:prstGeom>
        </p:spPr>
      </p:pic>
    </p:spTree>
    <p:extLst>
      <p:ext uri="{BB962C8B-B14F-4D97-AF65-F5344CB8AC3E}">
        <p14:creationId xmlns:p14="http://schemas.microsoft.com/office/powerpoint/2010/main" val="6208876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90033" y="47625"/>
            <a:ext cx="5745934" cy="2123658"/>
          </a:xfrm>
          <a:prstGeom prst="rect">
            <a:avLst/>
          </a:prstGeom>
          <a:noFill/>
        </p:spPr>
        <p:txBody>
          <a:bodyPr wrap="square" rtlCol="0">
            <a:spAutoFit/>
          </a:bodyPr>
          <a:lstStyle/>
          <a:p>
            <a:pPr algn="ctr"/>
            <a:r>
              <a:rPr lang="en-US" sz="4400" dirty="0" smtClean="0"/>
              <a:t>Kitchen Items</a:t>
            </a:r>
          </a:p>
          <a:p>
            <a:pPr algn="ctr"/>
            <a:r>
              <a:rPr lang="en-US" sz="4400" dirty="0" smtClean="0"/>
              <a:t>Some “vintage” kitchen tools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8823" y="923925"/>
            <a:ext cx="6858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1927" y="2171283"/>
            <a:ext cx="6858000" cy="5143500"/>
          </a:xfrm>
          <a:prstGeom prst="rect">
            <a:avLst/>
          </a:prstGeom>
        </p:spPr>
      </p:pic>
    </p:spTree>
    <p:extLst>
      <p:ext uri="{BB962C8B-B14F-4D97-AF65-F5344CB8AC3E}">
        <p14:creationId xmlns:p14="http://schemas.microsoft.com/office/powerpoint/2010/main" val="42581872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51909" y="831396"/>
            <a:ext cx="2342677" cy="4832092"/>
          </a:xfrm>
          <a:prstGeom prst="rect">
            <a:avLst/>
          </a:prstGeom>
          <a:noFill/>
        </p:spPr>
        <p:txBody>
          <a:bodyPr wrap="square" rtlCol="0">
            <a:spAutoFit/>
          </a:bodyPr>
          <a:lstStyle/>
          <a:p>
            <a:pPr algn="ctr"/>
            <a:r>
              <a:rPr lang="en-US" sz="4400" dirty="0" smtClean="0"/>
              <a:t>Kitchen Items</a:t>
            </a:r>
          </a:p>
          <a:p>
            <a:pPr algn="ctr"/>
            <a:endParaRPr lang="en-US" sz="4400" dirty="0" smtClean="0"/>
          </a:p>
          <a:p>
            <a:pPr algn="ctr"/>
            <a:r>
              <a:rPr lang="en-US" sz="4400" dirty="0" smtClean="0"/>
              <a:t>Some “vintage” kitchen tools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17"/>
            <a:ext cx="9170956" cy="6878217"/>
          </a:xfrm>
          <a:prstGeom prst="rect">
            <a:avLst/>
          </a:prstGeom>
        </p:spPr>
      </p:pic>
    </p:spTree>
    <p:extLst>
      <p:ext uri="{BB962C8B-B14F-4D97-AF65-F5344CB8AC3E}">
        <p14:creationId xmlns:p14="http://schemas.microsoft.com/office/powerpoint/2010/main" val="32143812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70570" y="206245"/>
            <a:ext cx="2342677" cy="1446550"/>
          </a:xfrm>
          <a:prstGeom prst="rect">
            <a:avLst/>
          </a:prstGeom>
          <a:noFill/>
        </p:spPr>
        <p:txBody>
          <a:bodyPr wrap="square" rtlCol="0">
            <a:spAutoFit/>
          </a:bodyPr>
          <a:lstStyle/>
          <a:p>
            <a:pPr algn="ctr"/>
            <a:r>
              <a:rPr lang="en-US" sz="4400" dirty="0" smtClean="0"/>
              <a:t>Kitchen Items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65" y="423279"/>
            <a:ext cx="4210050" cy="56483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454" y="1110343"/>
            <a:ext cx="3615884" cy="4418610"/>
          </a:xfrm>
          <a:prstGeom prst="rect">
            <a:avLst/>
          </a:prstGeom>
        </p:spPr>
      </p:pic>
    </p:spTree>
    <p:extLst>
      <p:ext uri="{BB962C8B-B14F-4D97-AF65-F5344CB8AC3E}">
        <p14:creationId xmlns:p14="http://schemas.microsoft.com/office/powerpoint/2010/main" val="40261715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47" y="0"/>
            <a:ext cx="11430000" cy="4219937"/>
          </a:xfrm>
          <a:prstGeom prst="rect">
            <a:avLst/>
          </a:prstGeom>
        </p:spPr>
      </p:pic>
      <p:sp>
        <p:nvSpPr>
          <p:cNvPr id="3" name="TextBox 2"/>
          <p:cNvSpPr txBox="1"/>
          <p:nvPr/>
        </p:nvSpPr>
        <p:spPr>
          <a:xfrm>
            <a:off x="136582" y="4301412"/>
            <a:ext cx="11175495" cy="2123658"/>
          </a:xfrm>
          <a:prstGeom prst="rect">
            <a:avLst/>
          </a:prstGeom>
          <a:noFill/>
        </p:spPr>
        <p:txBody>
          <a:bodyPr wrap="none" rtlCol="0">
            <a:spAutoFit/>
          </a:bodyPr>
          <a:lstStyle/>
          <a:p>
            <a:pPr algn="ctr"/>
            <a:r>
              <a:rPr lang="en-US" sz="6600" i="1" dirty="0" smtClean="0">
                <a:latin typeface="Impact" panose="020B0806030902050204" pitchFamily="34" charset="0"/>
              </a:rPr>
              <a:t>Thanks!!</a:t>
            </a:r>
          </a:p>
          <a:p>
            <a:pPr algn="ctr"/>
            <a:r>
              <a:rPr lang="en-US" sz="6600" i="1" dirty="0" smtClean="0">
                <a:latin typeface="Impact" panose="020B0806030902050204" pitchFamily="34" charset="0"/>
              </a:rPr>
              <a:t>We’ll see you again next month!</a:t>
            </a:r>
            <a:endParaRPr lang="en-US" sz="6600" i="1" dirty="0">
              <a:latin typeface="Impact" panose="020B0806030902050204" pitchFamily="34" charset="0"/>
            </a:endParaRPr>
          </a:p>
        </p:txBody>
      </p:sp>
    </p:spTree>
    <p:extLst>
      <p:ext uri="{BB962C8B-B14F-4D97-AF65-F5344CB8AC3E}">
        <p14:creationId xmlns:p14="http://schemas.microsoft.com/office/powerpoint/2010/main" val="3726922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6172" y="298579"/>
            <a:ext cx="7370929" cy="1446550"/>
          </a:xfrm>
          <a:prstGeom prst="rect">
            <a:avLst/>
          </a:prstGeom>
          <a:noFill/>
        </p:spPr>
        <p:txBody>
          <a:bodyPr wrap="none" rtlCol="0">
            <a:spAutoFit/>
          </a:bodyPr>
          <a:lstStyle/>
          <a:p>
            <a:r>
              <a:rPr lang="en-US" sz="8800" b="1" dirty="0" smtClean="0"/>
              <a:t>1971 - Business</a:t>
            </a:r>
            <a:endParaRPr lang="en-US" sz="8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964" y="1592037"/>
            <a:ext cx="7505700" cy="5420783"/>
          </a:xfrm>
          <a:prstGeom prst="rect">
            <a:avLst/>
          </a:prstGeom>
        </p:spPr>
      </p:pic>
    </p:spTree>
    <p:extLst>
      <p:ext uri="{BB962C8B-B14F-4D97-AF65-F5344CB8AC3E}">
        <p14:creationId xmlns:p14="http://schemas.microsoft.com/office/powerpoint/2010/main" val="2635048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1520" y="93731"/>
            <a:ext cx="9948672" cy="1015663"/>
          </a:xfrm>
          <a:prstGeom prst="rect">
            <a:avLst/>
          </a:prstGeom>
          <a:noFill/>
        </p:spPr>
        <p:txBody>
          <a:bodyPr wrap="square" rtlCol="0">
            <a:spAutoFit/>
          </a:bodyPr>
          <a:lstStyle/>
          <a:p>
            <a:pPr algn="ctr"/>
            <a:r>
              <a:rPr lang="en-US" sz="6000" b="1" dirty="0" smtClean="0"/>
              <a:t>Rolls-Royce went bankrupt</a:t>
            </a:r>
            <a:endParaRPr lang="en-US" sz="6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324" y="1265508"/>
            <a:ext cx="8113615" cy="5458408"/>
          </a:xfrm>
          <a:prstGeom prst="rect">
            <a:avLst/>
          </a:prstGeom>
        </p:spPr>
      </p:pic>
    </p:spTree>
    <p:extLst>
      <p:ext uri="{BB962C8B-B14F-4D97-AF65-F5344CB8AC3E}">
        <p14:creationId xmlns:p14="http://schemas.microsoft.com/office/powerpoint/2010/main" val="1120943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50726" y="93731"/>
            <a:ext cx="7977673" cy="769441"/>
          </a:xfrm>
          <a:prstGeom prst="rect">
            <a:avLst/>
          </a:prstGeom>
          <a:noFill/>
        </p:spPr>
        <p:txBody>
          <a:bodyPr wrap="square" rtlCol="0">
            <a:spAutoFit/>
          </a:bodyPr>
          <a:lstStyle/>
          <a:p>
            <a:pPr algn="ctr"/>
            <a:r>
              <a:rPr lang="en-US" sz="4400" b="1" dirty="0" smtClean="0"/>
              <a:t>United Kingdom goes “decimal”</a:t>
            </a:r>
            <a:endParaRPr lang="en-US" sz="4400" b="1" dirty="0"/>
          </a:p>
        </p:txBody>
      </p:sp>
      <p:sp>
        <p:nvSpPr>
          <p:cNvPr id="4" name="TextBox 3"/>
          <p:cNvSpPr txBox="1"/>
          <p:nvPr/>
        </p:nvSpPr>
        <p:spPr>
          <a:xfrm>
            <a:off x="-83975" y="5414081"/>
            <a:ext cx="12419938" cy="646331"/>
          </a:xfrm>
          <a:prstGeom prst="rect">
            <a:avLst/>
          </a:prstGeom>
          <a:noFill/>
        </p:spPr>
        <p:txBody>
          <a:bodyPr wrap="none" rtlCol="0">
            <a:spAutoFit/>
          </a:bodyPr>
          <a:lstStyle/>
          <a:p>
            <a:r>
              <a:rPr lang="en-US" sz="3600" dirty="0" smtClean="0"/>
              <a:t>Before:  12 pence to the shilling; 20 shillings to the pound sterling</a:t>
            </a:r>
            <a:endParaRPr lang="en-US" sz="3600" dirty="0"/>
          </a:p>
        </p:txBody>
      </p:sp>
      <p:sp>
        <p:nvSpPr>
          <p:cNvPr id="5" name="TextBox 4"/>
          <p:cNvSpPr txBox="1"/>
          <p:nvPr/>
        </p:nvSpPr>
        <p:spPr>
          <a:xfrm>
            <a:off x="186613" y="6060412"/>
            <a:ext cx="6932988" cy="646331"/>
          </a:xfrm>
          <a:prstGeom prst="rect">
            <a:avLst/>
          </a:prstGeom>
          <a:noFill/>
        </p:spPr>
        <p:txBody>
          <a:bodyPr wrap="none" rtlCol="0">
            <a:spAutoFit/>
          </a:bodyPr>
          <a:lstStyle/>
          <a:p>
            <a:r>
              <a:rPr lang="en-US" sz="3600" dirty="0" smtClean="0"/>
              <a:t>After:  100 “p” to the pound sterling</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146" y="1360213"/>
            <a:ext cx="5293543" cy="352902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54" y="863172"/>
            <a:ext cx="6494106" cy="4427799"/>
          </a:xfrm>
          <a:prstGeom prst="rect">
            <a:avLst/>
          </a:prstGeom>
        </p:spPr>
      </p:pic>
    </p:spTree>
    <p:extLst>
      <p:ext uri="{BB962C8B-B14F-4D97-AF65-F5344CB8AC3E}">
        <p14:creationId xmlns:p14="http://schemas.microsoft.com/office/powerpoint/2010/main" val="763070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7744" y="0"/>
            <a:ext cx="10776856" cy="2123658"/>
          </a:xfrm>
          <a:prstGeom prst="rect">
            <a:avLst/>
          </a:prstGeom>
          <a:noFill/>
        </p:spPr>
        <p:txBody>
          <a:bodyPr wrap="square" rtlCol="0">
            <a:spAutoFit/>
          </a:bodyPr>
          <a:lstStyle/>
          <a:p>
            <a:pPr algn="ctr"/>
            <a:r>
              <a:rPr lang="en-US" sz="6600" b="1" dirty="0" smtClean="0"/>
              <a:t>Intel Corp. releases their </a:t>
            </a:r>
          </a:p>
          <a:p>
            <a:pPr algn="ctr"/>
            <a:r>
              <a:rPr lang="en-US" sz="6600" b="1" dirty="0" smtClean="0"/>
              <a:t>first microprocessor</a:t>
            </a:r>
            <a:endParaRPr lang="en-US" sz="6600" b="1" dirty="0"/>
          </a:p>
        </p:txBody>
      </p:sp>
      <p:sp>
        <p:nvSpPr>
          <p:cNvPr id="4" name="TextBox 3"/>
          <p:cNvSpPr txBox="1"/>
          <p:nvPr/>
        </p:nvSpPr>
        <p:spPr>
          <a:xfrm>
            <a:off x="788680" y="6048564"/>
            <a:ext cx="10598927" cy="646331"/>
          </a:xfrm>
          <a:prstGeom prst="rect">
            <a:avLst/>
          </a:prstGeom>
          <a:noFill/>
        </p:spPr>
        <p:txBody>
          <a:bodyPr wrap="none" rtlCol="0">
            <a:spAutoFit/>
          </a:bodyPr>
          <a:lstStyle/>
          <a:p>
            <a:r>
              <a:rPr lang="en-US" sz="3600" dirty="0" smtClean="0"/>
              <a:t>Early uses were calculators and high-end pinball games</a:t>
            </a:r>
            <a:endParaRPr lang="en-US" sz="3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645" y="1875454"/>
            <a:ext cx="6258442" cy="4173110"/>
          </a:xfrm>
          <a:prstGeom prst="rect">
            <a:avLst/>
          </a:prstGeom>
        </p:spPr>
      </p:pic>
    </p:spTree>
    <p:extLst>
      <p:ext uri="{BB962C8B-B14F-4D97-AF65-F5344CB8AC3E}">
        <p14:creationId xmlns:p14="http://schemas.microsoft.com/office/powerpoint/2010/main" val="1153692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2035</Words>
  <Application>Microsoft Office PowerPoint</Application>
  <PresentationFormat>Widescreen</PresentationFormat>
  <Paragraphs>314</Paragraphs>
  <Slides>58</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Impact</vt:lpstr>
      <vt:lpstr>Wingdings</vt:lpstr>
      <vt:lpstr>Office Theme</vt:lpstr>
      <vt:lpstr>PowerPoint Presentation</vt:lpstr>
      <vt:lpstr>The Year in Baseball:   1971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founded in Cooperstown, N.Y. </vt:lpstr>
      <vt:lpstr>Satchel Paige was elected to the Hall of Fame</vt:lpstr>
      <vt:lpstr>PowerPoint Presentation</vt:lpstr>
      <vt:lpstr>1971  MVP  Winners</vt:lpstr>
      <vt:lpstr>1971  Rookie  of the  Year  Winners</vt:lpstr>
      <vt:lpstr>7th Inning Stretch</vt:lpstr>
      <vt:lpstr>“Take Me Out to the Ballgame”</vt:lpstr>
      <vt:lpstr>“Deep in the Heart of Texas”</vt:lpstr>
      <vt:lpstr>The Chicken Dance !</vt:lpstr>
      <vt:lpstr>¡ Música al estadio !</vt:lpstr>
      <vt:lpstr>1971 National League</vt:lpstr>
      <vt:lpstr>PowerPoint Presentation</vt:lpstr>
      <vt:lpstr>PowerPoint Presentation</vt:lpstr>
      <vt:lpstr>1971 NLCS</vt:lpstr>
      <vt:lpstr>1971 American League</vt:lpstr>
      <vt:lpstr>PowerPoint Presentation</vt:lpstr>
      <vt:lpstr>PowerPoint Presentation</vt:lpstr>
      <vt:lpstr>1971 ALCS</vt:lpstr>
      <vt:lpstr>1971 World Series</vt:lpstr>
      <vt:lpstr>PowerPoint Presentation</vt:lpstr>
      <vt:lpstr>1971 World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Monte Cely</dc:creator>
  <cp:lastModifiedBy>Monte Cely</cp:lastModifiedBy>
  <cp:revision>13</cp:revision>
  <dcterms:created xsi:type="dcterms:W3CDTF">2023-08-09T12:53:40Z</dcterms:created>
  <dcterms:modified xsi:type="dcterms:W3CDTF">2023-08-13T17:53:36Z</dcterms:modified>
</cp:coreProperties>
</file>