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crdownload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57" r:id="rId2"/>
    <p:sldId id="259" r:id="rId3"/>
    <p:sldId id="414" r:id="rId4"/>
    <p:sldId id="360" r:id="rId5"/>
    <p:sldId id="361" r:id="rId6"/>
    <p:sldId id="362" r:id="rId7"/>
    <p:sldId id="365" r:id="rId8"/>
    <p:sldId id="373" r:id="rId9"/>
    <p:sldId id="374" r:id="rId10"/>
    <p:sldId id="375" r:id="rId11"/>
    <p:sldId id="376" r:id="rId12"/>
    <p:sldId id="377" r:id="rId13"/>
    <p:sldId id="378" r:id="rId14"/>
    <p:sldId id="379" r:id="rId15"/>
    <p:sldId id="380" r:id="rId16"/>
    <p:sldId id="381" r:id="rId17"/>
    <p:sldId id="382" r:id="rId18"/>
    <p:sldId id="383" r:id="rId19"/>
    <p:sldId id="272" r:id="rId20"/>
    <p:sldId id="258" r:id="rId21"/>
    <p:sldId id="367" r:id="rId22"/>
    <p:sldId id="363" r:id="rId23"/>
    <p:sldId id="366" r:id="rId24"/>
    <p:sldId id="318" r:id="rId25"/>
    <p:sldId id="279" r:id="rId26"/>
    <p:sldId id="357" r:id="rId27"/>
    <p:sldId id="368" r:id="rId28"/>
    <p:sldId id="369" r:id="rId29"/>
    <p:sldId id="370" r:id="rId30"/>
    <p:sldId id="371" r:id="rId31"/>
    <p:sldId id="372" r:id="rId32"/>
    <p:sldId id="282" r:id="rId33"/>
    <p:sldId id="283" r:id="rId34"/>
    <p:sldId id="284" r:id="rId35"/>
    <p:sldId id="334" r:id="rId36"/>
    <p:sldId id="286" r:id="rId37"/>
    <p:sldId id="287" r:id="rId38"/>
    <p:sldId id="291" r:id="rId39"/>
    <p:sldId id="385" r:id="rId40"/>
    <p:sldId id="384" r:id="rId41"/>
    <p:sldId id="386" r:id="rId42"/>
    <p:sldId id="388" r:id="rId43"/>
    <p:sldId id="387" r:id="rId44"/>
    <p:sldId id="389" r:id="rId45"/>
    <p:sldId id="390" r:id="rId46"/>
    <p:sldId id="393" r:id="rId47"/>
    <p:sldId id="391" r:id="rId48"/>
    <p:sldId id="392" r:id="rId49"/>
    <p:sldId id="394" r:id="rId50"/>
    <p:sldId id="395" r:id="rId51"/>
    <p:sldId id="396" r:id="rId52"/>
    <p:sldId id="397" r:id="rId53"/>
    <p:sldId id="398" r:id="rId54"/>
    <p:sldId id="399" r:id="rId55"/>
    <p:sldId id="400" r:id="rId56"/>
    <p:sldId id="401" r:id="rId57"/>
    <p:sldId id="402" r:id="rId58"/>
    <p:sldId id="298" r:id="rId59"/>
    <p:sldId id="403" r:id="rId60"/>
    <p:sldId id="404" r:id="rId61"/>
    <p:sldId id="405" r:id="rId62"/>
    <p:sldId id="406" r:id="rId63"/>
    <p:sldId id="407" r:id="rId64"/>
    <p:sldId id="408" r:id="rId65"/>
    <p:sldId id="409" r:id="rId66"/>
    <p:sldId id="410" r:id="rId67"/>
    <p:sldId id="411" r:id="rId68"/>
    <p:sldId id="412" r:id="rId69"/>
    <p:sldId id="413" r:id="rId70"/>
    <p:sldId id="314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24" autoAdjust="0"/>
    <p:restoredTop sz="93672" autoAdjust="0"/>
  </p:normalViewPr>
  <p:slideViewPr>
    <p:cSldViewPr snapToGrid="0">
      <p:cViewPr varScale="1">
        <p:scale>
          <a:sx n="55" d="100"/>
          <a:sy n="55" d="100"/>
        </p:scale>
        <p:origin x="38" y="6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2429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5E67DD-0292-48D7-AEF8-4BE0FAF3DD36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41C57-F410-4B1B-8161-99CBAB10D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223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Battle_of_the_Sexes_(tennis)#cite_note-tshismam-5" TargetMode="External"/><Relationship Id="rId3" Type="http://schemas.openxmlformats.org/officeDocument/2006/relationships/hyperlink" Target="https://en.wikipedia.org/wiki/Houston_Astrodome" TargetMode="External"/><Relationship Id="rId7" Type="http://schemas.openxmlformats.org/officeDocument/2006/relationships/hyperlink" Target="https://en.wikipedia.org/wiki/Battle_of_the_Sexes_(tennis)#cite_note-ppgapton-2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Battle_of_the_Sexes_(tennis)#cite_note-rgsric-4" TargetMode="External"/><Relationship Id="rId5" Type="http://schemas.openxmlformats.org/officeDocument/2006/relationships/hyperlink" Target="https://en.wikipedia.org/wiki/Billie_Jean_King" TargetMode="External"/><Relationship Id="rId4" Type="http://schemas.openxmlformats.org/officeDocument/2006/relationships/hyperlink" Target="https://en.wikipedia.org/wiki/Bobby_Riggs" TargetMode="External"/><Relationship Id="rId9" Type="http://schemas.openxmlformats.org/officeDocument/2006/relationships/hyperlink" Target="https://en.wikipedia.org/wiki/Battle_of_the_Sexes_(tennis)#cite_note-6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16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Originally a 2B, Rose played LF for the Reds in ‘73.  He was a 17-time All Star and ROY in ’63.  Reggie Jackson led the AL in HR, RBI, SLG, and On-Base-Plus Slugging; he’s a 14-time All Star and in the HOF.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467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Tom </a:t>
            </a:r>
            <a:r>
              <a:rPr lang="en-US" baseline="0" dirty="0" err="1" smtClean="0"/>
              <a:t>Seaver</a:t>
            </a:r>
            <a:r>
              <a:rPr lang="en-US" baseline="0" dirty="0" smtClean="0"/>
              <a:t> won his 2</a:t>
            </a:r>
            <a:r>
              <a:rPr lang="en-US" baseline="30000" dirty="0" smtClean="0"/>
              <a:t>nd</a:t>
            </a:r>
            <a:r>
              <a:rPr lang="en-US" baseline="0" dirty="0" smtClean="0"/>
              <a:t> Cy Young Award; let the NL in ERA, SO, CG (18); we would be a 12-time All Star, win a 3</a:t>
            </a:r>
            <a:r>
              <a:rPr lang="en-US" baseline="30000" dirty="0" smtClean="0"/>
              <a:t>rd</a:t>
            </a:r>
            <a:r>
              <a:rPr lang="en-US" baseline="0" dirty="0" smtClean="0"/>
              <a:t> Cy Young in ‘75, and be voted into HOF.   Jim Palmer won his first of three AL Cy Young Awards.  He led the AL in ERA.  He would win 20 games 8 times, make All-Star team six times, win 4 Gold Gloves, and go into HOF.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71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336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ultimate five-tool player!  His WAR was 156, third all-time among position players.  “The Catch” in the 1954 World Series.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673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Tragically died in a</a:t>
            </a:r>
            <a:r>
              <a:rPr lang="en-US" baseline="0" dirty="0" smtClean="0"/>
              <a:t> plane crash on Dec. 31, ‘72 on a humanitarian mission from Puerto Rico to victims of an earthquake in Nicaragua.  The Baseball Writers waived the five-year waiting rule for Hall of Fame consideration and voted Clemente into the Baseball Hall of Fame in March.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78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931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264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Two no-</a:t>
            </a:r>
            <a:r>
              <a:rPr lang="en-US" dirty="0" err="1" smtClean="0"/>
              <a:t>nos</a:t>
            </a:r>
            <a:r>
              <a:rPr lang="en-US" dirty="0" smtClean="0"/>
              <a:t> same season:  Johnny Vander Meer 1938 Reds – on back-to-back starts!  Allie Reynolds 1951 Yankees; Virgil Trucks 1952 Tigers, Ryan</a:t>
            </a:r>
            <a:r>
              <a:rPr lang="en-US" baseline="0" dirty="0" smtClean="0"/>
              <a:t> 1973 Angels, </a:t>
            </a:r>
            <a:r>
              <a:rPr lang="en-US" baseline="0" dirty="0" err="1" smtClean="0"/>
              <a:t>Halladay</a:t>
            </a:r>
            <a:r>
              <a:rPr lang="en-US" baseline="0" dirty="0" smtClean="0"/>
              <a:t> 2010 Phillies, </a:t>
            </a:r>
            <a:r>
              <a:rPr lang="en-US" baseline="0" dirty="0" err="1" smtClean="0"/>
              <a:t>Scherzer</a:t>
            </a:r>
            <a:r>
              <a:rPr lang="en-US" baseline="0" dirty="0" smtClean="0"/>
              <a:t> 2015 </a:t>
            </a:r>
            <a:r>
              <a:rPr lang="en-US" baseline="0" dirty="0" err="1" smtClean="0"/>
              <a:t>Nats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733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500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Mike has short “intro” to this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12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296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843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9377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6602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709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210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5745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83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had two VPs</a:t>
            </a:r>
            <a:r>
              <a:rPr lang="en-US" baseline="0" dirty="0" smtClean="0"/>
              <a:t> in the same administration!  Nixon and Agnew were re-inaugurated after winning the 1972 general election.  Agnew resigns on October 10 (Jerry’s 18</a:t>
            </a:r>
            <a:r>
              <a:rPr lang="en-US" baseline="30000" dirty="0" smtClean="0"/>
              <a:t>th</a:t>
            </a:r>
            <a:r>
              <a:rPr lang="en-US" baseline="0" dirty="0" smtClean="0"/>
              <a:t> birthday) after pleading no-contest to income tax evasion.  Gerald Ford from Michigan is then nominated for VP and confirmed by Congress in December </a:t>
            </a:r>
            <a:r>
              <a:rPr lang="en-US" baseline="0" smtClean="0"/>
              <a:t>(per </a:t>
            </a:r>
            <a:r>
              <a:rPr lang="en-US" baseline="0" dirty="0" smtClean="0"/>
              <a:t>25</a:t>
            </a:r>
            <a:r>
              <a:rPr lang="en-US" baseline="30000" dirty="0" smtClean="0"/>
              <a:t>th</a:t>
            </a:r>
            <a:r>
              <a:rPr lang="en-US" baseline="0" dirty="0" smtClean="0"/>
              <a:t> amendment).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315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98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41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691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term is most famously used for an internationally televised match in 1973 held at the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Houston Astrodome"/>
              </a:rPr>
              <a:t>Houston Astrodome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between 55-year-old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Bobby Riggs"/>
              </a:rPr>
              <a:t>Bobby Riggs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29-year-old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Billie Jean King"/>
              </a:rPr>
              <a:t>Billie Jean King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[4]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which King won in three sets.</a:t>
            </a:r>
            <a:r>
              <a:rPr lang="en-US" sz="1200" b="0" i="0" u="none" strike="noStrike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[2]</a:t>
            </a:r>
            <a:r>
              <a:rPr lang="en-US" sz="1200" b="0" i="0" u="none" strike="noStrike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[5]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match was viewed by an estimated fifty million people in the United States and ninety million worldwide.</a:t>
            </a:r>
            <a:r>
              <a:rPr lang="en-US" sz="1200" b="0" i="0" u="none" strike="noStrike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[6]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King's win is considered a milestone in public acceptance of women's tennis.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92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Many say the greatest racehorse ever!  Set time records in all three legs of the Triple Crown that still stand today</a:t>
            </a:r>
            <a:r>
              <a:rPr lang="en-US" dirty="0" smtClean="0"/>
              <a:t>!!  He won the Belmont Stakes by 31 lengths – the widest margin ever!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673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21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67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98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755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54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03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28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7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17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24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7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904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F2362-7AF9-4192-8A6F-E6DF85AED7A1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5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WinVMN_ldc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T9zu7g2fjf0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watch?v=7bLt2xKaNH0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crdownload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hyperlink" Target="https://www.youtube.com/watch?v=HnHV5FaqvEs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GF4ibgcHQE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ZJAIkmT3R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g0kwmJc4ts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image" Target="../media/image74.jpg"/><Relationship Id="rId2" Type="http://schemas.openxmlformats.org/officeDocument/2006/relationships/hyperlink" Target="https://www.youtube.com/shorts/YTRwgcVKL6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hyperlink" Target="https://www.youtube.com/watch?v=d0tIYGSl4W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hyperlink" Target="https://www.youtube.com/watch?v=We7VnjA2QQI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hyperlink" Target="https://www.youtube.com/watch?v=DO4RYt3rnY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g"/><Relationship Id="rId5" Type="http://schemas.openxmlformats.org/officeDocument/2006/relationships/image" Target="../media/image69.jpg"/><Relationship Id="rId4" Type="http://schemas.openxmlformats.org/officeDocument/2006/relationships/image" Target="../media/image9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hyperlink" Target="https://www.youtube.com/watch?v=cZtx1tTqWr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g"/><Relationship Id="rId5" Type="http://schemas.openxmlformats.org/officeDocument/2006/relationships/image" Target="../media/image99.jpg"/><Relationship Id="rId4" Type="http://schemas.openxmlformats.org/officeDocument/2006/relationships/image" Target="../media/image98.jp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g"/><Relationship Id="rId3" Type="http://schemas.openxmlformats.org/officeDocument/2006/relationships/hyperlink" Target="https://www.youtube.com/watch?v=ufVrmHg8TSY" TargetMode="External"/><Relationship Id="rId7" Type="http://schemas.openxmlformats.org/officeDocument/2006/relationships/image" Target="../media/image104.jpg"/><Relationship Id="rId2" Type="http://schemas.openxmlformats.org/officeDocument/2006/relationships/hyperlink" Target="https://www.youtube.com/watch?v=Fd4uZqP17Pk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g"/><Relationship Id="rId5" Type="http://schemas.openxmlformats.org/officeDocument/2006/relationships/image" Target="../media/image102.jpg"/><Relationship Id="rId4" Type="http://schemas.openxmlformats.org/officeDocument/2006/relationships/image" Target="../media/image101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g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7" Type="http://schemas.openxmlformats.org/officeDocument/2006/relationships/image" Target="../media/image116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g"/><Relationship Id="rId5" Type="http://schemas.openxmlformats.org/officeDocument/2006/relationships/image" Target="../media/image114.png"/><Relationship Id="rId4" Type="http://schemas.openxmlformats.org/officeDocument/2006/relationships/image" Target="../media/image113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g"/><Relationship Id="rId5" Type="http://schemas.openxmlformats.org/officeDocument/2006/relationships/image" Target="../media/image119.jpg"/><Relationship Id="rId4" Type="http://schemas.openxmlformats.org/officeDocument/2006/relationships/image" Target="../media/image118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jpg"/><Relationship Id="rId4" Type="http://schemas.openxmlformats.org/officeDocument/2006/relationships/image" Target="../media/image123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jpg"/><Relationship Id="rId4" Type="http://schemas.openxmlformats.org/officeDocument/2006/relationships/image" Target="../media/image128.jp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g"/><Relationship Id="rId3" Type="http://schemas.openxmlformats.org/officeDocument/2006/relationships/hyperlink" Target="https://www.youtube.com/watch?v=U_vv24M6rZ8" TargetMode="External"/><Relationship Id="rId7" Type="http://schemas.openxmlformats.org/officeDocument/2006/relationships/image" Target="../media/image133.jpg"/><Relationship Id="rId2" Type="http://schemas.openxmlformats.org/officeDocument/2006/relationships/hyperlink" Target="https://www.youtube.com/watch?v=a_3pApb9H7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g"/><Relationship Id="rId5" Type="http://schemas.openxmlformats.org/officeDocument/2006/relationships/image" Target="../media/image131.jpg"/><Relationship Id="rId4" Type="http://schemas.openxmlformats.org/officeDocument/2006/relationships/image" Target="../media/image130.jp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crdownload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9513" y="139146"/>
            <a:ext cx="11277462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AGE Thrive </a:t>
            </a:r>
            <a:r>
              <a:rPr lang="en-US" sz="3600" i="1" dirty="0" smtClean="0"/>
              <a:t>with</a:t>
            </a:r>
            <a:r>
              <a:rPr lang="en-US" sz="3600" b="1" dirty="0" smtClean="0"/>
              <a:t> </a:t>
            </a:r>
            <a:r>
              <a:rPr lang="en-US" sz="3600" b="1" dirty="0" smtClean="0">
                <a:solidFill>
                  <a:srgbClr val="0070C0"/>
                </a:solidFill>
              </a:rPr>
              <a:t>Baseball Memories</a:t>
            </a:r>
          </a:p>
          <a:p>
            <a:pPr algn="ctr"/>
            <a:r>
              <a:rPr lang="en-US" sz="2400" dirty="0" smtClean="0"/>
              <a:t>November 15, 2023</a:t>
            </a:r>
          </a:p>
          <a:p>
            <a:pPr algn="ctr"/>
            <a:r>
              <a:rPr lang="en-US" sz="2800" b="1" dirty="0" smtClean="0"/>
              <a:t>Agenda</a:t>
            </a:r>
          </a:p>
          <a:p>
            <a:r>
              <a:rPr lang="en-US" sz="2800" b="1" u="sng" dirty="0" smtClean="0"/>
              <a:t>Warm-up - Introductions</a:t>
            </a:r>
          </a:p>
          <a:p>
            <a:r>
              <a:rPr lang="en-US" sz="2800" b="1" dirty="0" smtClean="0"/>
              <a:t>	</a:t>
            </a:r>
            <a:r>
              <a:rPr lang="en-US" sz="2800" b="1" u="sng" dirty="0" smtClean="0"/>
              <a:t>2023 World Series !!!</a:t>
            </a:r>
            <a:endParaRPr lang="en-US" sz="2800" b="1" dirty="0"/>
          </a:p>
          <a:p>
            <a:endParaRPr lang="en-US" sz="2800" b="1" u="sng" dirty="0" smtClean="0"/>
          </a:p>
          <a:p>
            <a:r>
              <a:rPr lang="en-US" sz="2800" b="1" u="sng" dirty="0" err="1" smtClean="0"/>
              <a:t>Gametime</a:t>
            </a:r>
            <a:r>
              <a:rPr lang="en-US" sz="2800" b="1" dirty="0" smtClean="0"/>
              <a:t> – The Year in Baseball – </a:t>
            </a:r>
            <a:r>
              <a:rPr lang="en-US" sz="4000" b="1" dirty="0" smtClean="0">
                <a:solidFill>
                  <a:srgbClr val="FF0000"/>
                </a:solidFill>
              </a:rPr>
              <a:t>1973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	</a:t>
            </a:r>
            <a:r>
              <a:rPr lang="en-US" sz="2800" b="1" u="sng" dirty="0" smtClean="0"/>
              <a:t>Seventh Inning Stretch </a:t>
            </a:r>
            <a:r>
              <a:rPr lang="en-US" sz="2800" b="1" dirty="0" smtClean="0"/>
              <a:t>- “Take Me Out to the Ball Game”</a:t>
            </a:r>
          </a:p>
          <a:p>
            <a:endParaRPr lang="en-US" sz="2800" b="1" dirty="0" smtClean="0"/>
          </a:p>
          <a:p>
            <a:r>
              <a:rPr lang="en-US" sz="2800" b="1" u="sng" dirty="0" smtClean="0"/>
              <a:t>Extra Innings </a:t>
            </a:r>
            <a:r>
              <a:rPr lang="en-US" sz="2800" b="1" dirty="0" smtClean="0"/>
              <a:t>– More stuff from the ‘60s and ’70s</a:t>
            </a:r>
          </a:p>
          <a:p>
            <a:r>
              <a:rPr lang="en-US" sz="2800" b="1" u="sng" dirty="0" smtClean="0"/>
              <a:t>Extra Innings </a:t>
            </a:r>
            <a:r>
              <a:rPr lang="en-US" sz="2800" b="1" dirty="0" smtClean="0"/>
              <a:t>- Memorabilia</a:t>
            </a:r>
          </a:p>
          <a:p>
            <a:endParaRPr lang="en-US" sz="2800" b="1" dirty="0"/>
          </a:p>
          <a:p>
            <a:endParaRPr lang="en-US" sz="2800" b="1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60" y="5496232"/>
            <a:ext cx="5220514" cy="1227887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418" y="4498109"/>
            <a:ext cx="2743891" cy="2454207"/>
          </a:xfrm>
          <a:prstGeom prst="rect">
            <a:avLst/>
          </a:prstGeom>
        </p:spPr>
      </p:pic>
      <p:pic>
        <p:nvPicPr>
          <p:cNvPr id="1026" name="Picture 2" descr="https://tse3.mm.bing.net/th?id=OIP.Yaxdg7FddkxXvWehe3Z_iwHaHa&amp;pid=Api&amp;P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466" y="129208"/>
            <a:ext cx="1456566" cy="145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06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5F879AC3-D4CE-493C-ADC7-06205677F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736F0DFD-0954-464F-BF12-DD2E6F6E03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D87641C-1771-A28F-FF92-E52EBD6D5289}"/>
              </a:ext>
            </a:extLst>
          </p:cNvPr>
          <p:cNvSpPr txBox="1"/>
          <p:nvPr/>
        </p:nvSpPr>
        <p:spPr>
          <a:xfrm>
            <a:off x="856258" y="830795"/>
            <a:ext cx="4462316" cy="527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66784">
              <a:spcAft>
                <a:spcPts val="530"/>
              </a:spcAft>
            </a:pPr>
            <a:r>
              <a:rPr lang="en-US" sz="2825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Joe “</a:t>
            </a:r>
            <a:r>
              <a:rPr lang="en-US" sz="2825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Ducky</a:t>
            </a:r>
            <a:r>
              <a:rPr lang="en-US" sz="2825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 </a:t>
            </a:r>
            <a:r>
              <a:rPr lang="en-US" sz="2825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Medwick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532602C-59AB-E0D8-0766-A05BCDA44915}"/>
              </a:ext>
            </a:extLst>
          </p:cNvPr>
          <p:cNvSpPr txBox="1"/>
          <p:nvPr/>
        </p:nvSpPr>
        <p:spPr>
          <a:xfrm>
            <a:off x="7355771" y="832555"/>
            <a:ext cx="3594639" cy="52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66784">
              <a:spcAft>
                <a:spcPts val="530"/>
              </a:spcAft>
            </a:pPr>
            <a:r>
              <a:rPr lang="en-US" sz="2825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</a:t>
            </a:r>
            <a:r>
              <a:rPr lang="en-US" sz="2825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Rabbit</a:t>
            </a:r>
            <a:r>
              <a:rPr lang="en-US" sz="2825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 </a:t>
            </a:r>
            <a:r>
              <a:rPr lang="en-US" sz="2825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Maranville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894" y="1523815"/>
            <a:ext cx="5916354" cy="59077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183" y="1523815"/>
            <a:ext cx="4249094" cy="582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9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F9A9A7C-F1CB-429B-83DE-BABC979E0CE9}"/>
              </a:ext>
            </a:extLst>
          </p:cNvPr>
          <p:cNvSpPr txBox="1"/>
          <p:nvPr/>
        </p:nvSpPr>
        <p:spPr>
          <a:xfrm>
            <a:off x="1090672" y="862888"/>
            <a:ext cx="3117155" cy="476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3232">
              <a:spcAft>
                <a:spcPts val="600"/>
              </a:spcAft>
            </a:pPr>
            <a:r>
              <a:rPr lang="en-US" sz="249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Charlie </a:t>
            </a:r>
            <a:r>
              <a:rPr lang="en-US" sz="2496" b="1" kern="1200" dirty="0" err="1">
                <a:solidFill>
                  <a:schemeClr val="tx1"/>
                </a:solidFill>
              </a:rPr>
              <a:t>Dressen</a:t>
            </a:r>
            <a:endParaRPr lang="en-US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A2E663B-2431-5DDE-D832-E4949463E309}"/>
              </a:ext>
            </a:extLst>
          </p:cNvPr>
          <p:cNvSpPr txBox="1"/>
          <p:nvPr/>
        </p:nvSpPr>
        <p:spPr>
          <a:xfrm>
            <a:off x="7878329" y="862888"/>
            <a:ext cx="2078104" cy="476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3232">
              <a:spcAft>
                <a:spcPts val="600"/>
              </a:spcAft>
            </a:pPr>
            <a:r>
              <a:rPr lang="en-US" sz="249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Jim </a:t>
            </a:r>
            <a:r>
              <a:rPr lang="en-US" sz="2496" b="1" kern="1200" dirty="0">
                <a:solidFill>
                  <a:schemeClr val="tx1"/>
                </a:solidFill>
              </a:rPr>
              <a:t>Rice</a:t>
            </a:r>
            <a:endParaRPr lang="en-US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ABA53D6-2152-BB67-D94B-FBC4D9FF3112}"/>
              </a:ext>
            </a:extLst>
          </p:cNvPr>
          <p:cNvSpPr txBox="1"/>
          <p:nvPr/>
        </p:nvSpPr>
        <p:spPr>
          <a:xfrm>
            <a:off x="4314153" y="331653"/>
            <a:ext cx="2900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Side dishes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62" y="1432747"/>
            <a:ext cx="4296604" cy="54722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662" y="1339300"/>
            <a:ext cx="4105701" cy="575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0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26525B4-CD78-9A7A-2621-54F800A42D13}"/>
              </a:ext>
            </a:extLst>
          </p:cNvPr>
          <p:cNvSpPr txBox="1"/>
          <p:nvPr/>
        </p:nvSpPr>
        <p:spPr>
          <a:xfrm>
            <a:off x="1048649" y="425002"/>
            <a:ext cx="4655309" cy="436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59536">
              <a:spcAft>
                <a:spcPts val="600"/>
              </a:spcAft>
            </a:pPr>
            <a:r>
              <a:rPr lang="en-US" sz="225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Spurgeon Ferdinand “</a:t>
            </a:r>
            <a:r>
              <a:rPr lang="en-US" sz="2256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Spud</a:t>
            </a:r>
            <a:r>
              <a:rPr lang="en-US" sz="225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 Chandler 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E0B2C9D-718D-3B8A-1836-738B266F4C42}"/>
              </a:ext>
            </a:extLst>
          </p:cNvPr>
          <p:cNvSpPr txBox="1"/>
          <p:nvPr/>
        </p:nvSpPr>
        <p:spPr>
          <a:xfrm>
            <a:off x="8961389" y="643467"/>
            <a:ext cx="1130118" cy="4394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59536">
              <a:spcAft>
                <a:spcPts val="600"/>
              </a:spcAft>
            </a:pPr>
            <a:r>
              <a:rPr lang="en-US" sz="225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 </a:t>
            </a:r>
            <a:r>
              <a:rPr lang="en-US" sz="2256" b="1" kern="1200" dirty="0">
                <a:solidFill>
                  <a:schemeClr val="tx1"/>
                </a:solidFill>
              </a:rPr>
              <a:t>Cobb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20" y="1080397"/>
            <a:ext cx="5584968" cy="69695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036" y="1223623"/>
            <a:ext cx="3583014" cy="664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3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8FC6BBE-89B0-CD87-9954-16C65B7FABEE}"/>
              </a:ext>
            </a:extLst>
          </p:cNvPr>
          <p:cNvSpPr txBox="1"/>
          <p:nvPr/>
        </p:nvSpPr>
        <p:spPr>
          <a:xfrm>
            <a:off x="1881007" y="411860"/>
            <a:ext cx="2298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04088">
              <a:spcAft>
                <a:spcPts val="600"/>
              </a:spcAft>
            </a:pPr>
            <a:r>
              <a:rPr lang="en-US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Chili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Davis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8658E15-3994-11D4-9FEE-A5BC392E1856}"/>
              </a:ext>
            </a:extLst>
          </p:cNvPr>
          <p:cNvSpPr txBox="1"/>
          <p:nvPr/>
        </p:nvSpPr>
        <p:spPr>
          <a:xfrm>
            <a:off x="7340709" y="435623"/>
            <a:ext cx="4116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04088">
              <a:spcAft>
                <a:spcPts val="600"/>
              </a:spcAft>
            </a:pPr>
            <a:r>
              <a:rPr lang="en-US" sz="3200" dirty="0"/>
              <a:t>John “</a:t>
            </a:r>
            <a:r>
              <a:rPr lang="en-US" sz="3200" b="1" dirty="0"/>
              <a:t>Beans</a:t>
            </a:r>
            <a:r>
              <a:rPr lang="en-US" sz="3200" dirty="0"/>
              <a:t>” Reardon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04" y="1277141"/>
            <a:ext cx="5579618" cy="55796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612" y="1178011"/>
            <a:ext cx="4563256" cy="557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9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70825F5-2BBE-A5E8-9DC1-AC8723464C04}"/>
              </a:ext>
            </a:extLst>
          </p:cNvPr>
          <p:cNvSpPr txBox="1"/>
          <p:nvPr/>
        </p:nvSpPr>
        <p:spPr>
          <a:xfrm>
            <a:off x="4830024" y="409551"/>
            <a:ext cx="3549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1248">
              <a:spcAft>
                <a:spcPts val="600"/>
              </a:spcAft>
            </a:pPr>
            <a:r>
              <a:rPr lang="en-US" sz="4400" b="1" kern="1200" dirty="0">
                <a:solidFill>
                  <a:schemeClr val="tx1"/>
                </a:solidFill>
              </a:rPr>
              <a:t>Condiments</a:t>
            </a:r>
            <a:endParaRPr lang="en-US" sz="4400" b="1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A85AC1C-5E5F-2142-421A-D55ED09E2D19}"/>
              </a:ext>
            </a:extLst>
          </p:cNvPr>
          <p:cNvSpPr txBox="1"/>
          <p:nvPr/>
        </p:nvSpPr>
        <p:spPr>
          <a:xfrm>
            <a:off x="1324305" y="1178992"/>
            <a:ext cx="4252461" cy="540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1248">
              <a:spcAft>
                <a:spcPts val="600"/>
              </a:spcAft>
            </a:pPr>
            <a:r>
              <a:rPr lang="en-US" sz="294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Jarrod </a:t>
            </a:r>
            <a:r>
              <a:rPr lang="en-US" sz="2944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Salt</a:t>
            </a:r>
            <a:r>
              <a:rPr lang="en-US" sz="294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alamacchia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7DFED69-3324-B3BA-75F9-FBFEA087E55C}"/>
              </a:ext>
            </a:extLst>
          </p:cNvPr>
          <p:cNvSpPr txBox="1"/>
          <p:nvPr/>
        </p:nvSpPr>
        <p:spPr>
          <a:xfrm>
            <a:off x="7448846" y="1293539"/>
            <a:ext cx="2816425" cy="540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1248">
              <a:spcAft>
                <a:spcPts val="600"/>
              </a:spcAft>
            </a:pPr>
            <a:r>
              <a:rPr lang="en-US" sz="2944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Pepper</a:t>
            </a:r>
            <a:r>
              <a:rPr lang="en-US" sz="294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Martin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80" y="1948433"/>
            <a:ext cx="5422074" cy="54220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839" y="1833885"/>
            <a:ext cx="4504437" cy="547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4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44036F9-F259-B81D-9D4E-632C0ACD11EB}"/>
              </a:ext>
            </a:extLst>
          </p:cNvPr>
          <p:cNvSpPr txBox="1"/>
          <p:nvPr/>
        </p:nvSpPr>
        <p:spPr>
          <a:xfrm>
            <a:off x="4270906" y="430200"/>
            <a:ext cx="26934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9224">
              <a:spcAft>
                <a:spcPts val="600"/>
              </a:spcAft>
            </a:pPr>
            <a:r>
              <a:rPr lang="en-US" sz="4400" b="1" kern="1200" dirty="0">
                <a:solidFill>
                  <a:schemeClr val="tx1"/>
                </a:solidFill>
              </a:rPr>
              <a:t>Beverages</a:t>
            </a:r>
            <a:endParaRPr lang="en-US" sz="4400" b="1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8E6A6E6-28E4-9CBE-5FDE-4101943B33F7}"/>
              </a:ext>
            </a:extLst>
          </p:cNvPr>
          <p:cNvSpPr txBox="1"/>
          <p:nvPr/>
        </p:nvSpPr>
        <p:spPr>
          <a:xfrm>
            <a:off x="928184" y="1072272"/>
            <a:ext cx="2685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9224">
              <a:spcAft>
                <a:spcPts val="600"/>
              </a:spcAft>
            </a:pP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Bobby </a:t>
            </a:r>
            <a:r>
              <a:rPr lang="en-US" sz="3200" b="1" kern="1200" dirty="0">
                <a:solidFill>
                  <a:schemeClr val="tx1"/>
                </a:solidFill>
              </a:rPr>
              <a:t>Wine</a:t>
            </a:r>
            <a:endParaRPr lang="en-US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01789A4-4DE2-FA83-DC27-3047A155DA6A}"/>
              </a:ext>
            </a:extLst>
          </p:cNvPr>
          <p:cNvSpPr txBox="1"/>
          <p:nvPr/>
        </p:nvSpPr>
        <p:spPr>
          <a:xfrm>
            <a:off x="6964325" y="1208324"/>
            <a:ext cx="2526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9224">
              <a:spcAft>
                <a:spcPts val="600"/>
              </a:spcAft>
            </a:pP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Seth </a:t>
            </a:r>
            <a:r>
              <a:rPr lang="en-US" sz="3200" b="1" kern="1200" dirty="0">
                <a:solidFill>
                  <a:schemeClr val="tx1"/>
                </a:solidFill>
              </a:rPr>
              <a:t>Beer</a:t>
            </a:r>
            <a:endParaRPr lang="en-US" sz="32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29" y="1793099"/>
            <a:ext cx="3701274" cy="50649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602" y="2127924"/>
            <a:ext cx="6851025" cy="385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0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6FF76B9-219D-4469-AF87-0236D29032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D3949A1-CBF3-E5F9-E8BC-1430C4379C72}"/>
              </a:ext>
            </a:extLst>
          </p:cNvPr>
          <p:cNvSpPr txBox="1"/>
          <p:nvPr/>
        </p:nvSpPr>
        <p:spPr>
          <a:xfrm>
            <a:off x="4981112" y="252034"/>
            <a:ext cx="23926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4672">
              <a:spcAft>
                <a:spcPts val="600"/>
              </a:spcAft>
            </a:pPr>
            <a:r>
              <a:rPr lang="en-US" sz="4400" b="1" kern="1200" dirty="0">
                <a:solidFill>
                  <a:schemeClr val="tx1"/>
                </a:solidFill>
              </a:rPr>
              <a:t>Dessert</a:t>
            </a:r>
            <a:endParaRPr lang="en-US" sz="4400" b="1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15CCB9A-AAAE-2518-DC11-B19AC7496ACB}"/>
              </a:ext>
            </a:extLst>
          </p:cNvPr>
          <p:cNvSpPr txBox="1"/>
          <p:nvPr/>
        </p:nvSpPr>
        <p:spPr>
          <a:xfrm>
            <a:off x="1006414" y="593858"/>
            <a:ext cx="3747520" cy="52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4672">
              <a:spcAft>
                <a:spcPts val="600"/>
              </a:spcAft>
            </a:pPr>
            <a:r>
              <a:rPr lang="en-US" sz="281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Harold “</a:t>
            </a:r>
            <a:r>
              <a:rPr lang="en-US" sz="2816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Pie</a:t>
            </a:r>
            <a:r>
              <a:rPr lang="en-US" sz="281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 </a:t>
            </a:r>
            <a:r>
              <a:rPr lang="en-US" sz="2816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Traynor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08F08F5-49CB-B61F-52CA-FCFCF7CCA10D}"/>
              </a:ext>
            </a:extLst>
          </p:cNvPr>
          <p:cNvSpPr txBox="1"/>
          <p:nvPr/>
        </p:nvSpPr>
        <p:spPr>
          <a:xfrm>
            <a:off x="7533266" y="1286934"/>
            <a:ext cx="2506185" cy="52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4672">
              <a:spcAft>
                <a:spcPts val="600"/>
              </a:spcAft>
            </a:pPr>
            <a:r>
              <a:rPr lang="en-US" sz="281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Dusty </a:t>
            </a:r>
            <a:r>
              <a:rPr lang="en-US" sz="2816" b="1" kern="1200" dirty="0">
                <a:solidFill>
                  <a:schemeClr val="tx1"/>
                </a:solidFill>
              </a:rPr>
              <a:t>Baker</a:t>
            </a:r>
            <a:endParaRPr lang="en-US" sz="32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80" y="1057594"/>
            <a:ext cx="5001086" cy="58653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443" y="1812591"/>
            <a:ext cx="6024668" cy="401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2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="" xmlns:a16="http://schemas.microsoft.com/office/drawing/2014/main" id="{22F15A2D-2324-487D-A02A-BF46C5C580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684A75B-DCB6-B000-82E7-B740E32873F2}"/>
              </a:ext>
            </a:extLst>
          </p:cNvPr>
          <p:cNvSpPr txBox="1"/>
          <p:nvPr/>
        </p:nvSpPr>
        <p:spPr>
          <a:xfrm>
            <a:off x="834572" y="231890"/>
            <a:ext cx="3993295" cy="491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0664">
              <a:spcAft>
                <a:spcPts val="600"/>
              </a:spcAft>
            </a:pPr>
            <a:r>
              <a:rPr lang="en-US" sz="259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Harry “</a:t>
            </a:r>
            <a:r>
              <a:rPr lang="en-US" sz="2592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Cookie</a:t>
            </a:r>
            <a:r>
              <a:rPr lang="en-US" sz="259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 </a:t>
            </a:r>
            <a:r>
              <a:rPr lang="en-US" sz="2592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Lavagetto</a:t>
            </a: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E7E5D80-2485-8532-4112-8747DA9ECBF2}"/>
              </a:ext>
            </a:extLst>
          </p:cNvPr>
          <p:cNvSpPr txBox="1"/>
          <p:nvPr/>
        </p:nvSpPr>
        <p:spPr>
          <a:xfrm>
            <a:off x="6901636" y="180301"/>
            <a:ext cx="2126217" cy="491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0664">
              <a:spcAft>
                <a:spcPts val="600"/>
              </a:spcAft>
            </a:pPr>
            <a:r>
              <a:rPr lang="en-US" sz="2592" b="1" kern="1200" dirty="0">
                <a:solidFill>
                  <a:schemeClr val="tx1"/>
                </a:solidFill>
              </a:rPr>
              <a:t>Coco Crisp</a:t>
            </a:r>
            <a:endParaRPr lang="en-US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13" y="955004"/>
            <a:ext cx="4596813" cy="64458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738" y="723115"/>
            <a:ext cx="4554015" cy="651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9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9AF46C0-7FDA-0326-BA34-587D9E740C62}"/>
              </a:ext>
            </a:extLst>
          </p:cNvPr>
          <p:cNvSpPr txBox="1"/>
          <p:nvPr/>
        </p:nvSpPr>
        <p:spPr>
          <a:xfrm>
            <a:off x="841248" y="251312"/>
            <a:ext cx="10506456" cy="1010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And finally, a nice cup of java. . 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FB92FFCE-0C90-454E-AA25-D4EE9A6C39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41248" y="138086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0E77C39-A438-D767-A683-3DE61E3AEB3C}"/>
              </a:ext>
            </a:extLst>
          </p:cNvPr>
          <p:cNvSpPr txBox="1"/>
          <p:nvPr/>
        </p:nvSpPr>
        <p:spPr>
          <a:xfrm>
            <a:off x="1827842" y="1455899"/>
            <a:ext cx="3084597" cy="515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86384">
              <a:spcAft>
                <a:spcPts val="600"/>
              </a:spcAft>
            </a:pPr>
            <a:r>
              <a:rPr lang="en-US" sz="275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Todd </a:t>
            </a:r>
            <a:r>
              <a:rPr lang="en-US" sz="2752" b="1" kern="1200" dirty="0">
                <a:solidFill>
                  <a:schemeClr val="tx1"/>
                </a:solidFill>
              </a:rPr>
              <a:t>Coffey</a:t>
            </a:r>
            <a:endParaRPr lang="en-US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34587E9-BDE3-750F-98C3-2EF81A9EFD0D}"/>
              </a:ext>
            </a:extLst>
          </p:cNvPr>
          <p:cNvSpPr txBox="1"/>
          <p:nvPr/>
        </p:nvSpPr>
        <p:spPr>
          <a:xfrm>
            <a:off x="7281115" y="1524687"/>
            <a:ext cx="2874396" cy="515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86384">
              <a:spcAft>
                <a:spcPts val="600"/>
              </a:spcAft>
            </a:pPr>
            <a:r>
              <a:rPr lang="en-US" sz="275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George </a:t>
            </a:r>
            <a:r>
              <a:rPr lang="en-US" sz="2752" b="1" kern="1200" dirty="0">
                <a:solidFill>
                  <a:schemeClr val="tx1"/>
                </a:solidFill>
              </a:rPr>
              <a:t>Creamer</a:t>
            </a:r>
            <a:endParaRPr lang="en-US" sz="32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56" y="2166069"/>
            <a:ext cx="5650070" cy="47936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808" y="2166069"/>
            <a:ext cx="3990359" cy="504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4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1949" y="9638"/>
            <a:ext cx="86770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/>
              <a:t>1973 Sporting News</a:t>
            </a:r>
            <a:endParaRPr lang="en-US" sz="8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905" y="1674668"/>
            <a:ext cx="2804160" cy="3505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937" y="1171575"/>
            <a:ext cx="2976563" cy="33356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2" y="3195781"/>
            <a:ext cx="4264221" cy="334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9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16198" y="0"/>
            <a:ext cx="94211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/>
              <a:t>2023 World Series</a:t>
            </a:r>
            <a:endParaRPr lang="en-US" sz="9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12" y="1569660"/>
            <a:ext cx="4285935" cy="4271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67369" y="2947021"/>
            <a:ext cx="10005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VS.</a:t>
            </a:r>
            <a:endParaRPr lang="en-US" sz="4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964" y="1489794"/>
            <a:ext cx="7228882" cy="44965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80808" y="5991686"/>
            <a:ext cx="48413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… and the winner is …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16532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05609" y="780296"/>
            <a:ext cx="3444744" cy="928038"/>
          </a:xfrm>
        </p:spPr>
        <p:txBody>
          <a:bodyPr>
            <a:normAutofit fontScale="90000"/>
          </a:bodyPr>
          <a:lstStyle/>
          <a:p>
            <a:r>
              <a:rPr lang="en-US" sz="6600" b="1" dirty="0" smtClean="0"/>
              <a:t>Super Bowl VII</a:t>
            </a:r>
            <a:endParaRPr lang="en-US" sz="8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961583" y="1682198"/>
            <a:ext cx="27327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Miami Dolphins come into game undefeated in the regular season at 14-0 and won both playoff games so far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01432" y="6488668"/>
            <a:ext cx="5028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://www.youtube.com/watch?v=nWinVMN_ldc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81"/>
            <a:ext cx="8229600" cy="63907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97385" y="4790874"/>
            <a:ext cx="2607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Final score:  Miami 14</a:t>
            </a:r>
          </a:p>
          <a:p>
            <a:r>
              <a:rPr lang="en-US" dirty="0"/>
              <a:t>	</a:t>
            </a:r>
            <a:r>
              <a:rPr lang="en-US" dirty="0" smtClean="0"/>
              <a:t>    Washington 7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263556" y="4206032"/>
            <a:ext cx="3897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Miami field goal attempt goes wrong!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826842" y="5751555"/>
            <a:ext cx="3223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Miami completes an undefeated</a:t>
            </a:r>
          </a:p>
          <a:p>
            <a:r>
              <a:rPr lang="en-US" dirty="0" smtClean="0"/>
              <a:t>17 – 0 season, still a record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69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29675" y="1919442"/>
            <a:ext cx="3444744" cy="928038"/>
          </a:xfrm>
        </p:spPr>
        <p:txBody>
          <a:bodyPr>
            <a:normAutofit fontScale="90000"/>
          </a:bodyPr>
          <a:lstStyle/>
          <a:p>
            <a:r>
              <a:rPr lang="en-US" sz="6600" b="1" dirty="0" smtClean="0"/>
              <a:t>“Battle</a:t>
            </a:r>
            <a:br>
              <a:rPr lang="en-US" sz="6600" b="1" dirty="0" smtClean="0"/>
            </a:br>
            <a:r>
              <a:rPr lang="en-US" sz="6600" b="1" dirty="0" smtClean="0"/>
              <a:t> of the</a:t>
            </a:r>
            <a:br>
              <a:rPr lang="en-US" sz="6600" b="1" dirty="0" smtClean="0"/>
            </a:br>
            <a:r>
              <a:rPr lang="en-US" sz="6600" b="1" dirty="0" smtClean="0"/>
              <a:t> Sexes”</a:t>
            </a:r>
            <a:endParaRPr lang="en-US" sz="8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88" y="0"/>
            <a:ext cx="8581448" cy="61430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65085" y="3039586"/>
            <a:ext cx="29958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Sept. 20 at the</a:t>
            </a:r>
          </a:p>
          <a:p>
            <a:pPr algn="ctr"/>
            <a:r>
              <a:rPr lang="en-US" sz="2400" dirty="0" smtClean="0"/>
              <a:t>Astrodome in Houston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189018" y="6336146"/>
            <a:ext cx="475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://www.youtube.com/watch?v=T9zu7g2fjf0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26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49" y="0"/>
            <a:ext cx="5208443" cy="72817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49139" y="1505461"/>
            <a:ext cx="480176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 smtClean="0"/>
              <a:t>Secretariat</a:t>
            </a:r>
          </a:p>
          <a:p>
            <a:pPr algn="ctr"/>
            <a:r>
              <a:rPr lang="en-US" sz="6000" dirty="0" smtClean="0"/>
              <a:t>wins racing’s </a:t>
            </a:r>
          </a:p>
          <a:p>
            <a:pPr algn="ctr"/>
            <a:r>
              <a:rPr lang="en-US" sz="6000" dirty="0" smtClean="0"/>
              <a:t>Triple Crown</a:t>
            </a:r>
            <a:endParaRPr lang="en-US" sz="6000" dirty="0"/>
          </a:p>
        </p:txBody>
      </p:sp>
      <p:sp>
        <p:nvSpPr>
          <p:cNvPr id="2" name="TextBox 1"/>
          <p:cNvSpPr txBox="1"/>
          <p:nvPr/>
        </p:nvSpPr>
        <p:spPr>
          <a:xfrm>
            <a:off x="5367192" y="4795897"/>
            <a:ext cx="689201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Set time records in the </a:t>
            </a:r>
            <a:r>
              <a:rPr lang="en-US" sz="3200" b="1" dirty="0" smtClean="0"/>
              <a:t>Kentucky Derby</a:t>
            </a:r>
            <a:r>
              <a:rPr lang="en-US" sz="3200" dirty="0" smtClean="0"/>
              <a:t>,</a:t>
            </a:r>
          </a:p>
          <a:p>
            <a:r>
              <a:rPr lang="en-US" sz="3200" dirty="0" smtClean="0"/>
              <a:t>the </a:t>
            </a:r>
            <a:r>
              <a:rPr lang="en-US" sz="3200" b="1" dirty="0" smtClean="0"/>
              <a:t>Preakness</a:t>
            </a:r>
            <a:r>
              <a:rPr lang="en-US" sz="3200" dirty="0" smtClean="0"/>
              <a:t>, and the </a:t>
            </a:r>
            <a:r>
              <a:rPr lang="en-US" sz="3200" b="1" dirty="0" smtClean="0"/>
              <a:t>Belmont Stakes</a:t>
            </a:r>
            <a:r>
              <a:rPr lang="en-US" sz="3200" dirty="0" smtClean="0"/>
              <a:t>!</a:t>
            </a:r>
          </a:p>
          <a:p>
            <a:endParaRPr lang="en-US" sz="3200" dirty="0" smtClean="0"/>
          </a:p>
          <a:p>
            <a:r>
              <a:rPr lang="en-US" sz="3200" dirty="0" smtClean="0"/>
              <a:t>All those records still stand today.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678399" y="512367"/>
            <a:ext cx="626960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The 1973 Athlete of the Year was ….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16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458756" y="148287"/>
            <a:ext cx="11971176" cy="1861488"/>
          </a:xfrm>
        </p:spPr>
        <p:txBody>
          <a:bodyPr>
            <a:normAutofit/>
          </a:bodyPr>
          <a:lstStyle/>
          <a:p>
            <a:r>
              <a:rPr lang="en-US" sz="6600" b="1" dirty="0"/>
              <a:t>The Year in </a:t>
            </a:r>
            <a:r>
              <a:rPr lang="en-US" sz="6600" b="1" dirty="0" smtClean="0"/>
              <a:t>Baseball:   </a:t>
            </a:r>
            <a:r>
              <a:rPr lang="en-US" sz="8800" b="1" dirty="0" smtClean="0"/>
              <a:t>1973</a:t>
            </a:r>
            <a:endParaRPr lang="en-US" sz="8800" b="1" dirty="0"/>
          </a:p>
        </p:txBody>
      </p:sp>
      <p:pic>
        <p:nvPicPr>
          <p:cNvPr id="3" name="Picture 2" descr="https://tse3.mm.bing.net/th?id=OIP.Yaxdg7FddkxXvWehe3Z_iwHaHa&amp;pid=Api&amp;P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338" y="2416809"/>
            <a:ext cx="2879799" cy="287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00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22150" y="6140709"/>
            <a:ext cx="1090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111138"/>
            <a:ext cx="4100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.338   238 hits  </a:t>
            </a:r>
            <a:r>
              <a:rPr lang="en-US" sz="3600" dirty="0" smtClean="0"/>
              <a:t>115 R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4391502" y="227604"/>
            <a:ext cx="258872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smtClean="0"/>
              <a:t>1973</a:t>
            </a:r>
          </a:p>
          <a:p>
            <a:pPr algn="ctr"/>
            <a:r>
              <a:rPr lang="en-US" sz="5400" b="1" dirty="0" smtClean="0"/>
              <a:t>MVP</a:t>
            </a:r>
          </a:p>
          <a:p>
            <a:pPr algn="ctr"/>
            <a:r>
              <a:rPr lang="en-US" sz="5400" b="1" dirty="0" smtClean="0"/>
              <a:t>Winners</a:t>
            </a:r>
            <a:endParaRPr lang="en-US" sz="5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379696" y="6140709"/>
            <a:ext cx="40959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.293   </a:t>
            </a:r>
            <a:r>
              <a:rPr lang="en-US" sz="3600" b="1" dirty="0" smtClean="0"/>
              <a:t>32 HR  117 RBI</a:t>
            </a:r>
            <a:endParaRPr lang="en-US" sz="3600" b="1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85993" cy="59385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696" y="61457"/>
            <a:ext cx="4245209" cy="58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94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059903"/>
            <a:ext cx="5149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19 - 10,  </a:t>
            </a:r>
            <a:r>
              <a:rPr lang="en-US" sz="3600" b="1" dirty="0" smtClean="0"/>
              <a:t>ERA 2.08</a:t>
            </a:r>
            <a:r>
              <a:rPr lang="en-US" sz="3600" dirty="0" smtClean="0"/>
              <a:t>,  </a:t>
            </a:r>
            <a:r>
              <a:rPr lang="en-US" sz="3600" b="1" dirty="0" smtClean="0"/>
              <a:t>251</a:t>
            </a:r>
            <a:r>
              <a:rPr lang="en-US" sz="3600" dirty="0" smtClean="0"/>
              <a:t> </a:t>
            </a:r>
            <a:r>
              <a:rPr lang="en-US" sz="3600" b="1" dirty="0" smtClean="0"/>
              <a:t>SO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979380" y="6059902"/>
            <a:ext cx="4544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22 - 9, </a:t>
            </a:r>
            <a:r>
              <a:rPr lang="en-US" sz="3600" b="1" dirty="0" smtClean="0"/>
              <a:t>ERA 2.40</a:t>
            </a:r>
            <a:r>
              <a:rPr lang="en-US" sz="3600" dirty="0" smtClean="0"/>
              <a:t>, 296 IP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4230255" y="386288"/>
            <a:ext cx="3123868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smtClean="0"/>
              <a:t>1973</a:t>
            </a:r>
          </a:p>
          <a:p>
            <a:pPr algn="ctr"/>
            <a:r>
              <a:rPr lang="en-US" sz="6600" b="1" dirty="0" smtClean="0"/>
              <a:t>Cy </a:t>
            </a:r>
          </a:p>
          <a:p>
            <a:pPr algn="ctr"/>
            <a:r>
              <a:rPr lang="en-US" sz="6600" b="1" dirty="0" smtClean="0"/>
              <a:t>Young </a:t>
            </a:r>
          </a:p>
          <a:p>
            <a:pPr algn="ctr"/>
            <a:r>
              <a:rPr lang="en-US" sz="6600" b="1" dirty="0" smtClean="0"/>
              <a:t>Winners</a:t>
            </a:r>
            <a:endParaRPr lang="en-US" sz="6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57" y="238506"/>
            <a:ext cx="3952298" cy="56011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123" y="187672"/>
            <a:ext cx="4246750" cy="587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5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520472" y="6140709"/>
            <a:ext cx="391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921" y="3101660"/>
            <a:ext cx="4467280" cy="882770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smtClean="0"/>
              <a:t>1973 was the final season for one of baseball’s all-time greats</a:t>
            </a:r>
            <a:endParaRPr lang="en-US" sz="6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5" y="44784"/>
            <a:ext cx="4075833" cy="61137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05871" y="6140709"/>
            <a:ext cx="26679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Willie Mays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97010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520472" y="6140709"/>
            <a:ext cx="391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08" y="310834"/>
            <a:ext cx="3721100" cy="55816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0699" y="6186309"/>
            <a:ext cx="4924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://www.youtube.com/watch?v=7bLt2xKaNH0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" y="0"/>
            <a:ext cx="324293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He was the ultimate </a:t>
            </a:r>
            <a:r>
              <a:rPr lang="en-US" sz="3200" b="1" dirty="0" smtClean="0">
                <a:solidFill>
                  <a:srgbClr val="FF0000"/>
                </a:solidFill>
              </a:rPr>
              <a:t>FIVE-TOOL PLAYER:</a:t>
            </a:r>
          </a:p>
          <a:p>
            <a:endParaRPr lang="en-US" sz="2400" b="1" dirty="0"/>
          </a:p>
          <a:p>
            <a:r>
              <a:rPr lang="en-US" sz="3200" b="1" dirty="0" smtClean="0"/>
              <a:t>He could RUN</a:t>
            </a:r>
          </a:p>
          <a:p>
            <a:endParaRPr lang="en-US" sz="2400" b="1" dirty="0"/>
          </a:p>
          <a:p>
            <a:r>
              <a:rPr lang="en-US" sz="3200" b="1" dirty="0" smtClean="0"/>
              <a:t>He could FIELD</a:t>
            </a:r>
          </a:p>
          <a:p>
            <a:endParaRPr lang="en-US" sz="2400" b="1" dirty="0"/>
          </a:p>
          <a:p>
            <a:r>
              <a:rPr lang="en-US" sz="3200" b="1" dirty="0" smtClean="0"/>
              <a:t>He could THROW</a:t>
            </a:r>
          </a:p>
          <a:p>
            <a:endParaRPr lang="en-US" sz="2400" b="1" dirty="0"/>
          </a:p>
          <a:p>
            <a:r>
              <a:rPr lang="en-US" sz="3200" b="1" dirty="0" smtClean="0"/>
              <a:t>He could HIT</a:t>
            </a:r>
          </a:p>
          <a:p>
            <a:endParaRPr lang="en-US" sz="2400" b="1" dirty="0"/>
          </a:p>
          <a:p>
            <a:r>
              <a:rPr lang="en-US" sz="3200" b="1" dirty="0" smtClean="0"/>
              <a:t>He could HIT WITH POWER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320651" y="1816966"/>
            <a:ext cx="3043590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339 Stolen Bases</a:t>
            </a:r>
          </a:p>
          <a:p>
            <a:endParaRPr lang="en-US" sz="2400" b="1" dirty="0"/>
          </a:p>
          <a:p>
            <a:r>
              <a:rPr lang="en-US" sz="3200" b="1" dirty="0" smtClean="0"/>
              <a:t>12 Gold Gloves</a:t>
            </a:r>
          </a:p>
          <a:p>
            <a:endParaRPr lang="en-US" sz="2400" b="1" dirty="0"/>
          </a:p>
          <a:p>
            <a:r>
              <a:rPr lang="en-US" sz="3200" b="1" dirty="0" smtClean="0"/>
              <a:t>196 Assists</a:t>
            </a:r>
          </a:p>
          <a:p>
            <a:endParaRPr lang="en-US" sz="2400" b="1" dirty="0"/>
          </a:p>
          <a:p>
            <a:r>
              <a:rPr lang="en-US" sz="3200" b="1" dirty="0" smtClean="0"/>
              <a:t>.301 – 3,293 hits</a:t>
            </a:r>
          </a:p>
          <a:p>
            <a:endParaRPr lang="en-US" sz="2400" b="1" dirty="0"/>
          </a:p>
          <a:p>
            <a:r>
              <a:rPr lang="en-US" sz="3200" b="1" dirty="0" smtClean="0"/>
              <a:t>660 Home Runs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59367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520472" y="6140709"/>
            <a:ext cx="391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81281" y="44531"/>
            <a:ext cx="519632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The “Great One” </a:t>
            </a:r>
            <a:r>
              <a:rPr lang="en-US" sz="4400" dirty="0" smtClean="0"/>
              <a:t>aka</a:t>
            </a:r>
            <a:r>
              <a:rPr lang="en-US" sz="4800" b="1" dirty="0" smtClean="0"/>
              <a:t> “</a:t>
            </a:r>
            <a:r>
              <a:rPr lang="en-US" sz="4800" b="1" dirty="0" err="1" smtClean="0"/>
              <a:t>Señor</a:t>
            </a:r>
            <a:r>
              <a:rPr lang="en-US" sz="4800" b="1" dirty="0" smtClean="0"/>
              <a:t> Arriba”</a:t>
            </a:r>
            <a:endParaRPr lang="en-US" sz="4800" b="1" dirty="0" smtClean="0">
              <a:solidFill>
                <a:srgbClr val="FF0000"/>
              </a:solidFill>
            </a:endParaRPr>
          </a:p>
          <a:p>
            <a:endParaRPr lang="en-US" sz="4000" b="1" dirty="0" smtClean="0"/>
          </a:p>
          <a:p>
            <a:r>
              <a:rPr lang="en-US" sz="4000" b="1" dirty="0" smtClean="0"/>
              <a:t>was elected to the Baseball Hall of Fame in 1973.</a:t>
            </a:r>
          </a:p>
          <a:p>
            <a:endParaRPr lang="en-US" sz="4000" b="1" dirty="0"/>
          </a:p>
          <a:p>
            <a:r>
              <a:rPr lang="en-US" sz="4000" b="1" dirty="0" smtClean="0"/>
              <a:t>He was the first Latin American player to enter the Hall.</a:t>
            </a:r>
            <a:endParaRPr lang="en-US" sz="4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72364" cy="731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72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520472" y="6140709"/>
            <a:ext cx="391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215179" y="5602253"/>
            <a:ext cx="83339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the</a:t>
            </a:r>
            <a:r>
              <a:rPr lang="en-US" sz="4800" b="1" dirty="0" smtClean="0"/>
              <a:t> “Boss” </a:t>
            </a:r>
            <a:r>
              <a:rPr lang="en-US" sz="4400" dirty="0" smtClean="0"/>
              <a:t>buys the N.Y. Yankees</a:t>
            </a:r>
            <a:endParaRPr lang="en-US" sz="4800" b="1" dirty="0" smtClean="0">
              <a:solidFill>
                <a:srgbClr val="FF0000"/>
              </a:solidFill>
            </a:endParaRPr>
          </a:p>
          <a:p>
            <a:endParaRPr lang="en-US" sz="4000" b="1" dirty="0" smtClean="0"/>
          </a:p>
          <a:p>
            <a:endParaRPr lang="en-US" sz="4000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46473" cy="54309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40857" y="654339"/>
            <a:ext cx="383684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Cleveland-based shipping </a:t>
            </a:r>
          </a:p>
          <a:p>
            <a:r>
              <a:rPr lang="en-US" sz="2400" dirty="0" smtClean="0"/>
              <a:t>magnate</a:t>
            </a:r>
          </a:p>
          <a:p>
            <a:r>
              <a:rPr lang="en-US" sz="3200" b="1" dirty="0" smtClean="0"/>
              <a:t>George Steinbrenner </a:t>
            </a:r>
          </a:p>
          <a:p>
            <a:r>
              <a:rPr lang="en-US" sz="2400" dirty="0" smtClean="0"/>
              <a:t>heads a 12-investor syndicate</a:t>
            </a:r>
          </a:p>
          <a:p>
            <a:r>
              <a:rPr lang="en-US" sz="2400" dirty="0" smtClean="0"/>
              <a:t>to buy the Yankees from CBS.</a:t>
            </a:r>
          </a:p>
          <a:p>
            <a:endParaRPr lang="en-US" sz="2400" dirty="0"/>
          </a:p>
          <a:p>
            <a:r>
              <a:rPr lang="en-US" sz="2400" dirty="0" smtClean="0"/>
              <a:t>He bought 2% of the team for a reported $168,000</a:t>
            </a:r>
          </a:p>
          <a:p>
            <a:endParaRPr lang="en-US" sz="2400" dirty="0"/>
          </a:p>
          <a:p>
            <a:r>
              <a:rPr lang="en-US" sz="2400" dirty="0" smtClean="0"/>
              <a:t>When he passed away, he owned 57% of the team that was worth about</a:t>
            </a:r>
          </a:p>
          <a:p>
            <a:r>
              <a:rPr lang="en-US" sz="2400" dirty="0" smtClean="0"/>
              <a:t>$3,500,000,000!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0518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16198" y="0"/>
            <a:ext cx="94211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/>
              <a:t>2023 World Series</a:t>
            </a:r>
            <a:endParaRPr lang="en-US" sz="9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1" y="1316182"/>
            <a:ext cx="4285935" cy="42718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1090" y="5523345"/>
            <a:ext cx="33132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The Rangers </a:t>
            </a:r>
          </a:p>
          <a:p>
            <a:pPr algn="ctr"/>
            <a:r>
              <a:rPr lang="en-US" sz="3600" b="1" dirty="0" smtClean="0"/>
              <a:t>won in 5 games!</a:t>
            </a:r>
            <a:endParaRPr lang="en-US" sz="3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584" y="1316182"/>
            <a:ext cx="3489690" cy="46764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04610" y="6002390"/>
            <a:ext cx="3633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World Series MVP</a:t>
            </a:r>
            <a:endParaRPr lang="en-US" sz="36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901" y="1403074"/>
            <a:ext cx="3318228" cy="45993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973879" y="6022838"/>
            <a:ext cx="2142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ALCS MVP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56663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520472" y="6140709"/>
            <a:ext cx="391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62500" y="173003"/>
            <a:ext cx="7315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The A.L. adopts the designated hitter rule. </a:t>
            </a:r>
            <a:endParaRPr lang="en-US" sz="4800" b="1" dirty="0" smtClean="0">
              <a:solidFill>
                <a:srgbClr val="FF0000"/>
              </a:solidFill>
            </a:endParaRPr>
          </a:p>
          <a:p>
            <a:endParaRPr lang="en-US" sz="4000" b="1" dirty="0" smtClean="0"/>
          </a:p>
          <a:p>
            <a:endParaRPr lang="en-US" sz="40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714999" y="1793797"/>
            <a:ext cx="5476875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Ron Blomberg </a:t>
            </a:r>
            <a:r>
              <a:rPr lang="en-US" sz="2400" dirty="0" smtClean="0"/>
              <a:t>of the Yankees was the first-ever DH in a regular-season game, on April 6 at Fenway Park. </a:t>
            </a:r>
          </a:p>
          <a:p>
            <a:endParaRPr lang="en-US" sz="2400" dirty="0"/>
          </a:p>
          <a:p>
            <a:r>
              <a:rPr lang="en-US" sz="2400" dirty="0" smtClean="0"/>
              <a:t>Batting with the bases loaded, he walked. </a:t>
            </a:r>
            <a:endParaRPr lang="en-US" sz="3200" b="1" dirty="0" smtClean="0"/>
          </a:p>
          <a:p>
            <a:endParaRPr lang="en-US" sz="2400" dirty="0" smtClean="0"/>
          </a:p>
          <a:p>
            <a:r>
              <a:rPr lang="en-US" sz="2400" dirty="0" smtClean="0"/>
              <a:t>Blomberg was Jewish, so he liked to call himself the:</a:t>
            </a:r>
          </a:p>
          <a:p>
            <a:r>
              <a:rPr lang="en-US" sz="3600" b="1" dirty="0" smtClean="0"/>
              <a:t>Designated Hebrew.</a:t>
            </a:r>
          </a:p>
          <a:p>
            <a:endParaRPr lang="en-US" sz="2400" dirty="0"/>
          </a:p>
          <a:p>
            <a:endParaRPr lang="en-US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494853"/>
            <a:ext cx="3940366" cy="594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520472" y="6140709"/>
            <a:ext cx="391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173003"/>
            <a:ext cx="5143500" cy="6438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38751" y="552450"/>
            <a:ext cx="695325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Nolan Ryan </a:t>
            </a:r>
            <a:r>
              <a:rPr lang="en-US" sz="3200" dirty="0" smtClean="0"/>
              <a:t>pitches two no-hitters during 1973 season.</a:t>
            </a:r>
          </a:p>
          <a:p>
            <a:endParaRPr lang="en-US" sz="3200" dirty="0"/>
          </a:p>
          <a:p>
            <a:r>
              <a:rPr lang="en-US" sz="3200" dirty="0" smtClean="0"/>
              <a:t>The first two of his career, he finished with a total of seven no-hitters!</a:t>
            </a:r>
          </a:p>
          <a:p>
            <a:endParaRPr lang="en-US" sz="3200" dirty="0"/>
          </a:p>
          <a:p>
            <a:r>
              <a:rPr lang="en-US" sz="3200" dirty="0" smtClean="0"/>
              <a:t>One of only six pitchers to throw two</a:t>
            </a:r>
          </a:p>
          <a:p>
            <a:r>
              <a:rPr lang="en-US" sz="3200" dirty="0" smtClean="0"/>
              <a:t> no-no’s in the same season.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2899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598" y="5081954"/>
            <a:ext cx="10515600" cy="1026238"/>
          </a:xfrm>
        </p:spPr>
        <p:txBody>
          <a:bodyPr/>
          <a:lstStyle/>
          <a:p>
            <a:pPr algn="ctr"/>
            <a:r>
              <a:rPr lang="en-US" dirty="0" smtClean="0"/>
              <a:t>7</a:t>
            </a:r>
            <a:r>
              <a:rPr lang="en-US" baseline="30000" dirty="0" smtClean="0"/>
              <a:t>th</a:t>
            </a:r>
            <a:r>
              <a:rPr lang="en-US" dirty="0" smtClean="0"/>
              <a:t> Inning Stretch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9" y="539496"/>
            <a:ext cx="11473839" cy="41879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405628" y="809434"/>
            <a:ext cx="548640" cy="91878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264664" y="809434"/>
            <a:ext cx="548640" cy="91878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272272" y="809434"/>
            <a:ext cx="548640" cy="91878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559832" y="790280"/>
            <a:ext cx="1166080" cy="1038519"/>
          </a:xfrm>
          <a:prstGeom prst="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9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686" y="79671"/>
            <a:ext cx="6237961" cy="22768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190466" y="173737"/>
            <a:ext cx="5486400" cy="61264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90466" y="3831336"/>
            <a:ext cx="5422138" cy="100545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“Take Me Out to the Ballgame”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91072" y="5404104"/>
            <a:ext cx="5087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>
                <a:hlinkClick r:id="rId4"/>
              </a:rPr>
              <a:t>https://www.youtube.com/watch?v=HnHV5FaqvEs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3764"/>
            <a:ext cx="6291072" cy="47116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1496" y="-111409"/>
            <a:ext cx="6317678" cy="473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0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3027" y="5239512"/>
            <a:ext cx="10222738" cy="1005459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“Deep in the Heart of Texas”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86211" y="6108192"/>
            <a:ext cx="4950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>
                <a:hlinkClick r:id="rId3"/>
              </a:rPr>
              <a:t>https://www.youtube.com/watch?v=VGF4ibgcHQE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528" y="0"/>
            <a:ext cx="7936519" cy="529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43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3027" y="5239512"/>
            <a:ext cx="10222738" cy="1005459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The Chicken Dance !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66636" y="5921805"/>
            <a:ext cx="4986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>
                <a:hlinkClick r:id="rId3"/>
              </a:rPr>
              <a:t>https://www.youtube.com/watch?v=WZJAIkmT3Rg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528" y="0"/>
            <a:ext cx="7936519" cy="529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2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825" y="0"/>
            <a:ext cx="7835226" cy="83994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 smtClean="0"/>
              <a:t>¡ </a:t>
            </a:r>
            <a:r>
              <a:rPr lang="en-US" sz="6000" b="1" dirty="0" err="1" smtClean="0"/>
              <a:t>Música</a:t>
            </a:r>
            <a:r>
              <a:rPr lang="en-US" sz="6000" b="1" dirty="0" smtClean="0"/>
              <a:t> al </a:t>
            </a:r>
            <a:r>
              <a:rPr lang="en-US" sz="6000" b="1" dirty="0" err="1" smtClean="0"/>
              <a:t>estadio</a:t>
            </a:r>
            <a:r>
              <a:rPr lang="en-US" sz="6000" b="1" dirty="0" smtClean="0"/>
              <a:t> !</a:t>
            </a:r>
            <a:endParaRPr lang="en-US" sz="6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361945" y="5751576"/>
            <a:ext cx="514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34474" y="257764"/>
            <a:ext cx="3057525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Es</a:t>
            </a:r>
            <a:r>
              <a:rPr lang="en-US" sz="3200" dirty="0" smtClean="0"/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muy</a:t>
            </a:r>
            <a:endParaRPr lang="en-US" sz="48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4800" b="1" i="1" dirty="0" err="1" smtClean="0">
                <a:solidFill>
                  <a:srgbClr val="FF0000"/>
                </a:solidFill>
              </a:rPr>
              <a:t>ruidoso</a:t>
            </a:r>
            <a:r>
              <a:rPr lang="en-US" sz="4800" dirty="0" smtClean="0"/>
              <a:t> </a:t>
            </a:r>
            <a:r>
              <a:rPr lang="en-US" sz="3200" dirty="0" err="1" smtClean="0"/>
              <a:t>en</a:t>
            </a:r>
            <a:r>
              <a:rPr lang="en-US" sz="3200" dirty="0" smtClean="0"/>
              <a:t>:</a:t>
            </a:r>
          </a:p>
          <a:p>
            <a:pPr algn="ctr"/>
            <a:endParaRPr lang="en-US" sz="3200" dirty="0"/>
          </a:p>
          <a:p>
            <a:pPr algn="ctr"/>
            <a:r>
              <a:rPr lang="en-US" sz="4800" b="1" dirty="0" err="1" smtClean="0"/>
              <a:t>Estadio</a:t>
            </a:r>
            <a:endParaRPr lang="en-US" sz="4800" b="1" dirty="0" smtClean="0"/>
          </a:p>
          <a:p>
            <a:pPr algn="ctr"/>
            <a:r>
              <a:rPr lang="en-US" sz="4800" b="1" dirty="0" smtClean="0"/>
              <a:t>Hiram</a:t>
            </a:r>
          </a:p>
          <a:p>
            <a:pPr algn="ctr"/>
            <a:r>
              <a:rPr lang="en-US" sz="4800" b="1" dirty="0" smtClean="0"/>
              <a:t>  Bithorn</a:t>
            </a:r>
          </a:p>
          <a:p>
            <a:pPr algn="ctr"/>
            <a:endParaRPr lang="en-US" sz="3200" dirty="0" smtClean="0"/>
          </a:p>
          <a:p>
            <a:pPr algn="ctr"/>
            <a:r>
              <a:rPr lang="en-US" sz="3200" b="1" dirty="0" smtClean="0"/>
              <a:t>San Juan,</a:t>
            </a:r>
          </a:p>
          <a:p>
            <a:pPr algn="ctr"/>
            <a:r>
              <a:rPr lang="en-US" sz="3200" b="1" dirty="0" smtClean="0"/>
              <a:t>Puerto Rico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94732" y="6367127"/>
            <a:ext cx="5831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Se </a:t>
            </a:r>
            <a:r>
              <a:rPr lang="en-US" sz="2800" dirty="0" err="1" smtClean="0"/>
              <a:t>canta</a:t>
            </a:r>
            <a:r>
              <a:rPr lang="en-US" sz="2800" dirty="0" smtClean="0"/>
              <a:t> – </a:t>
            </a:r>
            <a:r>
              <a:rPr lang="en-US" sz="2800" i="1" dirty="0" err="1" smtClean="0"/>
              <a:t>Llevame</a:t>
            </a:r>
            <a:r>
              <a:rPr lang="en-US" sz="2800" i="1" dirty="0" smtClean="0"/>
              <a:t> al </a:t>
            </a:r>
            <a:r>
              <a:rPr lang="en-US" sz="2800" i="1" dirty="0" err="1" smtClean="0"/>
              <a:t>juego</a:t>
            </a:r>
            <a:r>
              <a:rPr lang="en-US" sz="2800" i="1" dirty="0" smtClean="0"/>
              <a:t> de </a:t>
            </a:r>
            <a:r>
              <a:rPr lang="en-US" sz="2800" i="1" dirty="0" err="1" smtClean="0"/>
              <a:t>beisbol</a:t>
            </a:r>
            <a:r>
              <a:rPr lang="en-US" sz="2800" dirty="0" smtClean="0"/>
              <a:t>: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774240" y="6142244"/>
            <a:ext cx="4884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>
                <a:hlinkClick r:id="rId3"/>
              </a:rPr>
              <a:t>https://www.youtube.com/watch?v=rg0kwmJc4ts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48" y="710113"/>
            <a:ext cx="8401050" cy="560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5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494" y="1080593"/>
            <a:ext cx="6617725" cy="59697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 smtClean="0"/>
              <a:t>1973</a:t>
            </a:r>
            <a:br>
              <a:rPr lang="en-US" sz="6000" b="1" dirty="0" smtClean="0"/>
            </a:br>
            <a:r>
              <a:rPr lang="en-US" sz="6000" b="1" dirty="0" smtClean="0"/>
              <a:t> N.L.</a:t>
            </a:r>
            <a:endParaRPr lang="en-US" sz="6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478278" y="14928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6" y="2279353"/>
            <a:ext cx="5764358" cy="48064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831" y="-86521"/>
            <a:ext cx="2666369" cy="26663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4140" y="2249615"/>
            <a:ext cx="5982727" cy="47495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934" y="176656"/>
            <a:ext cx="3082993" cy="210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8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7403" y="791156"/>
            <a:ext cx="5553070" cy="8864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 smtClean="0"/>
              <a:t>1973 A.L.</a:t>
            </a:r>
            <a:endParaRPr lang="en-US" sz="6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478278" y="14928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6" y="2544249"/>
            <a:ext cx="5540820" cy="45479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2219" y="2544249"/>
            <a:ext cx="5720182" cy="44063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954" y="5843"/>
            <a:ext cx="2974109" cy="2974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580" y="-6787"/>
            <a:ext cx="2857500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61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DD4F43-2487-D7E4-FCC4-45C303A79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3126" y="188694"/>
            <a:ext cx="9144000" cy="827461"/>
          </a:xfrm>
        </p:spPr>
        <p:txBody>
          <a:bodyPr>
            <a:normAutofit fontScale="90000"/>
          </a:bodyPr>
          <a:lstStyle/>
          <a:p>
            <a:r>
              <a:rPr lang="en-US" dirty="0"/>
              <a:t>AL Championship Managers</a:t>
            </a:r>
          </a:p>
        </p:txBody>
      </p:sp>
      <p:pic>
        <p:nvPicPr>
          <p:cNvPr id="1026" name="Picture 2" descr="TOP 25 QUOTES BY EARL WEAVER | A-Z Quotes">
            <a:extLst>
              <a:ext uri="{FF2B5EF4-FFF2-40B4-BE49-F238E27FC236}">
                <a16:creationId xmlns="" xmlns:a16="http://schemas.microsoft.com/office/drawing/2014/main" id="{A6F40AEE-7F7A-9A89-006E-DB95866F3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52" y="1223818"/>
            <a:ext cx="5601074" cy="263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OTES BY DICK WILLIAMS | A-Z Quotes">
            <a:extLst>
              <a:ext uri="{FF2B5EF4-FFF2-40B4-BE49-F238E27FC236}">
                <a16:creationId xmlns="" xmlns:a16="http://schemas.microsoft.com/office/drawing/2014/main" id="{0195A2BB-FC9B-C4C4-4E68-2738CFD52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439" y="1238120"/>
            <a:ext cx="5570681" cy="262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973 ALCS AL Championship Ticket Stub Oakland Athletics Baltimore Orioles  Game 3 | eBay">
            <a:extLst>
              <a:ext uri="{FF2B5EF4-FFF2-40B4-BE49-F238E27FC236}">
                <a16:creationId xmlns="" xmlns:a16="http://schemas.microsoft.com/office/drawing/2014/main" id="{E1A25B9C-E66E-D347-BCC1-BF97576F0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610" y="3873919"/>
            <a:ext cx="4960456" cy="277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5D1CA91-25D1-A1AC-C4A0-0598198B31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0610" y="1238120"/>
            <a:ext cx="3307883" cy="26214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56" y="3968496"/>
            <a:ext cx="4200144" cy="288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1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6753" y="132325"/>
            <a:ext cx="3536994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b="1" dirty="0" smtClean="0"/>
              <a:t>1973</a:t>
            </a:r>
          </a:p>
          <a:p>
            <a:pPr algn="ctr"/>
            <a:r>
              <a:rPr lang="en-US" sz="8800" b="1" dirty="0" smtClean="0"/>
              <a:t>History</a:t>
            </a:r>
            <a:endParaRPr lang="en-US" sz="8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590" y="-466725"/>
            <a:ext cx="8735246" cy="74459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3175" y="4810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25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8330F4-EC4D-4217-AE3E-CCB1713E5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8469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1973 American League Championship</a:t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sz="4000" dirty="0"/>
              <a:t>A’s defeat Orioles three games to two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084" y="2511552"/>
            <a:ext cx="3627120" cy="36149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01" y="2377440"/>
            <a:ext cx="3755136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0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CD47D0-F5D4-F23A-4302-729E1EC6A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118280B-B69A-0DB2-07C3-E252B5CDBCCE}"/>
              </a:ext>
            </a:extLst>
          </p:cNvPr>
          <p:cNvSpPr txBox="1"/>
          <p:nvPr/>
        </p:nvSpPr>
        <p:spPr>
          <a:xfrm>
            <a:off x="7247965" y="3600365"/>
            <a:ext cx="48274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https://www.youtube.com/shorts/YTRwgcVKL6A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" y="0"/>
            <a:ext cx="6675120" cy="4005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367" y="188158"/>
            <a:ext cx="3214688" cy="3214688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838" y="3656810"/>
            <a:ext cx="4423989" cy="3138772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702" y="4278984"/>
            <a:ext cx="2139696" cy="21457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404" y="4025973"/>
            <a:ext cx="2712720" cy="271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3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B4B628-AEFC-22F7-2326-6534D5148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NL Championship Managers </a:t>
            </a:r>
          </a:p>
        </p:txBody>
      </p:sp>
      <p:pic>
        <p:nvPicPr>
          <p:cNvPr id="3074" name="Picture 2" descr="TOP 25 QUOTES BY SPARKY ANDERSON (of 53) | A-Z Quotes">
            <a:extLst>
              <a:ext uri="{FF2B5EF4-FFF2-40B4-BE49-F238E27FC236}">
                <a16:creationId xmlns="" xmlns:a16="http://schemas.microsoft.com/office/drawing/2014/main" id="{435873EE-44C9-DE90-0151-292665C100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57" y="1520456"/>
            <a:ext cx="5476069" cy="257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f you don't know where you're going,…” Yogi Berra Quote">
            <a:extLst>
              <a:ext uri="{FF2B5EF4-FFF2-40B4-BE49-F238E27FC236}">
                <a16:creationId xmlns="" xmlns:a16="http://schemas.microsoft.com/office/drawing/2014/main" id="{CE94A604-F149-FDF5-3322-271330EF6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590" y="1520456"/>
            <a:ext cx="4931244" cy="257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1973 NLCS Game 4 Ticket Stub Cincinnati Reds at NY Mets | eBay">
            <a:extLst>
              <a:ext uri="{FF2B5EF4-FFF2-40B4-BE49-F238E27FC236}">
                <a16:creationId xmlns="" xmlns:a16="http://schemas.microsoft.com/office/drawing/2014/main" id="{8CD1271F-0315-DC75-BB7C-637C9B846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590" y="4306067"/>
            <a:ext cx="4284515" cy="232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2" descr="1973 NL Championship Series Game 2 Ticket New York Mets vs Cincinnati Reds  26844 | eBay">
            <a:extLst>
              <a:ext uri="{FF2B5EF4-FFF2-40B4-BE49-F238E27FC236}">
                <a16:creationId xmlns="" xmlns:a16="http://schemas.microsoft.com/office/drawing/2014/main" id="{464EEAED-90AB-9F35-F12B-FC486ED97D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E3D70B2-DC9F-24FF-780E-F5889C8D41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1505448"/>
            <a:ext cx="2080617" cy="25919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73" y="4306067"/>
            <a:ext cx="4239769" cy="231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3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4CBD63-784B-21C7-D0D2-08138E218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94777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1973 National League Championship</a:t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sz="3600" dirty="0"/>
              <a:t>Mets defeat Reds three games to two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C1B70C8-B1C2-DD12-40FE-32416C863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4635"/>
            <a:ext cx="10515600" cy="405232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" y="2312894"/>
            <a:ext cx="3936711" cy="39431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2732314"/>
            <a:ext cx="47625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2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4D2A12-2491-660E-FF68-C455AA44B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242" y="29425"/>
            <a:ext cx="10515600" cy="1164665"/>
          </a:xfrm>
        </p:spPr>
        <p:txBody>
          <a:bodyPr/>
          <a:lstStyle/>
          <a:p>
            <a:pPr algn="ctr"/>
            <a:r>
              <a:rPr lang="en-US" b="1" dirty="0"/>
              <a:t>Pete vs. Bud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AD674C5-70CF-B994-6260-C097AE6E4A00}"/>
              </a:ext>
            </a:extLst>
          </p:cNvPr>
          <p:cNvSpPr txBox="1"/>
          <p:nvPr/>
        </p:nvSpPr>
        <p:spPr>
          <a:xfrm>
            <a:off x="3240534" y="6460430"/>
            <a:ext cx="60948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          </a:t>
            </a:r>
            <a:r>
              <a:rPr lang="en-US" dirty="0">
                <a:hlinkClick r:id="rId2"/>
              </a:rPr>
              <a:t>https://www.youtube.com/watch?v=d0tIYGSl4Wg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669" y="1637814"/>
            <a:ext cx="3840617" cy="38326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194090"/>
            <a:ext cx="6096000" cy="50778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1562005"/>
            <a:ext cx="3047999" cy="408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7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46EB36-552E-5CCE-B839-D5FB0275B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</a:t>
            </a:r>
            <a:r>
              <a:rPr lang="en-US" b="1" dirty="0"/>
              <a:t>Buddies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97" y="931816"/>
            <a:ext cx="3981559" cy="52553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31" y="1556075"/>
            <a:ext cx="5562026" cy="447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2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A1D6F5-20A1-6504-6781-1B4620074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1402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hlinkClick r:id="rId2"/>
              </a:rPr>
              <a:t>https://www.youtube.com/watch?v=We7VnjA2QQI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46528"/>
            <a:ext cx="4267200" cy="56753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544" y="4248912"/>
            <a:ext cx="3913632" cy="26090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022822"/>
            <a:ext cx="4530634" cy="453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88CAB0-222D-FA9D-EFE4-F0B9807AB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65381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1973 World Series</a:t>
            </a:r>
            <a:br>
              <a:rPr lang="en-US" sz="5400" b="1" dirty="0"/>
            </a:br>
            <a:r>
              <a:rPr lang="en-US" sz="2000" dirty="0">
                <a:hlinkClick r:id="rId2"/>
              </a:rPr>
              <a:t>https://www.youtube.com/watch?v=DO4RYt3rnY4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368" y="1616617"/>
            <a:ext cx="3936711" cy="3943133"/>
          </a:xfrm>
          <a:prstGeom prst="rect">
            <a:avLst/>
          </a:prstGeom>
        </p:spPr>
      </p:pic>
      <p:pic>
        <p:nvPicPr>
          <p:cNvPr id="1026" name="Picture 2" descr="Joan Whitney Payson: A Pioneer for the New York Mets – Society for American  Baseball Research">
            <a:extLst>
              <a:ext uri="{FF2B5EF4-FFF2-40B4-BE49-F238E27FC236}">
                <a16:creationId xmlns="" xmlns:a16="http://schemas.microsoft.com/office/drawing/2014/main" id="{BB5372FC-DED0-AA19-BF2B-EBE716BA4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297" y="3122814"/>
            <a:ext cx="2792299" cy="355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87" y="0"/>
            <a:ext cx="3755136" cy="3749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732" y="3279535"/>
            <a:ext cx="2726088" cy="354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92989A-36AB-38AA-34B4-DBFDE2469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7816"/>
            <a:ext cx="10515600" cy="1365716"/>
          </a:xfrm>
        </p:spPr>
        <p:txBody>
          <a:bodyPr>
            <a:normAutofit/>
          </a:bodyPr>
          <a:lstStyle/>
          <a:p>
            <a:r>
              <a:rPr lang="en-US" sz="2400" dirty="0">
                <a:hlinkClick r:id="rId2"/>
              </a:rPr>
              <a:t>https://www.youtube.com/watch?v=cZtx1tTqWrU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539" y="917130"/>
            <a:ext cx="3795824" cy="5940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924" y="1016073"/>
            <a:ext cx="4490406" cy="562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8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721D3C-5EFE-BAD2-3C1B-781A68C0C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7918"/>
            <a:ext cx="10515600" cy="225910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1973 World Series</a:t>
            </a:r>
            <a:r>
              <a:rPr lang="en-US" dirty="0"/>
              <a:t>-  Oakland A’s v. New York Mets</a:t>
            </a:r>
            <a:br>
              <a:rPr lang="en-US" dirty="0"/>
            </a:br>
            <a:r>
              <a:rPr lang="en-US" sz="2200" dirty="0"/>
              <a:t>Oakland</a:t>
            </a:r>
            <a:r>
              <a:rPr lang="en-US" dirty="0"/>
              <a:t/>
            </a:r>
            <a:br>
              <a:rPr lang="en-US" dirty="0"/>
            </a:br>
            <a:r>
              <a:rPr lang="en-US" sz="3600" dirty="0"/>
              <a:t>Game 1 – October 13</a:t>
            </a:r>
            <a:r>
              <a:rPr lang="en-US" sz="3600" baseline="30000" dirty="0"/>
              <a:t>th</a:t>
            </a:r>
            <a:r>
              <a:rPr lang="en-US" sz="3100" dirty="0"/>
              <a:t/>
            </a:r>
            <a:br>
              <a:rPr lang="en-US" sz="3100" dirty="0"/>
            </a:br>
            <a:r>
              <a:rPr lang="en-US" sz="3100" b="1" dirty="0"/>
              <a:t>A’s- 2  Mets-1</a:t>
            </a:r>
            <a:r>
              <a:rPr lang="en-US" sz="3100" dirty="0"/>
              <a:t> </a:t>
            </a:r>
            <a:br>
              <a:rPr lang="en-US" sz="3100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5694"/>
            <a:ext cx="4279692" cy="30504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692" y="1837077"/>
            <a:ext cx="3940478" cy="52222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170" y="1222386"/>
            <a:ext cx="3971830" cy="563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5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34462" y="0"/>
            <a:ext cx="591296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/>
              <a:t>U.S. Leaders</a:t>
            </a:r>
            <a:endParaRPr lang="en-US" sz="8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550"/>
            <a:ext cx="3990599" cy="47151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850" y="1662545"/>
            <a:ext cx="3409108" cy="43698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554" y="1662545"/>
            <a:ext cx="3477340" cy="43698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2201" y="6266706"/>
            <a:ext cx="3756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President Richard Nixon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429125" y="6266706"/>
            <a:ext cx="2663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V.P. Spiro Agnew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647427" y="6266706"/>
            <a:ext cx="2527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V.P. Gerald Ford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7503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53FDC5-051A-B92F-80D4-74134DB9D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8218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/>
              <a:t>Game 2- October 14</a:t>
            </a:r>
            <a:r>
              <a:rPr lang="en-US" sz="4400" baseline="30000" dirty="0"/>
              <a:t>th</a:t>
            </a:r>
            <a:br>
              <a:rPr lang="en-US" sz="4400" baseline="30000" dirty="0"/>
            </a:br>
            <a:r>
              <a:rPr lang="en-US" sz="3600" baseline="30000" dirty="0"/>
              <a:t>Oakland</a:t>
            </a:r>
            <a:r>
              <a:rPr lang="en-US" sz="4400" dirty="0"/>
              <a:t/>
            </a:r>
            <a:br>
              <a:rPr lang="en-US" sz="4400" dirty="0"/>
            </a:br>
            <a:r>
              <a:rPr lang="en-US" sz="3100" b="1" dirty="0"/>
              <a:t>Mets- 10  A’s-7</a:t>
            </a:r>
            <a:r>
              <a:rPr lang="en-US" sz="3100" dirty="0"/>
              <a:t/>
            </a:r>
            <a:br>
              <a:rPr lang="en-US" sz="3100" dirty="0"/>
            </a:br>
            <a:r>
              <a:rPr lang="en-US" sz="2200" dirty="0"/>
              <a:t>12 Innings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84" y="893915"/>
            <a:ext cx="4201215" cy="5939935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280" y="1942408"/>
            <a:ext cx="3070504" cy="4915592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15" y="799673"/>
            <a:ext cx="4614672" cy="31150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15" y="3914729"/>
            <a:ext cx="4287317" cy="285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1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E8DA34-0E0B-E885-5B9F-B8868C8D8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711"/>
            <a:ext cx="10515600" cy="1555767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Shea Stadium</a:t>
            </a:r>
            <a:br>
              <a:rPr lang="en-US" sz="4800" b="1" dirty="0"/>
            </a:br>
            <a:r>
              <a:rPr lang="en-US" sz="2200" b="1" dirty="0">
                <a:hlinkClick r:id="rId2"/>
              </a:rPr>
              <a:t>https://www.youtube.com/watch?v=Fd4uZqP17Pk</a:t>
            </a:r>
            <a:r>
              <a:rPr lang="en-US" sz="2200" b="1" dirty="0"/>
              <a:t/>
            </a:r>
            <a:br>
              <a:rPr lang="en-US" sz="2200" b="1" dirty="0"/>
            </a:br>
            <a:r>
              <a:rPr lang="en-US" sz="2200" b="1" dirty="0">
                <a:hlinkClick r:id="rId3"/>
              </a:rPr>
              <a:t>https://www.youtube.com/watch?v=ufVrmHg8TSY</a:t>
            </a:r>
            <a:r>
              <a:rPr lang="en-US" sz="2200" b="1" dirty="0"/>
              <a:t/>
            </a:r>
            <a:br>
              <a:rPr lang="en-US" sz="2200" b="1" dirty="0"/>
            </a:br>
            <a:endParaRPr lang="en-US" sz="22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857" y="4152338"/>
            <a:ext cx="4755081" cy="26751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1" y="4080381"/>
            <a:ext cx="4752754" cy="27470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78626"/>
            <a:ext cx="3936569" cy="28749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138" y="1625575"/>
            <a:ext cx="4294527" cy="27810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814" y="503509"/>
            <a:ext cx="3736848" cy="371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7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34DAC9-60AD-606C-8AD9-C6B610DD6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3600" dirty="0"/>
              <a:t>Game 3- October 16</a:t>
            </a:r>
            <a:r>
              <a:rPr lang="en-US" sz="3600" baseline="30000" dirty="0"/>
              <a:t>th</a:t>
            </a:r>
            <a:br>
              <a:rPr lang="en-US" sz="3600" baseline="30000" dirty="0"/>
            </a:br>
            <a:r>
              <a:rPr lang="en-US" sz="3600" baseline="30000" dirty="0"/>
              <a:t>New York</a:t>
            </a:r>
            <a:r>
              <a:rPr lang="en-US" dirty="0"/>
              <a:t/>
            </a:r>
            <a:br>
              <a:rPr lang="en-US" dirty="0"/>
            </a:br>
            <a:r>
              <a:rPr lang="en-US" sz="3100" b="1" dirty="0"/>
              <a:t>A’s- 3 Mets-2 </a:t>
            </a:r>
            <a:r>
              <a:rPr lang="en-US" dirty="0"/>
              <a:t/>
            </a:r>
            <a:br>
              <a:rPr lang="en-US" dirty="0"/>
            </a:br>
            <a:r>
              <a:rPr lang="en-US" sz="3100" dirty="0"/>
              <a:t/>
            </a:r>
            <a:br>
              <a:rPr lang="en-US" sz="3100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59" y="2327831"/>
            <a:ext cx="4425572" cy="30471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946" y="365125"/>
            <a:ext cx="4159503" cy="5922342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03" y="2327831"/>
            <a:ext cx="3603831" cy="453016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34" y="2688506"/>
            <a:ext cx="1977081" cy="30768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1" y="83110"/>
            <a:ext cx="3803904" cy="253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5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96E9C8-EB7B-4D6D-454B-6313785F9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dirty="0"/>
              <a:t>Game 4- October 17</a:t>
            </a:r>
            <a:r>
              <a:rPr lang="en-US" sz="4400" baseline="30000" dirty="0"/>
              <a:t>th</a:t>
            </a:r>
            <a:br>
              <a:rPr lang="en-US" sz="4400" baseline="30000" dirty="0"/>
            </a:br>
            <a:r>
              <a:rPr lang="en-US" sz="4400" baseline="30000" dirty="0"/>
              <a:t>New York</a:t>
            </a:r>
            <a:r>
              <a:rPr lang="en-US" dirty="0"/>
              <a:t/>
            </a:r>
            <a:br>
              <a:rPr lang="en-US" dirty="0"/>
            </a:br>
            <a:r>
              <a:rPr lang="en-US" sz="2800" b="1" dirty="0"/>
              <a:t>Mets- 6   A’s- 1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731" y="34778"/>
            <a:ext cx="3939223" cy="39392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91" y="4381884"/>
            <a:ext cx="1469136" cy="1463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948" y="3974002"/>
            <a:ext cx="2030883" cy="2781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485" y="1817006"/>
            <a:ext cx="2123692" cy="29419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666" y="2970599"/>
            <a:ext cx="2157984" cy="32674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177" y="917689"/>
            <a:ext cx="4137904" cy="575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16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6CEC2B-8B5B-C574-685F-F7B3AB4EE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dirty="0"/>
              <a:t>Game 5- October 18</a:t>
            </a:r>
            <a:r>
              <a:rPr lang="en-US" sz="4400" baseline="30000" dirty="0"/>
              <a:t>th</a:t>
            </a:r>
            <a:br>
              <a:rPr lang="en-US" sz="4400" baseline="30000" dirty="0"/>
            </a:br>
            <a:r>
              <a:rPr lang="en-US" sz="3600" baseline="30000" dirty="0"/>
              <a:t>New York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2800" b="1" dirty="0"/>
              <a:t>Mets- 2  A’s- 0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309" y="861237"/>
            <a:ext cx="4122691" cy="58830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0" y="1236181"/>
            <a:ext cx="4522321" cy="31563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35" y="4236351"/>
            <a:ext cx="4671301" cy="26216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611" y="1832711"/>
            <a:ext cx="3505793" cy="264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5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540816-C0D9-DAF6-B486-C53D1855E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467" y="8579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/>
              <a:t>Game 6- October 20</a:t>
            </a:r>
            <a:r>
              <a:rPr lang="en-US" sz="4400" baseline="30000" dirty="0"/>
              <a:t>th</a:t>
            </a:r>
            <a:br>
              <a:rPr lang="en-US" sz="4400" baseline="30000" dirty="0"/>
            </a:br>
            <a:r>
              <a:rPr lang="en-US" sz="3600" baseline="30000" dirty="0"/>
              <a:t>Oakland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2800" b="1" dirty="0"/>
              <a:t>A’s- 3  Mets- 1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8" y="365125"/>
            <a:ext cx="2652032" cy="32234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" y="3903375"/>
            <a:ext cx="4361042" cy="26827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599" y="521775"/>
            <a:ext cx="1908048" cy="26395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98" y="3391585"/>
            <a:ext cx="3371602" cy="3326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102" y="1411359"/>
            <a:ext cx="4348716" cy="610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9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724" y="114076"/>
            <a:ext cx="4716413" cy="68200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028" y="1361041"/>
            <a:ext cx="2901696" cy="29016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32" y="497927"/>
            <a:ext cx="3816096" cy="25968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08" y="3818818"/>
            <a:ext cx="4352544" cy="294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0697BD-7518-7F4C-6784-F31947B07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1893"/>
            <a:ext cx="10515600" cy="134589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Legacy of the 1973 World Series</a:t>
            </a:r>
            <a:br>
              <a:rPr lang="en-US" b="1" dirty="0"/>
            </a:br>
            <a:r>
              <a:rPr lang="en-US" sz="2200" dirty="0">
                <a:hlinkClick r:id="rId2"/>
              </a:rPr>
              <a:t>https://www.youtube.com/watch?v=a_3pApb9H70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>
                <a:hlinkClick r:id="rId3"/>
              </a:rPr>
              <a:t>https://www.youtube.com/watch?v=U_vv24M6rZ8</a:t>
            </a:r>
            <a:r>
              <a:rPr lang="en-US" sz="2200" dirty="0"/>
              <a:t/>
            </a:r>
            <a:br>
              <a:rPr lang="en-US" sz="2200" dirty="0"/>
            </a:br>
            <a:endParaRPr lang="en-US" sz="2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12" y="2207514"/>
            <a:ext cx="4538382" cy="32878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552" y="1577788"/>
            <a:ext cx="2396836" cy="23968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387" y="4370755"/>
            <a:ext cx="3163824" cy="23713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277" y="231892"/>
            <a:ext cx="3565723" cy="43826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307" y="4718304"/>
            <a:ext cx="3157728" cy="213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7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4750" y="4451331"/>
            <a:ext cx="883600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 smtClean="0"/>
              <a:t>Extra Innings!</a:t>
            </a:r>
          </a:p>
          <a:p>
            <a:pPr algn="ctr"/>
            <a:endParaRPr lang="en-US" sz="3600" dirty="0"/>
          </a:p>
          <a:p>
            <a:pPr algn="ctr"/>
            <a:r>
              <a:rPr lang="en-US" sz="4800" dirty="0" smtClean="0"/>
              <a:t>More Stuff from the ‘60s and ‘70s</a:t>
            </a:r>
            <a:endParaRPr lang="en-US" sz="4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52" y="52019"/>
            <a:ext cx="7744408" cy="434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2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42278"/>
            <a:ext cx="4855335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/>
              <a:t>Yogi–isms</a:t>
            </a:r>
          </a:p>
          <a:p>
            <a:pPr algn="ctr"/>
            <a:endParaRPr lang="en-US" sz="8000" b="1" dirty="0" smtClean="0"/>
          </a:p>
          <a:p>
            <a:pPr algn="ctr"/>
            <a:endParaRPr lang="en-US" dirty="0"/>
          </a:p>
          <a:p>
            <a:pPr algn="ctr"/>
            <a:r>
              <a:rPr lang="en-US" sz="3200" b="1" dirty="0" smtClean="0"/>
              <a:t>Wit and Wisdom from the great Baseball Philosopher</a:t>
            </a:r>
          </a:p>
          <a:p>
            <a:pPr algn="ctr"/>
            <a:r>
              <a:rPr lang="en-US" sz="3200" b="1" dirty="0" smtClean="0"/>
              <a:t>and Hall-of-Fame Catcher</a:t>
            </a:r>
            <a:endParaRPr lang="en-US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944" y="0"/>
            <a:ext cx="6935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5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482" y="639619"/>
            <a:ext cx="6807200" cy="6807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82607" y="27709"/>
            <a:ext cx="379495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/>
              <a:t>Metric?</a:t>
            </a:r>
            <a:endParaRPr lang="en-US" sz="8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464608" y="335931"/>
            <a:ext cx="305723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First state to post distances in</a:t>
            </a:r>
          </a:p>
          <a:p>
            <a:r>
              <a:rPr lang="en-US" sz="2800" b="1" dirty="0" smtClean="0"/>
              <a:t>Metric on road signs</a:t>
            </a:r>
          </a:p>
          <a:p>
            <a:endParaRPr lang="en-US" sz="2800" b="1" dirty="0"/>
          </a:p>
          <a:p>
            <a:r>
              <a:rPr lang="en-US" sz="2800" b="1" dirty="0" smtClean="0"/>
              <a:t>Part of U.S. effort in the ‘60s – ’70s to convert to metric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074083" y="4342589"/>
            <a:ext cx="401520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It “was” 244 miles from</a:t>
            </a:r>
          </a:p>
          <a:p>
            <a:r>
              <a:rPr lang="en-US" sz="2800" b="1" dirty="0" smtClean="0"/>
              <a:t>Cleveland to Cincinnati</a:t>
            </a:r>
          </a:p>
          <a:p>
            <a:endParaRPr lang="en-US" sz="2800" b="1" dirty="0"/>
          </a:p>
          <a:p>
            <a:r>
              <a:rPr lang="en-US" sz="2800" b="1" dirty="0" smtClean="0"/>
              <a:t>“Now” it’s 393 kilometers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6747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849" y="0"/>
            <a:ext cx="7042713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/>
              <a:t>Lawrence Peter</a:t>
            </a:r>
          </a:p>
          <a:p>
            <a:pPr algn="ctr"/>
            <a:r>
              <a:rPr lang="en-US" sz="8000" b="1" dirty="0" smtClean="0"/>
              <a:t>Berra </a:t>
            </a:r>
          </a:p>
          <a:p>
            <a:pPr algn="ctr"/>
            <a:r>
              <a:rPr lang="en-US" sz="8000" b="1" dirty="0" smtClean="0"/>
              <a:t>(aka Yogi)</a:t>
            </a:r>
          </a:p>
          <a:p>
            <a:pPr algn="ctr"/>
            <a:endParaRPr lang="en-US" dirty="0"/>
          </a:p>
          <a:p>
            <a:r>
              <a:rPr lang="en-US" sz="3200" b="1" u="sng" dirty="0" smtClean="0"/>
              <a:t>One of MLB’s greatest catchers</a:t>
            </a:r>
          </a:p>
          <a:p>
            <a:r>
              <a:rPr lang="en-US" sz="3200" b="1" dirty="0"/>
              <a:t>	</a:t>
            </a:r>
            <a:r>
              <a:rPr lang="en-US" sz="3200" b="1" dirty="0" smtClean="0"/>
              <a:t>Played 19 seasons in the Majors</a:t>
            </a:r>
          </a:p>
          <a:p>
            <a:r>
              <a:rPr lang="en-US" sz="3200" b="1" dirty="0"/>
              <a:t>	</a:t>
            </a:r>
            <a:r>
              <a:rPr lang="en-US" sz="3200" b="1" dirty="0" smtClean="0"/>
              <a:t>Three time American League MVP</a:t>
            </a:r>
          </a:p>
          <a:p>
            <a:r>
              <a:rPr lang="en-US" sz="3200" b="1" dirty="0"/>
              <a:t>	</a:t>
            </a:r>
            <a:r>
              <a:rPr lang="en-US" sz="3200" b="1" dirty="0" smtClean="0"/>
              <a:t>Played in 18 All-Star Games</a:t>
            </a:r>
          </a:p>
          <a:p>
            <a:r>
              <a:rPr lang="en-US" sz="3200" b="1" dirty="0"/>
              <a:t>	</a:t>
            </a:r>
            <a:r>
              <a:rPr lang="en-US" sz="3200" b="1" dirty="0" smtClean="0"/>
              <a:t>Played in 14 World Series, won 10</a:t>
            </a:r>
            <a:endParaRPr lang="en-US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563" y="225909"/>
            <a:ext cx="4324212" cy="427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1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848" y="0"/>
            <a:ext cx="494851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/>
              <a:t>Yogi managed</a:t>
            </a:r>
          </a:p>
          <a:p>
            <a:r>
              <a:rPr lang="en-US" sz="8000" b="1" dirty="0" smtClean="0"/>
              <a:t>the 1964 Yankees &amp;</a:t>
            </a:r>
          </a:p>
          <a:p>
            <a:r>
              <a:rPr lang="en-US" sz="8000" b="1" dirty="0" smtClean="0"/>
              <a:t>1973 Mets</a:t>
            </a:r>
          </a:p>
          <a:p>
            <a:pPr algn="ctr"/>
            <a:endParaRPr lang="en-US" dirty="0"/>
          </a:p>
          <a:p>
            <a:endParaRPr lang="en-US" sz="3200" b="1" u="sng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508" y="-118210"/>
            <a:ext cx="3535465" cy="49143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975" y="1740208"/>
            <a:ext cx="3455679" cy="499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77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850" y="225909"/>
            <a:ext cx="7042713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/>
              <a:t>Yogi was also</a:t>
            </a:r>
          </a:p>
          <a:p>
            <a:pPr algn="ctr"/>
            <a:r>
              <a:rPr lang="en-US" sz="6600" b="1" dirty="0" smtClean="0"/>
              <a:t>famous for his</a:t>
            </a:r>
          </a:p>
          <a:p>
            <a:pPr algn="ctr"/>
            <a:r>
              <a:rPr lang="en-US" sz="6600" b="1" dirty="0" smtClean="0"/>
              <a:t>colorful statements</a:t>
            </a:r>
          </a:p>
          <a:p>
            <a:pPr algn="ctr"/>
            <a:endParaRPr lang="en-US" sz="6600" b="1" dirty="0"/>
          </a:p>
          <a:p>
            <a:pPr algn="ctr"/>
            <a:r>
              <a:rPr lang="en-US" sz="6600" b="1" dirty="0" smtClean="0"/>
              <a:t>Which came to be called:  </a:t>
            </a:r>
            <a:r>
              <a:rPr lang="en-US" sz="6600" b="1" dirty="0" smtClean="0">
                <a:solidFill>
                  <a:srgbClr val="FF0000"/>
                </a:solidFill>
              </a:rPr>
              <a:t>“Yogi-isms”  </a:t>
            </a:r>
          </a:p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563" y="225909"/>
            <a:ext cx="4324212" cy="427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2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6060"/>
            <a:ext cx="7885355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/>
              <a:t>Yogi on selecting a restaurant:</a:t>
            </a:r>
          </a:p>
          <a:p>
            <a:pPr algn="ctr"/>
            <a:endParaRPr lang="en-US" sz="6600" b="1" dirty="0"/>
          </a:p>
          <a:p>
            <a:pPr algn="ctr"/>
            <a:r>
              <a:rPr lang="en-US" sz="8000" b="1" dirty="0" smtClean="0"/>
              <a:t>“Nobody goes there anymore, it’s too crowded</a:t>
            </a:r>
            <a:r>
              <a:rPr lang="en-US" sz="6600" b="1" dirty="0" smtClean="0"/>
              <a:t>” </a:t>
            </a:r>
          </a:p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744" y="1102659"/>
            <a:ext cx="4970033" cy="372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5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7648687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/>
              <a:t>Yogi on fine dining:</a:t>
            </a:r>
          </a:p>
          <a:p>
            <a:pPr algn="ctr"/>
            <a:endParaRPr lang="en-US" sz="6600" b="1" dirty="0"/>
          </a:p>
          <a:p>
            <a:r>
              <a:rPr lang="en-US" sz="2800" b="1" dirty="0" smtClean="0"/>
              <a:t>When asked if he wanted his pizza sliced into four or eight pieces, he said:</a:t>
            </a:r>
          </a:p>
          <a:p>
            <a:r>
              <a:rPr lang="en-US" sz="8000" b="1" dirty="0" smtClean="0"/>
              <a:t>“Better make it four, I don’t think I can eat eight</a:t>
            </a:r>
            <a:r>
              <a:rPr lang="en-US" sz="6600" b="1" dirty="0" smtClean="0"/>
              <a:t>” </a:t>
            </a:r>
          </a:p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111" y="817581"/>
            <a:ext cx="4650889" cy="366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7573384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/>
              <a:t>Yogi on inflation:</a:t>
            </a:r>
          </a:p>
          <a:p>
            <a:pPr algn="ctr"/>
            <a:endParaRPr lang="en-US" sz="6600" b="1" dirty="0"/>
          </a:p>
          <a:p>
            <a:r>
              <a:rPr lang="en-US" sz="8000" b="1" dirty="0" smtClean="0"/>
              <a:t>“A nickel </a:t>
            </a:r>
            <a:r>
              <a:rPr lang="en-US" sz="8000" b="1" dirty="0" err="1" smtClean="0"/>
              <a:t>ain’t</a:t>
            </a:r>
            <a:endParaRPr lang="en-US" sz="8000" b="1" dirty="0" smtClean="0"/>
          </a:p>
          <a:p>
            <a:r>
              <a:rPr lang="en-US" sz="8000" b="1" dirty="0" smtClean="0"/>
              <a:t>worth a dime</a:t>
            </a:r>
          </a:p>
          <a:p>
            <a:r>
              <a:rPr lang="en-US" sz="8000" b="1" dirty="0" smtClean="0"/>
              <a:t>anymore</a:t>
            </a:r>
            <a:r>
              <a:rPr lang="en-US" sz="6600" b="1" dirty="0" smtClean="0"/>
              <a:t>” </a:t>
            </a:r>
          </a:p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427" y="0"/>
            <a:ext cx="3404795" cy="34047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352" y="3593054"/>
            <a:ext cx="2890944" cy="300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9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5733826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/>
              <a:t>Yogi on history </a:t>
            </a:r>
          </a:p>
          <a:p>
            <a:r>
              <a:rPr lang="en-US" sz="6600" b="1" dirty="0" smtClean="0"/>
              <a:t>repeating itself:</a:t>
            </a:r>
          </a:p>
          <a:p>
            <a:pPr algn="ctr"/>
            <a:endParaRPr lang="en-US" sz="6600" b="1" dirty="0"/>
          </a:p>
          <a:p>
            <a:r>
              <a:rPr lang="en-US" sz="8000" b="1" dirty="0" smtClean="0"/>
              <a:t>“It’s </a:t>
            </a:r>
            <a:r>
              <a:rPr lang="en-US" sz="8000" b="1" dirty="0" err="1" smtClean="0"/>
              <a:t>deja</a:t>
            </a:r>
            <a:r>
              <a:rPr lang="en-US" sz="8000" b="1" dirty="0" smtClean="0"/>
              <a:t> vu all over again</a:t>
            </a:r>
            <a:r>
              <a:rPr lang="en-US" sz="6600" b="1" dirty="0" smtClean="0"/>
              <a:t>” </a:t>
            </a:r>
          </a:p>
          <a:p>
            <a:pPr algn="ctr"/>
            <a:endParaRPr lang="en-US" dirty="0"/>
          </a:p>
        </p:txBody>
      </p:sp>
      <p:pic>
        <p:nvPicPr>
          <p:cNvPr id="1026" name="Picture 2" descr="https://procaffenation.com/wp-content/uploads/2017/06/maxresdefault-1-1-1024x5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101" y="2041370"/>
            <a:ext cx="7185591" cy="456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27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777318" cy="7325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/>
              <a:t>Yogi on geography:</a:t>
            </a:r>
          </a:p>
          <a:p>
            <a:pPr algn="ctr"/>
            <a:endParaRPr lang="en-US" sz="6600" b="1" dirty="0"/>
          </a:p>
          <a:p>
            <a:r>
              <a:rPr lang="en-US" sz="8000" b="1" dirty="0" smtClean="0"/>
              <a:t>“When you come to a fork in the road – take it!</a:t>
            </a:r>
            <a:r>
              <a:rPr lang="en-US" sz="6600" b="1" dirty="0" smtClean="0"/>
              <a:t>” </a:t>
            </a:r>
          </a:p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318" y="665187"/>
            <a:ext cx="5142155" cy="586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7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" y="-86061"/>
            <a:ext cx="9154758" cy="7325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/>
              <a:t>Yogi on condolences:</a:t>
            </a:r>
          </a:p>
          <a:p>
            <a:pPr algn="ctr"/>
            <a:endParaRPr lang="en-US" sz="6600" b="1" dirty="0"/>
          </a:p>
          <a:p>
            <a:r>
              <a:rPr lang="en-US" sz="8000" b="1" dirty="0" smtClean="0"/>
              <a:t>“Always go to other people’s funerals, otherwise they won’t go to yours.”</a:t>
            </a:r>
            <a:endParaRPr lang="en-US" sz="6600" b="1" dirty="0" smtClean="0"/>
          </a:p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875" y="159291"/>
            <a:ext cx="3462901" cy="424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" y="-86061"/>
            <a:ext cx="9154758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/>
              <a:t>When asked if his many quotes were true:</a:t>
            </a:r>
          </a:p>
          <a:p>
            <a:pPr algn="ctr"/>
            <a:endParaRPr lang="en-US" sz="6600" b="1" dirty="0"/>
          </a:p>
          <a:p>
            <a:r>
              <a:rPr lang="en-US" sz="8000" b="1" dirty="0" smtClean="0"/>
              <a:t>“I didn’t really say everything that I said.”</a:t>
            </a:r>
            <a:endParaRPr lang="en-US" sz="6600" b="1" dirty="0" smtClean="0"/>
          </a:p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29" y="1227043"/>
            <a:ext cx="4001845" cy="545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0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02132" y="-44536"/>
            <a:ext cx="4003019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/>
              <a:t>World’s</a:t>
            </a:r>
          </a:p>
          <a:p>
            <a:r>
              <a:rPr lang="en-US" sz="8800" b="1" dirty="0" smtClean="0"/>
              <a:t> Tallest </a:t>
            </a:r>
          </a:p>
          <a:p>
            <a:r>
              <a:rPr lang="en-US" sz="8800" b="1" dirty="0" smtClean="0"/>
              <a:t>Building</a:t>
            </a:r>
            <a:endParaRPr lang="en-US" sz="8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123421" y="3913997"/>
            <a:ext cx="436043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Sears Tower in Chicago</a:t>
            </a:r>
          </a:p>
          <a:p>
            <a:endParaRPr lang="en-US" sz="2800" dirty="0"/>
          </a:p>
          <a:p>
            <a:r>
              <a:rPr lang="en-US" sz="2000" dirty="0" smtClean="0"/>
              <a:t>At 1,451 feet, was the world’s tallest in 1973</a:t>
            </a:r>
          </a:p>
          <a:p>
            <a:endParaRPr lang="en-US" sz="2000" dirty="0"/>
          </a:p>
          <a:p>
            <a:r>
              <a:rPr lang="en-US" sz="2000" dirty="0" smtClean="0"/>
              <a:t>As of 2023, it is the 23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tallest.</a:t>
            </a:r>
            <a:endParaRPr lang="en-US" sz="2000" dirty="0"/>
          </a:p>
          <a:p>
            <a:r>
              <a:rPr lang="en-US" sz="2000" dirty="0" smtClean="0"/>
              <a:t>The “</a:t>
            </a:r>
            <a:r>
              <a:rPr lang="en-US" sz="2000" dirty="0" err="1" smtClean="0"/>
              <a:t>Burj</a:t>
            </a:r>
            <a:r>
              <a:rPr lang="en-US" sz="2000" dirty="0" smtClean="0"/>
              <a:t> </a:t>
            </a:r>
            <a:r>
              <a:rPr lang="en-US" sz="2000" dirty="0" err="1" smtClean="0"/>
              <a:t>Kalifa</a:t>
            </a:r>
            <a:r>
              <a:rPr lang="en-US" sz="2000" dirty="0" smtClean="0"/>
              <a:t>” building in Dubai is 2,722 feet high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91" y="-404299"/>
            <a:ext cx="6184083" cy="795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93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47" y="0"/>
            <a:ext cx="11430000" cy="42199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582" y="4301412"/>
            <a:ext cx="1117549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i="1" smtClean="0">
                <a:latin typeface="Impact" panose="020B0806030902050204" pitchFamily="34" charset="0"/>
              </a:rPr>
              <a:t>Thanks !!!</a:t>
            </a:r>
            <a:endParaRPr lang="en-US" sz="6600" i="1" dirty="0" smtClean="0">
              <a:latin typeface="Impact" panose="020B0806030902050204" pitchFamily="34" charset="0"/>
            </a:endParaRPr>
          </a:p>
          <a:p>
            <a:pPr algn="ctr"/>
            <a:r>
              <a:rPr lang="en-US" sz="6600" i="1" dirty="0" smtClean="0">
                <a:latin typeface="Impact" panose="020B0806030902050204" pitchFamily="34" charset="0"/>
              </a:rPr>
              <a:t>We’ll see you again next month!</a:t>
            </a:r>
            <a:endParaRPr lang="en-US" sz="6600" i="1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92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31D9495-558C-29FE-E5BE-457290A839F7}"/>
              </a:ext>
            </a:extLst>
          </p:cNvPr>
          <p:cNvSpPr txBox="1"/>
          <p:nvPr/>
        </p:nvSpPr>
        <p:spPr>
          <a:xfrm>
            <a:off x="0" y="-337315"/>
            <a:ext cx="10961426" cy="41723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Baseball Thanksgiving Menu</a:t>
            </a:r>
          </a:p>
        </p:txBody>
      </p:sp>
    </p:spTree>
    <p:extLst>
      <p:ext uri="{BB962C8B-B14F-4D97-AF65-F5344CB8AC3E}">
        <p14:creationId xmlns:p14="http://schemas.microsoft.com/office/powerpoint/2010/main" val="253342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5F879AC3-D4CE-493C-ADC7-06205677F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736F0DFD-0954-464F-BF12-DD2E6F6E03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74AE0E7-FEB7-2981-E70B-3D69447D257C}"/>
              </a:ext>
            </a:extLst>
          </p:cNvPr>
          <p:cNvSpPr txBox="1"/>
          <p:nvPr/>
        </p:nvSpPr>
        <p:spPr>
          <a:xfrm>
            <a:off x="4712518" y="349654"/>
            <a:ext cx="34942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66784">
              <a:spcAft>
                <a:spcPts val="530"/>
              </a:spcAft>
            </a:pPr>
            <a:r>
              <a:rPr lang="en-US" sz="4400" b="1" kern="1200" dirty="0">
                <a:solidFill>
                  <a:schemeClr val="tx1"/>
                </a:solidFill>
              </a:rPr>
              <a:t>Main Courses</a:t>
            </a:r>
            <a:endParaRPr lang="en-US" sz="4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D87641C-1771-A28F-FF92-E52EBD6D5289}"/>
              </a:ext>
            </a:extLst>
          </p:cNvPr>
          <p:cNvSpPr txBox="1"/>
          <p:nvPr/>
        </p:nvSpPr>
        <p:spPr>
          <a:xfrm>
            <a:off x="199589" y="1259048"/>
            <a:ext cx="5938099" cy="527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66784">
              <a:spcAft>
                <a:spcPts val="530"/>
              </a:spcAft>
            </a:pPr>
            <a:r>
              <a:rPr lang="en-US" sz="2825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Norman Thomas “</a:t>
            </a:r>
            <a:r>
              <a:rPr lang="en-US" sz="2825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Turkey</a:t>
            </a:r>
            <a:r>
              <a:rPr lang="en-US" sz="2825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 </a:t>
            </a:r>
            <a:r>
              <a:rPr lang="en-US" sz="2825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Stearnes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532602C-59AB-E0D8-0766-A05BCDA44915}"/>
              </a:ext>
            </a:extLst>
          </p:cNvPr>
          <p:cNvSpPr txBox="1"/>
          <p:nvPr/>
        </p:nvSpPr>
        <p:spPr>
          <a:xfrm>
            <a:off x="7427219" y="1159193"/>
            <a:ext cx="3594639" cy="52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66784">
              <a:spcAft>
                <a:spcPts val="530"/>
              </a:spcAft>
            </a:pPr>
            <a:r>
              <a:rPr lang="en-US" sz="2825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Fred “</a:t>
            </a:r>
            <a:r>
              <a:rPr lang="en-US" sz="2825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Chicken</a:t>
            </a:r>
            <a:r>
              <a:rPr lang="en-US" sz="2825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 Stanley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8742"/>
            <a:ext cx="6337279" cy="42345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67" y="1682738"/>
            <a:ext cx="3709936" cy="525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3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1757</TotalTime>
  <Words>1351</Words>
  <Application>Microsoft Office PowerPoint</Application>
  <PresentationFormat>Widescreen</PresentationFormat>
  <Paragraphs>301</Paragraphs>
  <Slides>70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5" baseType="lpstr">
      <vt:lpstr>Arial</vt:lpstr>
      <vt:lpstr>Calibri</vt:lpstr>
      <vt:lpstr>Calibri Light</vt:lpstr>
      <vt:lpstr>Impact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Super Bowl VII</vt:lpstr>
      <vt:lpstr>“Battle  of the  Sexes”</vt:lpstr>
      <vt:lpstr>PowerPoint Presentation</vt:lpstr>
      <vt:lpstr>The Year in Baseball:   1973</vt:lpstr>
      <vt:lpstr>PowerPoint Presentation</vt:lpstr>
      <vt:lpstr>PowerPoint Presentation</vt:lpstr>
      <vt:lpstr>1973 was the final season for one of baseball’s all-time greats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7th Inning Stretch</vt:lpstr>
      <vt:lpstr>“Take Me Out to the Ballgame”</vt:lpstr>
      <vt:lpstr>“Deep in the Heart of Texas”</vt:lpstr>
      <vt:lpstr>The Chicken Dance !</vt:lpstr>
      <vt:lpstr>¡ Música al estadio !</vt:lpstr>
      <vt:lpstr>1973  N.L.</vt:lpstr>
      <vt:lpstr>1973 A.L.</vt:lpstr>
      <vt:lpstr>AL Championship Managers</vt:lpstr>
      <vt:lpstr>1973 American League Championship  A’s defeat Orioles three games to two</vt:lpstr>
      <vt:lpstr>PowerPoint Presentation</vt:lpstr>
      <vt:lpstr> NL Championship Managers </vt:lpstr>
      <vt:lpstr>1973 National League Championship  Mets defeat Reds three games to two</vt:lpstr>
      <vt:lpstr>Pete vs. Bud</vt:lpstr>
      <vt:lpstr> Buddies</vt:lpstr>
      <vt:lpstr>https://www.youtube.com/watch?v=We7VnjA2QQI </vt:lpstr>
      <vt:lpstr>1973 World Series https://www.youtube.com/watch?v=DO4RYt3rnY4 </vt:lpstr>
      <vt:lpstr>https://www.youtube.com/watch?v=cZtx1tTqWrU </vt:lpstr>
      <vt:lpstr> 1973 World Series-  Oakland A’s v. New York Mets Oakland Game 1 – October 13th A’s- 2  Mets-1   </vt:lpstr>
      <vt:lpstr>Game 2- October 14th Oakland Mets- 10  A’s-7 12 Innings</vt:lpstr>
      <vt:lpstr>Shea Stadium https://www.youtube.com/watch?v=Fd4uZqP17Pk https://www.youtube.com/watch?v=ufVrmHg8TSY </vt:lpstr>
      <vt:lpstr>    Game 3- October 16th New York A’s- 3 Mets-2     </vt:lpstr>
      <vt:lpstr>Game 4- October 17th New York Mets- 6   A’s- 1</vt:lpstr>
      <vt:lpstr>Game 5- October 18th New York Mets- 2  A’s- 0</vt:lpstr>
      <vt:lpstr>Game 6- October 20th Oakland A’s- 3  Mets- 1</vt:lpstr>
      <vt:lpstr>PowerPoint Presentation</vt:lpstr>
      <vt:lpstr>Legacy of the 1973 World Series https://www.youtube.com/watch?v=a_3pApb9H70 https://www.youtube.com/watch?v=U_vv24M6rZ8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Monte Cely</dc:creator>
  <cp:lastModifiedBy>Monte Cely</cp:lastModifiedBy>
  <cp:revision>241</cp:revision>
  <dcterms:created xsi:type="dcterms:W3CDTF">2023-08-09T12:53:40Z</dcterms:created>
  <dcterms:modified xsi:type="dcterms:W3CDTF">2023-11-11T21:21:56Z</dcterms:modified>
</cp:coreProperties>
</file>