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3.crdownload" ContentType="image/gif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04" r:id="rId2"/>
    <p:sldId id="256" r:id="rId3"/>
    <p:sldId id="297" r:id="rId4"/>
    <p:sldId id="310" r:id="rId5"/>
    <p:sldId id="311" r:id="rId6"/>
    <p:sldId id="346" r:id="rId7"/>
    <p:sldId id="348" r:id="rId8"/>
    <p:sldId id="294" r:id="rId9"/>
    <p:sldId id="350" r:id="rId10"/>
    <p:sldId id="298" r:id="rId11"/>
    <p:sldId id="333" r:id="rId12"/>
    <p:sldId id="312" r:id="rId13"/>
    <p:sldId id="349" r:id="rId14"/>
    <p:sldId id="331" r:id="rId15"/>
    <p:sldId id="332" r:id="rId16"/>
    <p:sldId id="296" r:id="rId17"/>
    <p:sldId id="300" r:id="rId18"/>
    <p:sldId id="345" r:id="rId19"/>
    <p:sldId id="285" r:id="rId20"/>
    <p:sldId id="260" r:id="rId21"/>
    <p:sldId id="265" r:id="rId22"/>
    <p:sldId id="301" r:id="rId23"/>
    <p:sldId id="335" r:id="rId24"/>
    <p:sldId id="305" r:id="rId25"/>
    <p:sldId id="306" r:id="rId26"/>
    <p:sldId id="307" r:id="rId27"/>
    <p:sldId id="309" r:id="rId28"/>
    <p:sldId id="347" r:id="rId29"/>
    <p:sldId id="336" r:id="rId30"/>
    <p:sldId id="341" r:id="rId31"/>
    <p:sldId id="340" r:id="rId32"/>
    <p:sldId id="342" r:id="rId33"/>
    <p:sldId id="262" r:id="rId34"/>
    <p:sldId id="338" r:id="rId35"/>
    <p:sldId id="337" r:id="rId36"/>
    <p:sldId id="339" r:id="rId37"/>
    <p:sldId id="334" r:id="rId38"/>
    <p:sldId id="343" r:id="rId39"/>
    <p:sldId id="344" r:id="rId40"/>
    <p:sldId id="313" r:id="rId41"/>
    <p:sldId id="30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80" autoAdjust="0"/>
  </p:normalViewPr>
  <p:slideViewPr>
    <p:cSldViewPr snapToGrid="0">
      <p:cViewPr varScale="1">
        <p:scale>
          <a:sx n="82" d="100"/>
          <a:sy n="82" d="100"/>
        </p:scale>
        <p:origin x="336" y="8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1FAB3-DB51-4EDD-97C8-AFF7014B69C3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5B91D-D6A3-4AB3-9580-67205FDCF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3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40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Ozzie and Daniel </a:t>
            </a:r>
            <a:r>
              <a:rPr lang="en-US" dirty="0" err="1" smtClean="0"/>
              <a:t>Silna</a:t>
            </a:r>
            <a:r>
              <a:rPr lang="en-US" dirty="0" smtClean="0"/>
              <a:t> – already wealthy due to investments in polyester clothing products.  Many</a:t>
            </a:r>
            <a:r>
              <a:rPr lang="en-US" baseline="0" dirty="0" smtClean="0"/>
              <a:t> say this was the sports deal of the century!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88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‘76 wasn’t a great year at the Cinema, but the film that won Best Picture was perfect for the Bicentennial.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3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Stallone wrote the screenplay</a:t>
            </a:r>
            <a:r>
              <a:rPr lang="en-US" baseline="0" dirty="0" smtClean="0"/>
              <a:t> in four days after watching the Ali-Wepner fight; the film cost less than $1M to make and grossed over $200M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98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Lance Berkman – Waco;     Tim Duncan – 1</a:t>
            </a:r>
            <a:r>
              <a:rPr lang="en-US" baseline="30000" dirty="0" smtClean="0"/>
              <a:t>st</a:t>
            </a:r>
            <a:r>
              <a:rPr lang="en-US" dirty="0" smtClean="0"/>
              <a:t> overall pick by Spurs in 1997 draft;  Alfonso Soriano born</a:t>
            </a:r>
            <a:r>
              <a:rPr lang="en-US" baseline="0" dirty="0" smtClean="0"/>
              <a:t> in San Pedro de </a:t>
            </a:r>
            <a:r>
              <a:rPr lang="en-US" baseline="0" dirty="0" err="1" smtClean="0"/>
              <a:t>Macoris</a:t>
            </a:r>
            <a:r>
              <a:rPr lang="en-US" baseline="0" dirty="0" smtClean="0"/>
              <a:t>, DR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96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Nadia </a:t>
            </a:r>
            <a:r>
              <a:rPr lang="en-US" dirty="0" err="1" smtClean="0"/>
              <a:t>Comenice</a:t>
            </a:r>
            <a:r>
              <a:rPr lang="en-US" dirty="0" smtClean="0"/>
              <a:t> a perfect ten – 14 years old;</a:t>
            </a:r>
            <a:r>
              <a:rPr lang="en-US" baseline="0" dirty="0" smtClean="0"/>
              <a:t>  Bruce Jenner – </a:t>
            </a:r>
            <a:r>
              <a:rPr lang="en-US" baseline="0" dirty="0" err="1" smtClean="0"/>
              <a:t>decathalon</a:t>
            </a:r>
            <a:r>
              <a:rPr lang="en-US" baseline="0" dirty="0" smtClean="0"/>
              <a:t>;  Dorothy Hamill – ladies single figure skating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58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Cubs outfielder Rick Monday prevents two guys from burning the U.S.</a:t>
            </a:r>
            <a:r>
              <a:rPr lang="en-US" baseline="0" dirty="0" smtClean="0"/>
              <a:t> flag at Dodger Stadium in L.A.  He was also the first overall pick in the first ever MLB amateur draft in 1965.  Went on to a 19-year career in the major leagues with the A’s, Cubs and Dodgers.  Also has had a long broadcasting career.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78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Held in Philadelphia (1776) – also hosted</a:t>
            </a:r>
            <a:r>
              <a:rPr lang="en-US" baseline="0" dirty="0"/>
              <a:t> NBA All Star game, NHL All Star game and NCAA Final Four</a:t>
            </a:r>
            <a:r>
              <a:rPr lang="en-US" baseline="0" dirty="0" smtClean="0"/>
              <a:t>.  NL wins 7-1 behind three-run homer from George Foster.  Rookie sensation Mark </a:t>
            </a:r>
            <a:r>
              <a:rPr lang="en-US" baseline="0" dirty="0" err="1" smtClean="0"/>
              <a:t>Fidrych</a:t>
            </a:r>
            <a:r>
              <a:rPr lang="en-US" baseline="0" dirty="0" smtClean="0"/>
              <a:t> starts for the A.L.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29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88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Morgan also won the previous year’s (1975) MVP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13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Both of these guys had career years as a rookie and had short careers – both only pitched 5 years in the majors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0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41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Mickey Mantle hit 37 homers to lead the AL.  He also led the league in triples, walks, and SLG.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66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07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 has short “intro” to this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74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76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Tetelo</a:t>
            </a:r>
            <a:r>
              <a:rPr lang="en-US" dirty="0" smtClean="0"/>
              <a:t> Vargas was a famous Dominican ballplayer; he retired in 1953</a:t>
            </a:r>
            <a:r>
              <a:rPr lang="en-US" baseline="0" dirty="0" smtClean="0"/>
              <a:t> after playing for 27 seasons in five countries.  His last professional team was </a:t>
            </a:r>
            <a:r>
              <a:rPr lang="en-US" baseline="0" dirty="0" err="1" smtClean="0"/>
              <a:t>Estrellas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Orientales</a:t>
            </a:r>
            <a:r>
              <a:rPr lang="en-US" baseline="0" dirty="0" smtClean="0"/>
              <a:t> (the Eastern Stars) in San Pedro de </a:t>
            </a:r>
            <a:r>
              <a:rPr lang="en-US" baseline="0" dirty="0" err="1" smtClean="0"/>
              <a:t>Macoris</a:t>
            </a:r>
            <a:r>
              <a:rPr lang="en-US" baseline="0" dirty="0" smtClean="0"/>
              <a:t>, and the stadium build there in 1959 is named in </a:t>
            </a:r>
            <a:r>
              <a:rPr lang="en-US" baseline="0" smtClean="0"/>
              <a:t>his honor.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26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58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20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126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4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drafting committee – including Jefferson, Adams, and Franklin – present the Declaration to the chairman of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Continental Congress (more on him later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23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197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60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Monte’s first glove – a 1958</a:t>
            </a:r>
            <a:r>
              <a:rPr lang="en-US" baseline="0" dirty="0" smtClean="0"/>
              <a:t> Don </a:t>
            </a:r>
            <a:r>
              <a:rPr lang="en-US" baseline="0" dirty="0" err="1" smtClean="0"/>
              <a:t>Blasingame</a:t>
            </a:r>
            <a:r>
              <a:rPr lang="en-US" baseline="0" dirty="0" smtClean="0"/>
              <a:t> model.  It cost $3.84 back then!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837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33rpm LPs</a:t>
            </a:r>
            <a:r>
              <a:rPr lang="en-US" baseline="0" dirty="0" smtClean="0"/>
              <a:t> were introduced – today 75 years ago – on June 21, 1948 !  They could play about 40 minutes, a big </a:t>
            </a:r>
            <a:r>
              <a:rPr lang="en-US" baseline="0" smtClean="0"/>
              <a:t>improvement over 5-min 78rpm.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323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Pontiac Catalina four door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119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Oldmobile</a:t>
            </a:r>
            <a:r>
              <a:rPr lang="en-US" dirty="0" smtClean="0"/>
              <a:t> 98 – it was huge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46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Mercury Monterey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2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Plymouth Belvedere – I did driver’s </a:t>
            </a:r>
            <a:r>
              <a:rPr lang="en-US" dirty="0" err="1" smtClean="0"/>
              <a:t>ed</a:t>
            </a:r>
            <a:r>
              <a:rPr lang="en-US" dirty="0" smtClean="0"/>
              <a:t> in one of these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14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he received a copy of the Declaration, George Washington ordered it read to the assembled troops –</a:t>
            </a:r>
            <a:r>
              <a:rPr lang="en-US" baseline="0" dirty="0" smtClean="0"/>
              <a:t> then at New York.  &lt;&lt; READ EXCERPT 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63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signing the Declaration, the Chairman of the 2</a:t>
            </a:r>
            <a:r>
              <a:rPr lang="en-US" baseline="30000" dirty="0" smtClean="0"/>
              <a:t>nd</a:t>
            </a:r>
            <a:r>
              <a:rPr lang="en-US" baseline="0" dirty="0" smtClean="0"/>
              <a:t> Continental Congress said “There!  John Bull can read my name without spectacles 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1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Jimmy Carter</a:t>
            </a:r>
            <a:r>
              <a:rPr lang="en-US" baseline="0" dirty="0" smtClean="0"/>
              <a:t> and his wife just celebrated their 77</a:t>
            </a:r>
            <a:r>
              <a:rPr lang="en-US" baseline="30000" dirty="0" smtClean="0"/>
              <a:t>th</a:t>
            </a:r>
            <a:r>
              <a:rPr lang="en-US" baseline="0" dirty="0" smtClean="0"/>
              <a:t> wedding anniversary!  He’s the oldest ever living former president.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23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Founded by partners Steve Wozniak and Steve Jobs in Cupertino, California.  Jobs sold his VW hippie-van and Wozniak sold his HP calculator to provide capital.  Its</a:t>
            </a:r>
            <a:r>
              <a:rPr lang="en-US" baseline="0" dirty="0" smtClean="0"/>
              <a:t> first product was the Apple I personal computer, which was hand-built by Wozniak.  The company is now worth almost $3 trillion!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61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Ron Wayne </a:t>
            </a:r>
            <a:r>
              <a:rPr lang="en-US" dirty="0" smtClean="0"/>
              <a:t>.  He missed</a:t>
            </a:r>
            <a:r>
              <a:rPr lang="en-US" baseline="0" dirty="0" smtClean="0"/>
              <a:t> out on another chance to cash in on Apple – he held the original partnership agreement signed by Jobs, Wozniak, and himself.  He eventually sold it for $500 – it recently sold again at auction for $1.5 million.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02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Microsoft was registered as a New Mexico company in 1976.</a:t>
            </a:r>
            <a:r>
              <a:rPr lang="en-US" baseline="0" dirty="0" smtClean="0"/>
              <a:t>  Their ’76 revenue was $16,005.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B91D-D6A3-4AB3-9580-67205FDCF3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70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1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1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9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8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5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9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8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7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C4D9-AE16-45FD-8C6B-868E8D7FD73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D9026-D14C-443B-A75B-862653620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1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9GR1mkwCF3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crdownload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zeEaBHUB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youtu.be/RT9uoiaySRc" TargetMode="Externa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hyperlink" Target="https://www.youtube.com/watch?v=HnHV5FaqvE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GF4ibgcHQ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rg0kwmJc4t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3fZuW-aJsg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pHqf0XEpmdw" TargetMode="External"/><Relationship Id="rId5" Type="http://schemas.openxmlformats.org/officeDocument/2006/relationships/hyperlink" Target="https://www.youtube.com/watch?v=n9mdcW2BpPM" TargetMode="Externa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hyperlink" Target="https://www.youtube.com/watch?v=gcRRFy_8Gzw&amp;t=42s" TargetMode="Externa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crdownload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crdownload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513" y="139146"/>
            <a:ext cx="11277462" cy="938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AGE Thrive </a:t>
            </a:r>
            <a:r>
              <a:rPr lang="en-US" sz="3600" i="1" dirty="0" smtClean="0"/>
              <a:t>with</a:t>
            </a:r>
            <a:r>
              <a:rPr lang="en-US" sz="3600" b="1" dirty="0" smtClean="0"/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Baseball Memories</a:t>
            </a:r>
          </a:p>
          <a:p>
            <a:pPr algn="ctr"/>
            <a:r>
              <a:rPr lang="en-US" sz="2400" dirty="0" smtClean="0"/>
              <a:t>July 19, 2023</a:t>
            </a:r>
          </a:p>
          <a:p>
            <a:pPr algn="ctr"/>
            <a:r>
              <a:rPr lang="en-US" sz="2800" b="1" dirty="0" smtClean="0"/>
              <a:t>Agenda</a:t>
            </a:r>
          </a:p>
          <a:p>
            <a:r>
              <a:rPr lang="en-US" sz="2800" b="1" u="sng" dirty="0" smtClean="0"/>
              <a:t>Warm-up - Introductions</a:t>
            </a:r>
          </a:p>
          <a:p>
            <a:r>
              <a:rPr lang="en-US" sz="2800" b="1" dirty="0"/>
              <a:t>	</a:t>
            </a:r>
          </a:p>
          <a:p>
            <a:r>
              <a:rPr lang="en-US" sz="2800" b="1" u="sng" dirty="0" err="1" smtClean="0"/>
              <a:t>Gametime</a:t>
            </a:r>
            <a:r>
              <a:rPr lang="en-US" sz="2800" b="1" dirty="0" smtClean="0"/>
              <a:t> – The Year in Baseball – </a:t>
            </a:r>
            <a:r>
              <a:rPr lang="en-US" sz="4000" b="1" dirty="0" smtClean="0">
                <a:solidFill>
                  <a:srgbClr val="FF0000"/>
                </a:solidFill>
              </a:rPr>
              <a:t>1976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u="sng" dirty="0" smtClean="0"/>
              <a:t>Seventh Inning Stretch </a:t>
            </a:r>
            <a:r>
              <a:rPr lang="en-US" sz="2800" b="1" dirty="0" smtClean="0"/>
              <a:t>- “Take Me Out to the Ball Game”</a:t>
            </a:r>
          </a:p>
          <a:p>
            <a:r>
              <a:rPr lang="en-US" sz="2800" b="1" dirty="0"/>
              <a:t>	</a:t>
            </a:r>
            <a:r>
              <a:rPr lang="en-US" sz="2800" b="1" dirty="0" smtClean="0"/>
              <a:t>			- Get Up and Move – “Shake Your Booty”</a:t>
            </a:r>
          </a:p>
          <a:p>
            <a:endParaRPr lang="en-US" sz="2800" b="1" dirty="0" smtClean="0"/>
          </a:p>
          <a:p>
            <a:r>
              <a:rPr lang="en-US" sz="2800" b="1" u="sng" dirty="0" smtClean="0"/>
              <a:t>Extra Innings </a:t>
            </a:r>
            <a:r>
              <a:rPr lang="en-US" sz="2800" b="1" dirty="0" smtClean="0"/>
              <a:t>– More stuff from the ‘60s and ’70s</a:t>
            </a:r>
          </a:p>
          <a:p>
            <a:r>
              <a:rPr lang="en-US" sz="2800" b="1" u="sng" dirty="0" smtClean="0"/>
              <a:t>Extra Innings </a:t>
            </a:r>
            <a:r>
              <a:rPr lang="en-US" sz="2800" b="1" dirty="0" smtClean="0"/>
              <a:t>- Memorabilia</a:t>
            </a:r>
          </a:p>
          <a:p>
            <a:endParaRPr lang="en-US" sz="2800" b="1" dirty="0"/>
          </a:p>
          <a:p>
            <a:endParaRPr lang="en-US" sz="2800" b="1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0" y="5860906"/>
            <a:ext cx="3866322" cy="86321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40" y="5404105"/>
            <a:ext cx="1617692" cy="1538378"/>
          </a:xfrm>
          <a:prstGeom prst="rect">
            <a:avLst/>
          </a:prstGeom>
        </p:spPr>
      </p:pic>
      <p:pic>
        <p:nvPicPr>
          <p:cNvPr id="1026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6" y="129208"/>
            <a:ext cx="1456566" cy="145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844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Apple Computer Company was founded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94" y="730731"/>
            <a:ext cx="9242667" cy="59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8293"/>
            <a:ext cx="52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Apple Computer Company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0" y="730730"/>
            <a:ext cx="3900197" cy="5073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6547" y="841569"/>
            <a:ext cx="6067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There was a third founding partner,</a:t>
            </a:r>
          </a:p>
          <a:p>
            <a:r>
              <a:rPr lang="en-US" sz="3200" dirty="0" smtClean="0"/>
              <a:t>who initially owned 10% of Apple.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356547" y="2353785"/>
            <a:ext cx="70411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Later in 1976, he sold his shares for $800.  He later agreed to renounce any future claim to ownership of Apple for $1,500.</a:t>
            </a:r>
            <a:endParaRPr lang="en-US" sz="3200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099879" y="4332807"/>
            <a:ext cx="3866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 made </a:t>
            </a:r>
            <a:r>
              <a:rPr lang="en-US" sz="5400" b="1" dirty="0" smtClean="0"/>
              <a:t>$2,300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170164" y="5388377"/>
            <a:ext cx="817903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His 10% share of Apple today would be worth </a:t>
            </a:r>
          </a:p>
          <a:p>
            <a:r>
              <a:rPr lang="en-US" sz="3200" dirty="0" smtClean="0"/>
              <a:t>almost              </a:t>
            </a:r>
            <a:r>
              <a:rPr lang="en-US" sz="5400" b="1" dirty="0" smtClean="0"/>
              <a:t>$300,000,000,000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944091" y="5962260"/>
            <a:ext cx="2357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Ron Wayne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2280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84400"/>
            <a:ext cx="775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Microsoft was registered for business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986"/>
            <a:ext cx="8304104" cy="62110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64204" y="646986"/>
            <a:ext cx="30923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Microsoft annual</a:t>
            </a:r>
          </a:p>
          <a:p>
            <a:pPr algn="ctr"/>
            <a:r>
              <a:rPr lang="en-US" sz="3200" b="1" dirty="0" smtClean="0"/>
              <a:t>revenue: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18849" y="2278202"/>
            <a:ext cx="3554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1976</a:t>
            </a:r>
          </a:p>
          <a:p>
            <a:r>
              <a:rPr lang="en-US" sz="3600" b="1" dirty="0" smtClean="0"/>
              <a:t>		$16,005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518849" y="4489611"/>
            <a:ext cx="35830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2002</a:t>
            </a:r>
          </a:p>
          <a:p>
            <a:endParaRPr lang="en-US" sz="3600" b="1" dirty="0"/>
          </a:p>
          <a:p>
            <a:r>
              <a:rPr lang="en-US" sz="3600" b="1" dirty="0" smtClean="0"/>
              <a:t>$198,000,000,000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4677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4" y="0"/>
            <a:ext cx="6063863" cy="3321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7096" y="495687"/>
            <a:ext cx="51390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two basketball leagues</a:t>
            </a:r>
          </a:p>
          <a:p>
            <a:pPr algn="ctr"/>
            <a:r>
              <a:rPr lang="en-US" sz="4000" b="1" dirty="0" smtClean="0"/>
              <a:t>agreed to merge</a:t>
            </a:r>
          </a:p>
          <a:p>
            <a:pPr algn="ctr"/>
            <a:r>
              <a:rPr lang="en-US" sz="4000" b="1" dirty="0" smtClean="0"/>
              <a:t>in 1976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2595" y="3675865"/>
            <a:ext cx="11066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Four ABA teams joined the NBA.  Two teams were eliminated:  Kentucky and St. Louis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2595" y="4257387"/>
            <a:ext cx="1094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Kentucky and St. Louis owners were offered $3 Million each as termination fees.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2595" y="4769497"/>
            <a:ext cx="1104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St. Louis owners instead cut a deal for 2% of NBA television rights.  In perpetuity!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2595" y="5101279"/>
            <a:ext cx="11740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From 1977 to 2014, they received about                                          </a:t>
            </a:r>
            <a:r>
              <a:rPr lang="en-US" sz="4800" b="1" dirty="0" smtClean="0"/>
              <a:t>$300,000,000 </a:t>
            </a:r>
            <a:endParaRPr lang="en-US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2595" y="5939613"/>
            <a:ext cx="11624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Finally, the NBA bought them out of this deal for an additional </a:t>
            </a:r>
            <a:r>
              <a:rPr lang="en-US" sz="4800" b="1" dirty="0" smtClean="0"/>
              <a:t>$500,000,000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6156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455" y="-18661"/>
            <a:ext cx="7401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1976 at the Movies</a:t>
            </a:r>
            <a:endParaRPr lang="en-US" sz="7200" dirty="0"/>
          </a:p>
        </p:txBody>
      </p:sp>
      <p:pic>
        <p:nvPicPr>
          <p:cNvPr id="1026" name="Picture 2" descr="http://www.marcustheatres.com/media/images/gallery-images/majestic-cinema-of-brookfield/41-majesticbrookfield-exterior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1" y="1079833"/>
            <a:ext cx="8563846" cy="57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54167" y="0"/>
            <a:ext cx="3337249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Famous quote from the 1976</a:t>
            </a:r>
          </a:p>
          <a:p>
            <a:pPr algn="ctr"/>
            <a:r>
              <a:rPr lang="en-US" sz="4000" b="1" dirty="0" smtClean="0"/>
              <a:t>Best Picture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See if you can name the movie based upon a famous line in the script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958" y="93306"/>
            <a:ext cx="7259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/>
              <a:t>Yo</a:t>
            </a:r>
            <a:r>
              <a:rPr lang="en-US" sz="6600" b="1" dirty="0" smtClean="0"/>
              <a:t> Adrian! It’s me … </a:t>
            </a:r>
            <a:endParaRPr lang="en-US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05274" y="1502228"/>
            <a:ext cx="4796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Talia Shire starred as Adrian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05274" y="2288467"/>
            <a:ext cx="46971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Sylvester Stallone played</a:t>
            </a:r>
          </a:p>
          <a:p>
            <a:r>
              <a:rPr lang="en-US" sz="3200" dirty="0" smtClean="0"/>
              <a:t>the title role and wrote the</a:t>
            </a:r>
          </a:p>
          <a:p>
            <a:r>
              <a:rPr lang="en-US" sz="3200" dirty="0" smtClean="0"/>
              <a:t>screenplay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39958" y="3958998"/>
            <a:ext cx="5323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It was nominated for </a:t>
            </a:r>
          </a:p>
          <a:p>
            <a:r>
              <a:rPr lang="en-US" sz="3200" dirty="0" smtClean="0"/>
              <a:t>ten Academy Awards and won </a:t>
            </a:r>
          </a:p>
          <a:p>
            <a:r>
              <a:rPr lang="en-US" sz="3200" dirty="0" smtClean="0"/>
              <a:t>three, including </a:t>
            </a:r>
            <a:r>
              <a:rPr lang="en-US" sz="3200" b="1" dirty="0" smtClean="0"/>
              <a:t>Best Picture</a:t>
            </a:r>
            <a:endParaRPr lang="en-US" sz="3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42" y="-65315"/>
            <a:ext cx="4498258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91660" y="5046163"/>
            <a:ext cx="39024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smtClean="0">
                <a:solidFill>
                  <a:schemeClr val="bg1"/>
                </a:solidFill>
              </a:rPr>
              <a:t>ROCKY</a:t>
            </a:r>
            <a:endParaRPr lang="en-US" sz="10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335" y="5969492"/>
            <a:ext cx="507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4"/>
              </a:rPr>
              <a:t>https://www.youtube.com/watch?v=9GR1mkwCF3g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9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84400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Born in 1976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1047381"/>
            <a:ext cx="3669084" cy="4026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14" y="986422"/>
            <a:ext cx="3982857" cy="40870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2369" y="5099664"/>
            <a:ext cx="3113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Lance Berkman</a:t>
            </a:r>
          </a:p>
          <a:p>
            <a:pPr algn="ctr"/>
            <a:r>
              <a:rPr lang="en-US" sz="3600" dirty="0" smtClean="0"/>
              <a:t>Feb. 10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814594" y="5099664"/>
            <a:ext cx="2463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Tim Duncan</a:t>
            </a:r>
          </a:p>
          <a:p>
            <a:pPr algn="ctr"/>
            <a:r>
              <a:rPr lang="en-US" sz="3600" dirty="0" smtClean="0"/>
              <a:t>April 25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486513" y="5104814"/>
            <a:ext cx="3220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Alfonso Soriano</a:t>
            </a:r>
          </a:p>
          <a:p>
            <a:pPr algn="ctr"/>
            <a:r>
              <a:rPr lang="en-US" sz="3600" dirty="0" smtClean="0"/>
              <a:t>Jan. 7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13" y="892645"/>
            <a:ext cx="2774550" cy="418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9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844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Winter and Summer Olympics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94" y="734945"/>
            <a:ext cx="3350950" cy="4327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997" y="5105400"/>
            <a:ext cx="1647825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14" y="2898739"/>
            <a:ext cx="2776421" cy="3928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121"/>
            <a:ext cx="5929855" cy="39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2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0165" y="6051882"/>
            <a:ext cx="5157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https://www.youtube.com/watch?v=vZzeEaBHUBM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1289" cy="6051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603" y="559837"/>
            <a:ext cx="3660711" cy="52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232" y="1644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1976 – On the Field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805" y="1125942"/>
            <a:ext cx="971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All-Star Game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74" y="1921057"/>
            <a:ext cx="2435786" cy="40823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1" y="1125942"/>
            <a:ext cx="3681381" cy="4914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63" y="1084156"/>
            <a:ext cx="3451081" cy="51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58756" y="148287"/>
            <a:ext cx="11971176" cy="1861488"/>
          </a:xfrm>
        </p:spPr>
        <p:txBody>
          <a:bodyPr>
            <a:normAutofit/>
          </a:bodyPr>
          <a:lstStyle/>
          <a:p>
            <a:r>
              <a:rPr lang="en-US" sz="6600" b="1" dirty="0"/>
              <a:t>The Year in </a:t>
            </a:r>
            <a:r>
              <a:rPr lang="en-US" sz="6600" b="1" dirty="0" smtClean="0"/>
              <a:t>Baseball:   </a:t>
            </a:r>
            <a:r>
              <a:rPr lang="en-US" sz="8800" b="1" dirty="0" smtClean="0"/>
              <a:t>1976</a:t>
            </a:r>
            <a:endParaRPr lang="en-US" sz="8800" b="1" dirty="0"/>
          </a:p>
        </p:txBody>
      </p:sp>
      <p:pic>
        <p:nvPicPr>
          <p:cNvPr id="3" name="Picture 2" descr="https://tse3.mm.bing.net/th?id=OIP.Yaxdg7FddkxXvWehe3Z_iwHaHa&amp;pid=Api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95" y="2911332"/>
            <a:ext cx="2879799" cy="28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45" y="2317643"/>
            <a:ext cx="64674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1903" y="82262"/>
            <a:ext cx="6319151" cy="65034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1976 </a:t>
            </a:r>
            <a:r>
              <a:rPr lang="en-US" sz="4800" b="1" dirty="0" smtClean="0">
                <a:latin typeface="+mn-lt"/>
              </a:rPr>
              <a:t>Cy </a:t>
            </a:r>
            <a:r>
              <a:rPr lang="en-US" sz="4800" b="1" dirty="0">
                <a:latin typeface="+mn-lt"/>
              </a:rPr>
              <a:t>Young Winners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514" y="1331722"/>
            <a:ext cx="10515600" cy="450239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6" y="583314"/>
            <a:ext cx="4114800" cy="5446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29" y="667290"/>
            <a:ext cx="4320073" cy="5630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989" y="6171620"/>
            <a:ext cx="3818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22</a:t>
            </a:r>
            <a:r>
              <a:rPr lang="en-US" sz="2800" dirty="0" smtClean="0"/>
              <a:t> – 13, ERA 2.59, </a:t>
            </a:r>
            <a:r>
              <a:rPr lang="en-US" sz="2800" b="1" dirty="0" smtClean="0"/>
              <a:t>315 IP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88344" y="6239777"/>
            <a:ext cx="3656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22</a:t>
            </a:r>
            <a:r>
              <a:rPr lang="en-US" sz="2800" dirty="0" smtClean="0"/>
              <a:t> -14, ERA 2.74, </a:t>
            </a:r>
            <a:r>
              <a:rPr lang="en-US" sz="2800" b="1" dirty="0" smtClean="0"/>
              <a:t>315 IP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288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808" y="-26315"/>
            <a:ext cx="3032448" cy="3196762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1976</a:t>
            </a:r>
            <a:br>
              <a:rPr lang="en-US" sz="6000" b="1" dirty="0" smtClean="0"/>
            </a:br>
            <a:r>
              <a:rPr lang="en-US" sz="6000" b="1" dirty="0" smtClean="0"/>
              <a:t> MVP</a:t>
            </a:r>
            <a:br>
              <a:rPr lang="en-US" sz="6000" b="1" dirty="0" smtClean="0"/>
            </a:br>
            <a:r>
              <a:rPr lang="en-US" sz="6000" b="1" dirty="0" smtClean="0"/>
              <a:t> </a:t>
            </a:r>
            <a:r>
              <a:rPr lang="en-US" sz="6000" b="1" dirty="0"/>
              <a:t>Winners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54"/>
            <a:ext cx="4208106" cy="6084365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00" y="0"/>
            <a:ext cx="4441373" cy="5997625"/>
          </a:xfrm>
        </p:spPr>
      </p:pic>
      <p:sp>
        <p:nvSpPr>
          <p:cNvPr id="12" name="TextBox 11"/>
          <p:cNvSpPr txBox="1"/>
          <p:nvPr/>
        </p:nvSpPr>
        <p:spPr>
          <a:xfrm>
            <a:off x="522150" y="6140709"/>
            <a:ext cx="1090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717" y="6213069"/>
            <a:ext cx="3390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.302 , 17 HR , 105 RBI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367265" y="5995666"/>
            <a:ext cx="40636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.320 , 27 HR , 111 RBI</a:t>
            </a:r>
          </a:p>
          <a:p>
            <a:pPr algn="ctr"/>
            <a:r>
              <a:rPr lang="en-US" sz="2800" b="1" dirty="0" smtClean="0"/>
              <a:t>led league in OPB and SLG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51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768" y="96945"/>
            <a:ext cx="10515600" cy="88277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1976 </a:t>
            </a:r>
            <a:r>
              <a:rPr lang="en-US" b="1" dirty="0" smtClean="0"/>
              <a:t>Rookie </a:t>
            </a:r>
            <a:r>
              <a:rPr lang="en-US" b="1" dirty="0"/>
              <a:t>of the Year Winners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34" y="770666"/>
            <a:ext cx="3918857" cy="54864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375" y="684515"/>
            <a:ext cx="3678992" cy="5221763"/>
          </a:xfrm>
        </p:spPr>
      </p:pic>
      <p:sp>
        <p:nvSpPr>
          <p:cNvPr id="12" name="TextBox 11"/>
          <p:cNvSpPr txBox="1"/>
          <p:nvPr/>
        </p:nvSpPr>
        <p:spPr>
          <a:xfrm>
            <a:off x="522150" y="6140709"/>
            <a:ext cx="1090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96677"/>
            <a:ext cx="578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 – 9 , </a:t>
            </a:r>
            <a:r>
              <a:rPr lang="en-US" sz="2800" b="1" dirty="0" smtClean="0"/>
              <a:t>2.34 ERA </a:t>
            </a:r>
            <a:r>
              <a:rPr lang="en-US" sz="2800" dirty="0" smtClean="0"/>
              <a:t>, </a:t>
            </a:r>
            <a:r>
              <a:rPr lang="en-US" sz="2800" b="1" dirty="0" smtClean="0"/>
              <a:t>24 complete games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17187" y="5903893"/>
            <a:ext cx="41137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11 – 4 , 2.92 ERA , 16 saves</a:t>
            </a:r>
          </a:p>
          <a:p>
            <a:pPr algn="ctr"/>
            <a:r>
              <a:rPr lang="en-US" sz="2800" dirty="0" smtClean="0"/>
              <a:t> </a:t>
            </a:r>
            <a:r>
              <a:rPr lang="en-US" sz="2800" b="1" dirty="0" smtClean="0"/>
              <a:t>finished 62 games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421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486" y="0"/>
            <a:ext cx="10515600" cy="88277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Mark “The Bird” </a:t>
            </a:r>
            <a:r>
              <a:rPr lang="en-US" b="1" dirty="0" err="1" smtClean="0"/>
              <a:t>Fidrych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2150" y="6140709"/>
            <a:ext cx="1090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52" y="801776"/>
            <a:ext cx="10486344" cy="5243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" y="706015"/>
            <a:ext cx="4553339" cy="6071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9900" y="6325375"/>
            <a:ext cx="3023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/>
              </a:rPr>
              <a:t>https://</a:t>
            </a:r>
            <a:r>
              <a:rPr lang="en-US" dirty="0" smtClean="0">
                <a:solidFill>
                  <a:srgbClr val="FF0000"/>
                </a:solidFill>
                <a:hlinkClick r:id="rId5"/>
              </a:rPr>
              <a:t>youtu.be/RT9uoiaySRc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98" y="5081954"/>
            <a:ext cx="10515600" cy="1026238"/>
          </a:xfrm>
        </p:spPr>
        <p:txBody>
          <a:bodyPr/>
          <a:lstStyle/>
          <a:p>
            <a:pPr algn="ctr"/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Inning Stretch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" y="539496"/>
            <a:ext cx="11473839" cy="41879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05628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4664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72272" y="809434"/>
            <a:ext cx="548640" cy="9187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559832" y="790280"/>
            <a:ext cx="1166080" cy="1038519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686" y="79671"/>
            <a:ext cx="6237961" cy="22768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90466" y="173737"/>
            <a:ext cx="5486400" cy="6126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90466" y="3831336"/>
            <a:ext cx="5422138" cy="10054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“Take Me Out to the Ballgame”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91072" y="5404104"/>
            <a:ext cx="5087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4"/>
              </a:rPr>
              <a:t>https://www.youtube.com/watch?v=HnHV5FaqvEs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64"/>
            <a:ext cx="6291072" cy="47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3027" y="5239512"/>
            <a:ext cx="10222738" cy="100545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“Deep in the Heart of Texas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86211" y="6108192"/>
            <a:ext cx="4950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3"/>
              </a:rPr>
              <a:t>https://www.youtube.com/watch?v=VGF4ibgcHQE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28" y="0"/>
            <a:ext cx="7936519" cy="52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7633" y="330522"/>
            <a:ext cx="5051593" cy="83994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¡ </a:t>
            </a:r>
            <a:r>
              <a:rPr lang="en-US" sz="6000" dirty="0" err="1" smtClean="0"/>
              <a:t>Música</a:t>
            </a:r>
            <a:r>
              <a:rPr lang="en-US" sz="6000" dirty="0" smtClean="0"/>
              <a:t> al </a:t>
            </a:r>
            <a:r>
              <a:rPr lang="en-US" sz="6000" dirty="0" err="1" smtClean="0"/>
              <a:t>estadio</a:t>
            </a:r>
            <a:r>
              <a:rPr lang="en-US" sz="6000" dirty="0" smtClean="0"/>
              <a:t> !</a:t>
            </a:r>
            <a:endParaRPr lang="en-US" sz="6000" dirty="0"/>
          </a:p>
        </p:txBody>
      </p:sp>
      <p:sp>
        <p:nvSpPr>
          <p:cNvPr id="11" name="TextBox 10"/>
          <p:cNvSpPr txBox="1"/>
          <p:nvPr/>
        </p:nvSpPr>
        <p:spPr>
          <a:xfrm>
            <a:off x="3361945" y="5751576"/>
            <a:ext cx="514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452714" y="1841242"/>
            <a:ext cx="253486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It can get very</a:t>
            </a:r>
          </a:p>
          <a:p>
            <a:pPr algn="ctr"/>
            <a:r>
              <a:rPr lang="en-US" sz="3200" dirty="0" smtClean="0"/>
              <a:t>loud at: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err="1" smtClean="0"/>
              <a:t>Estadio</a:t>
            </a:r>
            <a:endParaRPr lang="en-US" sz="3200" dirty="0" smtClean="0"/>
          </a:p>
          <a:p>
            <a:pPr algn="ctr"/>
            <a:r>
              <a:rPr lang="en-US" sz="3200" dirty="0" err="1" smtClean="0"/>
              <a:t>Tetelo</a:t>
            </a:r>
            <a:r>
              <a:rPr lang="en-US" sz="3200" dirty="0" smtClean="0"/>
              <a:t> Vargas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in </a:t>
            </a:r>
          </a:p>
          <a:p>
            <a:pPr algn="ctr"/>
            <a:r>
              <a:rPr lang="en-US" sz="3200" dirty="0" smtClean="0"/>
              <a:t>San Pedro de</a:t>
            </a:r>
          </a:p>
          <a:p>
            <a:pPr algn="ctr"/>
            <a:r>
              <a:rPr lang="en-US" sz="3200" dirty="0" err="1" smtClean="0"/>
              <a:t>Macoris</a:t>
            </a:r>
            <a:r>
              <a:rPr lang="en-US" sz="3200" dirty="0" smtClean="0"/>
              <a:t>,</a:t>
            </a:r>
          </a:p>
          <a:p>
            <a:pPr algn="ctr"/>
            <a:r>
              <a:rPr lang="en-US" sz="3200" dirty="0" smtClean="0"/>
              <a:t>DR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6579" cy="5994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1984" y="6211719"/>
            <a:ext cx="4873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://www.youtube.com/watch?v=rg0kwmJc4ts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3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468" y="0"/>
            <a:ext cx="10194394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Some </a:t>
            </a:r>
            <a:r>
              <a:rPr lang="en-US" sz="6000" b="1" dirty="0" err="1" smtClean="0"/>
              <a:t>Movin</a:t>
            </a:r>
            <a:r>
              <a:rPr lang="en-US" sz="6000" b="1" dirty="0" smtClean="0"/>
              <a:t>’ Music from 1976 </a:t>
            </a:r>
          </a:p>
          <a:p>
            <a:r>
              <a:rPr lang="en-US" sz="4000" dirty="0" smtClean="0"/>
              <a:t>	“Shake Your Booty” </a:t>
            </a:r>
            <a:r>
              <a:rPr lang="en-US" sz="2800" dirty="0" smtClean="0"/>
              <a:t>– KC and the Sunshine Band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15" y="1453675"/>
            <a:ext cx="7597299" cy="4982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1862" y="6436321"/>
            <a:ext cx="4789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https://www.youtube.com/watch?v=l3fZuW-aJsg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6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96" y="0"/>
            <a:ext cx="10515600" cy="886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1976 </a:t>
            </a:r>
            <a:r>
              <a:rPr lang="en-US" sz="6000" b="1" dirty="0" smtClean="0"/>
              <a:t>National League</a:t>
            </a:r>
            <a:endParaRPr lang="en-US" sz="6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49" y="730434"/>
            <a:ext cx="6964608" cy="6127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90" y="203923"/>
            <a:ext cx="3032015" cy="2825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500" y="2947476"/>
            <a:ext cx="2840286" cy="313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1845" y="0"/>
            <a:ext cx="1085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United States Bicentennial (1776 – 1976)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82" y="730731"/>
            <a:ext cx="10838875" cy="65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6073" y="4652962"/>
            <a:ext cx="2820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Key Phillies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62225" cy="3676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4" y="0"/>
            <a:ext cx="2683955" cy="3676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78" y="3574013"/>
            <a:ext cx="2436728" cy="3366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00" y="1"/>
            <a:ext cx="2670110" cy="3700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828" y="1"/>
            <a:ext cx="2544721" cy="3700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89" y="3542353"/>
            <a:ext cx="2438956" cy="34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71290" y="4820999"/>
            <a:ext cx="22785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Key Reds</a:t>
            </a:r>
            <a:endParaRPr lang="en-US" sz="4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718" y="0"/>
            <a:ext cx="3590925" cy="3590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98" y="9525"/>
            <a:ext cx="2478697" cy="3429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416300"/>
            <a:ext cx="2443072" cy="344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75" y="19050"/>
            <a:ext cx="2504585" cy="3657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262" y="63499"/>
            <a:ext cx="2709863" cy="36131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12" y="3438833"/>
            <a:ext cx="2499276" cy="3533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97" y="3448358"/>
            <a:ext cx="2481411" cy="340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7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96" y="0"/>
            <a:ext cx="10515600" cy="886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1976 </a:t>
            </a:r>
            <a:r>
              <a:rPr lang="en-US" sz="6000" b="1" dirty="0" smtClean="0"/>
              <a:t>NLCS</a:t>
            </a:r>
            <a:endParaRPr lang="en-US" sz="6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4341" y="2402913"/>
            <a:ext cx="1041990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The Reds won the first two games on the road at</a:t>
            </a:r>
          </a:p>
          <a:p>
            <a:r>
              <a:rPr lang="en-US" sz="2800" dirty="0" smtClean="0"/>
              <a:t>Veterans Stadium in Philadelphia.</a:t>
            </a:r>
          </a:p>
          <a:p>
            <a:endParaRPr lang="en-US" sz="2800" dirty="0"/>
          </a:p>
          <a:p>
            <a:r>
              <a:rPr lang="en-US" sz="2800" dirty="0" smtClean="0"/>
              <a:t>They only need to win one more game back home to take the pennant</a:t>
            </a:r>
          </a:p>
          <a:p>
            <a:endParaRPr lang="en-US" sz="2800" dirty="0"/>
          </a:p>
          <a:p>
            <a:r>
              <a:rPr lang="en-US" sz="2800" dirty="0" smtClean="0"/>
              <a:t>In game three, the Phillies led 6-4 going into the bottom of </a:t>
            </a:r>
            <a:r>
              <a:rPr lang="en-US" sz="2800" smtClean="0"/>
              <a:t>the 9</a:t>
            </a:r>
            <a:r>
              <a:rPr lang="en-US" sz="2800" baseline="30000" smtClean="0"/>
              <a:t>th</a:t>
            </a:r>
            <a:r>
              <a:rPr lang="en-US" sz="2800" smtClean="0"/>
              <a:t>  ….</a:t>
            </a:r>
            <a:endParaRPr lang="en-US" sz="2800" baseline="30000" dirty="0" smtClean="0"/>
          </a:p>
          <a:p>
            <a:endParaRPr lang="en-US" sz="2800" dirty="0" smtClean="0"/>
          </a:p>
          <a:p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57" y="0"/>
            <a:ext cx="3032015" cy="2825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2" y="-336899"/>
            <a:ext cx="2578080" cy="28417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2454" y="5122505"/>
            <a:ext cx="5287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5"/>
              </a:rPr>
              <a:t>https://www.youtube.com/watch?v=n9mdcW2BpPM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32454" y="6003899"/>
            <a:ext cx="506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://www.youtube.com/watch?v=pHqf0XEpmdw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96" y="0"/>
            <a:ext cx="10515600" cy="886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1976 </a:t>
            </a:r>
            <a:r>
              <a:rPr lang="en-US" sz="6000" b="1" dirty="0" smtClean="0"/>
              <a:t>American League</a:t>
            </a:r>
            <a:endParaRPr lang="en-US" sz="6000" b="1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04" y="773033"/>
            <a:ext cx="7031785" cy="7128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2" y="308492"/>
            <a:ext cx="2128932" cy="2368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358" y="3711217"/>
            <a:ext cx="2441317" cy="28482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6073" y="4652962"/>
            <a:ext cx="266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Key Royals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05"/>
            <a:ext cx="2693845" cy="3821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87" y="3443396"/>
            <a:ext cx="2593910" cy="3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69" y="-121299"/>
            <a:ext cx="2785553" cy="3956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38" y="3443396"/>
            <a:ext cx="2414296" cy="3621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92" y="0"/>
            <a:ext cx="2658233" cy="3704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16" y="-97466"/>
            <a:ext cx="2688358" cy="380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7" y="0"/>
            <a:ext cx="2407298" cy="33702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7053"/>
            <a:ext cx="2622996" cy="3703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44" y="47040"/>
            <a:ext cx="2428753" cy="3488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906" y="0"/>
            <a:ext cx="2687215" cy="3582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08" y="-57978"/>
            <a:ext cx="2530660" cy="3520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906" y="3582953"/>
            <a:ext cx="2523511" cy="3500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0145" y="4534677"/>
            <a:ext cx="30422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Key Yankees</a:t>
            </a:r>
            <a:endParaRPr lang="en-US" sz="4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308" y="3381468"/>
            <a:ext cx="2530660" cy="356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6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596" y="0"/>
            <a:ext cx="10515600" cy="88640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/>
              <a:t>1976 </a:t>
            </a:r>
            <a:r>
              <a:rPr lang="en-US" sz="6000" b="1" dirty="0" smtClean="0"/>
              <a:t>ALCS</a:t>
            </a:r>
            <a:endParaRPr lang="en-US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80" y="34777"/>
            <a:ext cx="2128932" cy="2368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683" y="34777"/>
            <a:ext cx="2441317" cy="28482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78278" y="1492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88100" y="2366847"/>
            <a:ext cx="94633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Yankees and Royals split the first four games</a:t>
            </a:r>
          </a:p>
          <a:p>
            <a:endParaRPr lang="en-US" sz="2800" dirty="0"/>
          </a:p>
          <a:p>
            <a:r>
              <a:rPr lang="en-US" sz="2800" dirty="0" smtClean="0"/>
              <a:t>The deciding fifth game is at Yankee Stadium on October 14</a:t>
            </a:r>
          </a:p>
          <a:p>
            <a:endParaRPr lang="en-US" sz="2800" dirty="0"/>
          </a:p>
          <a:p>
            <a:r>
              <a:rPr lang="en-US" sz="2800" dirty="0" smtClean="0"/>
              <a:t>George Brett hits a 3-run homer in the 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to tie the game at 6-6</a:t>
            </a:r>
          </a:p>
          <a:p>
            <a:endParaRPr lang="en-US" sz="2800" dirty="0"/>
          </a:p>
          <a:p>
            <a:r>
              <a:rPr lang="en-US" sz="2800" dirty="0" smtClean="0"/>
              <a:t>The game is still tied in the bottom of the ninth.</a:t>
            </a:r>
          </a:p>
          <a:p>
            <a:r>
              <a:rPr lang="en-US" sz="2800" dirty="0" smtClean="0"/>
              <a:t>Yankee 1B Chris Chambliss leads off: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136091" y="5906277"/>
            <a:ext cx="5836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>
                <a:hlinkClick r:id="rId5"/>
              </a:rPr>
              <a:t>https://www.youtube.com/watch?v=gcRRFy_8Gzw&amp;t=42s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6" y="17695"/>
            <a:ext cx="2411533" cy="686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377" y="718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1976 World Series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53" y="1111349"/>
            <a:ext cx="4642338" cy="5430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5" y="692691"/>
            <a:ext cx="3239141" cy="3570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02" y="3920151"/>
            <a:ext cx="2547525" cy="2834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1" y="2039811"/>
            <a:ext cx="354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Big Red Machine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848" y="4905479"/>
            <a:ext cx="346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Bronx Bombers</a:t>
            </a:r>
          </a:p>
        </p:txBody>
      </p:sp>
    </p:spTree>
    <p:extLst>
      <p:ext uri="{BB962C8B-B14F-4D97-AF65-F5344CB8AC3E}">
        <p14:creationId xmlns:p14="http://schemas.microsoft.com/office/powerpoint/2010/main" val="208976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9" y="0"/>
            <a:ext cx="5251758" cy="69304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7285" y="3039662"/>
            <a:ext cx="54822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Cincinnati swept the Yankees</a:t>
            </a:r>
          </a:p>
          <a:p>
            <a:pPr algn="ctr"/>
            <a:r>
              <a:rPr lang="en-US" sz="3200" dirty="0" smtClean="0"/>
              <a:t> in four games, outscoring them</a:t>
            </a:r>
          </a:p>
          <a:p>
            <a:pPr algn="ctr"/>
            <a:r>
              <a:rPr lang="en-US" sz="3200" dirty="0" smtClean="0"/>
              <a:t>22 – 8.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63318" y="391886"/>
            <a:ext cx="5430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Reds catcher Johnny Bench hit</a:t>
            </a:r>
          </a:p>
          <a:p>
            <a:pPr algn="ctr"/>
            <a:r>
              <a:rPr lang="en-US" sz="3200" dirty="0" smtClean="0"/>
              <a:t>.533 including two homers and</a:t>
            </a:r>
          </a:p>
          <a:p>
            <a:pPr algn="ctr"/>
            <a:r>
              <a:rPr lang="en-US" sz="3200" dirty="0" smtClean="0"/>
              <a:t>8 RBI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018245" y="24632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37285" y="2177924"/>
            <a:ext cx="6297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Bench was named World Series MVP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5837285" y="4886285"/>
            <a:ext cx="55889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This was the second consecutive</a:t>
            </a:r>
          </a:p>
          <a:p>
            <a:pPr algn="ctr"/>
            <a:r>
              <a:rPr lang="en-US" sz="3200" dirty="0" smtClean="0"/>
              <a:t>World Series win for</a:t>
            </a:r>
          </a:p>
          <a:p>
            <a:pPr algn="ctr"/>
            <a:r>
              <a:rPr lang="en-US" sz="3200" dirty="0" smtClean="0"/>
              <a:t>The Big Red Machine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700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34" y="227500"/>
            <a:ext cx="5919893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1976 World Series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" y="1374674"/>
            <a:ext cx="3239141" cy="3570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02" y="3920151"/>
            <a:ext cx="2547525" cy="2834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1426" y="2655684"/>
            <a:ext cx="3545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Big Red Machine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848" y="4905479"/>
            <a:ext cx="3460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Bronx Bombers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110" y="0"/>
            <a:ext cx="2490590" cy="68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18" y="0"/>
            <a:ext cx="9574530" cy="6329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6160" y="6329828"/>
            <a:ext cx="4693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4, 1776 in Philadelphia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05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4975" y="4451331"/>
            <a:ext cx="859555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/>
              <a:t>Extra Innings!</a:t>
            </a:r>
          </a:p>
          <a:p>
            <a:pPr algn="ctr"/>
            <a:endParaRPr lang="en-US" sz="3600" dirty="0"/>
          </a:p>
          <a:p>
            <a:pPr algn="ctr"/>
            <a:r>
              <a:rPr lang="en-US" sz="4800" dirty="0" smtClean="0"/>
              <a:t>More Stuff from the ‘60s and ‘70s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52" y="52019"/>
            <a:ext cx="7744408" cy="43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2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01" y="-2767965"/>
            <a:ext cx="8283699" cy="9625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621" y="1063690"/>
            <a:ext cx="34390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A momentous</a:t>
            </a:r>
          </a:p>
          <a:p>
            <a:pPr algn="ctr"/>
            <a:r>
              <a:rPr lang="en-US" sz="3600" dirty="0" smtClean="0"/>
              <a:t>occasion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October 16, 1976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203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49" y="0"/>
            <a:ext cx="516934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6520" y="412790"/>
            <a:ext cx="473418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Things we don’t have anymore:</a:t>
            </a:r>
          </a:p>
          <a:p>
            <a:pPr algn="ctr"/>
            <a:endParaRPr lang="en-US" sz="5400" dirty="0"/>
          </a:p>
          <a:p>
            <a:pPr algn="ctr"/>
            <a:r>
              <a:rPr lang="en-US" sz="5400" dirty="0" smtClean="0"/>
              <a:t>Sears </a:t>
            </a:r>
          </a:p>
          <a:p>
            <a:pPr algn="ctr"/>
            <a:r>
              <a:rPr lang="en-US" sz="5400" dirty="0" smtClean="0"/>
              <a:t>Summer catalog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432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00578" y="170194"/>
            <a:ext cx="455599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Baseball superstar</a:t>
            </a:r>
          </a:p>
          <a:p>
            <a:pPr algn="ctr"/>
            <a:r>
              <a:rPr lang="en-US" sz="5400" dirty="0" smtClean="0"/>
              <a:t>Ted Williams</a:t>
            </a:r>
          </a:p>
          <a:p>
            <a:pPr algn="ctr"/>
            <a:r>
              <a:rPr lang="en-US" sz="5400" dirty="0" smtClean="0"/>
              <a:t>promoted Sears’</a:t>
            </a:r>
          </a:p>
          <a:p>
            <a:pPr algn="ctr"/>
            <a:r>
              <a:rPr lang="en-US" sz="5400" dirty="0" smtClean="0"/>
              <a:t>“J.C. Higgins” sporting goods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99" y="-92015"/>
            <a:ext cx="5408572" cy="69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320693"/>
            <a:ext cx="6096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2800" dirty="0"/>
          </a:p>
          <a:p>
            <a:pPr algn="ctr"/>
            <a:endParaRPr lang="en-US" sz="4000" dirty="0"/>
          </a:p>
          <a:p>
            <a:pPr algn="ctr"/>
            <a:r>
              <a:rPr lang="en-US" sz="5400" dirty="0"/>
              <a:t>Sears </a:t>
            </a:r>
          </a:p>
          <a:p>
            <a:pPr algn="ctr"/>
            <a:r>
              <a:rPr lang="en-US" sz="5400" dirty="0"/>
              <a:t>Summer </a:t>
            </a:r>
            <a:r>
              <a:rPr lang="en-US" sz="5400" dirty="0" smtClean="0"/>
              <a:t>catalog</a:t>
            </a:r>
          </a:p>
          <a:p>
            <a:pPr algn="ctr"/>
            <a:endParaRPr lang="en-US" sz="5400" dirty="0"/>
          </a:p>
          <a:p>
            <a:pPr algn="ctr"/>
            <a:r>
              <a:rPr lang="en-US" sz="5400" dirty="0" smtClean="0"/>
              <a:t>J.C. Higgins</a:t>
            </a:r>
          </a:p>
          <a:p>
            <a:pPr algn="ctr"/>
            <a:r>
              <a:rPr lang="en-US" sz="5400" smtClean="0"/>
              <a:t>Baseball Gloves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-573134"/>
            <a:ext cx="6705600" cy="760258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254621" y="5701004"/>
            <a:ext cx="2285999" cy="48519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553339" y="4646645"/>
            <a:ext cx="1623526" cy="210871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8367" y="129882"/>
            <a:ext cx="1102090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Things from the 1960s that we don’t use anymore …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1" y="964901"/>
            <a:ext cx="7412794" cy="5718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08842" y="1737531"/>
            <a:ext cx="38929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first 33rpm LP records were introduced</a:t>
            </a:r>
          </a:p>
          <a:p>
            <a:r>
              <a:rPr lang="en-US" sz="3200" dirty="0" smtClean="0"/>
              <a:t>75 </a:t>
            </a:r>
            <a:r>
              <a:rPr lang="en-US" sz="3200" smtClean="0"/>
              <a:t>years ago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54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654" y="292608"/>
            <a:ext cx="1235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Automobile makes/models we don’t have anymore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56" y="1156716"/>
            <a:ext cx="6501384" cy="4876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4680" y="6057496"/>
            <a:ext cx="49494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Volkswagen “Beetle”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8368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7510" y="22425"/>
            <a:ext cx="1235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Automobile makes/models we don’t have anymore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507992" y="6078813"/>
            <a:ext cx="2790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Studebaker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6" y="682668"/>
            <a:ext cx="8253984" cy="55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7510" y="22425"/>
            <a:ext cx="1235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Automobile makes/models we don’t have anymore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498848" y="5978229"/>
            <a:ext cx="21162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Rambler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65" y="1068377"/>
            <a:ext cx="9753600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654" y="292608"/>
            <a:ext cx="1235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Automobile makes/models we don’t have anymore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617720" y="5912876"/>
            <a:ext cx="1883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Pontiac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48" y="1062049"/>
            <a:ext cx="7653528" cy="485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6160" y="6329828"/>
            <a:ext cx="420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9, 1776 in New York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85" y="0"/>
            <a:ext cx="7940740" cy="63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8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654" y="292608"/>
            <a:ext cx="1235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Automobile makes/models we don’t have anymore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487092" y="5951511"/>
            <a:ext cx="27911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Oldsmobile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1" y="1020682"/>
            <a:ext cx="6578082" cy="493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654" y="292608"/>
            <a:ext cx="1235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Automobile makes/models we don’t have anymore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748349" y="5896255"/>
            <a:ext cx="2126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Mercury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57" y="872412"/>
            <a:ext cx="6951307" cy="521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654" y="0"/>
            <a:ext cx="12350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Automobile makes/models we don’t have anymore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748349" y="5896255"/>
            <a:ext cx="2392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Plymouth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57" y="626624"/>
            <a:ext cx="8129420" cy="54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32156" y="448056"/>
            <a:ext cx="5745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Kitchen Items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9" y="101928"/>
            <a:ext cx="8192718" cy="664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1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2552" y="-5417"/>
            <a:ext cx="574593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Kitchen Items</a:t>
            </a:r>
          </a:p>
          <a:p>
            <a:pPr algn="ctr"/>
            <a:endParaRPr lang="en-US" sz="4400" dirty="0"/>
          </a:p>
          <a:p>
            <a:pPr marL="1028700" lvl="1" indent="-571500">
              <a:buFont typeface="Wingdings" panose="05000000000000000000" pitchFamily="2" charset="2"/>
              <a:buChar char="ß"/>
            </a:pPr>
            <a:r>
              <a:rPr lang="en-US" sz="4400" dirty="0" smtClean="0">
                <a:solidFill>
                  <a:srgbClr val="FF00FF"/>
                </a:solidFill>
                <a:sym typeface="Wingdings" panose="05000000000000000000" pitchFamily="2" charset="2"/>
              </a:rPr>
              <a:t>Pink</a:t>
            </a:r>
          </a:p>
          <a:p>
            <a:r>
              <a:rPr lang="en-US" sz="4400" dirty="0">
                <a:sym typeface="Wingdings" panose="05000000000000000000" pitchFamily="2" charset="2"/>
              </a:rPr>
              <a:t>	</a:t>
            </a:r>
          </a:p>
          <a:p>
            <a:r>
              <a:rPr lang="en-US" sz="4400" dirty="0">
                <a:sym typeface="Wingdings" panose="05000000000000000000" pitchFamily="2" charset="2"/>
              </a:rPr>
              <a:t>	</a:t>
            </a:r>
            <a:r>
              <a:rPr lang="en-US" sz="4400" dirty="0" smtClean="0">
                <a:sym typeface="Wingdings" panose="05000000000000000000" pitchFamily="2" charset="2"/>
              </a:rPr>
              <a:t>and…</a:t>
            </a:r>
          </a:p>
          <a:p>
            <a:endParaRPr lang="en-US" sz="4400" dirty="0">
              <a:sym typeface="Wingdings" panose="05000000000000000000" pitchFamily="2" charset="2"/>
            </a:endParaRPr>
          </a:p>
          <a:p>
            <a:r>
              <a:rPr lang="en-US" sz="4400" dirty="0" smtClean="0">
                <a:sym typeface="Wingdings" panose="05000000000000000000" pitchFamily="2" charset="2"/>
              </a:rPr>
              <a:t>	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Avocado Green</a:t>
            </a:r>
          </a:p>
          <a:p>
            <a:r>
              <a:rPr lang="en-US" sz="4400" dirty="0">
                <a:sym typeface="Wingdings" panose="05000000000000000000" pitchFamily="2" charset="2"/>
              </a:rPr>
              <a:t>	</a:t>
            </a:r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Harvest Gold</a:t>
            </a:r>
          </a:p>
          <a:p>
            <a:r>
              <a:rPr lang="en-US" sz="4400" dirty="0">
                <a:sym typeface="Wingdings" panose="05000000000000000000" pitchFamily="2" charset="2"/>
              </a:rPr>
              <a:t>	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sym typeface="Wingdings" panose="05000000000000000000" pitchFamily="2" charset="2"/>
              </a:rPr>
              <a:t>Copper</a:t>
            </a:r>
            <a:r>
              <a:rPr lang="en-US" sz="4400" dirty="0">
                <a:sym typeface="Wingdings" panose="05000000000000000000" pitchFamily="2" charset="2"/>
              </a:rPr>
              <a:t> </a:t>
            </a:r>
            <a:r>
              <a:rPr lang="en-US" sz="4400" dirty="0" smtClean="0">
                <a:sym typeface="Wingdings" panose="05000000000000000000" pitchFamily="2" charset="2"/>
              </a:rPr>
              <a:t>…</a:t>
            </a:r>
            <a:endParaRPr lang="en-US" sz="4400" dirty="0" smtClean="0">
              <a:solidFill>
                <a:schemeClr val="accent4">
                  <a:lumMod val="50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" y="79248"/>
            <a:ext cx="6614160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0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0033" y="47625"/>
            <a:ext cx="5745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Kitchen Items</a:t>
            </a:r>
          </a:p>
          <a:p>
            <a:pPr algn="ctr"/>
            <a:r>
              <a:rPr lang="en-US" sz="4400" dirty="0" smtClean="0"/>
              <a:t>Some “vintage” kitchen tools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8823" y="923925"/>
            <a:ext cx="6858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27" y="2171283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51909" y="831396"/>
            <a:ext cx="23426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Kitchen Items</a:t>
            </a:r>
          </a:p>
          <a:p>
            <a:pPr algn="ctr"/>
            <a:endParaRPr lang="en-US" sz="4400" dirty="0" smtClean="0"/>
          </a:p>
          <a:p>
            <a:pPr algn="ctr"/>
            <a:r>
              <a:rPr lang="en-US" sz="4400" dirty="0" smtClean="0"/>
              <a:t>Some “vintage” kitchen tools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17"/>
            <a:ext cx="9170956" cy="687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70570" y="206245"/>
            <a:ext cx="23426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Kitchen Items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5" y="423279"/>
            <a:ext cx="4210050" cy="564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54" y="1110343"/>
            <a:ext cx="3615884" cy="441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7" y="0"/>
            <a:ext cx="11430000" cy="4219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582" y="4301412"/>
            <a:ext cx="11175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i="1" dirty="0" smtClean="0">
                <a:latin typeface="Impact" panose="020B0806030902050204" pitchFamily="34" charset="0"/>
              </a:rPr>
              <a:t>Thanks!!</a:t>
            </a:r>
          </a:p>
          <a:p>
            <a:pPr algn="ctr"/>
            <a:r>
              <a:rPr lang="en-US" sz="6600" i="1" dirty="0" smtClean="0">
                <a:latin typeface="Impact" panose="020B0806030902050204" pitchFamily="34" charset="0"/>
              </a:rPr>
              <a:t>We’ll see you again next month!</a:t>
            </a:r>
            <a:endParaRPr lang="en-US" sz="6600" i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9" y="0"/>
            <a:ext cx="57783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5567" y="709126"/>
            <a:ext cx="5828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Declaration of Independence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13" y="2385881"/>
            <a:ext cx="10434946" cy="44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3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1065" y="46653"/>
            <a:ext cx="36022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Boom!</a:t>
            </a:r>
            <a:endParaRPr lang="en-US" sz="9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84580" y="46653"/>
            <a:ext cx="29065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/>
              <a:t>Sonic</a:t>
            </a:r>
            <a:endParaRPr lang="en-US" sz="9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70" y="1391222"/>
            <a:ext cx="7212563" cy="47763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850" y="6363283"/>
            <a:ext cx="12325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Concorde supersonic passenger jet started trans-Atlantic service to New York and Washington, D.C.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7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79314" y="442816"/>
            <a:ext cx="2581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Election</a:t>
            </a:r>
          </a:p>
          <a:p>
            <a:pPr algn="ctr"/>
            <a:r>
              <a:rPr lang="en-US" sz="4800" b="1" dirty="0" smtClean="0"/>
              <a:t> </a:t>
            </a:r>
            <a:r>
              <a:rPr lang="en-US" sz="4800" b="1" dirty="0"/>
              <a:t>Year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" y="-813509"/>
            <a:ext cx="4835908" cy="7671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06" y="0"/>
            <a:ext cx="4987894" cy="8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3331" y="354563"/>
            <a:ext cx="72731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1976 - Business</a:t>
            </a:r>
            <a:endParaRPr lang="en-US" sz="8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64" y="1592037"/>
            <a:ext cx="7505700" cy="54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8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1552</Words>
  <Application>Microsoft Office PowerPoint</Application>
  <PresentationFormat>Widescreen</PresentationFormat>
  <Paragraphs>295</Paragraphs>
  <Slides>58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Impact</vt:lpstr>
      <vt:lpstr>Wingdings</vt:lpstr>
      <vt:lpstr>Office Theme</vt:lpstr>
      <vt:lpstr>PowerPoint Presentation</vt:lpstr>
      <vt:lpstr>The Year in Baseball:   1976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1976 – On the Field</vt:lpstr>
      <vt:lpstr>1976 Cy Young Winners</vt:lpstr>
      <vt:lpstr>1976  MVP  Winners</vt:lpstr>
      <vt:lpstr>1976 Rookie of the Year Winners</vt:lpstr>
      <vt:lpstr>Mark “The Bird” Fidrych</vt:lpstr>
      <vt:lpstr>7th Inning Stretch</vt:lpstr>
      <vt:lpstr>“Take Me Out to the Ballgame”</vt:lpstr>
      <vt:lpstr>“Deep in the Heart of Texas</vt:lpstr>
      <vt:lpstr>¡ Música al estadio !</vt:lpstr>
      <vt:lpstr>PowerPoint Presentation</vt:lpstr>
      <vt:lpstr>1976 National League</vt:lpstr>
      <vt:lpstr>PowerPoint Presentation</vt:lpstr>
      <vt:lpstr>PowerPoint Presentation</vt:lpstr>
      <vt:lpstr>1976 NLCS</vt:lpstr>
      <vt:lpstr>1976 American League</vt:lpstr>
      <vt:lpstr>PowerPoint Presentation</vt:lpstr>
      <vt:lpstr>PowerPoint Presentation</vt:lpstr>
      <vt:lpstr>1976 ALCS</vt:lpstr>
      <vt:lpstr>1976 World Series</vt:lpstr>
      <vt:lpstr>PowerPoint Presentation</vt:lpstr>
      <vt:lpstr>1976 World Series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Year in Baseball:  1960</dc:title>
  <dc:creator>Monte Cely</dc:creator>
  <cp:lastModifiedBy>Monte Cely</cp:lastModifiedBy>
  <cp:revision>343</cp:revision>
  <dcterms:created xsi:type="dcterms:W3CDTF">2015-02-22T16:26:45Z</dcterms:created>
  <dcterms:modified xsi:type="dcterms:W3CDTF">2023-07-19T12:57:59Z</dcterms:modified>
</cp:coreProperties>
</file>