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crdownload"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12.crdownload" ContentType="image/jpeg"/>
  <Override PartName="/ppt/notesSlides/notesSlide11.xml" ContentType="application/vnd.openxmlformats-officedocument.presentationml.notesSlide+xml"/>
  <Override PartName="/ppt/media/image14.crdownload" ContentType="image/jpeg"/>
  <Override PartName="/ppt/notesSlides/notesSlide12.xml" ContentType="application/vnd.openxmlformats-officedocument.presentationml.notesSlide+xml"/>
  <Override PartName="/ppt/media/image16.crdownload" ContentType="image/jpeg"/>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media/image62.crdownload" ContentType="image/jpeg"/>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media/image73.crdownload" ContentType="image/png"/>
  <Override PartName="/ppt/notesSlides/notesSlide38.xml" ContentType="application/vnd.openxmlformats-officedocument.presentationml.notesSlide+xml"/>
  <Override PartName="/ppt/notesSlides/notesSlide39.xml" ContentType="application/vnd.openxmlformats-officedocument.presentationml.notesSlide+xml"/>
  <Override PartName="/ppt/media/image75.tmp" ContentType="image/jpeg"/>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7" r:id="rId2"/>
    <p:sldId id="258" r:id="rId3"/>
    <p:sldId id="259" r:id="rId4"/>
    <p:sldId id="317" r:id="rId5"/>
    <p:sldId id="261" r:id="rId6"/>
    <p:sldId id="319" r:id="rId7"/>
    <p:sldId id="320" r:id="rId8"/>
    <p:sldId id="321" r:id="rId9"/>
    <p:sldId id="262" r:id="rId10"/>
    <p:sldId id="260" r:id="rId11"/>
    <p:sldId id="263" r:id="rId12"/>
    <p:sldId id="322" r:id="rId13"/>
    <p:sldId id="323" r:id="rId14"/>
    <p:sldId id="272" r:id="rId15"/>
    <p:sldId id="276" r:id="rId16"/>
    <p:sldId id="324" r:id="rId17"/>
    <p:sldId id="325" r:id="rId18"/>
    <p:sldId id="280" r:id="rId19"/>
    <p:sldId id="318" r:id="rId20"/>
    <p:sldId id="279" r:id="rId21"/>
    <p:sldId id="281" r:id="rId22"/>
    <p:sldId id="282" r:id="rId23"/>
    <p:sldId id="283" r:id="rId24"/>
    <p:sldId id="284" r:id="rId25"/>
    <p:sldId id="334" r:id="rId26"/>
    <p:sldId id="286" r:id="rId27"/>
    <p:sldId id="287" r:id="rId28"/>
    <p:sldId id="291" r:id="rId29"/>
    <p:sldId id="290" r:id="rId30"/>
    <p:sldId id="295" r:id="rId31"/>
    <p:sldId id="288" r:id="rId32"/>
    <p:sldId id="292" r:id="rId33"/>
    <p:sldId id="335" r:id="rId34"/>
    <p:sldId id="336" r:id="rId35"/>
    <p:sldId id="337" r:id="rId36"/>
    <p:sldId id="338" r:id="rId37"/>
    <p:sldId id="297" r:id="rId38"/>
    <p:sldId id="298" r:id="rId39"/>
    <p:sldId id="302" r:id="rId40"/>
    <p:sldId id="303" r:id="rId41"/>
    <p:sldId id="304" r:id="rId42"/>
    <p:sldId id="305" r:id="rId43"/>
    <p:sldId id="306" r:id="rId44"/>
    <p:sldId id="307" r:id="rId45"/>
    <p:sldId id="308" r:id="rId46"/>
    <p:sldId id="340" r:id="rId47"/>
    <p:sldId id="315" r:id="rId48"/>
    <p:sldId id="326" r:id="rId49"/>
    <p:sldId id="328" r:id="rId50"/>
    <p:sldId id="327" r:id="rId51"/>
    <p:sldId id="329" r:id="rId52"/>
    <p:sldId id="330" r:id="rId53"/>
    <p:sldId id="332" r:id="rId54"/>
    <p:sldId id="333" r:id="rId55"/>
    <p:sldId id="339" r:id="rId56"/>
    <p:sldId id="331" r:id="rId57"/>
    <p:sldId id="314"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24" autoAdjust="0"/>
    <p:restoredTop sz="93672" autoAdjust="0"/>
  </p:normalViewPr>
  <p:slideViewPr>
    <p:cSldViewPr snapToGrid="0">
      <p:cViewPr varScale="1">
        <p:scale>
          <a:sx n="83" d="100"/>
          <a:sy n="83" d="100"/>
        </p:scale>
        <p:origin x="504"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2429"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5E67DD-0292-48D7-AEF8-4BE0FAF3DD36}" type="datetimeFigureOut">
              <a:rPr lang="en-US" smtClean="0"/>
              <a:t>9/18/2023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D41C57-F410-4B1B-8161-99CBAB10D8DE}" type="slidenum">
              <a:rPr lang="en-US" smtClean="0"/>
              <a:t>‹#›</a:t>
            </a:fld>
            <a:endParaRPr lang="en-US"/>
          </a:p>
        </p:txBody>
      </p:sp>
    </p:spTree>
    <p:extLst>
      <p:ext uri="{BB962C8B-B14F-4D97-AF65-F5344CB8AC3E}">
        <p14:creationId xmlns:p14="http://schemas.microsoft.com/office/powerpoint/2010/main" val="4092223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1</a:t>
            </a:fld>
            <a:endParaRPr lang="en-US"/>
          </a:p>
        </p:txBody>
      </p:sp>
    </p:spTree>
    <p:extLst>
      <p:ext uri="{BB962C8B-B14F-4D97-AF65-F5344CB8AC3E}">
        <p14:creationId xmlns:p14="http://schemas.microsoft.com/office/powerpoint/2010/main" val="3016716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Introduced</a:t>
            </a:r>
            <a:r>
              <a:rPr lang="en-US" baseline="0" dirty="0" smtClean="0"/>
              <a:t> in 1979 to play the compact tape cassette.  Eventually lost market share to Apple iPod.</a:t>
            </a:r>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11</a:t>
            </a:fld>
            <a:endParaRPr lang="en-US"/>
          </a:p>
        </p:txBody>
      </p:sp>
    </p:spTree>
    <p:extLst>
      <p:ext uri="{BB962C8B-B14F-4D97-AF65-F5344CB8AC3E}">
        <p14:creationId xmlns:p14="http://schemas.microsoft.com/office/powerpoint/2010/main" val="3064271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12</a:t>
            </a:fld>
            <a:endParaRPr lang="en-US"/>
          </a:p>
        </p:txBody>
      </p:sp>
    </p:spTree>
    <p:extLst>
      <p:ext uri="{BB962C8B-B14F-4D97-AF65-F5344CB8AC3E}">
        <p14:creationId xmlns:p14="http://schemas.microsoft.com/office/powerpoint/2010/main" val="95555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13</a:t>
            </a:fld>
            <a:endParaRPr lang="en-US"/>
          </a:p>
        </p:txBody>
      </p:sp>
    </p:spTree>
    <p:extLst>
      <p:ext uri="{BB962C8B-B14F-4D97-AF65-F5344CB8AC3E}">
        <p14:creationId xmlns:p14="http://schemas.microsoft.com/office/powerpoint/2010/main" val="92420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Story of Gretzky assisting on all 6 goals in an early ‘80s game against Blues.</a:t>
            </a:r>
          </a:p>
        </p:txBody>
      </p:sp>
      <p:sp>
        <p:nvSpPr>
          <p:cNvPr id="4" name="Slide Number Placeholder 3"/>
          <p:cNvSpPr>
            <a:spLocks noGrp="1"/>
          </p:cNvSpPr>
          <p:nvPr>
            <p:ph type="sldNum" sz="quarter" idx="10"/>
          </p:nvPr>
        </p:nvSpPr>
        <p:spPr/>
        <p:txBody>
          <a:bodyPr/>
          <a:lstStyle/>
          <a:p>
            <a:fld id="{18D41C57-F410-4B1B-8161-99CBAB10D8DE}" type="slidenum">
              <a:rPr lang="en-US" smtClean="0"/>
              <a:t>15</a:t>
            </a:fld>
            <a:endParaRPr lang="en-US"/>
          </a:p>
        </p:txBody>
      </p:sp>
    </p:spTree>
    <p:extLst>
      <p:ext uri="{BB962C8B-B14F-4D97-AF65-F5344CB8AC3E}">
        <p14:creationId xmlns:p14="http://schemas.microsoft.com/office/powerpoint/2010/main" val="2582797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Terry Bradshaw QB for the Steelers and Roger </a:t>
            </a:r>
            <a:r>
              <a:rPr lang="en-US" baseline="0" dirty="0" err="1" smtClean="0"/>
              <a:t>Staubach</a:t>
            </a:r>
            <a:r>
              <a:rPr lang="en-US" baseline="0" dirty="0" smtClean="0"/>
              <a:t> for the Cowboys.  25 future HOF players were involved in the game.</a:t>
            </a:r>
          </a:p>
        </p:txBody>
      </p:sp>
      <p:sp>
        <p:nvSpPr>
          <p:cNvPr id="4" name="Slide Number Placeholder 3"/>
          <p:cNvSpPr>
            <a:spLocks noGrp="1"/>
          </p:cNvSpPr>
          <p:nvPr>
            <p:ph type="sldNum" sz="quarter" idx="10"/>
          </p:nvPr>
        </p:nvSpPr>
        <p:spPr/>
        <p:txBody>
          <a:bodyPr/>
          <a:lstStyle/>
          <a:p>
            <a:fld id="{18D41C57-F410-4B1B-8161-99CBAB10D8DE}" type="slidenum">
              <a:rPr lang="en-US" smtClean="0"/>
              <a:t>16</a:t>
            </a:fld>
            <a:endParaRPr lang="en-US"/>
          </a:p>
        </p:txBody>
      </p:sp>
    </p:spTree>
    <p:extLst>
      <p:ext uri="{BB962C8B-B14F-4D97-AF65-F5344CB8AC3E}">
        <p14:creationId xmlns:p14="http://schemas.microsoft.com/office/powerpoint/2010/main" val="3024680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Outbursts at 1979 U.S. Open – </a:t>
            </a:r>
            <a:r>
              <a:rPr lang="en-US" baseline="0" dirty="0" err="1" smtClean="0"/>
              <a:t>Ilie</a:t>
            </a:r>
            <a:r>
              <a:rPr lang="en-US" baseline="0" dirty="0" smtClean="0"/>
              <a:t> </a:t>
            </a:r>
            <a:r>
              <a:rPr lang="en-US" baseline="0" dirty="0" err="1" smtClean="0"/>
              <a:t>Nastase</a:t>
            </a:r>
            <a:r>
              <a:rPr lang="en-US" baseline="0" dirty="0" smtClean="0"/>
              <a:t> and John McEnroe in a 2</a:t>
            </a:r>
            <a:r>
              <a:rPr lang="en-US" baseline="30000" dirty="0" smtClean="0"/>
              <a:t>nd</a:t>
            </a:r>
            <a:r>
              <a:rPr lang="en-US" baseline="0" dirty="0" smtClean="0"/>
              <a:t> round match.  McEnroe went on to win his first major title.  Video – start at 0:15.</a:t>
            </a:r>
          </a:p>
          <a:p>
            <a:endParaRPr lang="en-US" baseline="0" dirty="0" smtClean="0"/>
          </a:p>
        </p:txBody>
      </p:sp>
      <p:sp>
        <p:nvSpPr>
          <p:cNvPr id="4" name="Slide Number Placeholder 3"/>
          <p:cNvSpPr>
            <a:spLocks noGrp="1"/>
          </p:cNvSpPr>
          <p:nvPr>
            <p:ph type="sldNum" sz="quarter" idx="10"/>
          </p:nvPr>
        </p:nvSpPr>
        <p:spPr/>
        <p:txBody>
          <a:bodyPr/>
          <a:lstStyle/>
          <a:p>
            <a:fld id="{18D41C57-F410-4B1B-8161-99CBAB10D8DE}" type="slidenum">
              <a:rPr lang="en-US" smtClean="0"/>
              <a:t>17</a:t>
            </a:fld>
            <a:endParaRPr lang="en-US"/>
          </a:p>
        </p:txBody>
      </p:sp>
    </p:spTree>
    <p:extLst>
      <p:ext uri="{BB962C8B-B14F-4D97-AF65-F5344CB8AC3E}">
        <p14:creationId xmlns:p14="http://schemas.microsoft.com/office/powerpoint/2010/main" val="2521181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 was </a:t>
            </a:r>
            <a:r>
              <a:rPr lang="en-US" baseline="0" dirty="0" smtClean="0"/>
              <a:t>born, and lived most of his life, </a:t>
            </a:r>
            <a:r>
              <a:rPr lang="en-US" baseline="0" dirty="0" smtClean="0"/>
              <a:t>in Austin, Texas !</a:t>
            </a:r>
            <a:endParaRPr lang="en-US" baseline="0" dirty="0"/>
          </a:p>
          <a:p>
            <a:endParaRPr lang="en-US" baseline="0" dirty="0"/>
          </a:p>
          <a:p>
            <a:r>
              <a:rPr lang="en-US" baseline="0" dirty="0"/>
              <a:t>Mickey Mantle hit 37 homers to lead the AL.  He also led the league in triples, walks, and SLG.</a:t>
            </a:r>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18</a:t>
            </a:fld>
            <a:endParaRPr lang="en-US"/>
          </a:p>
        </p:txBody>
      </p:sp>
    </p:spTree>
    <p:extLst>
      <p:ext uri="{BB962C8B-B14F-4D97-AF65-F5344CB8AC3E}">
        <p14:creationId xmlns:p14="http://schemas.microsoft.com/office/powerpoint/2010/main" val="1146611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Hernandez had the traditional “numbers”; </a:t>
            </a:r>
            <a:r>
              <a:rPr lang="en-US" baseline="0" dirty="0" err="1" smtClean="0"/>
              <a:t>Stargell</a:t>
            </a:r>
            <a:r>
              <a:rPr lang="en-US" baseline="0" dirty="0" smtClean="0"/>
              <a:t> gained votes for intangibles such as his leadership of the Pirates.   </a:t>
            </a:r>
            <a:endParaRPr lang="en-US" baseline="0" dirty="0"/>
          </a:p>
          <a:p>
            <a:endParaRPr lang="en-US" baseline="0" dirty="0"/>
          </a:p>
          <a:p>
            <a:r>
              <a:rPr lang="en-US" baseline="0" dirty="0"/>
              <a:t>Mickey Mantle hit 37 homers to lead the AL.  He also led the league in triples, walks, and SLG.</a:t>
            </a:r>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19</a:t>
            </a:fld>
            <a:endParaRPr lang="en-US"/>
          </a:p>
        </p:txBody>
      </p:sp>
    </p:spTree>
    <p:extLst>
      <p:ext uri="{BB962C8B-B14F-4D97-AF65-F5344CB8AC3E}">
        <p14:creationId xmlns:p14="http://schemas.microsoft.com/office/powerpoint/2010/main" val="3394467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Sutter led in saves 5</a:t>
            </a:r>
            <a:r>
              <a:rPr lang="en-US" baseline="0" dirty="0" smtClean="0"/>
              <a:t> of 6 seasons starting in 1979</a:t>
            </a:r>
          </a:p>
          <a:p>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20</a:t>
            </a:fld>
            <a:endParaRPr lang="en-US"/>
          </a:p>
        </p:txBody>
      </p:sp>
    </p:spTree>
    <p:extLst>
      <p:ext uri="{BB962C8B-B14F-4D97-AF65-F5344CB8AC3E}">
        <p14:creationId xmlns:p14="http://schemas.microsoft.com/office/powerpoint/2010/main" val="2068771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r>
              <a:rPr lang="en-US" baseline="0" dirty="0"/>
              <a:t>Mickey Mantle hit 37 homers to lead the AL.  He also led the league in triples, walks, and SLG.</a:t>
            </a:r>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21</a:t>
            </a:fld>
            <a:endParaRPr lang="en-US"/>
          </a:p>
        </p:txBody>
      </p:sp>
    </p:spTree>
    <p:extLst>
      <p:ext uri="{BB962C8B-B14F-4D97-AF65-F5344CB8AC3E}">
        <p14:creationId xmlns:p14="http://schemas.microsoft.com/office/powerpoint/2010/main" val="483594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2</a:t>
            </a:fld>
            <a:endParaRPr lang="en-US"/>
          </a:p>
        </p:txBody>
      </p:sp>
    </p:spTree>
    <p:extLst>
      <p:ext uri="{BB962C8B-B14F-4D97-AF65-F5344CB8AC3E}">
        <p14:creationId xmlns:p14="http://schemas.microsoft.com/office/powerpoint/2010/main" val="13166919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22</a:t>
            </a:fld>
            <a:endParaRPr lang="en-US"/>
          </a:p>
        </p:txBody>
      </p:sp>
    </p:spTree>
    <p:extLst>
      <p:ext uri="{BB962C8B-B14F-4D97-AF65-F5344CB8AC3E}">
        <p14:creationId xmlns:p14="http://schemas.microsoft.com/office/powerpoint/2010/main" val="1812150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23</a:t>
            </a:fld>
            <a:endParaRPr lang="en-US"/>
          </a:p>
        </p:txBody>
      </p:sp>
    </p:spTree>
    <p:extLst>
      <p:ext uri="{BB962C8B-B14F-4D97-AF65-F5344CB8AC3E}">
        <p14:creationId xmlns:p14="http://schemas.microsoft.com/office/powerpoint/2010/main" val="17555123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24</a:t>
            </a:fld>
            <a:endParaRPr lang="en-US"/>
          </a:p>
        </p:txBody>
      </p:sp>
    </p:spTree>
    <p:extLst>
      <p:ext uri="{BB962C8B-B14F-4D97-AF65-F5344CB8AC3E}">
        <p14:creationId xmlns:p14="http://schemas.microsoft.com/office/powerpoint/2010/main" val="1304984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25</a:t>
            </a:fld>
            <a:endParaRPr lang="en-US"/>
          </a:p>
        </p:txBody>
      </p:sp>
    </p:spTree>
    <p:extLst>
      <p:ext uri="{BB962C8B-B14F-4D97-AF65-F5344CB8AC3E}">
        <p14:creationId xmlns:p14="http://schemas.microsoft.com/office/powerpoint/2010/main" val="8229377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26</a:t>
            </a:fld>
            <a:endParaRPr lang="en-US"/>
          </a:p>
        </p:txBody>
      </p:sp>
    </p:spTree>
    <p:extLst>
      <p:ext uri="{BB962C8B-B14F-4D97-AF65-F5344CB8AC3E}">
        <p14:creationId xmlns:p14="http://schemas.microsoft.com/office/powerpoint/2010/main" val="29176602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27</a:t>
            </a:fld>
            <a:endParaRPr lang="en-US"/>
          </a:p>
        </p:txBody>
      </p:sp>
    </p:spTree>
    <p:extLst>
      <p:ext uri="{BB962C8B-B14F-4D97-AF65-F5344CB8AC3E}">
        <p14:creationId xmlns:p14="http://schemas.microsoft.com/office/powerpoint/2010/main" val="29876709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95B91D-D6A3-4AB3-9580-67205FDCF3DE}" type="slidenum">
              <a:rPr lang="en-US" smtClean="0"/>
              <a:t>28</a:t>
            </a:fld>
            <a:endParaRPr lang="en-US"/>
          </a:p>
        </p:txBody>
      </p:sp>
    </p:spTree>
    <p:extLst>
      <p:ext uri="{BB962C8B-B14F-4D97-AF65-F5344CB8AC3E}">
        <p14:creationId xmlns:p14="http://schemas.microsoft.com/office/powerpoint/2010/main" val="26629210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95B91D-D6A3-4AB3-9580-67205FDCF3DE}" type="slidenum">
              <a:rPr lang="en-US" smtClean="0"/>
              <a:t>29</a:t>
            </a:fld>
            <a:endParaRPr lang="en-US"/>
          </a:p>
        </p:txBody>
      </p:sp>
    </p:spTree>
    <p:extLst>
      <p:ext uri="{BB962C8B-B14F-4D97-AF65-F5344CB8AC3E}">
        <p14:creationId xmlns:p14="http://schemas.microsoft.com/office/powerpoint/2010/main" val="9001712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repeat of the 1971 Series that we talked about last month.</a:t>
            </a:r>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30</a:t>
            </a:fld>
            <a:endParaRPr lang="en-US"/>
          </a:p>
        </p:txBody>
      </p:sp>
    </p:spTree>
    <p:extLst>
      <p:ext uri="{BB962C8B-B14F-4D97-AF65-F5344CB8AC3E}">
        <p14:creationId xmlns:p14="http://schemas.microsoft.com/office/powerpoint/2010/main" val="19969610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32</a:t>
            </a:fld>
            <a:endParaRPr lang="en-US"/>
          </a:p>
        </p:txBody>
      </p:sp>
    </p:spTree>
    <p:extLst>
      <p:ext uri="{BB962C8B-B14F-4D97-AF65-F5344CB8AC3E}">
        <p14:creationId xmlns:p14="http://schemas.microsoft.com/office/powerpoint/2010/main" val="3521369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Result of the “Camp David Accords” in 1978 – Anwar Sadat and Menachem Begin sign treaty</a:t>
            </a:r>
            <a:r>
              <a:rPr lang="en-US" baseline="0" dirty="0" smtClean="0"/>
              <a:t> at Washington, DC</a:t>
            </a:r>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4</a:t>
            </a:fld>
            <a:endParaRPr lang="en-US"/>
          </a:p>
        </p:txBody>
      </p:sp>
    </p:spTree>
    <p:extLst>
      <p:ext uri="{BB962C8B-B14F-4D97-AF65-F5344CB8AC3E}">
        <p14:creationId xmlns:p14="http://schemas.microsoft.com/office/powerpoint/2010/main" val="9522924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33</a:t>
            </a:fld>
            <a:endParaRPr lang="en-US"/>
          </a:p>
        </p:txBody>
      </p:sp>
    </p:spTree>
    <p:extLst>
      <p:ext uri="{BB962C8B-B14F-4D97-AF65-F5344CB8AC3E}">
        <p14:creationId xmlns:p14="http://schemas.microsoft.com/office/powerpoint/2010/main" val="8670283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37</a:t>
            </a:fld>
            <a:endParaRPr lang="en-US"/>
          </a:p>
        </p:txBody>
      </p:sp>
    </p:spTree>
    <p:extLst>
      <p:ext uri="{BB962C8B-B14F-4D97-AF65-F5344CB8AC3E}">
        <p14:creationId xmlns:p14="http://schemas.microsoft.com/office/powerpoint/2010/main" val="9552188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Pontiac Catalina four door</a:t>
            </a:r>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42</a:t>
            </a:fld>
            <a:endParaRPr lang="en-US"/>
          </a:p>
        </p:txBody>
      </p:sp>
    </p:spTree>
    <p:extLst>
      <p:ext uri="{BB962C8B-B14F-4D97-AF65-F5344CB8AC3E}">
        <p14:creationId xmlns:p14="http://schemas.microsoft.com/office/powerpoint/2010/main" val="27112051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Oldmobile</a:t>
            </a:r>
            <a:r>
              <a:rPr lang="en-US" dirty="0" smtClean="0"/>
              <a:t> 98 – it was huge</a:t>
            </a:r>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43</a:t>
            </a:fld>
            <a:endParaRPr lang="en-US"/>
          </a:p>
        </p:txBody>
      </p:sp>
    </p:spTree>
    <p:extLst>
      <p:ext uri="{BB962C8B-B14F-4D97-AF65-F5344CB8AC3E}">
        <p14:creationId xmlns:p14="http://schemas.microsoft.com/office/powerpoint/2010/main" val="41193577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Mercury Monterey</a:t>
            </a:r>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44</a:t>
            </a:fld>
            <a:endParaRPr lang="en-US"/>
          </a:p>
        </p:txBody>
      </p:sp>
    </p:spTree>
    <p:extLst>
      <p:ext uri="{BB962C8B-B14F-4D97-AF65-F5344CB8AC3E}">
        <p14:creationId xmlns:p14="http://schemas.microsoft.com/office/powerpoint/2010/main" val="8457004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Plymouth Belvedere – I did driver’s </a:t>
            </a:r>
            <a:r>
              <a:rPr lang="en-US" dirty="0" err="1" smtClean="0"/>
              <a:t>ed</a:t>
            </a:r>
            <a:r>
              <a:rPr lang="en-US" dirty="0" smtClean="0"/>
              <a:t> in one of these</a:t>
            </a:r>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45</a:t>
            </a:fld>
            <a:endParaRPr lang="en-US"/>
          </a:p>
        </p:txBody>
      </p:sp>
    </p:spTree>
    <p:extLst>
      <p:ext uri="{BB962C8B-B14F-4D97-AF65-F5344CB8AC3E}">
        <p14:creationId xmlns:p14="http://schemas.microsoft.com/office/powerpoint/2010/main" val="39159639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Edsel – 1958 to 1960</a:t>
            </a:r>
            <a:r>
              <a:rPr lang="en-US" baseline="0" dirty="0" smtClean="0"/>
              <a:t> – new brand (at the time) from Ford.  Named after Henry Ford’s son, Edsel Ford.</a:t>
            </a:r>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46</a:t>
            </a:fld>
            <a:endParaRPr lang="en-US"/>
          </a:p>
        </p:txBody>
      </p:sp>
    </p:spTree>
    <p:extLst>
      <p:ext uri="{BB962C8B-B14F-4D97-AF65-F5344CB8AC3E}">
        <p14:creationId xmlns:p14="http://schemas.microsoft.com/office/powerpoint/2010/main" val="2465859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She had a string of eighty charted popular hits, spanning from 1940 to 1957, and after appearing in a handful of feature films, she went on to a four-decade career in American television. </a:t>
            </a:r>
            <a:endParaRPr lang="en-US" dirty="0"/>
          </a:p>
        </p:txBody>
      </p:sp>
      <p:sp>
        <p:nvSpPr>
          <p:cNvPr id="4" name="Slide Number Placeholder 3"/>
          <p:cNvSpPr>
            <a:spLocks noGrp="1"/>
          </p:cNvSpPr>
          <p:nvPr>
            <p:ph type="sldNum" sz="quarter" idx="10"/>
          </p:nvPr>
        </p:nvSpPr>
        <p:spPr/>
        <p:txBody>
          <a:bodyPr/>
          <a:lstStyle/>
          <a:p>
            <a:fld id="{18D41C57-F410-4B1B-8161-99CBAB10D8DE}" type="slidenum">
              <a:rPr lang="en-US" smtClean="0"/>
              <a:t>48</a:t>
            </a:fld>
            <a:endParaRPr lang="en-US"/>
          </a:p>
        </p:txBody>
      </p:sp>
    </p:spTree>
    <p:extLst>
      <p:ext uri="{BB962C8B-B14F-4D97-AF65-F5344CB8AC3E}">
        <p14:creationId xmlns:p14="http://schemas.microsoft.com/office/powerpoint/2010/main" val="15485567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D41C57-F410-4B1B-8161-99CBAB10D8DE}" type="slidenum">
              <a:rPr lang="en-US" smtClean="0"/>
              <a:t>49</a:t>
            </a:fld>
            <a:endParaRPr lang="en-US"/>
          </a:p>
        </p:txBody>
      </p:sp>
    </p:spTree>
    <p:extLst>
      <p:ext uri="{BB962C8B-B14F-4D97-AF65-F5344CB8AC3E}">
        <p14:creationId xmlns:p14="http://schemas.microsoft.com/office/powerpoint/2010/main" val="29585983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Army recruiting</a:t>
            </a:r>
            <a:r>
              <a:rPr lang="en-US" baseline="0" dirty="0" smtClean="0"/>
              <a:t> slogan from 1980 to 2001, and re-established in 2023. </a:t>
            </a:r>
            <a:endParaRPr lang="en-US" dirty="0"/>
          </a:p>
        </p:txBody>
      </p:sp>
      <p:sp>
        <p:nvSpPr>
          <p:cNvPr id="4" name="Slide Number Placeholder 3"/>
          <p:cNvSpPr>
            <a:spLocks noGrp="1"/>
          </p:cNvSpPr>
          <p:nvPr>
            <p:ph type="sldNum" sz="quarter" idx="10"/>
          </p:nvPr>
        </p:nvSpPr>
        <p:spPr/>
        <p:txBody>
          <a:bodyPr/>
          <a:lstStyle/>
          <a:p>
            <a:fld id="{18D41C57-F410-4B1B-8161-99CBAB10D8DE}" type="slidenum">
              <a:rPr lang="en-US" smtClean="0"/>
              <a:t>50</a:t>
            </a:fld>
            <a:endParaRPr lang="en-US"/>
          </a:p>
        </p:txBody>
      </p:sp>
    </p:spTree>
    <p:extLst>
      <p:ext uri="{BB962C8B-B14F-4D97-AF65-F5344CB8AC3E}">
        <p14:creationId xmlns:p14="http://schemas.microsoft.com/office/powerpoint/2010/main" val="2764675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Launched in 1977, V1 arrives at Jupiter in early March, 1979.</a:t>
            </a:r>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5</a:t>
            </a:fld>
            <a:endParaRPr lang="en-US"/>
          </a:p>
        </p:txBody>
      </p:sp>
    </p:spTree>
    <p:extLst>
      <p:ext uri="{BB962C8B-B14F-4D97-AF65-F5344CB8AC3E}">
        <p14:creationId xmlns:p14="http://schemas.microsoft.com/office/powerpoint/2010/main" val="25243778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In 1907, he bought 300 shares of stock in Coca-Cola. Over the next 20 years, he expanded that to 24,000 shares. When Cobb died in 1961, he owned $2.1 million worth of Coca-Cola stock.  He was also a big investor in General Motors.  Jingle from the ‘60s.</a:t>
            </a:r>
            <a:endParaRPr lang="en-US" dirty="0"/>
          </a:p>
        </p:txBody>
      </p:sp>
      <p:sp>
        <p:nvSpPr>
          <p:cNvPr id="4" name="Slide Number Placeholder 3"/>
          <p:cNvSpPr>
            <a:spLocks noGrp="1"/>
          </p:cNvSpPr>
          <p:nvPr>
            <p:ph type="sldNum" sz="quarter" idx="10"/>
          </p:nvPr>
        </p:nvSpPr>
        <p:spPr/>
        <p:txBody>
          <a:bodyPr/>
          <a:lstStyle/>
          <a:p>
            <a:fld id="{18D41C57-F410-4B1B-8161-99CBAB10D8DE}" type="slidenum">
              <a:rPr lang="en-US" smtClean="0"/>
              <a:t>51</a:t>
            </a:fld>
            <a:endParaRPr lang="en-US"/>
          </a:p>
        </p:txBody>
      </p:sp>
    </p:spTree>
    <p:extLst>
      <p:ext uri="{BB962C8B-B14F-4D97-AF65-F5344CB8AC3E}">
        <p14:creationId xmlns:p14="http://schemas.microsoft.com/office/powerpoint/2010/main" val="16705377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8D41C57-F410-4B1B-8161-99CBAB10D8DE}" type="slidenum">
              <a:rPr lang="en-US" smtClean="0"/>
              <a:t>52</a:t>
            </a:fld>
            <a:endParaRPr lang="en-US"/>
          </a:p>
        </p:txBody>
      </p:sp>
    </p:spTree>
    <p:extLst>
      <p:ext uri="{BB962C8B-B14F-4D97-AF65-F5344CB8AC3E}">
        <p14:creationId xmlns:p14="http://schemas.microsoft.com/office/powerpoint/2010/main" val="36851666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8D41C57-F410-4B1B-8161-99CBAB10D8DE}" type="slidenum">
              <a:rPr lang="en-US" smtClean="0"/>
              <a:t>53</a:t>
            </a:fld>
            <a:endParaRPr lang="en-US"/>
          </a:p>
        </p:txBody>
      </p:sp>
    </p:spTree>
    <p:extLst>
      <p:ext uri="{BB962C8B-B14F-4D97-AF65-F5344CB8AC3E}">
        <p14:creationId xmlns:p14="http://schemas.microsoft.com/office/powerpoint/2010/main" val="6217896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lot of baseball</a:t>
            </a:r>
            <a:r>
              <a:rPr lang="en-US" baseline="0" dirty="0" smtClean="0"/>
              <a:t> players did ads for Miller Light – here’s Brewer’s announcer and former big league catcher Bob </a:t>
            </a:r>
            <a:r>
              <a:rPr lang="en-US" baseline="0" dirty="0" err="1" smtClean="0"/>
              <a:t>Uecker</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8D41C57-F410-4B1B-8161-99CBAB10D8DE}" type="slidenum">
              <a:rPr lang="en-US" smtClean="0"/>
              <a:t>54</a:t>
            </a:fld>
            <a:endParaRPr lang="en-US"/>
          </a:p>
        </p:txBody>
      </p:sp>
    </p:spTree>
    <p:extLst>
      <p:ext uri="{BB962C8B-B14F-4D97-AF65-F5344CB8AC3E}">
        <p14:creationId xmlns:p14="http://schemas.microsoft.com/office/powerpoint/2010/main" val="16584702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A-B is a major sponsor of most sports programming in the U.S.  A tradition on Opening Day in St. Louis.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8D41C57-F410-4B1B-8161-99CBAB10D8DE}" type="slidenum">
              <a:rPr lang="en-US" smtClean="0"/>
              <a:t>55</a:t>
            </a:fld>
            <a:endParaRPr lang="en-US"/>
          </a:p>
        </p:txBody>
      </p:sp>
    </p:spTree>
    <p:extLst>
      <p:ext uri="{BB962C8B-B14F-4D97-AF65-F5344CB8AC3E}">
        <p14:creationId xmlns:p14="http://schemas.microsoft.com/office/powerpoint/2010/main" val="41576255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Karl Malden was known for the traveler’s check commercials;</a:t>
            </a:r>
            <a:r>
              <a:rPr lang="en-US" baseline="0" dirty="0" smtClean="0"/>
              <a:t> Mel Blanc</a:t>
            </a:r>
            <a:endParaRPr lang="en-US" dirty="0"/>
          </a:p>
        </p:txBody>
      </p:sp>
      <p:sp>
        <p:nvSpPr>
          <p:cNvPr id="4" name="Slide Number Placeholder 3"/>
          <p:cNvSpPr>
            <a:spLocks noGrp="1"/>
          </p:cNvSpPr>
          <p:nvPr>
            <p:ph type="sldNum" sz="quarter" idx="10"/>
          </p:nvPr>
        </p:nvSpPr>
        <p:spPr/>
        <p:txBody>
          <a:bodyPr/>
          <a:lstStyle/>
          <a:p>
            <a:fld id="{18D41C57-F410-4B1B-8161-99CBAB10D8DE}" type="slidenum">
              <a:rPr lang="en-US" smtClean="0"/>
              <a:t>56</a:t>
            </a:fld>
            <a:endParaRPr lang="en-US"/>
          </a:p>
        </p:txBody>
      </p:sp>
    </p:spTree>
    <p:extLst>
      <p:ext uri="{BB962C8B-B14F-4D97-AF65-F5344CB8AC3E}">
        <p14:creationId xmlns:p14="http://schemas.microsoft.com/office/powerpoint/2010/main" val="3487597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6</a:t>
            </a:fld>
            <a:endParaRPr lang="en-US"/>
          </a:p>
        </p:txBody>
      </p:sp>
    </p:spTree>
    <p:extLst>
      <p:ext uri="{BB962C8B-B14F-4D97-AF65-F5344CB8AC3E}">
        <p14:creationId xmlns:p14="http://schemas.microsoft.com/office/powerpoint/2010/main" val="3751963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March 5, 1979 – view of our Sun from Jupiter</a:t>
            </a:r>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7</a:t>
            </a:fld>
            <a:endParaRPr lang="en-US"/>
          </a:p>
        </p:txBody>
      </p:sp>
    </p:spTree>
    <p:extLst>
      <p:ext uri="{BB962C8B-B14F-4D97-AF65-F5344CB8AC3E}">
        <p14:creationId xmlns:p14="http://schemas.microsoft.com/office/powerpoint/2010/main" val="2619120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Voyager</a:t>
            </a:r>
            <a:r>
              <a:rPr lang="en-US" baseline="0" dirty="0" smtClean="0"/>
              <a:t> 1 is the most distant man-made object from earth – left the solar system and is 15 billion miles away and traveling at 38,000 mi/hour.  The closest star to our Sun is </a:t>
            </a:r>
            <a:r>
              <a:rPr lang="en-US" baseline="0" dirty="0" err="1" smtClean="0"/>
              <a:t>Proxima</a:t>
            </a:r>
            <a:r>
              <a:rPr lang="en-US" baseline="0" dirty="0" smtClean="0"/>
              <a:t> </a:t>
            </a:r>
            <a:r>
              <a:rPr lang="en-US" baseline="0" dirty="0" err="1" smtClean="0"/>
              <a:t>Centuari</a:t>
            </a:r>
            <a:r>
              <a:rPr lang="en-US" baseline="0" dirty="0" smtClean="0"/>
              <a:t> – which is 3 light years away at closest point.  It would take Voyager another 60,000 years to reach it at current speed!  It’s solar cells are expected to get enough power to run systems into 2025.</a:t>
            </a:r>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8</a:t>
            </a:fld>
            <a:endParaRPr lang="en-US"/>
          </a:p>
        </p:txBody>
      </p:sp>
    </p:spTree>
    <p:extLst>
      <p:ext uri="{BB962C8B-B14F-4D97-AF65-F5344CB8AC3E}">
        <p14:creationId xmlns:p14="http://schemas.microsoft.com/office/powerpoint/2010/main" val="2119786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9</a:t>
            </a:fld>
            <a:endParaRPr lang="en-US"/>
          </a:p>
        </p:txBody>
      </p:sp>
    </p:spTree>
    <p:extLst>
      <p:ext uri="{BB962C8B-B14F-4D97-AF65-F5344CB8AC3E}">
        <p14:creationId xmlns:p14="http://schemas.microsoft.com/office/powerpoint/2010/main" val="3375304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10</a:t>
            </a:fld>
            <a:endParaRPr lang="en-US"/>
          </a:p>
        </p:txBody>
      </p:sp>
    </p:spTree>
    <p:extLst>
      <p:ext uri="{BB962C8B-B14F-4D97-AF65-F5344CB8AC3E}">
        <p14:creationId xmlns:p14="http://schemas.microsoft.com/office/powerpoint/2010/main" val="987502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1F2362-7AF9-4192-8A6F-E6DF85AED7A1}"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C048E-47DF-4FDC-8CF7-B1A6D415A8CE}" type="slidenum">
              <a:rPr lang="en-US" smtClean="0"/>
              <a:t>‹#›</a:t>
            </a:fld>
            <a:endParaRPr lang="en-US"/>
          </a:p>
        </p:txBody>
      </p:sp>
    </p:spTree>
    <p:extLst>
      <p:ext uri="{BB962C8B-B14F-4D97-AF65-F5344CB8AC3E}">
        <p14:creationId xmlns:p14="http://schemas.microsoft.com/office/powerpoint/2010/main" val="3763367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1F2362-7AF9-4192-8A6F-E6DF85AED7A1}"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C048E-47DF-4FDC-8CF7-B1A6D415A8CE}" type="slidenum">
              <a:rPr lang="en-US" smtClean="0"/>
              <a:t>‹#›</a:t>
            </a:fld>
            <a:endParaRPr lang="en-US"/>
          </a:p>
        </p:txBody>
      </p:sp>
    </p:spTree>
    <p:extLst>
      <p:ext uri="{BB962C8B-B14F-4D97-AF65-F5344CB8AC3E}">
        <p14:creationId xmlns:p14="http://schemas.microsoft.com/office/powerpoint/2010/main" val="4269998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1F2362-7AF9-4192-8A6F-E6DF85AED7A1}"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C048E-47DF-4FDC-8CF7-B1A6D415A8CE}" type="slidenum">
              <a:rPr lang="en-US" smtClean="0"/>
              <a:t>‹#›</a:t>
            </a:fld>
            <a:endParaRPr lang="en-US"/>
          </a:p>
        </p:txBody>
      </p:sp>
    </p:spTree>
    <p:extLst>
      <p:ext uri="{BB962C8B-B14F-4D97-AF65-F5344CB8AC3E}">
        <p14:creationId xmlns:p14="http://schemas.microsoft.com/office/powerpoint/2010/main" val="1009755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1F2362-7AF9-4192-8A6F-E6DF85AED7A1}"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C048E-47DF-4FDC-8CF7-B1A6D415A8CE}" type="slidenum">
              <a:rPr lang="en-US" smtClean="0"/>
              <a:t>‹#›</a:t>
            </a:fld>
            <a:endParaRPr lang="en-US"/>
          </a:p>
        </p:txBody>
      </p:sp>
    </p:spTree>
    <p:extLst>
      <p:ext uri="{BB962C8B-B14F-4D97-AF65-F5344CB8AC3E}">
        <p14:creationId xmlns:p14="http://schemas.microsoft.com/office/powerpoint/2010/main" val="2043454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1F2362-7AF9-4192-8A6F-E6DF85AED7A1}"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C048E-47DF-4FDC-8CF7-B1A6D415A8CE}" type="slidenum">
              <a:rPr lang="en-US" smtClean="0"/>
              <a:t>‹#›</a:t>
            </a:fld>
            <a:endParaRPr lang="en-US"/>
          </a:p>
        </p:txBody>
      </p:sp>
    </p:spTree>
    <p:extLst>
      <p:ext uri="{BB962C8B-B14F-4D97-AF65-F5344CB8AC3E}">
        <p14:creationId xmlns:p14="http://schemas.microsoft.com/office/powerpoint/2010/main" val="2536003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1F2362-7AF9-4192-8A6F-E6DF85AED7A1}" type="datetimeFigureOut">
              <a:rPr lang="en-US" smtClean="0"/>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C048E-47DF-4FDC-8CF7-B1A6D415A8CE}" type="slidenum">
              <a:rPr lang="en-US" smtClean="0"/>
              <a:t>‹#›</a:t>
            </a:fld>
            <a:endParaRPr lang="en-US"/>
          </a:p>
        </p:txBody>
      </p:sp>
    </p:spTree>
    <p:extLst>
      <p:ext uri="{BB962C8B-B14F-4D97-AF65-F5344CB8AC3E}">
        <p14:creationId xmlns:p14="http://schemas.microsoft.com/office/powerpoint/2010/main" val="2940228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1F2362-7AF9-4192-8A6F-E6DF85AED7A1}" type="datetimeFigureOut">
              <a:rPr lang="en-US" smtClean="0"/>
              <a:t>9/18/2023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1C048E-47DF-4FDC-8CF7-B1A6D415A8CE}" type="slidenum">
              <a:rPr lang="en-US" smtClean="0"/>
              <a:t>‹#›</a:t>
            </a:fld>
            <a:endParaRPr lang="en-US"/>
          </a:p>
        </p:txBody>
      </p:sp>
    </p:spTree>
    <p:extLst>
      <p:ext uri="{BB962C8B-B14F-4D97-AF65-F5344CB8AC3E}">
        <p14:creationId xmlns:p14="http://schemas.microsoft.com/office/powerpoint/2010/main" val="3547179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1F2362-7AF9-4192-8A6F-E6DF85AED7A1}" type="datetimeFigureOut">
              <a:rPr lang="en-US" smtClean="0"/>
              <a:t>9/18/2023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1C048E-47DF-4FDC-8CF7-B1A6D415A8CE}" type="slidenum">
              <a:rPr lang="en-US" smtClean="0"/>
              <a:t>‹#›</a:t>
            </a:fld>
            <a:endParaRPr lang="en-US"/>
          </a:p>
        </p:txBody>
      </p:sp>
    </p:spTree>
    <p:extLst>
      <p:ext uri="{BB962C8B-B14F-4D97-AF65-F5344CB8AC3E}">
        <p14:creationId xmlns:p14="http://schemas.microsoft.com/office/powerpoint/2010/main" val="3228417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1F2362-7AF9-4192-8A6F-E6DF85AED7A1}" type="datetimeFigureOut">
              <a:rPr lang="en-US" smtClean="0"/>
              <a:t>9/18/2023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1C048E-47DF-4FDC-8CF7-B1A6D415A8CE}" type="slidenum">
              <a:rPr lang="en-US" smtClean="0"/>
              <a:t>‹#›</a:t>
            </a:fld>
            <a:endParaRPr lang="en-US"/>
          </a:p>
        </p:txBody>
      </p:sp>
    </p:spTree>
    <p:extLst>
      <p:ext uri="{BB962C8B-B14F-4D97-AF65-F5344CB8AC3E}">
        <p14:creationId xmlns:p14="http://schemas.microsoft.com/office/powerpoint/2010/main" val="1454124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1F2362-7AF9-4192-8A6F-E6DF85AED7A1}" type="datetimeFigureOut">
              <a:rPr lang="en-US" smtClean="0"/>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C048E-47DF-4FDC-8CF7-B1A6D415A8CE}" type="slidenum">
              <a:rPr lang="en-US" smtClean="0"/>
              <a:t>‹#›</a:t>
            </a:fld>
            <a:endParaRPr lang="en-US"/>
          </a:p>
        </p:txBody>
      </p:sp>
    </p:spTree>
    <p:extLst>
      <p:ext uri="{BB962C8B-B14F-4D97-AF65-F5344CB8AC3E}">
        <p14:creationId xmlns:p14="http://schemas.microsoft.com/office/powerpoint/2010/main" val="219357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1F2362-7AF9-4192-8A6F-E6DF85AED7A1}" type="datetimeFigureOut">
              <a:rPr lang="en-US" smtClean="0"/>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C048E-47DF-4FDC-8CF7-B1A6D415A8CE}" type="slidenum">
              <a:rPr lang="en-US" smtClean="0"/>
              <a:t>‹#›</a:t>
            </a:fld>
            <a:endParaRPr lang="en-US"/>
          </a:p>
        </p:txBody>
      </p:sp>
    </p:spTree>
    <p:extLst>
      <p:ext uri="{BB962C8B-B14F-4D97-AF65-F5344CB8AC3E}">
        <p14:creationId xmlns:p14="http://schemas.microsoft.com/office/powerpoint/2010/main" val="1616904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1F2362-7AF9-4192-8A6F-E6DF85AED7A1}" type="datetimeFigureOut">
              <a:rPr lang="en-US" smtClean="0"/>
              <a:t>9/18/2023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C048E-47DF-4FDC-8CF7-B1A6D415A8CE}" type="slidenum">
              <a:rPr lang="en-US" smtClean="0"/>
              <a:t>‹#›</a:t>
            </a:fld>
            <a:endParaRPr lang="en-US"/>
          </a:p>
        </p:txBody>
      </p:sp>
    </p:spTree>
    <p:extLst>
      <p:ext uri="{BB962C8B-B14F-4D97-AF65-F5344CB8AC3E}">
        <p14:creationId xmlns:p14="http://schemas.microsoft.com/office/powerpoint/2010/main" val="711850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crdownload"/><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youtu.be/trm7Xf14EnM" TargetMode="External"/><Relationship Id="rId5" Type="http://schemas.openxmlformats.org/officeDocument/2006/relationships/image" Target="../media/image15.jpg"/><Relationship Id="rId4" Type="http://schemas.openxmlformats.org/officeDocument/2006/relationships/image" Target="../media/image14.crdownload"/></Relationships>
</file>

<file path=ppt/slides/_rels/slide13.xml.rels><?xml version="1.0" encoding="UTF-8" standalone="yes"?>
<Relationships xmlns="http://schemas.openxmlformats.org/package/2006/relationships"><Relationship Id="rId3" Type="http://schemas.openxmlformats.org/officeDocument/2006/relationships/image" Target="../media/image16.crdownload"/><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hyperlink" Target="https://www.youtube.com/watch?v=FEDUlcvMQWo" TargetMode="External"/><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1.jpg"/></Relationships>
</file>

<file path=ppt/slides/_rels/slide22.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33.jpg"/><Relationship Id="rId4" Type="http://schemas.openxmlformats.org/officeDocument/2006/relationships/hyperlink" Target="https://www.youtube.com/watch?v=HnHV5FaqvE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VGF4ibgcHQE"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4.jpg"/></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WZJAIkmT3Rg"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4.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hyperlink" Target="https://www.youtube.com/watch?v=zUs8PIJ2en8"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tmp"/><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43.png"/><Relationship Id="rId5" Type="http://schemas.openxmlformats.org/officeDocument/2006/relationships/image" Target="../media/image42.tmp"/><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5.jpg"/><Relationship Id="rId7" Type="http://schemas.openxmlformats.org/officeDocument/2006/relationships/image" Target="../media/image49.jpeg"/><Relationship Id="rId2" Type="http://schemas.openxmlformats.org/officeDocument/2006/relationships/image" Target="../media/image44.jpg"/><Relationship Id="rId1" Type="http://schemas.openxmlformats.org/officeDocument/2006/relationships/slideLayout" Target="../slideLayouts/slideLayout7.xml"/><Relationship Id="rId6" Type="http://schemas.openxmlformats.org/officeDocument/2006/relationships/image" Target="../media/image48.jpg"/><Relationship Id="rId5" Type="http://schemas.openxmlformats.org/officeDocument/2006/relationships/image" Target="../media/image47.jpeg"/><Relationship Id="rId4" Type="http://schemas.openxmlformats.org/officeDocument/2006/relationships/image" Target="../media/image46.jpg"/></Relationships>
</file>

<file path=ppt/slides/_rels/slide32.xml.rels><?xml version="1.0" encoding="UTF-8" standalone="yes"?>
<Relationships xmlns="http://schemas.openxmlformats.org/package/2006/relationships"><Relationship Id="rId8" Type="http://schemas.openxmlformats.org/officeDocument/2006/relationships/image" Target="../media/image55.jpg"/><Relationship Id="rId3" Type="http://schemas.openxmlformats.org/officeDocument/2006/relationships/image" Target="../media/image51.jpg"/><Relationship Id="rId7" Type="http://schemas.openxmlformats.org/officeDocument/2006/relationships/image" Target="../media/image54.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53.jpg"/><Relationship Id="rId5" Type="http://schemas.openxmlformats.org/officeDocument/2006/relationships/image" Target="../media/image28.jpeg"/><Relationship Id="rId4" Type="http://schemas.openxmlformats.org/officeDocument/2006/relationships/image" Target="../media/image52.jpg"/><Relationship Id="rId9" Type="http://schemas.openxmlformats.org/officeDocument/2006/relationships/image" Target="../media/image56.jpg"/></Relationships>
</file>

<file path=ppt/slides/_rels/slide33.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hyperlink" Target="https://www.youtube.com/watch?v=wDTLOmeW_38"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62.crdownload"/></Relationships>
</file>

<file path=ppt/slides/_rels/slide38.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73.crdownload"/><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hyperlink" Target="https://www.youtube.com/watch?v=qhR8GZ_WWMM"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youtube.com/watch?v=b1zxOTDHIBQ"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74.jp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5.tmp"/><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76.jpg"/></Relationships>
</file>

<file path=ppt/slides/_rels/slide51.xml.rels><?xml version="1.0" encoding="UTF-8" standalone="yes"?>
<Relationships xmlns="http://schemas.openxmlformats.org/package/2006/relationships"><Relationship Id="rId3" Type="http://schemas.openxmlformats.org/officeDocument/2006/relationships/hyperlink" Target="https://www.youtube.com/watch?v=cF9QbEUYINg"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78.jpg"/><Relationship Id="rId4" Type="http://schemas.openxmlformats.org/officeDocument/2006/relationships/image" Target="../media/image77.jpg"/></Relationships>
</file>

<file path=ppt/slides/_rels/slide52.xml.rels><?xml version="1.0" encoding="UTF-8" standalone="yes"?>
<Relationships xmlns="http://schemas.openxmlformats.org/package/2006/relationships"><Relationship Id="rId3" Type="http://schemas.openxmlformats.org/officeDocument/2006/relationships/hyperlink" Target="https://www.youtube.com/watch?v=CGaxdEwF4Ns"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79.jpg"/></Relationships>
</file>

<file path=ppt/slides/_rels/slide53.xml.rels><?xml version="1.0" encoding="UTF-8" standalone="yes"?>
<Relationships xmlns="http://schemas.openxmlformats.org/package/2006/relationships"><Relationship Id="rId3" Type="http://schemas.openxmlformats.org/officeDocument/2006/relationships/hyperlink" Target="https://www.youtube.com/watch?v=U80ebi4AKgs"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54.xml.rels><?xml version="1.0" encoding="UTF-8" standalone="yes"?>
<Relationships xmlns="http://schemas.openxmlformats.org/package/2006/relationships"><Relationship Id="rId3" Type="http://schemas.openxmlformats.org/officeDocument/2006/relationships/hyperlink" Target="https://www.youtube.com/watch?v=Sp4RIITcOt0"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81.jpg"/><Relationship Id="rId4" Type="http://schemas.openxmlformats.org/officeDocument/2006/relationships/hyperlink" Target="https://www.youtube.com/watch?v=U80ebi4AKgs"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hyperlink" Target="https://www.youtube.com/watch?v=onBHcQgHA4s"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www.youtube.com/watch?v=nMzNJkx1NoQ" TargetMode="External"/><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83.jpg"/></Relationships>
</file>

<file path=ppt/slides/_rels/slide57.xml.rels><?xml version="1.0" encoding="UTF-8" standalone="yes"?>
<Relationships xmlns="http://schemas.openxmlformats.org/package/2006/relationships"><Relationship Id="rId2" Type="http://schemas.openxmlformats.org/officeDocument/2006/relationships/image" Target="../media/image8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crdownload"/><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9513" y="139146"/>
            <a:ext cx="11277462" cy="8956298"/>
          </a:xfrm>
          <a:prstGeom prst="rect">
            <a:avLst/>
          </a:prstGeom>
          <a:noFill/>
        </p:spPr>
        <p:txBody>
          <a:bodyPr wrap="square" rtlCol="0">
            <a:spAutoFit/>
          </a:bodyPr>
          <a:lstStyle/>
          <a:p>
            <a:pPr algn="ctr"/>
            <a:r>
              <a:rPr lang="en-US" sz="3600" b="1" dirty="0" smtClean="0">
                <a:solidFill>
                  <a:srgbClr val="FF0000"/>
                </a:solidFill>
              </a:rPr>
              <a:t>AGE Thrive </a:t>
            </a:r>
            <a:r>
              <a:rPr lang="en-US" sz="3600" i="1" dirty="0" smtClean="0"/>
              <a:t>with</a:t>
            </a:r>
            <a:r>
              <a:rPr lang="en-US" sz="3600" b="1" dirty="0" smtClean="0"/>
              <a:t> </a:t>
            </a:r>
            <a:r>
              <a:rPr lang="en-US" sz="3600" b="1" dirty="0" smtClean="0">
                <a:solidFill>
                  <a:srgbClr val="0070C0"/>
                </a:solidFill>
              </a:rPr>
              <a:t>Baseball Memories</a:t>
            </a:r>
          </a:p>
          <a:p>
            <a:pPr algn="ctr"/>
            <a:r>
              <a:rPr lang="en-US" sz="2400" dirty="0" smtClean="0"/>
              <a:t>September 20, 2023</a:t>
            </a:r>
          </a:p>
          <a:p>
            <a:pPr algn="ctr"/>
            <a:r>
              <a:rPr lang="en-US" sz="2800" b="1" dirty="0" smtClean="0"/>
              <a:t>Agenda</a:t>
            </a:r>
          </a:p>
          <a:p>
            <a:r>
              <a:rPr lang="en-US" sz="2800" b="1" u="sng" dirty="0" smtClean="0"/>
              <a:t>Warm-up - Introductions</a:t>
            </a:r>
          </a:p>
          <a:p>
            <a:r>
              <a:rPr lang="en-US" sz="2800" b="1" dirty="0" smtClean="0"/>
              <a:t>	</a:t>
            </a:r>
            <a:r>
              <a:rPr lang="en-US" sz="2800" b="1" u="sng" dirty="0" smtClean="0"/>
              <a:t>Update on today’s baseball standings</a:t>
            </a:r>
            <a:r>
              <a:rPr lang="en-US" sz="2800" b="1" dirty="0"/>
              <a:t>	</a:t>
            </a:r>
          </a:p>
          <a:p>
            <a:endParaRPr lang="en-US" sz="2800" b="1" u="sng" dirty="0" smtClean="0"/>
          </a:p>
          <a:p>
            <a:r>
              <a:rPr lang="en-US" sz="2800" b="1" u="sng" dirty="0" err="1" smtClean="0"/>
              <a:t>Gametime</a:t>
            </a:r>
            <a:r>
              <a:rPr lang="en-US" sz="2800" b="1" dirty="0" smtClean="0"/>
              <a:t> – The Year in Baseball – </a:t>
            </a:r>
            <a:r>
              <a:rPr lang="en-US" sz="4000" b="1" dirty="0" smtClean="0">
                <a:solidFill>
                  <a:srgbClr val="FF0000"/>
                </a:solidFill>
              </a:rPr>
              <a:t>1979</a:t>
            </a:r>
          </a:p>
          <a:p>
            <a:r>
              <a:rPr lang="en-US" sz="2800" b="1" dirty="0">
                <a:solidFill>
                  <a:srgbClr val="FF0000"/>
                </a:solidFill>
              </a:rPr>
              <a:t>	</a:t>
            </a:r>
            <a:r>
              <a:rPr lang="en-US" sz="2800" b="1" u="sng" dirty="0" smtClean="0"/>
              <a:t>Seventh Inning Stretch </a:t>
            </a:r>
            <a:r>
              <a:rPr lang="en-US" sz="2800" b="1" dirty="0" smtClean="0"/>
              <a:t>- “Take Me Out to the Ball Game”</a:t>
            </a:r>
          </a:p>
          <a:p>
            <a:endParaRPr lang="en-US" sz="2800" b="1" dirty="0" smtClean="0"/>
          </a:p>
          <a:p>
            <a:r>
              <a:rPr lang="en-US" sz="2800" b="1" u="sng" dirty="0" smtClean="0"/>
              <a:t>Extra Innings </a:t>
            </a:r>
            <a:r>
              <a:rPr lang="en-US" sz="2800" b="1" dirty="0" smtClean="0"/>
              <a:t>– More stuff from the ‘60s and ’70s</a:t>
            </a:r>
          </a:p>
          <a:p>
            <a:r>
              <a:rPr lang="en-US" sz="2800" b="1" u="sng" dirty="0" smtClean="0"/>
              <a:t>Extra Innings </a:t>
            </a:r>
            <a:r>
              <a:rPr lang="en-US" sz="2800" b="1" dirty="0" smtClean="0"/>
              <a:t>- Memorabilia</a:t>
            </a:r>
          </a:p>
          <a:p>
            <a:endParaRPr lang="en-US" sz="2800" b="1" dirty="0"/>
          </a:p>
          <a:p>
            <a:endParaRPr lang="en-US" sz="2800" b="1" dirty="0" smtClean="0"/>
          </a:p>
          <a:p>
            <a:endParaRPr lang="en-US" sz="2800" dirty="0"/>
          </a:p>
          <a:p>
            <a:endParaRPr lang="en-US" sz="2800" dirty="0" smtClean="0"/>
          </a:p>
          <a:p>
            <a:endParaRPr lang="en-US" sz="2800" dirty="0"/>
          </a:p>
          <a:p>
            <a:endParaRPr lang="en-US" sz="2800" dirty="0" smtClean="0"/>
          </a:p>
          <a:p>
            <a:endParaRPr lang="en-US" sz="2800" dirty="0" smtClean="0"/>
          </a:p>
          <a:p>
            <a:endParaRPr lang="en-US" sz="2800" dirty="0"/>
          </a:p>
          <a:p>
            <a:endParaRPr lang="en-US" sz="2800" dirty="0"/>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806660" y="5496232"/>
            <a:ext cx="5220514" cy="1227887"/>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9085006" y="4758814"/>
            <a:ext cx="2350303" cy="2193502"/>
          </a:xfrm>
          <a:prstGeom prst="rect">
            <a:avLst/>
          </a:prstGeom>
        </p:spPr>
      </p:pic>
      <p:pic>
        <p:nvPicPr>
          <p:cNvPr id="1026" name="Picture 2" descr="https://tse3.mm.bing.net/th?id=OIP.Yaxdg7FddkxXvWehe3Z_iwHaHa&amp;pid=Api&amp;P=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5466" y="129208"/>
            <a:ext cx="1456566" cy="1456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0635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8885" y="5700935"/>
            <a:ext cx="9841925" cy="1015663"/>
          </a:xfrm>
          <a:prstGeom prst="rect">
            <a:avLst/>
          </a:prstGeom>
          <a:noFill/>
        </p:spPr>
        <p:txBody>
          <a:bodyPr wrap="none" rtlCol="0">
            <a:spAutoFit/>
          </a:bodyPr>
          <a:lstStyle/>
          <a:p>
            <a:r>
              <a:rPr lang="en-US" sz="6000" b="1" dirty="0" smtClean="0"/>
              <a:t>Federal Reserve hikes rates to:</a:t>
            </a:r>
            <a:endParaRPr lang="en-US" sz="8000" b="1" dirty="0">
              <a:solidFill>
                <a:srgbClr val="FF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2618" y="506697"/>
            <a:ext cx="7323282" cy="5487826"/>
          </a:xfrm>
          <a:prstGeom prst="rect">
            <a:avLst/>
          </a:prstGeom>
        </p:spPr>
      </p:pic>
      <p:sp>
        <p:nvSpPr>
          <p:cNvPr id="3" name="TextBox 2"/>
          <p:cNvSpPr txBox="1"/>
          <p:nvPr/>
        </p:nvSpPr>
        <p:spPr>
          <a:xfrm>
            <a:off x="3104145" y="0"/>
            <a:ext cx="5187254" cy="1569660"/>
          </a:xfrm>
          <a:prstGeom prst="rect">
            <a:avLst/>
          </a:prstGeom>
          <a:noFill/>
        </p:spPr>
        <p:txBody>
          <a:bodyPr wrap="none" rtlCol="0">
            <a:spAutoFit/>
          </a:bodyPr>
          <a:lstStyle/>
          <a:p>
            <a:r>
              <a:rPr lang="en-US" sz="9600" b="1" dirty="0" smtClean="0"/>
              <a:t>Inflation !</a:t>
            </a:r>
            <a:endParaRPr lang="en-US" sz="9600" b="1" dirty="0"/>
          </a:p>
        </p:txBody>
      </p:sp>
      <p:sp>
        <p:nvSpPr>
          <p:cNvPr id="4" name="TextBox 3"/>
          <p:cNvSpPr txBox="1"/>
          <p:nvPr/>
        </p:nvSpPr>
        <p:spPr>
          <a:xfrm>
            <a:off x="9990810" y="5534561"/>
            <a:ext cx="1972015" cy="1323439"/>
          </a:xfrm>
          <a:prstGeom prst="rect">
            <a:avLst/>
          </a:prstGeom>
          <a:noFill/>
        </p:spPr>
        <p:txBody>
          <a:bodyPr wrap="none" rtlCol="0">
            <a:spAutoFit/>
          </a:bodyPr>
          <a:lstStyle/>
          <a:p>
            <a:r>
              <a:rPr lang="en-US" sz="8000" b="1" dirty="0" smtClean="0">
                <a:solidFill>
                  <a:srgbClr val="FF0000"/>
                </a:solidFill>
              </a:rPr>
              <a:t>15%</a:t>
            </a:r>
            <a:endParaRPr lang="en-US" sz="8000" b="1" dirty="0">
              <a:solidFill>
                <a:srgbClr val="FF0000"/>
              </a:solidFill>
            </a:endParaRPr>
          </a:p>
        </p:txBody>
      </p:sp>
    </p:spTree>
    <p:extLst>
      <p:ext uri="{BB962C8B-B14F-4D97-AF65-F5344CB8AC3E}">
        <p14:creationId xmlns:p14="http://schemas.microsoft.com/office/powerpoint/2010/main" val="20083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487720" y="147782"/>
            <a:ext cx="5499966" cy="1938992"/>
          </a:xfrm>
          <a:prstGeom prst="rect">
            <a:avLst/>
          </a:prstGeom>
          <a:noFill/>
        </p:spPr>
        <p:txBody>
          <a:bodyPr wrap="square" rtlCol="0">
            <a:spAutoFit/>
          </a:bodyPr>
          <a:lstStyle/>
          <a:p>
            <a:pPr algn="ctr"/>
            <a:r>
              <a:rPr lang="en-US" sz="6000" b="1" dirty="0" smtClean="0"/>
              <a:t>Sony Walkman</a:t>
            </a:r>
          </a:p>
          <a:p>
            <a:pPr algn="ctr"/>
            <a:r>
              <a:rPr lang="en-US" sz="6000" b="1" dirty="0" smtClean="0"/>
              <a:t> introduced</a:t>
            </a:r>
            <a:endParaRPr lang="en-US" sz="60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7782"/>
            <a:ext cx="5134489" cy="6636327"/>
          </a:xfrm>
          <a:prstGeom prst="rect">
            <a:avLst/>
          </a:prstGeom>
        </p:spPr>
      </p:pic>
      <p:sp>
        <p:nvSpPr>
          <p:cNvPr id="3" name="TextBox 2"/>
          <p:cNvSpPr txBox="1"/>
          <p:nvPr/>
        </p:nvSpPr>
        <p:spPr>
          <a:xfrm>
            <a:off x="5318826" y="2169180"/>
            <a:ext cx="5668860" cy="1446550"/>
          </a:xfrm>
          <a:prstGeom prst="rect">
            <a:avLst/>
          </a:prstGeom>
          <a:noFill/>
        </p:spPr>
        <p:txBody>
          <a:bodyPr wrap="none" rtlCol="0">
            <a:spAutoFit/>
          </a:bodyPr>
          <a:lstStyle/>
          <a:p>
            <a:r>
              <a:rPr lang="en-US" sz="4400" dirty="0" smtClean="0"/>
              <a:t>Original played</a:t>
            </a:r>
          </a:p>
          <a:p>
            <a:r>
              <a:rPr lang="en-US" sz="4400" dirty="0" smtClean="0"/>
              <a:t> compact tape cassettes</a:t>
            </a:r>
            <a:endParaRPr lang="en-US" sz="4400" dirty="0"/>
          </a:p>
        </p:txBody>
      </p:sp>
      <p:sp>
        <p:nvSpPr>
          <p:cNvPr id="4" name="TextBox 3"/>
          <p:cNvSpPr txBox="1"/>
          <p:nvPr/>
        </p:nvSpPr>
        <p:spPr>
          <a:xfrm>
            <a:off x="5318826" y="3790315"/>
            <a:ext cx="5002844" cy="1446550"/>
          </a:xfrm>
          <a:prstGeom prst="rect">
            <a:avLst/>
          </a:prstGeom>
          <a:noFill/>
        </p:spPr>
        <p:txBody>
          <a:bodyPr wrap="none" rtlCol="0">
            <a:spAutoFit/>
          </a:bodyPr>
          <a:lstStyle/>
          <a:p>
            <a:r>
              <a:rPr lang="en-US" sz="4400" dirty="0" smtClean="0"/>
              <a:t>Digital media models</a:t>
            </a:r>
          </a:p>
          <a:p>
            <a:r>
              <a:rPr lang="en-US" sz="4400" dirty="0" smtClean="0"/>
              <a:t> introduced in 1999</a:t>
            </a:r>
            <a:endParaRPr lang="en-US" sz="4400" dirty="0"/>
          </a:p>
        </p:txBody>
      </p:sp>
      <p:sp>
        <p:nvSpPr>
          <p:cNvPr id="5" name="TextBox 4"/>
          <p:cNvSpPr txBox="1"/>
          <p:nvPr/>
        </p:nvSpPr>
        <p:spPr>
          <a:xfrm>
            <a:off x="5318826" y="5254279"/>
            <a:ext cx="5637184" cy="1446550"/>
          </a:xfrm>
          <a:prstGeom prst="rect">
            <a:avLst/>
          </a:prstGeom>
          <a:noFill/>
        </p:spPr>
        <p:txBody>
          <a:bodyPr wrap="none" rtlCol="0">
            <a:spAutoFit/>
          </a:bodyPr>
          <a:lstStyle/>
          <a:p>
            <a:r>
              <a:rPr lang="en-US" sz="4400" dirty="0" smtClean="0"/>
              <a:t>Estimated sales to date:</a:t>
            </a:r>
          </a:p>
          <a:p>
            <a:r>
              <a:rPr lang="en-US" sz="4400" dirty="0" smtClean="0"/>
              <a:t>  over 400 million units</a:t>
            </a:r>
            <a:endParaRPr lang="en-US" sz="4400" dirty="0"/>
          </a:p>
        </p:txBody>
      </p:sp>
    </p:spTree>
    <p:extLst>
      <p:ext uri="{BB962C8B-B14F-4D97-AF65-F5344CB8AC3E}">
        <p14:creationId xmlns:p14="http://schemas.microsoft.com/office/powerpoint/2010/main" val="112094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69511"/>
            <a:ext cx="5499966" cy="1938992"/>
          </a:xfrm>
          <a:prstGeom prst="rect">
            <a:avLst/>
          </a:prstGeom>
          <a:noFill/>
        </p:spPr>
        <p:txBody>
          <a:bodyPr wrap="square" rtlCol="0">
            <a:spAutoFit/>
          </a:bodyPr>
          <a:lstStyle/>
          <a:p>
            <a:pPr algn="ctr"/>
            <a:r>
              <a:rPr lang="en-US" sz="6000" b="1" dirty="0" smtClean="0">
                <a:solidFill>
                  <a:srgbClr val="FF0000"/>
                </a:solidFill>
              </a:rPr>
              <a:t>ESPN</a:t>
            </a:r>
            <a:r>
              <a:rPr lang="en-US" sz="6000" b="1" dirty="0" smtClean="0"/>
              <a:t> launched</a:t>
            </a:r>
          </a:p>
          <a:p>
            <a:pPr algn="ctr"/>
            <a:r>
              <a:rPr lang="en-US" sz="6000" b="1" dirty="0" smtClean="0"/>
              <a:t>on cable TV</a:t>
            </a:r>
            <a:endParaRPr lang="en-US" sz="6000" b="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5666" y="65378"/>
            <a:ext cx="6349133" cy="321938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9" y="2208503"/>
            <a:ext cx="5467350" cy="378340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2352" y="3089380"/>
            <a:ext cx="6015759" cy="3753834"/>
          </a:xfrm>
          <a:prstGeom prst="rect">
            <a:avLst/>
          </a:prstGeom>
        </p:spPr>
      </p:pic>
      <p:sp>
        <p:nvSpPr>
          <p:cNvPr id="6" name="TextBox 5"/>
          <p:cNvSpPr txBox="1"/>
          <p:nvPr/>
        </p:nvSpPr>
        <p:spPr>
          <a:xfrm>
            <a:off x="668769" y="6238875"/>
            <a:ext cx="3150606" cy="646331"/>
          </a:xfrm>
          <a:prstGeom prst="rect">
            <a:avLst/>
          </a:prstGeom>
          <a:noFill/>
        </p:spPr>
        <p:txBody>
          <a:bodyPr wrap="none" rtlCol="0">
            <a:spAutoFit/>
          </a:bodyPr>
          <a:lstStyle/>
          <a:p>
            <a:r>
              <a:rPr lang="en-US" dirty="0">
                <a:hlinkClick r:id="rId6"/>
              </a:rPr>
              <a:t>https://</a:t>
            </a:r>
            <a:r>
              <a:rPr lang="en-US" dirty="0" smtClean="0">
                <a:hlinkClick r:id="rId6"/>
              </a:rPr>
              <a:t>youtu.be/trm7Xf14EnM</a:t>
            </a:r>
            <a:endParaRPr lang="en-US" dirty="0" smtClean="0"/>
          </a:p>
          <a:p>
            <a:endParaRPr lang="en-US" dirty="0"/>
          </a:p>
        </p:txBody>
      </p:sp>
    </p:spTree>
    <p:extLst>
      <p:ext uri="{BB962C8B-B14F-4D97-AF65-F5344CB8AC3E}">
        <p14:creationId xmlns:p14="http://schemas.microsoft.com/office/powerpoint/2010/main" val="3012173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44944" y="278747"/>
            <a:ext cx="10538691" cy="1015663"/>
          </a:xfrm>
          <a:prstGeom prst="rect">
            <a:avLst/>
          </a:prstGeom>
          <a:noFill/>
        </p:spPr>
        <p:txBody>
          <a:bodyPr wrap="square" rtlCol="0">
            <a:spAutoFit/>
          </a:bodyPr>
          <a:lstStyle/>
          <a:p>
            <a:pPr algn="ctr"/>
            <a:r>
              <a:rPr lang="en-US" sz="6000" b="1" dirty="0" smtClean="0">
                <a:solidFill>
                  <a:schemeClr val="tx1">
                    <a:lumMod val="50000"/>
                    <a:lumOff val="50000"/>
                  </a:schemeClr>
                </a:solidFill>
              </a:rPr>
              <a:t>Victoria’s Secret was founded</a:t>
            </a:r>
            <a:endParaRPr lang="en-US" sz="6000" b="1" dirty="0">
              <a:solidFill>
                <a:schemeClr val="tx1">
                  <a:lumMod val="50000"/>
                  <a:lumOff val="5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3104" y="1202047"/>
            <a:ext cx="8074314" cy="5052638"/>
          </a:xfrm>
          <a:prstGeom prst="rect">
            <a:avLst/>
          </a:prstGeom>
        </p:spPr>
      </p:pic>
      <p:sp>
        <p:nvSpPr>
          <p:cNvPr id="8" name="TextBox 7"/>
          <p:cNvSpPr txBox="1"/>
          <p:nvPr/>
        </p:nvSpPr>
        <p:spPr>
          <a:xfrm>
            <a:off x="2660073" y="6188364"/>
            <a:ext cx="6174832" cy="769441"/>
          </a:xfrm>
          <a:prstGeom prst="rect">
            <a:avLst/>
          </a:prstGeom>
          <a:noFill/>
        </p:spPr>
        <p:txBody>
          <a:bodyPr wrap="none" rtlCol="0">
            <a:spAutoFit/>
          </a:bodyPr>
          <a:lstStyle/>
          <a:p>
            <a:r>
              <a:rPr lang="en-US" sz="4400" dirty="0" smtClean="0"/>
              <a:t>Models from 1979 catalog</a:t>
            </a:r>
            <a:endParaRPr lang="en-US" sz="4400" dirty="0"/>
          </a:p>
        </p:txBody>
      </p:sp>
    </p:spTree>
    <p:extLst>
      <p:ext uri="{BB962C8B-B14F-4D97-AF65-F5344CB8AC3E}">
        <p14:creationId xmlns:p14="http://schemas.microsoft.com/office/powerpoint/2010/main" val="25522671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1949" y="9638"/>
            <a:ext cx="8677055" cy="1323439"/>
          </a:xfrm>
          <a:prstGeom prst="rect">
            <a:avLst/>
          </a:prstGeom>
          <a:noFill/>
        </p:spPr>
        <p:txBody>
          <a:bodyPr wrap="none" rtlCol="0">
            <a:spAutoFit/>
          </a:bodyPr>
          <a:lstStyle/>
          <a:p>
            <a:r>
              <a:rPr lang="en-US" sz="8000" b="1" dirty="0" smtClean="0"/>
              <a:t>1979 Sporting News</a:t>
            </a:r>
            <a:endParaRPr lang="en-US" sz="80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800" y="2684431"/>
            <a:ext cx="4465782" cy="446578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4905" y="1924050"/>
            <a:ext cx="2804160" cy="35052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2937" y="1171575"/>
            <a:ext cx="2976563" cy="3335604"/>
          </a:xfrm>
          <a:prstGeom prst="rect">
            <a:avLst/>
          </a:prstGeom>
        </p:spPr>
      </p:pic>
    </p:spTree>
    <p:extLst>
      <p:ext uri="{BB962C8B-B14F-4D97-AF65-F5344CB8AC3E}">
        <p14:creationId xmlns:p14="http://schemas.microsoft.com/office/powerpoint/2010/main" val="12495926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0286" y="-77355"/>
            <a:ext cx="10388256" cy="1477328"/>
          </a:xfrm>
          <a:prstGeom prst="rect">
            <a:avLst/>
          </a:prstGeom>
          <a:noFill/>
        </p:spPr>
        <p:txBody>
          <a:bodyPr wrap="square" rtlCol="0">
            <a:spAutoFit/>
          </a:bodyPr>
          <a:lstStyle/>
          <a:p>
            <a:pPr algn="ctr"/>
            <a:r>
              <a:rPr lang="en-US" sz="5400" dirty="0" smtClean="0"/>
              <a:t>Wayne Gretzky rookie season </a:t>
            </a:r>
          </a:p>
          <a:p>
            <a:endParaRPr lang="en-US" sz="3600" dirty="0"/>
          </a:p>
        </p:txBody>
      </p:sp>
      <p:sp>
        <p:nvSpPr>
          <p:cNvPr id="6" name="TextBox 5"/>
          <p:cNvSpPr txBox="1"/>
          <p:nvPr/>
        </p:nvSpPr>
        <p:spPr>
          <a:xfrm>
            <a:off x="6661652" y="661309"/>
            <a:ext cx="5284973" cy="6863417"/>
          </a:xfrm>
          <a:prstGeom prst="rect">
            <a:avLst/>
          </a:prstGeom>
          <a:noFill/>
        </p:spPr>
        <p:txBody>
          <a:bodyPr wrap="none" rtlCol="0">
            <a:spAutoFit/>
          </a:bodyPr>
          <a:lstStyle/>
          <a:p>
            <a:r>
              <a:rPr lang="en-US" sz="3600" dirty="0" smtClean="0"/>
              <a:t>Played 20 seasons in NHL</a:t>
            </a:r>
          </a:p>
          <a:p>
            <a:endParaRPr lang="en-US" sz="3600" dirty="0"/>
          </a:p>
          <a:p>
            <a:r>
              <a:rPr lang="en-US" sz="3600" dirty="0" smtClean="0"/>
              <a:t>Won 9 MVP awards and</a:t>
            </a:r>
          </a:p>
          <a:p>
            <a:r>
              <a:rPr lang="en-US" sz="3600" dirty="0" smtClean="0"/>
              <a:t>10 scoring titles</a:t>
            </a:r>
          </a:p>
          <a:p>
            <a:endParaRPr lang="en-US" sz="3600" dirty="0"/>
          </a:p>
          <a:p>
            <a:r>
              <a:rPr lang="en-US" sz="3600" dirty="0" smtClean="0"/>
              <a:t>Adept at assisting on team-</a:t>
            </a:r>
          </a:p>
          <a:p>
            <a:r>
              <a:rPr lang="en-US" sz="3600" dirty="0" smtClean="0"/>
              <a:t>mates’ goals; area behind</a:t>
            </a:r>
          </a:p>
          <a:p>
            <a:r>
              <a:rPr lang="en-US" sz="3600" dirty="0" smtClean="0"/>
              <a:t>opponent’s goal was called</a:t>
            </a:r>
          </a:p>
          <a:p>
            <a:r>
              <a:rPr lang="en-US" sz="3600" dirty="0" smtClean="0"/>
              <a:t>“Gretzky’s Office”</a:t>
            </a:r>
          </a:p>
          <a:p>
            <a:endParaRPr lang="en-US" sz="3600" dirty="0" smtClean="0"/>
          </a:p>
          <a:p>
            <a:pPr algn="ctr"/>
            <a:r>
              <a:rPr lang="en-US" sz="4400" b="1" dirty="0" smtClean="0"/>
              <a:t>“The Great One”</a:t>
            </a:r>
            <a:endParaRPr lang="en-US" sz="4400" b="1" dirty="0"/>
          </a:p>
          <a:p>
            <a:endParaRPr lang="en-US" sz="36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877" y="809625"/>
            <a:ext cx="5957223" cy="5957223"/>
          </a:xfrm>
          <a:prstGeom prst="rect">
            <a:avLst/>
          </a:prstGeom>
        </p:spPr>
      </p:pic>
    </p:spTree>
    <p:extLst>
      <p:ext uri="{BB962C8B-B14F-4D97-AF65-F5344CB8AC3E}">
        <p14:creationId xmlns:p14="http://schemas.microsoft.com/office/powerpoint/2010/main" val="158345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9673" y="139699"/>
            <a:ext cx="10388256" cy="1477328"/>
          </a:xfrm>
          <a:prstGeom prst="rect">
            <a:avLst/>
          </a:prstGeom>
          <a:noFill/>
        </p:spPr>
        <p:txBody>
          <a:bodyPr wrap="square" rtlCol="0">
            <a:spAutoFit/>
          </a:bodyPr>
          <a:lstStyle/>
          <a:p>
            <a:pPr algn="ctr"/>
            <a:r>
              <a:rPr lang="en-US" sz="5400" dirty="0" smtClean="0"/>
              <a:t>Super Bowl XIII</a:t>
            </a:r>
          </a:p>
          <a:p>
            <a:endParaRPr lang="en-US" sz="3600" dirty="0"/>
          </a:p>
        </p:txBody>
      </p:sp>
      <p:sp>
        <p:nvSpPr>
          <p:cNvPr id="6" name="TextBox 5"/>
          <p:cNvSpPr txBox="1"/>
          <p:nvPr/>
        </p:nvSpPr>
        <p:spPr>
          <a:xfrm>
            <a:off x="5661891" y="1311564"/>
            <a:ext cx="6530109" cy="5632311"/>
          </a:xfrm>
          <a:prstGeom prst="rect">
            <a:avLst/>
          </a:prstGeom>
          <a:noFill/>
        </p:spPr>
        <p:txBody>
          <a:bodyPr wrap="square" rtlCol="0">
            <a:spAutoFit/>
          </a:bodyPr>
          <a:lstStyle/>
          <a:p>
            <a:r>
              <a:rPr lang="en-US" sz="3600" dirty="0" smtClean="0"/>
              <a:t>Played at the Orange Bowl</a:t>
            </a:r>
          </a:p>
          <a:p>
            <a:endParaRPr lang="en-US" sz="3600" dirty="0"/>
          </a:p>
          <a:p>
            <a:r>
              <a:rPr lang="en-US" sz="3600" dirty="0" smtClean="0"/>
              <a:t>Both teams had won two previous Super Bowls, and the Cowboys were defending champs</a:t>
            </a:r>
          </a:p>
          <a:p>
            <a:endParaRPr lang="en-US" sz="3600" dirty="0"/>
          </a:p>
          <a:p>
            <a:r>
              <a:rPr lang="en-US" sz="3600" dirty="0" smtClean="0"/>
              <a:t>The Steelers scored twice early in the 4</a:t>
            </a:r>
            <a:r>
              <a:rPr lang="en-US" sz="3600" baseline="30000" dirty="0" smtClean="0"/>
              <a:t>th</a:t>
            </a:r>
            <a:r>
              <a:rPr lang="en-US" sz="3600" dirty="0" smtClean="0"/>
              <a:t> Q and went on to win the game 35-31</a:t>
            </a:r>
            <a:endParaRPr lang="en-US" sz="4400" b="1" dirty="0"/>
          </a:p>
          <a:p>
            <a:endParaRPr lang="en-US" sz="3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1706" y="3698198"/>
            <a:ext cx="3245677" cy="324567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449" y="397478"/>
            <a:ext cx="3375577" cy="3375577"/>
          </a:xfrm>
          <a:prstGeom prst="rect">
            <a:avLst/>
          </a:prstGeom>
        </p:spPr>
      </p:pic>
    </p:spTree>
    <p:extLst>
      <p:ext uri="{BB962C8B-B14F-4D97-AF65-F5344CB8AC3E}">
        <p14:creationId xmlns:p14="http://schemas.microsoft.com/office/powerpoint/2010/main" val="322837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9673" y="139699"/>
            <a:ext cx="10388256" cy="1477328"/>
          </a:xfrm>
          <a:prstGeom prst="rect">
            <a:avLst/>
          </a:prstGeom>
          <a:noFill/>
        </p:spPr>
        <p:txBody>
          <a:bodyPr wrap="square" rtlCol="0">
            <a:spAutoFit/>
          </a:bodyPr>
          <a:lstStyle/>
          <a:p>
            <a:pPr algn="ctr"/>
            <a:r>
              <a:rPr lang="en-US" sz="5400" dirty="0" smtClean="0"/>
              <a:t>Bad Boys of Pro Tennis</a:t>
            </a:r>
          </a:p>
          <a:p>
            <a:endParaRPr lang="en-US"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481" y="958849"/>
            <a:ext cx="4032138" cy="527569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2505" y="1065932"/>
            <a:ext cx="4007042" cy="5061527"/>
          </a:xfrm>
          <a:prstGeom prst="rect">
            <a:avLst/>
          </a:prstGeom>
        </p:spPr>
      </p:pic>
      <p:sp>
        <p:nvSpPr>
          <p:cNvPr id="5" name="TextBox 4"/>
          <p:cNvSpPr txBox="1"/>
          <p:nvPr/>
        </p:nvSpPr>
        <p:spPr>
          <a:xfrm>
            <a:off x="3377270" y="6127459"/>
            <a:ext cx="5093061" cy="646331"/>
          </a:xfrm>
          <a:prstGeom prst="rect">
            <a:avLst/>
          </a:prstGeom>
          <a:noFill/>
        </p:spPr>
        <p:txBody>
          <a:bodyPr wrap="none" rtlCol="0">
            <a:spAutoFit/>
          </a:bodyPr>
          <a:lstStyle/>
          <a:p>
            <a:endParaRPr lang="en-US" dirty="0"/>
          </a:p>
          <a:p>
            <a:r>
              <a:rPr lang="en-US" dirty="0">
                <a:hlinkClick r:id="rId5"/>
              </a:rPr>
              <a:t>https://www.youtube.com/watch?v=FEDUlcvMQWo</a:t>
            </a:r>
            <a:endParaRPr lang="en-US" dirty="0"/>
          </a:p>
        </p:txBody>
      </p:sp>
      <p:sp>
        <p:nvSpPr>
          <p:cNvPr id="6" name="TextBox 5"/>
          <p:cNvSpPr txBox="1"/>
          <p:nvPr/>
        </p:nvSpPr>
        <p:spPr>
          <a:xfrm>
            <a:off x="4587619" y="1175568"/>
            <a:ext cx="1894237" cy="1200329"/>
          </a:xfrm>
          <a:prstGeom prst="rect">
            <a:avLst/>
          </a:prstGeom>
          <a:noFill/>
        </p:spPr>
        <p:txBody>
          <a:bodyPr wrap="none" rtlCol="0">
            <a:spAutoFit/>
          </a:bodyPr>
          <a:lstStyle/>
          <a:p>
            <a:pPr algn="ctr"/>
            <a:r>
              <a:rPr lang="en-US" sz="3600" b="1" dirty="0" smtClean="0"/>
              <a:t>John</a:t>
            </a:r>
          </a:p>
          <a:p>
            <a:pPr algn="ctr"/>
            <a:r>
              <a:rPr lang="en-US" sz="3600" b="1" dirty="0" smtClean="0"/>
              <a:t>McEnroe</a:t>
            </a:r>
            <a:endParaRPr lang="en-US" sz="3600" b="1" dirty="0"/>
          </a:p>
        </p:txBody>
      </p:sp>
      <p:sp>
        <p:nvSpPr>
          <p:cNvPr id="7" name="TextBox 6"/>
          <p:cNvSpPr txBox="1"/>
          <p:nvPr/>
        </p:nvSpPr>
        <p:spPr>
          <a:xfrm>
            <a:off x="5181847" y="4305300"/>
            <a:ext cx="1696234" cy="1754326"/>
          </a:xfrm>
          <a:prstGeom prst="rect">
            <a:avLst/>
          </a:prstGeom>
          <a:noFill/>
        </p:spPr>
        <p:txBody>
          <a:bodyPr wrap="none" rtlCol="0">
            <a:spAutoFit/>
          </a:bodyPr>
          <a:lstStyle/>
          <a:p>
            <a:pPr algn="ctr"/>
            <a:r>
              <a:rPr lang="en-US" sz="3600" b="1" dirty="0" err="1" smtClean="0"/>
              <a:t>Ilie</a:t>
            </a:r>
            <a:endParaRPr lang="en-US" sz="3600" b="1" dirty="0" smtClean="0"/>
          </a:p>
          <a:p>
            <a:pPr algn="ctr"/>
            <a:r>
              <a:rPr lang="en-US" sz="3600" b="1" dirty="0" smtClean="0"/>
              <a:t>“Nasty”</a:t>
            </a:r>
          </a:p>
          <a:p>
            <a:pPr algn="ctr"/>
            <a:r>
              <a:rPr lang="en-US" sz="3600" b="1" dirty="0" err="1" smtClean="0"/>
              <a:t>Nastase</a:t>
            </a:r>
            <a:endParaRPr lang="en-US" sz="3600" b="1" dirty="0"/>
          </a:p>
        </p:txBody>
      </p:sp>
    </p:spTree>
    <p:extLst>
      <p:ext uri="{BB962C8B-B14F-4D97-AF65-F5344CB8AC3E}">
        <p14:creationId xmlns:p14="http://schemas.microsoft.com/office/powerpoint/2010/main" val="48566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1108" y="1011910"/>
            <a:ext cx="3032448" cy="3196762"/>
          </a:xfrm>
        </p:spPr>
        <p:txBody>
          <a:bodyPr>
            <a:normAutofit fontScale="90000"/>
          </a:bodyPr>
          <a:lstStyle/>
          <a:p>
            <a:pPr algn="ctr"/>
            <a:r>
              <a:rPr lang="en-US" sz="6000" b="1" dirty="0" smtClean="0"/>
              <a:t>1979</a:t>
            </a:r>
            <a:br>
              <a:rPr lang="en-US" sz="6000" b="1" dirty="0" smtClean="0"/>
            </a:br>
            <a:r>
              <a:rPr lang="en-US" sz="6000" b="1" dirty="0" smtClean="0"/>
              <a:t>American League </a:t>
            </a:r>
            <a:br>
              <a:rPr lang="en-US" sz="6000" b="1" dirty="0" smtClean="0"/>
            </a:br>
            <a:r>
              <a:rPr lang="en-US" sz="6000" b="1" dirty="0" smtClean="0"/>
              <a:t/>
            </a:r>
            <a:br>
              <a:rPr lang="en-US" sz="6000" b="1" dirty="0" smtClean="0"/>
            </a:br>
            <a:r>
              <a:rPr lang="en-US" sz="6000" b="1" dirty="0" smtClean="0"/>
              <a:t>MVP</a:t>
            </a:r>
            <a:br>
              <a:rPr lang="en-US" sz="6000" b="1" dirty="0" smtClean="0"/>
            </a:br>
            <a:r>
              <a:rPr lang="en-US" sz="6000" b="1" dirty="0" smtClean="0"/>
              <a:t> Winner</a:t>
            </a:r>
            <a:endParaRPr lang="en-US" sz="6000" b="1" dirty="0"/>
          </a:p>
        </p:txBody>
      </p:sp>
      <p:sp>
        <p:nvSpPr>
          <p:cNvPr id="12" name="TextBox 11"/>
          <p:cNvSpPr txBox="1"/>
          <p:nvPr/>
        </p:nvSpPr>
        <p:spPr>
          <a:xfrm>
            <a:off x="607875" y="6084480"/>
            <a:ext cx="10908792" cy="369332"/>
          </a:xfrm>
          <a:prstGeom prst="rect">
            <a:avLst/>
          </a:prstGeom>
          <a:noFill/>
        </p:spPr>
        <p:txBody>
          <a:bodyPr wrap="square" rtlCol="0">
            <a:spAutoFit/>
          </a:bodyPr>
          <a:lstStyle/>
          <a:p>
            <a:pPr algn="ctr"/>
            <a:r>
              <a:rPr lang="en-US" dirty="0"/>
              <a:t>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225" y="78816"/>
            <a:ext cx="6134100" cy="6134100"/>
          </a:xfrm>
          <a:prstGeom prst="rect">
            <a:avLst/>
          </a:prstGeom>
        </p:spPr>
      </p:pic>
      <p:sp>
        <p:nvSpPr>
          <p:cNvPr id="3" name="TextBox 2"/>
          <p:cNvSpPr txBox="1"/>
          <p:nvPr/>
        </p:nvSpPr>
        <p:spPr>
          <a:xfrm>
            <a:off x="1971517" y="6224137"/>
            <a:ext cx="4267515" cy="646331"/>
          </a:xfrm>
          <a:prstGeom prst="rect">
            <a:avLst/>
          </a:prstGeom>
          <a:noFill/>
        </p:spPr>
        <p:txBody>
          <a:bodyPr wrap="none" rtlCol="0">
            <a:spAutoFit/>
          </a:bodyPr>
          <a:lstStyle/>
          <a:p>
            <a:r>
              <a:rPr lang="en-US" sz="3600" dirty="0" smtClean="0"/>
              <a:t>.296    36 HR   </a:t>
            </a:r>
            <a:r>
              <a:rPr lang="en-US" sz="3600" b="1" dirty="0" smtClean="0"/>
              <a:t>139 RBI</a:t>
            </a:r>
            <a:endParaRPr lang="en-US" sz="3600" b="1" dirty="0"/>
          </a:p>
        </p:txBody>
      </p:sp>
    </p:spTree>
    <p:extLst>
      <p:ext uri="{BB962C8B-B14F-4D97-AF65-F5344CB8AC3E}">
        <p14:creationId xmlns:p14="http://schemas.microsoft.com/office/powerpoint/2010/main" val="25986956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22150" y="6140709"/>
            <a:ext cx="10908792" cy="369332"/>
          </a:xfrm>
          <a:prstGeom prst="rect">
            <a:avLst/>
          </a:prstGeom>
          <a:noFill/>
        </p:spPr>
        <p:txBody>
          <a:bodyPr wrap="square" rtlCol="0">
            <a:spAutoFit/>
          </a:bodyPr>
          <a:lstStyle/>
          <a:p>
            <a:pPr algn="ctr"/>
            <a:r>
              <a:rPr lang="en-US" dirty="0"/>
              <a:t> </a:t>
            </a:r>
          </a:p>
        </p:txBody>
      </p:sp>
      <p:sp>
        <p:nvSpPr>
          <p:cNvPr id="3" name="TextBox 2"/>
          <p:cNvSpPr txBox="1"/>
          <p:nvPr/>
        </p:nvSpPr>
        <p:spPr>
          <a:xfrm>
            <a:off x="0" y="6111138"/>
            <a:ext cx="4022255" cy="646331"/>
          </a:xfrm>
          <a:prstGeom prst="rect">
            <a:avLst/>
          </a:prstGeom>
          <a:noFill/>
        </p:spPr>
        <p:txBody>
          <a:bodyPr wrap="none" rtlCol="0">
            <a:spAutoFit/>
          </a:bodyPr>
          <a:lstStyle/>
          <a:p>
            <a:r>
              <a:rPr lang="en-US" sz="3600" b="1" dirty="0" smtClean="0"/>
              <a:t>.344   </a:t>
            </a:r>
            <a:r>
              <a:rPr lang="en-US" sz="3600" dirty="0" smtClean="0"/>
              <a:t>105 RBI  </a:t>
            </a:r>
            <a:r>
              <a:rPr lang="en-US" sz="3600" b="1" dirty="0" smtClean="0"/>
              <a:t>116 R</a:t>
            </a:r>
            <a:endParaRPr lang="en-US" sz="36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17" y="227604"/>
            <a:ext cx="4222581" cy="587692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9471" y="9244"/>
            <a:ext cx="4244263" cy="6155354"/>
          </a:xfrm>
          <a:prstGeom prst="rect">
            <a:avLst/>
          </a:prstGeom>
        </p:spPr>
      </p:pic>
      <p:sp>
        <p:nvSpPr>
          <p:cNvPr id="4" name="TextBox 3"/>
          <p:cNvSpPr txBox="1"/>
          <p:nvPr/>
        </p:nvSpPr>
        <p:spPr>
          <a:xfrm>
            <a:off x="7349471" y="5895694"/>
            <a:ext cx="4253020" cy="1077218"/>
          </a:xfrm>
          <a:prstGeom prst="rect">
            <a:avLst/>
          </a:prstGeom>
          <a:solidFill>
            <a:schemeClr val="tx1"/>
          </a:solidFill>
        </p:spPr>
        <p:txBody>
          <a:bodyPr wrap="square" rtlCol="0">
            <a:spAutoFit/>
          </a:bodyPr>
          <a:lstStyle/>
          <a:p>
            <a:pPr algn="ctr"/>
            <a:r>
              <a:rPr lang="en-US" sz="3600" dirty="0" smtClean="0">
                <a:solidFill>
                  <a:schemeClr val="bg1"/>
                </a:solidFill>
              </a:rPr>
              <a:t>.281  32 HR  .552 SLG</a:t>
            </a:r>
          </a:p>
          <a:p>
            <a:pPr algn="ctr"/>
            <a:endParaRPr lang="en-US" sz="2800" b="1" dirty="0">
              <a:solidFill>
                <a:schemeClr val="bg1"/>
              </a:solidFill>
            </a:endParaRPr>
          </a:p>
        </p:txBody>
      </p:sp>
      <p:sp>
        <p:nvSpPr>
          <p:cNvPr id="6" name="TextBox 5"/>
          <p:cNvSpPr txBox="1"/>
          <p:nvPr/>
        </p:nvSpPr>
        <p:spPr>
          <a:xfrm>
            <a:off x="4364828" y="227604"/>
            <a:ext cx="2642070" cy="4247317"/>
          </a:xfrm>
          <a:prstGeom prst="rect">
            <a:avLst/>
          </a:prstGeom>
          <a:noFill/>
        </p:spPr>
        <p:txBody>
          <a:bodyPr wrap="none" rtlCol="0">
            <a:spAutoFit/>
          </a:bodyPr>
          <a:lstStyle/>
          <a:p>
            <a:pPr algn="ctr"/>
            <a:r>
              <a:rPr lang="en-US" sz="5400" b="1" dirty="0" smtClean="0"/>
              <a:t>1979</a:t>
            </a:r>
          </a:p>
          <a:p>
            <a:pPr algn="ctr"/>
            <a:r>
              <a:rPr lang="en-US" sz="5400" b="1" dirty="0" smtClean="0"/>
              <a:t>National</a:t>
            </a:r>
          </a:p>
          <a:p>
            <a:pPr algn="ctr"/>
            <a:r>
              <a:rPr lang="en-US" sz="5400" b="1" dirty="0" smtClean="0"/>
              <a:t>League </a:t>
            </a:r>
          </a:p>
          <a:p>
            <a:pPr algn="ctr"/>
            <a:endParaRPr lang="en-US" sz="5400" b="1" dirty="0"/>
          </a:p>
          <a:p>
            <a:pPr algn="ctr"/>
            <a:r>
              <a:rPr lang="en-US" sz="5400" b="1" dirty="0" smtClean="0"/>
              <a:t>MVP</a:t>
            </a:r>
            <a:endParaRPr lang="en-US" sz="5400" b="1" dirty="0"/>
          </a:p>
        </p:txBody>
      </p:sp>
      <p:sp>
        <p:nvSpPr>
          <p:cNvPr id="9" name="TextBox 8"/>
          <p:cNvSpPr txBox="1"/>
          <p:nvPr/>
        </p:nvSpPr>
        <p:spPr>
          <a:xfrm>
            <a:off x="4407720" y="4836883"/>
            <a:ext cx="2831929" cy="1754326"/>
          </a:xfrm>
          <a:prstGeom prst="rect">
            <a:avLst/>
          </a:prstGeom>
          <a:noFill/>
        </p:spPr>
        <p:txBody>
          <a:bodyPr wrap="none" rtlCol="0">
            <a:spAutoFit/>
          </a:bodyPr>
          <a:lstStyle/>
          <a:p>
            <a:r>
              <a:rPr lang="en-US" sz="5400" dirty="0" smtClean="0">
                <a:solidFill>
                  <a:srgbClr val="FF0000"/>
                </a:solidFill>
              </a:rPr>
              <a:t>First-ever</a:t>
            </a:r>
          </a:p>
          <a:p>
            <a:r>
              <a:rPr lang="en-US" sz="5400" dirty="0" smtClean="0">
                <a:solidFill>
                  <a:srgbClr val="FF0000"/>
                </a:solidFill>
              </a:rPr>
              <a:t> tie vote!</a:t>
            </a:r>
            <a:endParaRPr lang="en-US" sz="5400" dirty="0">
              <a:solidFill>
                <a:srgbClr val="FF0000"/>
              </a:solidFill>
            </a:endParaRPr>
          </a:p>
        </p:txBody>
      </p:sp>
    </p:spTree>
    <p:extLst>
      <p:ext uri="{BB962C8B-B14F-4D97-AF65-F5344CB8AC3E}">
        <p14:creationId xmlns:p14="http://schemas.microsoft.com/office/powerpoint/2010/main" val="397894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8756" y="148287"/>
            <a:ext cx="11971176" cy="1861488"/>
          </a:xfrm>
        </p:spPr>
        <p:txBody>
          <a:bodyPr>
            <a:normAutofit/>
          </a:bodyPr>
          <a:lstStyle/>
          <a:p>
            <a:r>
              <a:rPr lang="en-US" sz="6600" b="1" dirty="0"/>
              <a:t>The Year in </a:t>
            </a:r>
            <a:r>
              <a:rPr lang="en-US" sz="6600" b="1" dirty="0" smtClean="0"/>
              <a:t>Baseball:   </a:t>
            </a:r>
            <a:r>
              <a:rPr lang="en-US" sz="8800" b="1" dirty="0" smtClean="0"/>
              <a:t>1979</a:t>
            </a:r>
            <a:endParaRPr lang="en-US" sz="8800" b="1" dirty="0"/>
          </a:p>
        </p:txBody>
      </p:sp>
      <p:pic>
        <p:nvPicPr>
          <p:cNvPr id="3" name="Picture 2" descr="https://tse3.mm.bing.net/th?id=OIP.Yaxdg7FddkxXvWehe3Z_iwHaHa&amp;pid=Api&amp;P=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7338" y="2416809"/>
            <a:ext cx="2879799" cy="2879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6980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0549" y="6051469"/>
            <a:ext cx="4504759" cy="646331"/>
          </a:xfrm>
          <a:prstGeom prst="rect">
            <a:avLst/>
          </a:prstGeom>
          <a:noFill/>
        </p:spPr>
        <p:txBody>
          <a:bodyPr wrap="none" rtlCol="0">
            <a:spAutoFit/>
          </a:bodyPr>
          <a:lstStyle/>
          <a:p>
            <a:r>
              <a:rPr lang="en-US" sz="3600" b="1" dirty="0" smtClean="0"/>
              <a:t>23</a:t>
            </a:r>
            <a:r>
              <a:rPr lang="en-US" sz="3600" dirty="0" smtClean="0"/>
              <a:t> - 9, ERA 3.08, 265 IP</a:t>
            </a:r>
            <a:endParaRPr lang="en-US" sz="3600" dirty="0"/>
          </a:p>
        </p:txBody>
      </p:sp>
      <p:sp>
        <p:nvSpPr>
          <p:cNvPr id="6" name="TextBox 5"/>
          <p:cNvSpPr txBox="1"/>
          <p:nvPr/>
        </p:nvSpPr>
        <p:spPr>
          <a:xfrm>
            <a:off x="7694712" y="6059904"/>
            <a:ext cx="3683060" cy="646331"/>
          </a:xfrm>
          <a:prstGeom prst="rect">
            <a:avLst/>
          </a:prstGeom>
          <a:noFill/>
        </p:spPr>
        <p:txBody>
          <a:bodyPr wrap="none" rtlCol="0">
            <a:spAutoFit/>
          </a:bodyPr>
          <a:lstStyle/>
          <a:p>
            <a:r>
              <a:rPr lang="en-US" sz="3600" b="1" dirty="0" smtClean="0"/>
              <a:t>37</a:t>
            </a:r>
            <a:r>
              <a:rPr lang="en-US" sz="3600" dirty="0" smtClean="0"/>
              <a:t> Saves, ERA 2.22</a:t>
            </a:r>
            <a:endParaRPr lang="en-US" sz="36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0724"/>
            <a:ext cx="4305300" cy="602742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3701" y="90724"/>
            <a:ext cx="6061336" cy="6061336"/>
          </a:xfrm>
          <a:prstGeom prst="rect">
            <a:avLst/>
          </a:prstGeom>
        </p:spPr>
      </p:pic>
      <p:sp>
        <p:nvSpPr>
          <p:cNvPr id="10" name="TextBox 9"/>
          <p:cNvSpPr txBox="1"/>
          <p:nvPr/>
        </p:nvSpPr>
        <p:spPr>
          <a:xfrm>
            <a:off x="4146176" y="90724"/>
            <a:ext cx="3548536" cy="3139321"/>
          </a:xfrm>
          <a:prstGeom prst="rect">
            <a:avLst/>
          </a:prstGeom>
          <a:noFill/>
        </p:spPr>
        <p:txBody>
          <a:bodyPr wrap="none" rtlCol="0">
            <a:spAutoFit/>
          </a:bodyPr>
          <a:lstStyle/>
          <a:p>
            <a:pPr algn="ctr"/>
            <a:r>
              <a:rPr lang="en-US" sz="6600" b="1" dirty="0" smtClean="0"/>
              <a:t>1979</a:t>
            </a:r>
          </a:p>
          <a:p>
            <a:pPr algn="ctr"/>
            <a:r>
              <a:rPr lang="en-US" sz="6600" b="1" dirty="0" smtClean="0"/>
              <a:t>Cy Young </a:t>
            </a:r>
          </a:p>
          <a:p>
            <a:pPr algn="ctr"/>
            <a:r>
              <a:rPr lang="en-US" sz="6600" b="1" dirty="0" smtClean="0"/>
              <a:t>Winners</a:t>
            </a:r>
            <a:endParaRPr lang="en-US" sz="6600" b="1" dirty="0"/>
          </a:p>
        </p:txBody>
      </p:sp>
    </p:spTree>
    <p:extLst>
      <p:ext uri="{BB962C8B-B14F-4D97-AF65-F5344CB8AC3E}">
        <p14:creationId xmlns:p14="http://schemas.microsoft.com/office/powerpoint/2010/main" val="28052524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6247" y="2074679"/>
            <a:ext cx="5801749" cy="882770"/>
          </a:xfrm>
        </p:spPr>
        <p:txBody>
          <a:bodyPr>
            <a:noAutofit/>
          </a:bodyPr>
          <a:lstStyle/>
          <a:p>
            <a:pPr algn="ctr"/>
            <a:r>
              <a:rPr lang="en-US" sz="6600" b="1" dirty="0" smtClean="0"/>
              <a:t>1979 </a:t>
            </a:r>
            <a:br>
              <a:rPr lang="en-US" sz="6600" b="1" dirty="0" smtClean="0"/>
            </a:br>
            <a:r>
              <a:rPr lang="en-US" sz="6600" b="1" dirty="0" smtClean="0"/>
              <a:t>HR</a:t>
            </a:r>
            <a:br>
              <a:rPr lang="en-US" sz="6600" b="1" dirty="0" smtClean="0"/>
            </a:br>
            <a:r>
              <a:rPr lang="en-US" sz="6600" b="1" dirty="0" smtClean="0"/>
              <a:t>Leaders</a:t>
            </a:r>
            <a:endParaRPr lang="en-US" sz="6600" b="1" dirty="0"/>
          </a:p>
        </p:txBody>
      </p:sp>
      <p:sp>
        <p:nvSpPr>
          <p:cNvPr id="12" name="TextBox 11"/>
          <p:cNvSpPr txBox="1"/>
          <p:nvPr/>
        </p:nvSpPr>
        <p:spPr>
          <a:xfrm>
            <a:off x="7520472" y="6140709"/>
            <a:ext cx="3910469" cy="369332"/>
          </a:xfrm>
          <a:prstGeom prst="rect">
            <a:avLst/>
          </a:prstGeom>
          <a:noFill/>
        </p:spPr>
        <p:txBody>
          <a:bodyPr wrap="square" rtlCol="0">
            <a:spAutoFit/>
          </a:bodyPr>
          <a:lstStyle/>
          <a:p>
            <a:pPr algn="ctr"/>
            <a:r>
              <a:rPr lang="en-US" dirty="0"/>
              <a:t> </a:t>
            </a:r>
          </a:p>
        </p:txBody>
      </p:sp>
      <p:sp>
        <p:nvSpPr>
          <p:cNvPr id="4" name="TextBox 3"/>
          <p:cNvSpPr txBox="1"/>
          <p:nvPr/>
        </p:nvSpPr>
        <p:spPr>
          <a:xfrm>
            <a:off x="7324797" y="6140709"/>
            <a:ext cx="4474303" cy="523220"/>
          </a:xfrm>
          <a:prstGeom prst="rect">
            <a:avLst/>
          </a:prstGeom>
          <a:noFill/>
        </p:spPr>
        <p:txBody>
          <a:bodyPr wrap="none" rtlCol="0">
            <a:spAutoFit/>
          </a:bodyPr>
          <a:lstStyle/>
          <a:p>
            <a:pPr algn="ctr"/>
            <a:r>
              <a:rPr lang="en-US" sz="2800" dirty="0" smtClean="0"/>
              <a:t>Led AL with 45 HR, also 175 K</a:t>
            </a:r>
            <a:endParaRPr lang="en-US" sz="2800" b="1" dirty="0"/>
          </a:p>
        </p:txBody>
      </p:sp>
      <p:sp>
        <p:nvSpPr>
          <p:cNvPr id="7" name="TextBox 6"/>
          <p:cNvSpPr txBox="1"/>
          <p:nvPr/>
        </p:nvSpPr>
        <p:spPr>
          <a:xfrm>
            <a:off x="121396" y="6063765"/>
            <a:ext cx="4374916" cy="523220"/>
          </a:xfrm>
          <a:prstGeom prst="rect">
            <a:avLst/>
          </a:prstGeom>
          <a:noFill/>
        </p:spPr>
        <p:txBody>
          <a:bodyPr wrap="none" rtlCol="0">
            <a:spAutoFit/>
          </a:bodyPr>
          <a:lstStyle/>
          <a:p>
            <a:r>
              <a:rPr lang="en-US" sz="2800" dirty="0" smtClean="0"/>
              <a:t>Led NL with 48 HR and 131 K</a:t>
            </a:r>
            <a:endParaRPr lang="en-US" sz="2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635" y="331617"/>
            <a:ext cx="3734439" cy="549675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1858" y="331617"/>
            <a:ext cx="3999083" cy="5652758"/>
          </a:xfrm>
          <a:prstGeom prst="rect">
            <a:avLst/>
          </a:prstGeom>
        </p:spPr>
      </p:pic>
    </p:spTree>
    <p:extLst>
      <p:ext uri="{BB962C8B-B14F-4D97-AF65-F5344CB8AC3E}">
        <p14:creationId xmlns:p14="http://schemas.microsoft.com/office/powerpoint/2010/main" val="29898184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598" y="5081954"/>
            <a:ext cx="10515600" cy="1026238"/>
          </a:xfrm>
        </p:spPr>
        <p:txBody>
          <a:bodyPr/>
          <a:lstStyle/>
          <a:p>
            <a:pPr algn="ctr"/>
            <a:r>
              <a:rPr lang="en-US" dirty="0" smtClean="0"/>
              <a:t>7</a:t>
            </a:r>
            <a:r>
              <a:rPr lang="en-US" baseline="30000" dirty="0" smtClean="0"/>
              <a:t>th</a:t>
            </a:r>
            <a:r>
              <a:rPr lang="en-US" dirty="0" smtClean="0"/>
              <a:t> Inning Stretch</a:t>
            </a:r>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9" y="539496"/>
            <a:ext cx="11473839" cy="4187952"/>
          </a:xfrm>
          <a:prstGeom prst="rect">
            <a:avLst/>
          </a:prstGeom>
        </p:spPr>
      </p:pic>
      <p:sp>
        <p:nvSpPr>
          <p:cNvPr id="11" name="Rectangle 10"/>
          <p:cNvSpPr/>
          <p:nvPr/>
        </p:nvSpPr>
        <p:spPr>
          <a:xfrm>
            <a:off x="5405628" y="809434"/>
            <a:ext cx="548640" cy="9187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264664" y="809434"/>
            <a:ext cx="548640" cy="9187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272272" y="809434"/>
            <a:ext cx="548640" cy="9187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559832" y="790280"/>
            <a:ext cx="1166080" cy="1038519"/>
          </a:xfrm>
          <a:prstGeom prst="rect">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84925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4686" y="79671"/>
            <a:ext cx="6237961" cy="2276856"/>
          </a:xfrm>
          <a:prstGeom prst="rect">
            <a:avLst/>
          </a:prstGeom>
        </p:spPr>
      </p:pic>
      <p:sp>
        <p:nvSpPr>
          <p:cNvPr id="11" name="Rectangle 10"/>
          <p:cNvSpPr/>
          <p:nvPr/>
        </p:nvSpPr>
        <p:spPr>
          <a:xfrm>
            <a:off x="6190466" y="173737"/>
            <a:ext cx="5486400" cy="61264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190466" y="3831336"/>
            <a:ext cx="5422138" cy="1005459"/>
          </a:xfrm>
        </p:spPr>
        <p:txBody>
          <a:bodyPr>
            <a:normAutofit fontScale="90000"/>
          </a:bodyPr>
          <a:lstStyle/>
          <a:p>
            <a:pPr algn="ctr"/>
            <a:r>
              <a:rPr lang="en-US" dirty="0" smtClean="0"/>
              <a:t>“Take Me Out to the Ballgame”</a:t>
            </a:r>
            <a:endParaRPr lang="en-US" dirty="0"/>
          </a:p>
        </p:txBody>
      </p:sp>
      <p:sp>
        <p:nvSpPr>
          <p:cNvPr id="4" name="TextBox 3"/>
          <p:cNvSpPr txBox="1"/>
          <p:nvPr/>
        </p:nvSpPr>
        <p:spPr>
          <a:xfrm>
            <a:off x="6291072" y="5404104"/>
            <a:ext cx="5087803" cy="646331"/>
          </a:xfrm>
          <a:prstGeom prst="rect">
            <a:avLst/>
          </a:prstGeom>
          <a:noFill/>
        </p:spPr>
        <p:txBody>
          <a:bodyPr wrap="none" rtlCol="0">
            <a:spAutoFit/>
          </a:bodyPr>
          <a:lstStyle/>
          <a:p>
            <a:endParaRPr lang="en-US" dirty="0" smtClean="0"/>
          </a:p>
          <a:p>
            <a:r>
              <a:rPr lang="en-US" dirty="0">
                <a:hlinkClick r:id="rId4"/>
              </a:rPr>
              <a:t>https://www.youtube.com/watch?v=HnHV5FaqvEs</a:t>
            </a:r>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173764"/>
            <a:ext cx="6291072" cy="4711668"/>
          </a:xfrm>
          <a:prstGeom prst="rect">
            <a:avLst/>
          </a:prstGeom>
        </p:spPr>
      </p:pic>
    </p:spTree>
    <p:extLst>
      <p:ext uri="{BB962C8B-B14F-4D97-AF65-F5344CB8AC3E}">
        <p14:creationId xmlns:p14="http://schemas.microsoft.com/office/powerpoint/2010/main" val="8442013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3027" y="5239512"/>
            <a:ext cx="10222738" cy="1005459"/>
          </a:xfrm>
        </p:spPr>
        <p:txBody>
          <a:bodyPr>
            <a:normAutofit/>
          </a:bodyPr>
          <a:lstStyle/>
          <a:p>
            <a:pPr algn="ctr"/>
            <a:r>
              <a:rPr lang="en-US" dirty="0" smtClean="0"/>
              <a:t>“Deep in the Heart of Texas”</a:t>
            </a:r>
            <a:endParaRPr lang="en-US" dirty="0"/>
          </a:p>
        </p:txBody>
      </p:sp>
      <p:sp>
        <p:nvSpPr>
          <p:cNvPr id="4" name="TextBox 3"/>
          <p:cNvSpPr txBox="1"/>
          <p:nvPr/>
        </p:nvSpPr>
        <p:spPr>
          <a:xfrm>
            <a:off x="3186211" y="6108192"/>
            <a:ext cx="4950842" cy="646331"/>
          </a:xfrm>
          <a:prstGeom prst="rect">
            <a:avLst/>
          </a:prstGeom>
          <a:noFill/>
        </p:spPr>
        <p:txBody>
          <a:bodyPr wrap="none" rtlCol="0">
            <a:spAutoFit/>
          </a:bodyPr>
          <a:lstStyle/>
          <a:p>
            <a:endParaRPr lang="en-US" dirty="0" smtClean="0"/>
          </a:p>
          <a:p>
            <a:r>
              <a:rPr lang="en-US" dirty="0">
                <a:hlinkClick r:id="rId3"/>
              </a:rPr>
              <a:t>https://www.youtube.com/watch?v=VGF4ibgcHQE</a:t>
            </a: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1528" y="0"/>
            <a:ext cx="7936519" cy="5291013"/>
          </a:xfrm>
          <a:prstGeom prst="rect">
            <a:avLst/>
          </a:prstGeom>
        </p:spPr>
      </p:pic>
    </p:spTree>
    <p:extLst>
      <p:ext uri="{BB962C8B-B14F-4D97-AF65-F5344CB8AC3E}">
        <p14:creationId xmlns:p14="http://schemas.microsoft.com/office/powerpoint/2010/main" val="24694322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3027" y="5239512"/>
            <a:ext cx="10222738" cy="1005459"/>
          </a:xfrm>
        </p:spPr>
        <p:txBody>
          <a:bodyPr>
            <a:normAutofit/>
          </a:bodyPr>
          <a:lstStyle/>
          <a:p>
            <a:pPr algn="ctr"/>
            <a:r>
              <a:rPr lang="en-US" dirty="0" smtClean="0"/>
              <a:t>The Chicken Dance !</a:t>
            </a:r>
            <a:endParaRPr lang="en-US" dirty="0"/>
          </a:p>
        </p:txBody>
      </p:sp>
      <p:sp>
        <p:nvSpPr>
          <p:cNvPr id="4" name="TextBox 3"/>
          <p:cNvSpPr txBox="1"/>
          <p:nvPr/>
        </p:nvSpPr>
        <p:spPr>
          <a:xfrm>
            <a:off x="3066636" y="5921805"/>
            <a:ext cx="4986301" cy="646331"/>
          </a:xfrm>
          <a:prstGeom prst="rect">
            <a:avLst/>
          </a:prstGeom>
          <a:noFill/>
        </p:spPr>
        <p:txBody>
          <a:bodyPr wrap="none" rtlCol="0">
            <a:spAutoFit/>
          </a:bodyPr>
          <a:lstStyle/>
          <a:p>
            <a:endParaRPr lang="en-US" dirty="0" smtClean="0"/>
          </a:p>
          <a:p>
            <a:r>
              <a:rPr lang="en-US" dirty="0">
                <a:hlinkClick r:id="rId3"/>
              </a:rPr>
              <a:t>https://www.youtube.com/watch?v=WZJAIkmT3Rg</a:t>
            </a: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1528" y="0"/>
            <a:ext cx="7936519" cy="5291013"/>
          </a:xfrm>
          <a:prstGeom prst="rect">
            <a:avLst/>
          </a:prstGeom>
        </p:spPr>
      </p:pic>
    </p:spTree>
    <p:extLst>
      <p:ext uri="{BB962C8B-B14F-4D97-AF65-F5344CB8AC3E}">
        <p14:creationId xmlns:p14="http://schemas.microsoft.com/office/powerpoint/2010/main" val="18996283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7633" y="330522"/>
            <a:ext cx="5051593" cy="839949"/>
          </a:xfrm>
        </p:spPr>
        <p:txBody>
          <a:bodyPr>
            <a:normAutofit fontScale="90000"/>
          </a:bodyPr>
          <a:lstStyle/>
          <a:p>
            <a:pPr algn="ctr"/>
            <a:r>
              <a:rPr lang="en-US" sz="6000" b="1" dirty="0" smtClean="0"/>
              <a:t>¡ </a:t>
            </a:r>
            <a:r>
              <a:rPr lang="en-US" sz="6000" b="1" dirty="0" err="1" smtClean="0"/>
              <a:t>Música</a:t>
            </a:r>
            <a:r>
              <a:rPr lang="en-US" sz="6000" b="1" dirty="0" smtClean="0"/>
              <a:t> al </a:t>
            </a:r>
            <a:r>
              <a:rPr lang="en-US" sz="6000" b="1" dirty="0" err="1" smtClean="0"/>
              <a:t>estadio</a:t>
            </a:r>
            <a:r>
              <a:rPr lang="en-US" sz="6000" b="1" dirty="0" smtClean="0"/>
              <a:t> !</a:t>
            </a:r>
            <a:endParaRPr lang="en-US" sz="6000" b="1" dirty="0"/>
          </a:p>
        </p:txBody>
      </p:sp>
      <p:sp>
        <p:nvSpPr>
          <p:cNvPr id="11" name="TextBox 10"/>
          <p:cNvSpPr txBox="1"/>
          <p:nvPr/>
        </p:nvSpPr>
        <p:spPr>
          <a:xfrm>
            <a:off x="3361945" y="5751576"/>
            <a:ext cx="5141976" cy="369332"/>
          </a:xfrm>
          <a:prstGeom prst="rect">
            <a:avLst/>
          </a:prstGeom>
          <a:noFill/>
        </p:spPr>
        <p:txBody>
          <a:bodyPr wrap="square" rtlCol="0">
            <a:spAutoFit/>
          </a:bodyPr>
          <a:lstStyle/>
          <a:p>
            <a:r>
              <a:rPr lang="en-US" dirty="0" smtClean="0"/>
              <a:t>  </a:t>
            </a:r>
            <a:endParaRPr lang="en-US" dirty="0"/>
          </a:p>
        </p:txBody>
      </p:sp>
      <p:sp>
        <p:nvSpPr>
          <p:cNvPr id="3" name="TextBox 2"/>
          <p:cNvSpPr txBox="1"/>
          <p:nvPr/>
        </p:nvSpPr>
        <p:spPr>
          <a:xfrm>
            <a:off x="9061555" y="1706772"/>
            <a:ext cx="3006620" cy="4524315"/>
          </a:xfrm>
          <a:prstGeom prst="rect">
            <a:avLst/>
          </a:prstGeom>
          <a:noFill/>
        </p:spPr>
        <p:txBody>
          <a:bodyPr wrap="square" rtlCol="0">
            <a:spAutoFit/>
          </a:bodyPr>
          <a:lstStyle/>
          <a:p>
            <a:pPr algn="ctr"/>
            <a:r>
              <a:rPr lang="en-US" sz="3200" dirty="0" smtClean="0"/>
              <a:t>It can get very</a:t>
            </a:r>
          </a:p>
          <a:p>
            <a:pPr algn="ctr"/>
            <a:r>
              <a:rPr lang="en-US" sz="3200" dirty="0" smtClean="0"/>
              <a:t>loud at the:</a:t>
            </a:r>
          </a:p>
          <a:p>
            <a:pPr algn="ctr"/>
            <a:endParaRPr lang="en-US" sz="3200" dirty="0"/>
          </a:p>
          <a:p>
            <a:pPr algn="ctr"/>
            <a:r>
              <a:rPr lang="en-US" sz="3200" b="1" dirty="0" err="1" smtClean="0"/>
              <a:t>Estadio</a:t>
            </a:r>
            <a:endParaRPr lang="en-US" sz="3200" b="1" dirty="0" smtClean="0"/>
          </a:p>
          <a:p>
            <a:pPr algn="ctr"/>
            <a:endParaRPr lang="en-US" sz="3200" dirty="0" smtClean="0"/>
          </a:p>
          <a:p>
            <a:pPr algn="ctr"/>
            <a:r>
              <a:rPr lang="en-US" sz="3200" dirty="0" smtClean="0"/>
              <a:t>in</a:t>
            </a:r>
          </a:p>
          <a:p>
            <a:pPr algn="ctr"/>
            <a:endParaRPr lang="en-US" sz="3200" dirty="0"/>
          </a:p>
          <a:p>
            <a:pPr algn="ctr"/>
            <a:r>
              <a:rPr lang="en-US" sz="3200" b="1" dirty="0" smtClean="0"/>
              <a:t>Guantánamo,</a:t>
            </a:r>
          </a:p>
          <a:p>
            <a:pPr algn="ctr"/>
            <a:r>
              <a:rPr lang="en-US" sz="3200" b="1" dirty="0" smtClean="0"/>
              <a:t>Cuba</a:t>
            </a:r>
            <a:endParaRPr lang="en-US" sz="3200" b="1" dirty="0"/>
          </a:p>
        </p:txBody>
      </p:sp>
      <p:sp>
        <p:nvSpPr>
          <p:cNvPr id="6" name="TextBox 5"/>
          <p:cNvSpPr txBox="1"/>
          <p:nvPr/>
        </p:nvSpPr>
        <p:spPr>
          <a:xfrm>
            <a:off x="722162" y="5872229"/>
            <a:ext cx="3484608" cy="523220"/>
          </a:xfrm>
          <a:prstGeom prst="rect">
            <a:avLst/>
          </a:prstGeom>
          <a:noFill/>
        </p:spPr>
        <p:txBody>
          <a:bodyPr wrap="none" rtlCol="0">
            <a:spAutoFit/>
          </a:bodyPr>
          <a:lstStyle/>
          <a:p>
            <a:r>
              <a:rPr lang="en-US" sz="2800" dirty="0" smtClean="0"/>
              <a:t>Sing – </a:t>
            </a:r>
            <a:r>
              <a:rPr lang="en-US" sz="2800" i="1" dirty="0" err="1" smtClean="0"/>
              <a:t>Guantanamera</a:t>
            </a:r>
            <a:r>
              <a:rPr lang="en-US" sz="2800" dirty="0" smtClean="0"/>
              <a:t> </a:t>
            </a:r>
            <a:r>
              <a:rPr lang="en-US" sz="2800" dirty="0"/>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4" y="-1"/>
            <a:ext cx="8648701" cy="5569764"/>
          </a:xfrm>
          <a:prstGeom prst="rect">
            <a:avLst/>
          </a:prstGeom>
        </p:spPr>
      </p:pic>
      <p:sp>
        <p:nvSpPr>
          <p:cNvPr id="5" name="TextBox 4"/>
          <p:cNvSpPr txBox="1"/>
          <p:nvPr/>
        </p:nvSpPr>
        <p:spPr>
          <a:xfrm>
            <a:off x="4400550" y="5738645"/>
            <a:ext cx="4828373" cy="646331"/>
          </a:xfrm>
          <a:prstGeom prst="rect">
            <a:avLst/>
          </a:prstGeom>
          <a:noFill/>
        </p:spPr>
        <p:txBody>
          <a:bodyPr wrap="none" rtlCol="0">
            <a:spAutoFit/>
          </a:bodyPr>
          <a:lstStyle/>
          <a:p>
            <a:endParaRPr lang="en-US" dirty="0" smtClean="0"/>
          </a:p>
          <a:p>
            <a:r>
              <a:rPr lang="en-US" dirty="0">
                <a:hlinkClick r:id="rId4"/>
              </a:rPr>
              <a:t>https://www.youtube.com/watch?v=zUs8PIJ2en8</a:t>
            </a:r>
            <a:endParaRPr lang="en-US" dirty="0"/>
          </a:p>
        </p:txBody>
      </p:sp>
    </p:spTree>
    <p:extLst>
      <p:ext uri="{BB962C8B-B14F-4D97-AF65-F5344CB8AC3E}">
        <p14:creationId xmlns:p14="http://schemas.microsoft.com/office/powerpoint/2010/main" val="23396542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3076" y="791156"/>
            <a:ext cx="6617725" cy="886408"/>
          </a:xfrm>
        </p:spPr>
        <p:txBody>
          <a:bodyPr>
            <a:normAutofit fontScale="90000"/>
          </a:bodyPr>
          <a:lstStyle/>
          <a:p>
            <a:pPr algn="ctr"/>
            <a:r>
              <a:rPr lang="en-US" sz="6000" b="1" dirty="0" smtClean="0"/>
              <a:t>1979</a:t>
            </a:r>
            <a:br>
              <a:rPr lang="en-US" sz="6000" b="1" dirty="0" smtClean="0"/>
            </a:br>
            <a:r>
              <a:rPr lang="en-US" sz="6000" b="1" dirty="0" smtClean="0"/>
              <a:t> N.L.</a:t>
            </a:r>
            <a:endParaRPr lang="en-US" sz="6000" b="1" dirty="0"/>
          </a:p>
        </p:txBody>
      </p:sp>
      <p:sp>
        <p:nvSpPr>
          <p:cNvPr id="11" name="TextBox 10"/>
          <p:cNvSpPr txBox="1"/>
          <p:nvPr/>
        </p:nvSpPr>
        <p:spPr>
          <a:xfrm>
            <a:off x="10478278" y="1492898"/>
            <a:ext cx="184731" cy="369332"/>
          </a:xfrm>
          <a:prstGeom prst="rect">
            <a:avLst/>
          </a:prstGeom>
          <a:noFill/>
        </p:spPr>
        <p:txBody>
          <a:bodyPr wrap="none" rtlCol="0">
            <a:spAutoFit/>
          </a:bodyPr>
          <a:lstStyle/>
          <a:p>
            <a:endParaRPr lang="en-US"/>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33" y="2443570"/>
            <a:ext cx="5616867" cy="441443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3047" y="-20980"/>
            <a:ext cx="2344366" cy="3239164"/>
          </a:xfrm>
          <a:prstGeom prst="rect">
            <a:avLst/>
          </a:prstGeom>
        </p:spPr>
      </p:pic>
      <p:pic>
        <p:nvPicPr>
          <p:cNvPr id="4" name="Picture 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8641" y="2468720"/>
            <a:ext cx="5738578" cy="438928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74724" y="661382"/>
            <a:ext cx="3212096" cy="2190750"/>
          </a:xfrm>
          <a:prstGeom prst="rect">
            <a:avLst/>
          </a:prstGeom>
        </p:spPr>
      </p:pic>
    </p:spTree>
    <p:extLst>
      <p:ext uri="{BB962C8B-B14F-4D97-AF65-F5344CB8AC3E}">
        <p14:creationId xmlns:p14="http://schemas.microsoft.com/office/powerpoint/2010/main" val="15782872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894" y="585467"/>
            <a:ext cx="2412140" cy="886408"/>
          </a:xfrm>
        </p:spPr>
        <p:txBody>
          <a:bodyPr>
            <a:normAutofit fontScale="90000"/>
          </a:bodyPr>
          <a:lstStyle/>
          <a:p>
            <a:pPr algn="ctr"/>
            <a:r>
              <a:rPr lang="en-US" sz="6000" b="1" dirty="0" smtClean="0"/>
              <a:t>1979 A.L.</a:t>
            </a:r>
            <a:endParaRPr lang="en-US" sz="6000" b="1" dirty="0"/>
          </a:p>
        </p:txBody>
      </p:sp>
      <p:sp>
        <p:nvSpPr>
          <p:cNvPr id="11" name="TextBox 10"/>
          <p:cNvSpPr txBox="1"/>
          <p:nvPr/>
        </p:nvSpPr>
        <p:spPr>
          <a:xfrm>
            <a:off x="10478278" y="1492898"/>
            <a:ext cx="184731" cy="369332"/>
          </a:xfrm>
          <a:prstGeom prst="rect">
            <a:avLst/>
          </a:prstGeom>
          <a:noFill/>
        </p:spPr>
        <p:txBody>
          <a:bodyPr wrap="none" rtlCol="0">
            <a:spAutoFit/>
          </a:bodyPr>
          <a:lstStyle/>
          <a:p>
            <a:endParaRPr lang="en-US"/>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499" y="1867380"/>
            <a:ext cx="5786935" cy="490667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1975" y="108197"/>
            <a:ext cx="2943997" cy="2386433"/>
          </a:xfrm>
          <a:prstGeom prst="rect">
            <a:avLst/>
          </a:prstGeom>
        </p:spPr>
      </p:pic>
      <p:pic>
        <p:nvPicPr>
          <p:cNvPr id="4" name="Picture 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800" y="1844799"/>
            <a:ext cx="5531174" cy="4929252"/>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00883" y="-2"/>
            <a:ext cx="2607712" cy="2602829"/>
          </a:xfrm>
          <a:prstGeom prst="rect">
            <a:avLst/>
          </a:prstGeom>
        </p:spPr>
      </p:pic>
    </p:spTree>
    <p:extLst>
      <p:ext uri="{BB962C8B-B14F-4D97-AF65-F5344CB8AC3E}">
        <p14:creationId xmlns:p14="http://schemas.microsoft.com/office/powerpoint/2010/main" val="30956134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96" y="0"/>
            <a:ext cx="10515600" cy="886408"/>
          </a:xfrm>
        </p:spPr>
        <p:txBody>
          <a:bodyPr>
            <a:normAutofit fontScale="90000"/>
          </a:bodyPr>
          <a:lstStyle/>
          <a:p>
            <a:pPr algn="ctr"/>
            <a:r>
              <a:rPr lang="en-US" sz="6000" b="1" dirty="0" smtClean="0"/>
              <a:t>1979 League Championships</a:t>
            </a:r>
            <a:endParaRPr lang="en-US" sz="6000" b="1" dirty="0"/>
          </a:p>
        </p:txBody>
      </p:sp>
      <p:sp>
        <p:nvSpPr>
          <p:cNvPr id="11" name="TextBox 10"/>
          <p:cNvSpPr txBox="1"/>
          <p:nvPr/>
        </p:nvSpPr>
        <p:spPr>
          <a:xfrm>
            <a:off x="10478278" y="1492898"/>
            <a:ext cx="184731" cy="369332"/>
          </a:xfrm>
          <a:prstGeom prst="rect">
            <a:avLst/>
          </a:prstGeom>
          <a:noFill/>
        </p:spPr>
        <p:txBody>
          <a:bodyPr wrap="none" rtlCol="0">
            <a:spAutoFit/>
          </a:bodyPr>
          <a:lstStyle/>
          <a:p>
            <a:endParaRPr lang="en-US"/>
          </a:p>
        </p:txBody>
      </p:sp>
      <p:sp>
        <p:nvSpPr>
          <p:cNvPr id="4" name="TextBox 3"/>
          <p:cNvSpPr txBox="1"/>
          <p:nvPr/>
        </p:nvSpPr>
        <p:spPr>
          <a:xfrm>
            <a:off x="519596" y="2129464"/>
            <a:ext cx="11588814" cy="800219"/>
          </a:xfrm>
          <a:prstGeom prst="rect">
            <a:avLst/>
          </a:prstGeom>
          <a:noFill/>
        </p:spPr>
        <p:txBody>
          <a:bodyPr wrap="none" rtlCol="0">
            <a:spAutoFit/>
          </a:bodyPr>
          <a:lstStyle/>
          <a:p>
            <a:r>
              <a:rPr lang="en-US" sz="2800" dirty="0" smtClean="0"/>
              <a:t>In the NL, the Pirates swept the Cincinnati Reds, winning the first three games.</a:t>
            </a:r>
            <a:endParaRPr lang="en-US" sz="2800" dirty="0"/>
          </a:p>
          <a:p>
            <a:endParaRPr lang="en-US" dirty="0"/>
          </a:p>
        </p:txBody>
      </p:sp>
      <p:sp>
        <p:nvSpPr>
          <p:cNvPr id="5" name="TextBox 4"/>
          <p:cNvSpPr txBox="1"/>
          <p:nvPr/>
        </p:nvSpPr>
        <p:spPr>
          <a:xfrm>
            <a:off x="3723981" y="1039731"/>
            <a:ext cx="3613553" cy="646331"/>
          </a:xfrm>
          <a:prstGeom prst="rect">
            <a:avLst/>
          </a:prstGeom>
          <a:noFill/>
        </p:spPr>
        <p:txBody>
          <a:bodyPr wrap="none" rtlCol="0">
            <a:spAutoFit/>
          </a:bodyPr>
          <a:lstStyle/>
          <a:p>
            <a:r>
              <a:rPr lang="en-US" sz="3600" dirty="0" smtClean="0"/>
              <a:t>Best 3-of-5 format</a:t>
            </a:r>
            <a:endParaRPr lang="en-US" sz="3600" dirty="0"/>
          </a:p>
        </p:txBody>
      </p:sp>
      <p:sp>
        <p:nvSpPr>
          <p:cNvPr id="7" name="TextBox 6"/>
          <p:cNvSpPr txBox="1"/>
          <p:nvPr/>
        </p:nvSpPr>
        <p:spPr>
          <a:xfrm>
            <a:off x="519596" y="3286222"/>
            <a:ext cx="11170959" cy="954107"/>
          </a:xfrm>
          <a:prstGeom prst="rect">
            <a:avLst/>
          </a:prstGeom>
          <a:noFill/>
        </p:spPr>
        <p:txBody>
          <a:bodyPr wrap="square" rtlCol="0">
            <a:spAutoFit/>
          </a:bodyPr>
          <a:lstStyle/>
          <a:p>
            <a:r>
              <a:rPr lang="en-US" sz="2800" dirty="0" smtClean="0"/>
              <a:t>The California Angels made their first playoff appearance in franchise history.</a:t>
            </a:r>
            <a:endParaRPr lang="en-US" sz="2800" dirty="0"/>
          </a:p>
        </p:txBody>
      </p:sp>
      <p:sp>
        <p:nvSpPr>
          <p:cNvPr id="8" name="TextBox 7"/>
          <p:cNvSpPr txBox="1"/>
          <p:nvPr/>
        </p:nvSpPr>
        <p:spPr>
          <a:xfrm>
            <a:off x="519596" y="4728920"/>
            <a:ext cx="10885823" cy="954107"/>
          </a:xfrm>
          <a:prstGeom prst="rect">
            <a:avLst/>
          </a:prstGeom>
          <a:noFill/>
        </p:spPr>
        <p:txBody>
          <a:bodyPr wrap="square" rtlCol="0">
            <a:spAutoFit/>
          </a:bodyPr>
          <a:lstStyle/>
          <a:p>
            <a:r>
              <a:rPr lang="en-US" sz="2800" dirty="0" smtClean="0"/>
              <a:t>The Orioles proved to be too strong for the Angels, and Baltimore clinched the AL pennant by winning three of the first four games.</a:t>
            </a:r>
            <a:endParaRPr lang="en-US" sz="2800" dirty="0"/>
          </a:p>
        </p:txBody>
      </p:sp>
    </p:spTree>
    <p:extLst>
      <p:ext uri="{BB962C8B-B14F-4D97-AF65-F5344CB8AC3E}">
        <p14:creationId xmlns:p14="http://schemas.microsoft.com/office/powerpoint/2010/main" val="347999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2025" y="0"/>
            <a:ext cx="7273466" cy="1569660"/>
          </a:xfrm>
          <a:prstGeom prst="rect">
            <a:avLst/>
          </a:prstGeom>
          <a:noFill/>
        </p:spPr>
        <p:txBody>
          <a:bodyPr wrap="none" rtlCol="0">
            <a:spAutoFit/>
          </a:bodyPr>
          <a:lstStyle/>
          <a:p>
            <a:r>
              <a:rPr lang="en-US" sz="9600" b="1" dirty="0" smtClean="0"/>
              <a:t>1979 - History</a:t>
            </a:r>
            <a:endParaRPr lang="en-US" sz="96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4539" y="1383175"/>
            <a:ext cx="6086364" cy="5318322"/>
          </a:xfrm>
          <a:prstGeom prst="rect">
            <a:avLst/>
          </a:prstGeom>
        </p:spPr>
      </p:pic>
    </p:spTree>
    <p:extLst>
      <p:ext uri="{BB962C8B-B14F-4D97-AF65-F5344CB8AC3E}">
        <p14:creationId xmlns:p14="http://schemas.microsoft.com/office/powerpoint/2010/main" val="11653257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377" y="71826"/>
            <a:ext cx="10515600" cy="1325563"/>
          </a:xfrm>
        </p:spPr>
        <p:txBody>
          <a:bodyPr>
            <a:normAutofit/>
          </a:bodyPr>
          <a:lstStyle/>
          <a:p>
            <a:pPr algn="ctr"/>
            <a:r>
              <a:rPr lang="en-US" sz="6000" b="1" dirty="0" smtClean="0"/>
              <a:t>1979 </a:t>
            </a:r>
            <a:r>
              <a:rPr lang="en-US" sz="6000" b="1" dirty="0"/>
              <a:t>World Series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914" y="1670871"/>
            <a:ext cx="4447174" cy="333538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0439" y="1126814"/>
            <a:ext cx="3201535" cy="4423496"/>
          </a:xfrm>
          <a:prstGeom prst="rect">
            <a:avLst/>
          </a:prstGeom>
        </p:spPr>
      </p:pic>
      <p:sp>
        <p:nvSpPr>
          <p:cNvPr id="5" name="TextBox 4"/>
          <p:cNvSpPr txBox="1"/>
          <p:nvPr/>
        </p:nvSpPr>
        <p:spPr>
          <a:xfrm>
            <a:off x="5604388" y="2273520"/>
            <a:ext cx="1360694" cy="1200329"/>
          </a:xfrm>
          <a:prstGeom prst="rect">
            <a:avLst/>
          </a:prstGeom>
          <a:noFill/>
        </p:spPr>
        <p:txBody>
          <a:bodyPr wrap="none" rtlCol="0">
            <a:spAutoFit/>
          </a:bodyPr>
          <a:lstStyle/>
          <a:p>
            <a:r>
              <a:rPr lang="en-US" sz="7200" dirty="0" smtClean="0"/>
              <a:t>VS.</a:t>
            </a:r>
            <a:endParaRPr lang="en-US" sz="7200" dirty="0"/>
          </a:p>
        </p:txBody>
      </p:sp>
    </p:spTree>
    <p:extLst>
      <p:ext uri="{BB962C8B-B14F-4D97-AF65-F5344CB8AC3E}">
        <p14:creationId xmlns:p14="http://schemas.microsoft.com/office/powerpoint/2010/main" val="20769757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28176" y="504249"/>
            <a:ext cx="1780809" cy="1446550"/>
          </a:xfrm>
          <a:prstGeom prst="rect">
            <a:avLst/>
          </a:prstGeom>
          <a:noFill/>
        </p:spPr>
        <p:txBody>
          <a:bodyPr wrap="none" rtlCol="0">
            <a:spAutoFit/>
          </a:bodyPr>
          <a:lstStyle/>
          <a:p>
            <a:pPr algn="ctr"/>
            <a:r>
              <a:rPr lang="en-US" sz="4400" b="1" dirty="0" smtClean="0"/>
              <a:t>Pirates</a:t>
            </a:r>
          </a:p>
          <a:p>
            <a:pPr algn="ctr"/>
            <a:r>
              <a:rPr lang="en-US" sz="4400" b="1" dirty="0" smtClean="0"/>
              <a:t>Stars</a:t>
            </a:r>
            <a:endParaRPr lang="en-US" sz="44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003" y="0"/>
            <a:ext cx="2669146" cy="369685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003" y="3312830"/>
            <a:ext cx="2582944" cy="359385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5149" y="-14696"/>
            <a:ext cx="2681824" cy="3711553"/>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44589" y="3312830"/>
            <a:ext cx="2582944" cy="3683278"/>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12616" y="-14696"/>
            <a:ext cx="2533504" cy="3536669"/>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63175" y="3461965"/>
            <a:ext cx="2547029" cy="3534143"/>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72954" y="2384982"/>
            <a:ext cx="3030321" cy="4269998"/>
          </a:xfrm>
          <a:prstGeom prst="rect">
            <a:avLst/>
          </a:prstGeom>
        </p:spPr>
      </p:pic>
    </p:spTree>
    <p:extLst>
      <p:ext uri="{BB962C8B-B14F-4D97-AF65-F5344CB8AC3E}">
        <p14:creationId xmlns:p14="http://schemas.microsoft.com/office/powerpoint/2010/main" val="32972147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5724" y="3325176"/>
            <a:ext cx="2504173" cy="353282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5068" y="17480"/>
            <a:ext cx="2606283" cy="3754913"/>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8140" y="0"/>
            <a:ext cx="2804330" cy="3926062"/>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4061" y="3325176"/>
            <a:ext cx="2443689" cy="3532824"/>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34499" y="17480"/>
            <a:ext cx="2536511" cy="3503687"/>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57762" y="3112813"/>
            <a:ext cx="2629393" cy="3745187"/>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93830" y="3502835"/>
            <a:ext cx="2402298" cy="3355165"/>
          </a:xfrm>
          <a:prstGeom prst="rect">
            <a:avLst/>
          </a:prstGeom>
        </p:spPr>
      </p:pic>
      <p:sp>
        <p:nvSpPr>
          <p:cNvPr id="17" name="TextBox 16"/>
          <p:cNvSpPr txBox="1"/>
          <p:nvPr/>
        </p:nvSpPr>
        <p:spPr>
          <a:xfrm>
            <a:off x="9268626" y="535021"/>
            <a:ext cx="2234907" cy="2031325"/>
          </a:xfrm>
          <a:prstGeom prst="rect">
            <a:avLst/>
          </a:prstGeom>
          <a:noFill/>
        </p:spPr>
        <p:txBody>
          <a:bodyPr wrap="none" rtlCol="0">
            <a:spAutoFit/>
          </a:bodyPr>
          <a:lstStyle/>
          <a:p>
            <a:pPr algn="ctr"/>
            <a:r>
              <a:rPr lang="en-US" sz="5400" b="1" dirty="0" smtClean="0"/>
              <a:t>Key</a:t>
            </a:r>
          </a:p>
          <a:p>
            <a:pPr algn="ctr"/>
            <a:r>
              <a:rPr lang="en-US" sz="5400" b="1" dirty="0" smtClean="0"/>
              <a:t>Orioles</a:t>
            </a:r>
          </a:p>
          <a:p>
            <a:endParaRPr lang="en-US" dirty="0"/>
          </a:p>
        </p:txBody>
      </p:sp>
    </p:spTree>
    <p:extLst>
      <p:ext uri="{BB962C8B-B14F-4D97-AF65-F5344CB8AC3E}">
        <p14:creationId xmlns:p14="http://schemas.microsoft.com/office/powerpoint/2010/main" val="1888372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712602" y="182944"/>
            <a:ext cx="8395440" cy="923330"/>
          </a:xfrm>
          <a:prstGeom prst="rect">
            <a:avLst/>
          </a:prstGeom>
          <a:noFill/>
        </p:spPr>
        <p:txBody>
          <a:bodyPr wrap="none" rtlCol="0">
            <a:spAutoFit/>
          </a:bodyPr>
          <a:lstStyle/>
          <a:p>
            <a:pPr algn="ctr"/>
            <a:r>
              <a:rPr lang="en-US" sz="5400" b="1" dirty="0"/>
              <a:t>1979 World Series Highlights</a:t>
            </a:r>
          </a:p>
        </p:txBody>
      </p:sp>
      <p:sp>
        <p:nvSpPr>
          <p:cNvPr id="12" name="TextBox 11"/>
          <p:cNvSpPr txBox="1"/>
          <p:nvPr/>
        </p:nvSpPr>
        <p:spPr>
          <a:xfrm>
            <a:off x="6018245" y="2463282"/>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xmlns="" id="{9DB719A7-F00D-A023-7FB1-4A3F49BFBB3D}"/>
              </a:ext>
            </a:extLst>
          </p:cNvPr>
          <p:cNvSpPr txBox="1"/>
          <p:nvPr/>
        </p:nvSpPr>
        <p:spPr>
          <a:xfrm>
            <a:off x="7564582" y="1485900"/>
            <a:ext cx="3896591" cy="5262979"/>
          </a:xfrm>
          <a:prstGeom prst="rect">
            <a:avLst/>
          </a:prstGeom>
          <a:noFill/>
        </p:spPr>
        <p:txBody>
          <a:bodyPr wrap="square" rtlCol="0">
            <a:spAutoFit/>
          </a:bodyPr>
          <a:lstStyle/>
          <a:p>
            <a:r>
              <a:rPr lang="en-US" sz="2000" dirty="0"/>
              <a:t>Memorial Stadium, Baltimore</a:t>
            </a:r>
          </a:p>
          <a:p>
            <a:endParaRPr lang="en-US" sz="2000" dirty="0"/>
          </a:p>
          <a:p>
            <a:r>
              <a:rPr lang="en-US" sz="2000" b="1" dirty="0"/>
              <a:t>Game 1 – October 10, 1979</a:t>
            </a:r>
          </a:p>
          <a:p>
            <a:endParaRPr lang="en-US" sz="2000" dirty="0"/>
          </a:p>
          <a:p>
            <a:r>
              <a:rPr lang="en-US" sz="2000" dirty="0"/>
              <a:t>Orioles 5, Pirates 4</a:t>
            </a:r>
          </a:p>
          <a:p>
            <a:r>
              <a:rPr lang="en-US" sz="2000" dirty="0"/>
              <a:t>Orioles explode for 5 first inning runs</a:t>
            </a:r>
          </a:p>
          <a:p>
            <a:r>
              <a:rPr lang="en-US" sz="2000" dirty="0"/>
              <a:t>Cy Young winner Mike Flanagan pitches complete game</a:t>
            </a:r>
          </a:p>
          <a:p>
            <a:endParaRPr lang="en-US" sz="2000" dirty="0"/>
          </a:p>
          <a:p>
            <a:r>
              <a:rPr lang="en-US" sz="2000" b="1" dirty="0"/>
              <a:t>Game 2 – October 11, 1979</a:t>
            </a:r>
          </a:p>
          <a:p>
            <a:endParaRPr lang="en-US" sz="2000" dirty="0"/>
          </a:p>
          <a:p>
            <a:r>
              <a:rPr lang="en-US" sz="2000" dirty="0"/>
              <a:t>Pirates 3, Orioles 2</a:t>
            </a:r>
          </a:p>
          <a:p>
            <a:r>
              <a:rPr lang="en-US" sz="2000" dirty="0"/>
              <a:t>Pirates push across run in ninth to even Series</a:t>
            </a:r>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034" y="1365210"/>
            <a:ext cx="7351993" cy="4831309"/>
          </a:xfrm>
          <a:prstGeom prst="rect">
            <a:avLst/>
          </a:prstGeom>
        </p:spPr>
      </p:pic>
    </p:spTree>
    <p:extLst>
      <p:ext uri="{BB962C8B-B14F-4D97-AF65-F5344CB8AC3E}">
        <p14:creationId xmlns:p14="http://schemas.microsoft.com/office/powerpoint/2010/main" val="272732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914FEF6-E5DE-552C-7846-71E29D9A4F6A}"/>
              </a:ext>
            </a:extLst>
          </p:cNvPr>
          <p:cNvSpPr txBox="1"/>
          <p:nvPr/>
        </p:nvSpPr>
        <p:spPr>
          <a:xfrm>
            <a:off x="7908867" y="889842"/>
            <a:ext cx="3470563" cy="5078313"/>
          </a:xfrm>
          <a:prstGeom prst="rect">
            <a:avLst/>
          </a:prstGeom>
          <a:noFill/>
        </p:spPr>
        <p:txBody>
          <a:bodyPr wrap="square" rtlCol="0">
            <a:spAutoFit/>
          </a:bodyPr>
          <a:lstStyle/>
          <a:p>
            <a:r>
              <a:rPr lang="en-US" dirty="0"/>
              <a:t>Three Rivers Stadium, Pittsburgh</a:t>
            </a:r>
          </a:p>
          <a:p>
            <a:r>
              <a:rPr lang="en-US" b="1" dirty="0"/>
              <a:t>Game 3 – October 12, 1979</a:t>
            </a:r>
          </a:p>
          <a:p>
            <a:endParaRPr lang="en-US" dirty="0"/>
          </a:p>
          <a:p>
            <a:r>
              <a:rPr lang="en-US" dirty="0"/>
              <a:t>Orioles 8, Pirates 4</a:t>
            </a:r>
          </a:p>
          <a:p>
            <a:r>
              <a:rPr lang="en-US" dirty="0"/>
              <a:t>Scott McGregor pitches complete game</a:t>
            </a:r>
          </a:p>
          <a:p>
            <a:endParaRPr lang="en-US" dirty="0"/>
          </a:p>
          <a:p>
            <a:r>
              <a:rPr lang="en-US" b="1" dirty="0"/>
              <a:t>Game 4 – October 13, 1979</a:t>
            </a:r>
          </a:p>
          <a:p>
            <a:endParaRPr lang="en-US" dirty="0"/>
          </a:p>
          <a:p>
            <a:r>
              <a:rPr lang="en-US" dirty="0"/>
              <a:t>Orioles 9, Pirates 6</a:t>
            </a:r>
          </a:p>
          <a:p>
            <a:r>
              <a:rPr lang="en-US" dirty="0"/>
              <a:t>Six run 8</a:t>
            </a:r>
            <a:r>
              <a:rPr lang="en-US" baseline="30000" dirty="0"/>
              <a:t>th</a:t>
            </a:r>
            <a:r>
              <a:rPr lang="en-US" dirty="0"/>
              <a:t> inning helps Orioles take commanding 3-1 lead</a:t>
            </a:r>
          </a:p>
          <a:p>
            <a:endParaRPr lang="en-US" dirty="0"/>
          </a:p>
          <a:p>
            <a:r>
              <a:rPr lang="en-US" b="1" dirty="0"/>
              <a:t>Game 5 – October 14, 1979</a:t>
            </a:r>
          </a:p>
          <a:p>
            <a:endParaRPr lang="en-US" dirty="0"/>
          </a:p>
          <a:p>
            <a:r>
              <a:rPr lang="en-US" dirty="0"/>
              <a:t>Pirates 7, Orioles 1</a:t>
            </a:r>
          </a:p>
          <a:p>
            <a:r>
              <a:rPr lang="en-US" dirty="0"/>
              <a:t>Bucs stave off elimination, force return to Baltimore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309" y="758520"/>
            <a:ext cx="7621364" cy="5340956"/>
          </a:xfrm>
          <a:prstGeom prst="rect">
            <a:avLst/>
          </a:prstGeom>
        </p:spPr>
      </p:pic>
    </p:spTree>
    <p:extLst>
      <p:ext uri="{BB962C8B-B14F-4D97-AF65-F5344CB8AC3E}">
        <p14:creationId xmlns:p14="http://schemas.microsoft.com/office/powerpoint/2010/main" val="133226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9C1A0CD8-E232-3978-2ECF-10EA57232846}"/>
              </a:ext>
            </a:extLst>
          </p:cNvPr>
          <p:cNvSpPr txBox="1"/>
          <p:nvPr/>
        </p:nvSpPr>
        <p:spPr>
          <a:xfrm>
            <a:off x="8001000" y="1465117"/>
            <a:ext cx="3543300" cy="3693319"/>
          </a:xfrm>
          <a:prstGeom prst="rect">
            <a:avLst/>
          </a:prstGeom>
          <a:noFill/>
        </p:spPr>
        <p:txBody>
          <a:bodyPr wrap="square" rtlCol="0">
            <a:spAutoFit/>
          </a:bodyPr>
          <a:lstStyle/>
          <a:p>
            <a:r>
              <a:rPr lang="en-US" dirty="0"/>
              <a:t>Memorial Stadium, Baltimore</a:t>
            </a:r>
          </a:p>
          <a:p>
            <a:endParaRPr lang="en-US" dirty="0"/>
          </a:p>
          <a:p>
            <a:r>
              <a:rPr lang="en-US" b="1" dirty="0"/>
              <a:t>Game 6 – October 15, 1979</a:t>
            </a:r>
          </a:p>
          <a:p>
            <a:endParaRPr lang="en-US" dirty="0"/>
          </a:p>
          <a:p>
            <a:r>
              <a:rPr lang="en-US" dirty="0"/>
              <a:t>Pirates 4,  Orioles 0</a:t>
            </a:r>
          </a:p>
          <a:p>
            <a:r>
              <a:rPr lang="en-US" dirty="0"/>
              <a:t>Shutout evens Series, forces deciding Game 7</a:t>
            </a:r>
          </a:p>
          <a:p>
            <a:endParaRPr lang="en-US" dirty="0"/>
          </a:p>
          <a:p>
            <a:r>
              <a:rPr lang="en-US" b="1" dirty="0"/>
              <a:t>Game 7 – October 16, 1979</a:t>
            </a:r>
          </a:p>
          <a:p>
            <a:endParaRPr lang="en-US" dirty="0"/>
          </a:p>
          <a:p>
            <a:r>
              <a:rPr lang="en-US" dirty="0"/>
              <a:t>Pirates 4, Orioles 1</a:t>
            </a:r>
          </a:p>
          <a:p>
            <a:r>
              <a:rPr lang="en-US" dirty="0"/>
              <a:t>Pirates erase 3-1 deficit, win Series behind HR from MVP </a:t>
            </a:r>
            <a:r>
              <a:rPr lang="en-US" dirty="0" err="1"/>
              <a:t>Stargell</a:t>
            </a:r>
            <a:endParaRPr lang="en-US" dirty="0"/>
          </a:p>
        </p:txBody>
      </p:sp>
      <p:sp>
        <p:nvSpPr>
          <p:cNvPr id="2" name="TextBox 1"/>
          <p:cNvSpPr txBox="1"/>
          <p:nvPr/>
        </p:nvSpPr>
        <p:spPr>
          <a:xfrm>
            <a:off x="1178350" y="5495827"/>
            <a:ext cx="5178212" cy="923330"/>
          </a:xfrm>
          <a:prstGeom prst="rect">
            <a:avLst/>
          </a:prstGeom>
          <a:noFill/>
        </p:spPr>
        <p:txBody>
          <a:bodyPr wrap="none" rtlCol="0">
            <a:spAutoFit/>
          </a:bodyPr>
          <a:lstStyle/>
          <a:p>
            <a:endParaRPr lang="en-US" dirty="0" smtClean="0"/>
          </a:p>
          <a:p>
            <a:endParaRPr lang="en-US" dirty="0"/>
          </a:p>
          <a:p>
            <a:r>
              <a:rPr lang="en-US" dirty="0">
                <a:hlinkClick r:id="rId2"/>
              </a:rPr>
              <a:t>https://www.youtube.com/watch?v=wDTLOmeW_38</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60" y="1064206"/>
            <a:ext cx="7869936" cy="3931920"/>
          </a:xfrm>
          <a:prstGeom prst="rect">
            <a:avLst/>
          </a:prstGeom>
        </p:spPr>
      </p:pic>
    </p:spTree>
    <p:extLst>
      <p:ext uri="{BB962C8B-B14F-4D97-AF65-F5344CB8AC3E}">
        <p14:creationId xmlns:p14="http://schemas.microsoft.com/office/powerpoint/2010/main" val="414250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16D8AD-72F5-144B-B0A3-954C9DFA17F5}"/>
              </a:ext>
            </a:extLst>
          </p:cNvPr>
          <p:cNvSpPr txBox="1"/>
          <p:nvPr/>
        </p:nvSpPr>
        <p:spPr>
          <a:xfrm>
            <a:off x="1963883" y="238989"/>
            <a:ext cx="9050481" cy="646331"/>
          </a:xfrm>
          <a:prstGeom prst="rect">
            <a:avLst/>
          </a:prstGeom>
          <a:noFill/>
        </p:spPr>
        <p:txBody>
          <a:bodyPr wrap="square" rtlCol="0">
            <a:spAutoFit/>
          </a:bodyPr>
          <a:lstStyle/>
          <a:p>
            <a:r>
              <a:rPr lang="en-US" sz="3600" b="1" dirty="0"/>
              <a:t>Souvenirs From A Freezing World Series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703" y="960638"/>
            <a:ext cx="4845412" cy="558032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5107" y="1193129"/>
            <a:ext cx="6614687" cy="4954751"/>
          </a:xfrm>
          <a:prstGeom prst="rect">
            <a:avLst/>
          </a:prstGeom>
        </p:spPr>
      </p:pic>
    </p:spTree>
    <p:extLst>
      <p:ext uri="{BB962C8B-B14F-4D97-AF65-F5344CB8AC3E}">
        <p14:creationId xmlns:p14="http://schemas.microsoft.com/office/powerpoint/2010/main" val="20331763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155"/>
            <a:ext cx="5329084" cy="1325563"/>
          </a:xfrm>
        </p:spPr>
        <p:txBody>
          <a:bodyPr>
            <a:normAutofit fontScale="90000"/>
          </a:bodyPr>
          <a:lstStyle/>
          <a:p>
            <a:pPr algn="ctr"/>
            <a:r>
              <a:rPr lang="en-US" sz="6000" b="1" dirty="0" smtClean="0"/>
              <a:t>1979 </a:t>
            </a:r>
            <a:r>
              <a:rPr lang="en-US" sz="6000" b="1" dirty="0"/>
              <a:t>World Series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188" y="1271225"/>
            <a:ext cx="2261420" cy="3124558"/>
          </a:xfrm>
          <a:prstGeom prst="rect">
            <a:avLst/>
          </a:prstGeom>
        </p:spPr>
      </p:pic>
      <p:sp>
        <p:nvSpPr>
          <p:cNvPr id="8" name="TextBox 7"/>
          <p:cNvSpPr txBox="1"/>
          <p:nvPr/>
        </p:nvSpPr>
        <p:spPr>
          <a:xfrm>
            <a:off x="5329084" y="5285814"/>
            <a:ext cx="5982985" cy="1015663"/>
          </a:xfrm>
          <a:prstGeom prst="rect">
            <a:avLst/>
          </a:prstGeom>
          <a:noFill/>
        </p:spPr>
        <p:txBody>
          <a:bodyPr wrap="none" rtlCol="0">
            <a:spAutoFit/>
          </a:bodyPr>
          <a:lstStyle/>
          <a:p>
            <a:r>
              <a:rPr lang="en-US" sz="4000" b="1" dirty="0" smtClean="0"/>
              <a:t>Willie </a:t>
            </a:r>
            <a:r>
              <a:rPr lang="en-US" sz="4000" b="1" dirty="0" err="1" smtClean="0"/>
              <a:t>Stargell</a:t>
            </a:r>
            <a:r>
              <a:rPr lang="en-US" sz="4000" b="1" dirty="0" smtClean="0"/>
              <a:t> </a:t>
            </a:r>
            <a:r>
              <a:rPr lang="en-US" sz="2000" dirty="0" smtClean="0"/>
              <a:t>was the World Series MVP</a:t>
            </a:r>
          </a:p>
          <a:p>
            <a:endParaRPr lang="en-US" sz="2000" dirty="0"/>
          </a:p>
        </p:txBody>
      </p:sp>
      <p:sp>
        <p:nvSpPr>
          <p:cNvPr id="9" name="TextBox 8"/>
          <p:cNvSpPr txBox="1"/>
          <p:nvPr/>
        </p:nvSpPr>
        <p:spPr>
          <a:xfrm>
            <a:off x="28488" y="4395783"/>
            <a:ext cx="4960525" cy="1569660"/>
          </a:xfrm>
          <a:prstGeom prst="rect">
            <a:avLst/>
          </a:prstGeom>
          <a:noFill/>
        </p:spPr>
        <p:txBody>
          <a:bodyPr wrap="none" rtlCol="0">
            <a:spAutoFit/>
          </a:bodyPr>
          <a:lstStyle/>
          <a:p>
            <a:r>
              <a:rPr lang="en-US" sz="2400" dirty="0" smtClean="0"/>
              <a:t>The Pirates won their 5</a:t>
            </a:r>
            <a:r>
              <a:rPr lang="en-US" sz="2400" baseline="30000" dirty="0" smtClean="0"/>
              <a:t>th</a:t>
            </a:r>
            <a:r>
              <a:rPr lang="en-US" sz="2400" dirty="0" smtClean="0"/>
              <a:t> World Series</a:t>
            </a:r>
          </a:p>
          <a:p>
            <a:endParaRPr lang="en-US" sz="2400" dirty="0"/>
          </a:p>
          <a:p>
            <a:r>
              <a:rPr lang="en-US" sz="2400" dirty="0" smtClean="0"/>
              <a:t>Dating back to the first modern day</a:t>
            </a:r>
          </a:p>
          <a:p>
            <a:r>
              <a:rPr lang="en-US" sz="2400" dirty="0" smtClean="0"/>
              <a:t>World Series in 1903</a:t>
            </a:r>
            <a:endParaRPr lang="en-US" sz="2400" dirty="0"/>
          </a:p>
        </p:txBody>
      </p:sp>
      <p:sp>
        <p:nvSpPr>
          <p:cNvPr id="5" name="TextBox 4"/>
          <p:cNvSpPr txBox="1"/>
          <p:nvPr/>
        </p:nvSpPr>
        <p:spPr>
          <a:xfrm>
            <a:off x="10097729" y="6125497"/>
            <a:ext cx="184731" cy="369332"/>
          </a:xfrm>
          <a:prstGeom prst="rect">
            <a:avLst/>
          </a:prstGeom>
          <a:noFill/>
        </p:spPr>
        <p:txBody>
          <a:bodyPr wrap="none" rtlCol="0">
            <a:spAutoFit/>
          </a:bodyPr>
          <a:lstStyle/>
          <a:p>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9754" y="0"/>
            <a:ext cx="5618917" cy="5285814"/>
          </a:xfrm>
          <a:prstGeom prst="rect">
            <a:avLst/>
          </a:prstGeom>
        </p:spPr>
      </p:pic>
    </p:spTree>
    <p:extLst>
      <p:ext uri="{BB962C8B-B14F-4D97-AF65-F5344CB8AC3E}">
        <p14:creationId xmlns:p14="http://schemas.microsoft.com/office/powerpoint/2010/main" val="37243208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4750" y="4451331"/>
            <a:ext cx="8836009" cy="2400657"/>
          </a:xfrm>
          <a:prstGeom prst="rect">
            <a:avLst/>
          </a:prstGeom>
          <a:noFill/>
        </p:spPr>
        <p:txBody>
          <a:bodyPr wrap="none" rtlCol="0">
            <a:spAutoFit/>
          </a:bodyPr>
          <a:lstStyle/>
          <a:p>
            <a:pPr algn="ctr"/>
            <a:r>
              <a:rPr lang="en-US" sz="6600" dirty="0" smtClean="0"/>
              <a:t>Extra Innings!</a:t>
            </a:r>
          </a:p>
          <a:p>
            <a:pPr algn="ctr"/>
            <a:endParaRPr lang="en-US" sz="3600" dirty="0"/>
          </a:p>
          <a:p>
            <a:pPr algn="ctr"/>
            <a:r>
              <a:rPr lang="en-US" sz="4800" dirty="0" smtClean="0"/>
              <a:t>More Stuff from the ‘60s and ‘70s</a:t>
            </a:r>
            <a:endParaRPr lang="en-US" sz="4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0552" y="52019"/>
            <a:ext cx="7744408" cy="4346018"/>
          </a:xfrm>
          <a:prstGeom prst="rect">
            <a:avLst/>
          </a:prstGeom>
        </p:spPr>
      </p:pic>
    </p:spTree>
    <p:extLst>
      <p:ext uri="{BB962C8B-B14F-4D97-AF65-F5344CB8AC3E}">
        <p14:creationId xmlns:p14="http://schemas.microsoft.com/office/powerpoint/2010/main" val="6301252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654" y="292608"/>
            <a:ext cx="12350950" cy="769441"/>
          </a:xfrm>
          <a:prstGeom prst="rect">
            <a:avLst/>
          </a:prstGeom>
          <a:noFill/>
        </p:spPr>
        <p:txBody>
          <a:bodyPr wrap="square" rtlCol="0">
            <a:spAutoFit/>
          </a:bodyPr>
          <a:lstStyle/>
          <a:p>
            <a:pPr algn="ctr"/>
            <a:r>
              <a:rPr lang="en-US" sz="4400" dirty="0" smtClean="0"/>
              <a:t>Automobile makes/models we don’t have anymore</a:t>
            </a:r>
            <a:endParaRPr lang="en-US" sz="4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6856" y="1156716"/>
            <a:ext cx="6501384" cy="4876038"/>
          </a:xfrm>
          <a:prstGeom prst="rect">
            <a:avLst/>
          </a:prstGeom>
        </p:spPr>
      </p:pic>
      <p:sp>
        <p:nvSpPr>
          <p:cNvPr id="5" name="TextBox 4"/>
          <p:cNvSpPr txBox="1"/>
          <p:nvPr/>
        </p:nvSpPr>
        <p:spPr>
          <a:xfrm>
            <a:off x="3154680" y="6057496"/>
            <a:ext cx="4949496" cy="769441"/>
          </a:xfrm>
          <a:prstGeom prst="rect">
            <a:avLst/>
          </a:prstGeom>
          <a:noFill/>
        </p:spPr>
        <p:txBody>
          <a:bodyPr wrap="none" rtlCol="0">
            <a:spAutoFit/>
          </a:bodyPr>
          <a:lstStyle/>
          <a:p>
            <a:r>
              <a:rPr lang="en-US" sz="4400" dirty="0" smtClean="0"/>
              <a:t>Volkswagen “Beetle”</a:t>
            </a:r>
            <a:endParaRPr lang="en-US" sz="4400" dirty="0"/>
          </a:p>
        </p:txBody>
      </p:sp>
    </p:spTree>
    <p:extLst>
      <p:ext uri="{BB962C8B-B14F-4D97-AF65-F5344CB8AC3E}">
        <p14:creationId xmlns:p14="http://schemas.microsoft.com/office/powerpoint/2010/main" val="268816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9806" y="5842337"/>
            <a:ext cx="10896573" cy="1015663"/>
          </a:xfrm>
          <a:prstGeom prst="rect">
            <a:avLst/>
          </a:prstGeom>
          <a:noFill/>
        </p:spPr>
        <p:txBody>
          <a:bodyPr wrap="none" rtlCol="0">
            <a:spAutoFit/>
          </a:bodyPr>
          <a:lstStyle/>
          <a:p>
            <a:r>
              <a:rPr lang="en-US" sz="6000" b="1" dirty="0" smtClean="0"/>
              <a:t>Egypt – Israel Peace Treaty signed</a:t>
            </a:r>
            <a:endParaRPr lang="en-US" sz="60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399" y="0"/>
            <a:ext cx="9264073" cy="5790046"/>
          </a:xfrm>
          <a:prstGeom prst="rect">
            <a:avLst/>
          </a:prstGeom>
        </p:spPr>
      </p:pic>
    </p:spTree>
    <p:extLst>
      <p:ext uri="{BB962C8B-B14F-4D97-AF65-F5344CB8AC3E}">
        <p14:creationId xmlns:p14="http://schemas.microsoft.com/office/powerpoint/2010/main" val="367203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510" y="22425"/>
            <a:ext cx="12350950" cy="769441"/>
          </a:xfrm>
          <a:prstGeom prst="rect">
            <a:avLst/>
          </a:prstGeom>
          <a:noFill/>
        </p:spPr>
        <p:txBody>
          <a:bodyPr wrap="square" rtlCol="0">
            <a:spAutoFit/>
          </a:bodyPr>
          <a:lstStyle/>
          <a:p>
            <a:pPr algn="ctr"/>
            <a:r>
              <a:rPr lang="en-US" sz="4400" dirty="0" smtClean="0"/>
              <a:t>Automobile makes/models we don’t have anymore</a:t>
            </a:r>
            <a:endParaRPr lang="en-US" sz="4400" dirty="0"/>
          </a:p>
        </p:txBody>
      </p:sp>
      <p:sp>
        <p:nvSpPr>
          <p:cNvPr id="5" name="TextBox 4"/>
          <p:cNvSpPr txBox="1"/>
          <p:nvPr/>
        </p:nvSpPr>
        <p:spPr>
          <a:xfrm>
            <a:off x="4507992" y="6078813"/>
            <a:ext cx="2790572" cy="769441"/>
          </a:xfrm>
          <a:prstGeom prst="rect">
            <a:avLst/>
          </a:prstGeom>
          <a:noFill/>
        </p:spPr>
        <p:txBody>
          <a:bodyPr wrap="none" rtlCol="0">
            <a:spAutoFit/>
          </a:bodyPr>
          <a:lstStyle/>
          <a:p>
            <a:r>
              <a:rPr lang="en-US" sz="4400" dirty="0" smtClean="0"/>
              <a:t>Studebaker</a:t>
            </a:r>
            <a:endParaRPr lang="en-US" sz="4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1536" y="682668"/>
            <a:ext cx="8253984" cy="5505343"/>
          </a:xfrm>
          <a:prstGeom prst="rect">
            <a:avLst/>
          </a:prstGeom>
        </p:spPr>
      </p:pic>
    </p:spTree>
    <p:extLst>
      <p:ext uri="{BB962C8B-B14F-4D97-AF65-F5344CB8AC3E}">
        <p14:creationId xmlns:p14="http://schemas.microsoft.com/office/powerpoint/2010/main" val="323448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510" y="22425"/>
            <a:ext cx="12350950" cy="769441"/>
          </a:xfrm>
          <a:prstGeom prst="rect">
            <a:avLst/>
          </a:prstGeom>
          <a:noFill/>
        </p:spPr>
        <p:txBody>
          <a:bodyPr wrap="square" rtlCol="0">
            <a:spAutoFit/>
          </a:bodyPr>
          <a:lstStyle/>
          <a:p>
            <a:pPr algn="ctr"/>
            <a:r>
              <a:rPr lang="en-US" sz="4400" dirty="0" smtClean="0"/>
              <a:t>Automobile makes/models we don’t have anymore</a:t>
            </a:r>
            <a:endParaRPr lang="en-US" sz="4400" dirty="0"/>
          </a:p>
        </p:txBody>
      </p:sp>
      <p:sp>
        <p:nvSpPr>
          <p:cNvPr id="5" name="TextBox 4"/>
          <p:cNvSpPr txBox="1"/>
          <p:nvPr/>
        </p:nvSpPr>
        <p:spPr>
          <a:xfrm>
            <a:off x="4498848" y="5978229"/>
            <a:ext cx="2116285" cy="769441"/>
          </a:xfrm>
          <a:prstGeom prst="rect">
            <a:avLst/>
          </a:prstGeom>
          <a:noFill/>
        </p:spPr>
        <p:txBody>
          <a:bodyPr wrap="none" rtlCol="0">
            <a:spAutoFit/>
          </a:bodyPr>
          <a:lstStyle/>
          <a:p>
            <a:r>
              <a:rPr lang="en-US" sz="4400" dirty="0" smtClean="0"/>
              <a:t>Rambler</a:t>
            </a:r>
            <a:endParaRPr lang="en-US" sz="4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1165" y="1068377"/>
            <a:ext cx="9753600" cy="4733925"/>
          </a:xfrm>
          <a:prstGeom prst="rect">
            <a:avLst/>
          </a:prstGeom>
        </p:spPr>
      </p:pic>
    </p:spTree>
    <p:extLst>
      <p:ext uri="{BB962C8B-B14F-4D97-AF65-F5344CB8AC3E}">
        <p14:creationId xmlns:p14="http://schemas.microsoft.com/office/powerpoint/2010/main" val="111981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891" y="0"/>
            <a:ext cx="12350950" cy="769441"/>
          </a:xfrm>
          <a:prstGeom prst="rect">
            <a:avLst/>
          </a:prstGeom>
          <a:noFill/>
        </p:spPr>
        <p:txBody>
          <a:bodyPr wrap="square" rtlCol="0">
            <a:spAutoFit/>
          </a:bodyPr>
          <a:lstStyle/>
          <a:p>
            <a:pPr algn="ctr"/>
            <a:r>
              <a:rPr lang="en-US" sz="4400" dirty="0" smtClean="0"/>
              <a:t>Automobile makes/models we don’t have anymore</a:t>
            </a:r>
            <a:endParaRPr lang="en-US" sz="4400" dirty="0"/>
          </a:p>
        </p:txBody>
      </p:sp>
      <p:sp>
        <p:nvSpPr>
          <p:cNvPr id="5" name="TextBox 4"/>
          <p:cNvSpPr txBox="1"/>
          <p:nvPr/>
        </p:nvSpPr>
        <p:spPr>
          <a:xfrm>
            <a:off x="9374482" y="2707858"/>
            <a:ext cx="1883336" cy="769441"/>
          </a:xfrm>
          <a:prstGeom prst="rect">
            <a:avLst/>
          </a:prstGeom>
          <a:noFill/>
        </p:spPr>
        <p:txBody>
          <a:bodyPr wrap="none" rtlCol="0">
            <a:spAutoFit/>
          </a:bodyPr>
          <a:lstStyle/>
          <a:p>
            <a:r>
              <a:rPr lang="en-US" sz="4400" dirty="0" smtClean="0"/>
              <a:t>Pontiac</a:t>
            </a:r>
            <a:endParaRPr lang="en-US" sz="4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3" y="692631"/>
            <a:ext cx="7704031" cy="5778023"/>
          </a:xfrm>
          <a:prstGeom prst="rect">
            <a:avLst/>
          </a:prstGeom>
        </p:spPr>
      </p:pic>
    </p:spTree>
    <p:extLst>
      <p:ext uri="{BB962C8B-B14F-4D97-AF65-F5344CB8AC3E}">
        <p14:creationId xmlns:p14="http://schemas.microsoft.com/office/powerpoint/2010/main" val="241094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654" y="292608"/>
            <a:ext cx="12350950" cy="769441"/>
          </a:xfrm>
          <a:prstGeom prst="rect">
            <a:avLst/>
          </a:prstGeom>
          <a:noFill/>
        </p:spPr>
        <p:txBody>
          <a:bodyPr wrap="square" rtlCol="0">
            <a:spAutoFit/>
          </a:bodyPr>
          <a:lstStyle/>
          <a:p>
            <a:pPr algn="ctr"/>
            <a:r>
              <a:rPr lang="en-US" sz="4400" dirty="0" smtClean="0"/>
              <a:t>Automobile makes/models we don’t have anymore</a:t>
            </a:r>
            <a:endParaRPr lang="en-US" sz="4400" dirty="0"/>
          </a:p>
        </p:txBody>
      </p:sp>
      <p:sp>
        <p:nvSpPr>
          <p:cNvPr id="5" name="TextBox 4"/>
          <p:cNvSpPr txBox="1"/>
          <p:nvPr/>
        </p:nvSpPr>
        <p:spPr>
          <a:xfrm>
            <a:off x="4487092" y="5951511"/>
            <a:ext cx="2791149" cy="769441"/>
          </a:xfrm>
          <a:prstGeom prst="rect">
            <a:avLst/>
          </a:prstGeom>
          <a:noFill/>
        </p:spPr>
        <p:txBody>
          <a:bodyPr wrap="none" rtlCol="0">
            <a:spAutoFit/>
          </a:bodyPr>
          <a:lstStyle/>
          <a:p>
            <a:r>
              <a:rPr lang="en-US" sz="4400" dirty="0" smtClean="0"/>
              <a:t>Oldsmobile</a:t>
            </a:r>
            <a:endParaRPr lang="en-US" sz="4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3281" y="1020682"/>
            <a:ext cx="6578082" cy="4933561"/>
          </a:xfrm>
          <a:prstGeom prst="rect">
            <a:avLst/>
          </a:prstGeom>
        </p:spPr>
      </p:pic>
    </p:spTree>
    <p:extLst>
      <p:ext uri="{BB962C8B-B14F-4D97-AF65-F5344CB8AC3E}">
        <p14:creationId xmlns:p14="http://schemas.microsoft.com/office/powerpoint/2010/main" val="111703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654" y="292608"/>
            <a:ext cx="12350950" cy="769441"/>
          </a:xfrm>
          <a:prstGeom prst="rect">
            <a:avLst/>
          </a:prstGeom>
          <a:noFill/>
        </p:spPr>
        <p:txBody>
          <a:bodyPr wrap="square" rtlCol="0">
            <a:spAutoFit/>
          </a:bodyPr>
          <a:lstStyle/>
          <a:p>
            <a:pPr algn="ctr"/>
            <a:r>
              <a:rPr lang="en-US" sz="4400" dirty="0" smtClean="0"/>
              <a:t>Automobile makes/models we don’t have anymore</a:t>
            </a:r>
            <a:endParaRPr lang="en-US" sz="4400" dirty="0"/>
          </a:p>
        </p:txBody>
      </p:sp>
      <p:sp>
        <p:nvSpPr>
          <p:cNvPr id="5" name="TextBox 4"/>
          <p:cNvSpPr txBox="1"/>
          <p:nvPr/>
        </p:nvSpPr>
        <p:spPr>
          <a:xfrm>
            <a:off x="4748349" y="5896255"/>
            <a:ext cx="2126801" cy="769441"/>
          </a:xfrm>
          <a:prstGeom prst="rect">
            <a:avLst/>
          </a:prstGeom>
          <a:noFill/>
        </p:spPr>
        <p:txBody>
          <a:bodyPr wrap="none" rtlCol="0">
            <a:spAutoFit/>
          </a:bodyPr>
          <a:lstStyle/>
          <a:p>
            <a:r>
              <a:rPr lang="en-US" sz="4400" dirty="0" smtClean="0"/>
              <a:t>Mercury</a:t>
            </a:r>
            <a:endParaRPr lang="en-US" sz="4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957" y="872412"/>
            <a:ext cx="6951307" cy="5213480"/>
          </a:xfrm>
          <a:prstGeom prst="rect">
            <a:avLst/>
          </a:prstGeom>
        </p:spPr>
      </p:pic>
    </p:spTree>
    <p:extLst>
      <p:ext uri="{BB962C8B-B14F-4D97-AF65-F5344CB8AC3E}">
        <p14:creationId xmlns:p14="http://schemas.microsoft.com/office/powerpoint/2010/main" val="177769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654" y="0"/>
            <a:ext cx="12350950" cy="769441"/>
          </a:xfrm>
          <a:prstGeom prst="rect">
            <a:avLst/>
          </a:prstGeom>
          <a:noFill/>
        </p:spPr>
        <p:txBody>
          <a:bodyPr wrap="square" rtlCol="0">
            <a:spAutoFit/>
          </a:bodyPr>
          <a:lstStyle/>
          <a:p>
            <a:pPr algn="ctr"/>
            <a:r>
              <a:rPr lang="en-US" sz="4400" dirty="0" smtClean="0"/>
              <a:t>Automobile makes/models we don’t have anymore</a:t>
            </a:r>
            <a:endParaRPr lang="en-US" sz="4400" dirty="0"/>
          </a:p>
        </p:txBody>
      </p:sp>
      <p:sp>
        <p:nvSpPr>
          <p:cNvPr id="5" name="TextBox 4"/>
          <p:cNvSpPr txBox="1"/>
          <p:nvPr/>
        </p:nvSpPr>
        <p:spPr>
          <a:xfrm>
            <a:off x="4748349" y="5896255"/>
            <a:ext cx="2392001" cy="769441"/>
          </a:xfrm>
          <a:prstGeom prst="rect">
            <a:avLst/>
          </a:prstGeom>
          <a:noFill/>
        </p:spPr>
        <p:txBody>
          <a:bodyPr wrap="none" rtlCol="0">
            <a:spAutoFit/>
          </a:bodyPr>
          <a:lstStyle/>
          <a:p>
            <a:r>
              <a:rPr lang="en-US" sz="4400" dirty="0" smtClean="0"/>
              <a:t>Plymouth</a:t>
            </a:r>
            <a:endParaRPr lang="en-US" sz="4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3857" y="626624"/>
            <a:ext cx="8129420" cy="5419613"/>
          </a:xfrm>
          <a:prstGeom prst="rect">
            <a:avLst/>
          </a:prstGeom>
        </p:spPr>
      </p:pic>
    </p:spTree>
    <p:extLst>
      <p:ext uri="{BB962C8B-B14F-4D97-AF65-F5344CB8AC3E}">
        <p14:creationId xmlns:p14="http://schemas.microsoft.com/office/powerpoint/2010/main" val="404584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2905" y="0"/>
            <a:ext cx="10153650" cy="1446550"/>
          </a:xfrm>
          <a:prstGeom prst="rect">
            <a:avLst/>
          </a:prstGeom>
          <a:noFill/>
        </p:spPr>
        <p:txBody>
          <a:bodyPr wrap="square" rtlCol="0">
            <a:spAutoFit/>
          </a:bodyPr>
          <a:lstStyle/>
          <a:p>
            <a:pPr algn="ctr"/>
            <a:r>
              <a:rPr lang="en-US" sz="4400" dirty="0" smtClean="0"/>
              <a:t>… and one of the auto industry’s all-time worst “flops”</a:t>
            </a:r>
            <a:endParaRPr lang="en-US" sz="4400" dirty="0"/>
          </a:p>
        </p:txBody>
      </p:sp>
      <p:sp>
        <p:nvSpPr>
          <p:cNvPr id="5" name="TextBox 4"/>
          <p:cNvSpPr txBox="1"/>
          <p:nvPr/>
        </p:nvSpPr>
        <p:spPr>
          <a:xfrm>
            <a:off x="8756930" y="1895248"/>
            <a:ext cx="2139625" cy="1200329"/>
          </a:xfrm>
          <a:prstGeom prst="rect">
            <a:avLst/>
          </a:prstGeom>
          <a:noFill/>
        </p:spPr>
        <p:txBody>
          <a:bodyPr wrap="none" rtlCol="0">
            <a:spAutoFit/>
          </a:bodyPr>
          <a:lstStyle/>
          <a:p>
            <a:r>
              <a:rPr lang="en-US" sz="7200" dirty="0" smtClean="0"/>
              <a:t>Edsel</a:t>
            </a:r>
            <a:endParaRPr lang="en-US" sz="7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982" y="1446550"/>
            <a:ext cx="7170423" cy="5381180"/>
          </a:xfrm>
          <a:prstGeom prst="rect">
            <a:avLst/>
          </a:prstGeom>
        </p:spPr>
      </p:pic>
    </p:spTree>
    <p:extLst>
      <p:ext uri="{BB962C8B-B14F-4D97-AF65-F5344CB8AC3E}">
        <p14:creationId xmlns:p14="http://schemas.microsoft.com/office/powerpoint/2010/main" val="409502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248" y="0"/>
            <a:ext cx="11773672" cy="1446550"/>
          </a:xfrm>
          <a:prstGeom prst="rect">
            <a:avLst/>
          </a:prstGeom>
          <a:noFill/>
        </p:spPr>
        <p:txBody>
          <a:bodyPr wrap="none" rtlCol="0">
            <a:spAutoFit/>
          </a:bodyPr>
          <a:lstStyle/>
          <a:p>
            <a:r>
              <a:rPr lang="en-US" sz="8800" dirty="0" smtClean="0"/>
              <a:t>Product Jingles &amp; Slogans</a:t>
            </a:r>
            <a:endParaRPr lang="en-US" sz="8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775" y="1314450"/>
            <a:ext cx="9855200" cy="5543550"/>
          </a:xfrm>
          <a:prstGeom prst="rect">
            <a:avLst/>
          </a:prstGeom>
        </p:spPr>
      </p:pic>
    </p:spTree>
    <p:extLst>
      <p:ext uri="{BB962C8B-B14F-4D97-AF65-F5344CB8AC3E}">
        <p14:creationId xmlns:p14="http://schemas.microsoft.com/office/powerpoint/2010/main" val="37250152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248" y="0"/>
            <a:ext cx="12011045" cy="1446550"/>
          </a:xfrm>
          <a:prstGeom prst="rect">
            <a:avLst/>
          </a:prstGeom>
          <a:noFill/>
        </p:spPr>
        <p:txBody>
          <a:bodyPr wrap="none" rtlCol="0">
            <a:spAutoFit/>
          </a:bodyPr>
          <a:lstStyle/>
          <a:p>
            <a:r>
              <a:rPr lang="en-US" sz="8800" dirty="0" smtClean="0"/>
              <a:t>“See the U.S.A. in your …”</a:t>
            </a:r>
            <a:endParaRPr lang="en-US" sz="88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2178" y="1244163"/>
            <a:ext cx="7802896" cy="4389129"/>
          </a:xfrm>
          <a:prstGeom prst="rect">
            <a:avLst/>
          </a:prstGeom>
        </p:spPr>
      </p:pic>
      <p:sp>
        <p:nvSpPr>
          <p:cNvPr id="8" name="TextBox 7"/>
          <p:cNvSpPr txBox="1"/>
          <p:nvPr/>
        </p:nvSpPr>
        <p:spPr>
          <a:xfrm>
            <a:off x="6255770" y="5751000"/>
            <a:ext cx="5431487" cy="646331"/>
          </a:xfrm>
          <a:prstGeom prst="rect">
            <a:avLst/>
          </a:prstGeom>
          <a:noFill/>
        </p:spPr>
        <p:txBody>
          <a:bodyPr wrap="none" rtlCol="0">
            <a:spAutoFit/>
          </a:bodyPr>
          <a:lstStyle/>
          <a:p>
            <a:endParaRPr lang="en-US" dirty="0" smtClean="0"/>
          </a:p>
          <a:p>
            <a:r>
              <a:rPr lang="en-US" dirty="0">
                <a:hlinkClick r:id="rId4"/>
              </a:rPr>
              <a:t>https://www.youtube.com/watch?v=qhR8GZ_WWMM</a:t>
            </a:r>
            <a:endParaRPr lang="en-US" dirty="0"/>
          </a:p>
        </p:txBody>
      </p:sp>
      <p:sp>
        <p:nvSpPr>
          <p:cNvPr id="9" name="TextBox 8"/>
          <p:cNvSpPr txBox="1"/>
          <p:nvPr/>
        </p:nvSpPr>
        <p:spPr>
          <a:xfrm>
            <a:off x="530574" y="5658666"/>
            <a:ext cx="5203156" cy="830997"/>
          </a:xfrm>
          <a:prstGeom prst="rect">
            <a:avLst/>
          </a:prstGeom>
          <a:noFill/>
        </p:spPr>
        <p:txBody>
          <a:bodyPr wrap="none" rtlCol="0">
            <a:spAutoFit/>
          </a:bodyPr>
          <a:lstStyle/>
          <a:p>
            <a:r>
              <a:rPr lang="en-US" sz="2400" b="1" dirty="0" smtClean="0"/>
              <a:t>What famous singer and TV personality</a:t>
            </a:r>
          </a:p>
          <a:p>
            <a:r>
              <a:rPr lang="en-US" sz="2400" b="1" dirty="0" smtClean="0"/>
              <a:t> sang the jingle?</a:t>
            </a:r>
            <a:endParaRPr lang="en-US" sz="2400" b="1" dirty="0"/>
          </a:p>
        </p:txBody>
      </p:sp>
    </p:spTree>
    <p:extLst>
      <p:ext uri="{BB962C8B-B14F-4D97-AF65-F5344CB8AC3E}">
        <p14:creationId xmlns:p14="http://schemas.microsoft.com/office/powerpoint/2010/main" val="146786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0740" y="155642"/>
            <a:ext cx="12013660" cy="3139321"/>
          </a:xfrm>
          <a:prstGeom prst="rect">
            <a:avLst/>
          </a:prstGeom>
          <a:noFill/>
        </p:spPr>
        <p:txBody>
          <a:bodyPr wrap="square" rtlCol="0">
            <a:spAutoFit/>
          </a:bodyPr>
          <a:lstStyle/>
          <a:p>
            <a:r>
              <a:rPr lang="en-US" sz="6600" dirty="0" smtClean="0"/>
              <a:t>“You can trust your car</a:t>
            </a:r>
          </a:p>
          <a:p>
            <a:r>
              <a:rPr lang="en-US" sz="6600" dirty="0" smtClean="0"/>
              <a:t> to the man who </a:t>
            </a:r>
          </a:p>
          <a:p>
            <a:r>
              <a:rPr lang="en-US" sz="6600" dirty="0" smtClean="0"/>
              <a:t>wears the star …”</a:t>
            </a:r>
            <a:endParaRPr lang="en-US" sz="6600" dirty="0"/>
          </a:p>
        </p:txBody>
      </p:sp>
      <p:sp>
        <p:nvSpPr>
          <p:cNvPr id="8" name="TextBox 7"/>
          <p:cNvSpPr txBox="1"/>
          <p:nvPr/>
        </p:nvSpPr>
        <p:spPr>
          <a:xfrm>
            <a:off x="710119" y="5702363"/>
            <a:ext cx="4974439" cy="646331"/>
          </a:xfrm>
          <a:prstGeom prst="rect">
            <a:avLst/>
          </a:prstGeom>
          <a:noFill/>
        </p:spPr>
        <p:txBody>
          <a:bodyPr wrap="none" rtlCol="0">
            <a:spAutoFit/>
          </a:bodyPr>
          <a:lstStyle/>
          <a:p>
            <a:endParaRPr lang="en-US" dirty="0" smtClean="0"/>
          </a:p>
          <a:p>
            <a:r>
              <a:rPr lang="en-US" dirty="0">
                <a:hlinkClick r:id="rId3"/>
              </a:rPr>
              <a:t>https://www.youtube.com/watch?v=b1zxOTDHIBQ</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9712" y="1295982"/>
            <a:ext cx="5428032" cy="5417176"/>
          </a:xfrm>
          <a:prstGeom prst="rect">
            <a:avLst/>
          </a:prstGeom>
        </p:spPr>
      </p:pic>
    </p:spTree>
    <p:extLst>
      <p:ext uri="{BB962C8B-B14F-4D97-AF65-F5344CB8AC3E}">
        <p14:creationId xmlns:p14="http://schemas.microsoft.com/office/powerpoint/2010/main" val="340553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120164" y="302522"/>
            <a:ext cx="3416054" cy="2862322"/>
          </a:xfrm>
          <a:prstGeom prst="rect">
            <a:avLst/>
          </a:prstGeom>
          <a:noFill/>
        </p:spPr>
        <p:txBody>
          <a:bodyPr wrap="square" rtlCol="0">
            <a:spAutoFit/>
          </a:bodyPr>
          <a:lstStyle/>
          <a:p>
            <a:pPr algn="ctr"/>
            <a:r>
              <a:rPr lang="en-US" sz="6000" b="1" dirty="0" smtClean="0"/>
              <a:t>Voyager 1 </a:t>
            </a:r>
          </a:p>
          <a:p>
            <a:pPr algn="ctr"/>
            <a:r>
              <a:rPr lang="en-US" sz="6000" b="1" dirty="0" smtClean="0"/>
              <a:t>arrives at </a:t>
            </a:r>
          </a:p>
          <a:p>
            <a:pPr algn="ctr"/>
            <a:r>
              <a:rPr lang="en-US" sz="6000" b="1" dirty="0" smtClean="0"/>
              <a:t>Jupiter</a:t>
            </a:r>
            <a:endParaRPr lang="en-US" sz="6000" b="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031" y="101600"/>
            <a:ext cx="6987315" cy="6970990"/>
          </a:xfrm>
          <a:prstGeom prst="rect">
            <a:avLst/>
          </a:prstGeom>
        </p:spPr>
      </p:pic>
    </p:spTree>
    <p:extLst>
      <p:ext uri="{BB962C8B-B14F-4D97-AF65-F5344CB8AC3E}">
        <p14:creationId xmlns:p14="http://schemas.microsoft.com/office/powerpoint/2010/main" val="2711307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248" y="0"/>
            <a:ext cx="11306941" cy="1446550"/>
          </a:xfrm>
          <a:prstGeom prst="rect">
            <a:avLst/>
          </a:prstGeom>
          <a:noFill/>
        </p:spPr>
        <p:txBody>
          <a:bodyPr wrap="none" rtlCol="0">
            <a:spAutoFit/>
          </a:bodyPr>
          <a:lstStyle/>
          <a:p>
            <a:r>
              <a:rPr lang="en-US" sz="8800" dirty="0" smtClean="0"/>
              <a:t>“Be all that you can be!”</a:t>
            </a:r>
            <a:endParaRPr lang="en-US" sz="8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17" y="1201452"/>
            <a:ext cx="6017835" cy="541605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3718" y="1316212"/>
            <a:ext cx="4565127" cy="4565127"/>
          </a:xfrm>
          <a:prstGeom prst="rect">
            <a:avLst/>
          </a:prstGeom>
        </p:spPr>
      </p:pic>
    </p:spTree>
    <p:extLst>
      <p:ext uri="{BB962C8B-B14F-4D97-AF65-F5344CB8AC3E}">
        <p14:creationId xmlns:p14="http://schemas.microsoft.com/office/powerpoint/2010/main" val="160835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03016"/>
            <a:ext cx="6677624" cy="4154984"/>
          </a:xfrm>
          <a:prstGeom prst="rect">
            <a:avLst/>
          </a:prstGeom>
          <a:noFill/>
        </p:spPr>
        <p:txBody>
          <a:bodyPr wrap="square" rtlCol="0">
            <a:spAutoFit/>
          </a:bodyPr>
          <a:lstStyle/>
          <a:p>
            <a:r>
              <a:rPr lang="en-US" sz="6600" dirty="0" smtClean="0"/>
              <a:t>“Things go </a:t>
            </a:r>
          </a:p>
          <a:p>
            <a:r>
              <a:rPr lang="en-US" sz="6600" dirty="0" smtClean="0"/>
              <a:t>better with ___-___, things go better with ____”</a:t>
            </a:r>
            <a:endParaRPr lang="en-US" sz="6600" dirty="0"/>
          </a:p>
        </p:txBody>
      </p:sp>
      <p:sp>
        <p:nvSpPr>
          <p:cNvPr id="8" name="TextBox 7"/>
          <p:cNvSpPr txBox="1"/>
          <p:nvPr/>
        </p:nvSpPr>
        <p:spPr>
          <a:xfrm>
            <a:off x="6946144" y="6093726"/>
            <a:ext cx="4946995" cy="646331"/>
          </a:xfrm>
          <a:prstGeom prst="rect">
            <a:avLst/>
          </a:prstGeom>
          <a:noFill/>
        </p:spPr>
        <p:txBody>
          <a:bodyPr wrap="none" rtlCol="0">
            <a:spAutoFit/>
          </a:bodyPr>
          <a:lstStyle/>
          <a:p>
            <a:endParaRPr lang="en-US" dirty="0" smtClean="0"/>
          </a:p>
          <a:p>
            <a:r>
              <a:rPr lang="en-US" dirty="0">
                <a:hlinkClick r:id="rId3"/>
              </a:rPr>
              <a:t>https://www.youtube.com/watch?v=cF9QbEUYINg</a:t>
            </a:r>
            <a:endParaRPr lang="en-US" dirty="0"/>
          </a:p>
        </p:txBody>
      </p:sp>
      <p:sp>
        <p:nvSpPr>
          <p:cNvPr id="3" name="TextBox 2"/>
          <p:cNvSpPr txBox="1"/>
          <p:nvPr/>
        </p:nvSpPr>
        <p:spPr>
          <a:xfrm>
            <a:off x="197807" y="148471"/>
            <a:ext cx="4374037" cy="2554545"/>
          </a:xfrm>
          <a:prstGeom prst="rect">
            <a:avLst/>
          </a:prstGeom>
          <a:noFill/>
        </p:spPr>
        <p:txBody>
          <a:bodyPr wrap="square" rtlCol="0">
            <a:spAutoFit/>
          </a:bodyPr>
          <a:lstStyle/>
          <a:p>
            <a:r>
              <a:rPr lang="en-US" sz="3200" dirty="0" smtClean="0"/>
              <a:t>Baseball star Ty Cobb (aka the Georgia Peach) was an early investor in this beverage company in Atlanta.</a:t>
            </a:r>
            <a:endParaRPr lang="en-US" sz="32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4285" y="0"/>
            <a:ext cx="4854189" cy="621250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0598" y="0"/>
            <a:ext cx="2465167" cy="3697751"/>
          </a:xfrm>
          <a:prstGeom prst="rect">
            <a:avLst/>
          </a:prstGeom>
        </p:spPr>
      </p:pic>
    </p:spTree>
    <p:extLst>
      <p:ext uri="{BB962C8B-B14F-4D97-AF65-F5344CB8AC3E}">
        <p14:creationId xmlns:p14="http://schemas.microsoft.com/office/powerpoint/2010/main" val="827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94" y="257107"/>
            <a:ext cx="5858904" cy="2123658"/>
          </a:xfrm>
          <a:prstGeom prst="rect">
            <a:avLst/>
          </a:prstGeom>
          <a:noFill/>
        </p:spPr>
        <p:txBody>
          <a:bodyPr wrap="square" rtlCol="0">
            <a:spAutoFit/>
          </a:bodyPr>
          <a:lstStyle/>
          <a:p>
            <a:r>
              <a:rPr lang="en-US" sz="6600" dirty="0" smtClean="0"/>
              <a:t>“The Breakfast</a:t>
            </a:r>
          </a:p>
          <a:p>
            <a:r>
              <a:rPr lang="en-US" sz="6600" dirty="0" smtClean="0"/>
              <a:t> of Champions”</a:t>
            </a:r>
            <a:endParaRPr lang="en-US" sz="6600" dirty="0"/>
          </a:p>
        </p:txBody>
      </p:sp>
      <p:sp>
        <p:nvSpPr>
          <p:cNvPr id="8" name="TextBox 7"/>
          <p:cNvSpPr txBox="1"/>
          <p:nvPr/>
        </p:nvSpPr>
        <p:spPr>
          <a:xfrm>
            <a:off x="532472" y="5704231"/>
            <a:ext cx="5171737" cy="923330"/>
          </a:xfrm>
          <a:prstGeom prst="rect">
            <a:avLst/>
          </a:prstGeom>
          <a:noFill/>
        </p:spPr>
        <p:txBody>
          <a:bodyPr wrap="none" rtlCol="0">
            <a:spAutoFit/>
          </a:bodyPr>
          <a:lstStyle/>
          <a:p>
            <a:endParaRPr lang="en-US" dirty="0" smtClean="0"/>
          </a:p>
          <a:p>
            <a:endParaRPr lang="en-US" dirty="0" smtClean="0"/>
          </a:p>
          <a:p>
            <a:r>
              <a:rPr lang="en-US" dirty="0">
                <a:hlinkClick r:id="rId3"/>
              </a:rPr>
              <a:t>https://www.youtube.com/watch?v=CGaxdEwF4Ns</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7593" y="4702"/>
            <a:ext cx="4560559" cy="6853298"/>
          </a:xfrm>
          <a:prstGeom prst="rect">
            <a:avLst/>
          </a:prstGeom>
        </p:spPr>
      </p:pic>
    </p:spTree>
    <p:extLst>
      <p:ext uri="{BB962C8B-B14F-4D97-AF65-F5344CB8AC3E}">
        <p14:creationId xmlns:p14="http://schemas.microsoft.com/office/powerpoint/2010/main" val="23246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548" y="568191"/>
            <a:ext cx="5114072" cy="2554545"/>
          </a:xfrm>
          <a:prstGeom prst="rect">
            <a:avLst/>
          </a:prstGeom>
          <a:noFill/>
        </p:spPr>
        <p:txBody>
          <a:bodyPr wrap="square" rtlCol="0">
            <a:spAutoFit/>
          </a:bodyPr>
          <a:lstStyle/>
          <a:p>
            <a:r>
              <a:rPr lang="en-US" sz="8000" dirty="0" smtClean="0"/>
              <a:t>“Where’s the beef ?”</a:t>
            </a:r>
            <a:endParaRPr lang="en-US" sz="8000" dirty="0"/>
          </a:p>
        </p:txBody>
      </p:sp>
      <p:sp>
        <p:nvSpPr>
          <p:cNvPr id="8" name="TextBox 7"/>
          <p:cNvSpPr txBox="1"/>
          <p:nvPr/>
        </p:nvSpPr>
        <p:spPr>
          <a:xfrm>
            <a:off x="334509" y="5764613"/>
            <a:ext cx="4902111" cy="646331"/>
          </a:xfrm>
          <a:prstGeom prst="rect">
            <a:avLst/>
          </a:prstGeom>
          <a:noFill/>
        </p:spPr>
        <p:txBody>
          <a:bodyPr wrap="none" rtlCol="0">
            <a:spAutoFit/>
          </a:bodyPr>
          <a:lstStyle/>
          <a:p>
            <a:r>
              <a:rPr lang="en-US" dirty="0">
                <a:hlinkClick r:id="rId3"/>
              </a:rPr>
              <a:t>https://www.youtube.com/watch?v=U80ebi4AKgs</a:t>
            </a:r>
            <a:endParaRPr lang="en-US" dirty="0" smtClean="0"/>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8459" y="191119"/>
            <a:ext cx="6219825" cy="6219825"/>
          </a:xfrm>
          <a:prstGeom prst="rect">
            <a:avLst/>
          </a:prstGeom>
        </p:spPr>
      </p:pic>
    </p:spTree>
    <p:extLst>
      <p:ext uri="{BB962C8B-B14F-4D97-AF65-F5344CB8AC3E}">
        <p14:creationId xmlns:p14="http://schemas.microsoft.com/office/powerpoint/2010/main" val="397151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68191"/>
            <a:ext cx="5835191" cy="2554545"/>
          </a:xfrm>
          <a:prstGeom prst="rect">
            <a:avLst/>
          </a:prstGeom>
          <a:noFill/>
        </p:spPr>
        <p:txBody>
          <a:bodyPr wrap="square" rtlCol="0">
            <a:spAutoFit/>
          </a:bodyPr>
          <a:lstStyle/>
          <a:p>
            <a:r>
              <a:rPr lang="en-US" sz="8000" dirty="0" smtClean="0"/>
              <a:t>“Tastes great, less filling”</a:t>
            </a:r>
            <a:endParaRPr lang="en-US" sz="8000" dirty="0"/>
          </a:p>
        </p:txBody>
      </p:sp>
      <p:sp>
        <p:nvSpPr>
          <p:cNvPr id="8" name="TextBox 7"/>
          <p:cNvSpPr txBox="1"/>
          <p:nvPr/>
        </p:nvSpPr>
        <p:spPr>
          <a:xfrm>
            <a:off x="315567" y="5487614"/>
            <a:ext cx="4932504" cy="923330"/>
          </a:xfrm>
          <a:prstGeom prst="rect">
            <a:avLst/>
          </a:prstGeom>
          <a:noFill/>
        </p:spPr>
        <p:txBody>
          <a:bodyPr wrap="none" rtlCol="0">
            <a:spAutoFit/>
          </a:bodyPr>
          <a:lstStyle/>
          <a:p>
            <a:r>
              <a:rPr lang="en-US" dirty="0">
                <a:hlinkClick r:id="rId3"/>
              </a:rPr>
              <a:t>https://www.youtube.com/watch?v=Sp4RIITcOt0</a:t>
            </a:r>
            <a:endParaRPr lang="en-US" dirty="0" smtClean="0">
              <a:hlinkClick r:id="rId4"/>
            </a:endParaRPr>
          </a:p>
          <a:p>
            <a:endParaRPr lang="en-US" dirty="0">
              <a:hlinkClick r:id="rId4"/>
            </a:endParaRPr>
          </a:p>
          <a:p>
            <a:endParaRPr lang="en-US" dirty="0"/>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78341" y="245814"/>
            <a:ext cx="6413659" cy="6165130"/>
          </a:xfrm>
          <a:prstGeom prst="rect">
            <a:avLst/>
          </a:prstGeom>
        </p:spPr>
      </p:pic>
    </p:spTree>
    <p:extLst>
      <p:ext uri="{BB962C8B-B14F-4D97-AF65-F5344CB8AC3E}">
        <p14:creationId xmlns:p14="http://schemas.microsoft.com/office/powerpoint/2010/main" val="134692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254549"/>
            <a:ext cx="6756390" cy="3785652"/>
          </a:xfrm>
          <a:prstGeom prst="rect">
            <a:avLst/>
          </a:prstGeom>
          <a:noFill/>
        </p:spPr>
        <p:txBody>
          <a:bodyPr wrap="square" rtlCol="0">
            <a:spAutoFit/>
          </a:bodyPr>
          <a:lstStyle/>
          <a:p>
            <a:pPr algn="ctr"/>
            <a:r>
              <a:rPr lang="en-US" sz="8000" dirty="0" smtClean="0"/>
              <a:t>“Here comes</a:t>
            </a:r>
          </a:p>
          <a:p>
            <a:pPr algn="ctr"/>
            <a:r>
              <a:rPr lang="en-US" sz="8000" dirty="0" smtClean="0"/>
              <a:t> the </a:t>
            </a:r>
          </a:p>
          <a:p>
            <a:pPr algn="ctr"/>
            <a:r>
              <a:rPr lang="en-US" sz="8000" dirty="0" smtClean="0"/>
              <a:t>King of Beers”</a:t>
            </a:r>
            <a:endParaRPr lang="en-US" sz="8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390" y="0"/>
            <a:ext cx="5352393" cy="6858000"/>
          </a:xfrm>
          <a:prstGeom prst="rect">
            <a:avLst/>
          </a:prstGeom>
        </p:spPr>
      </p:pic>
      <p:sp>
        <p:nvSpPr>
          <p:cNvPr id="3" name="TextBox 2"/>
          <p:cNvSpPr txBox="1"/>
          <p:nvPr/>
        </p:nvSpPr>
        <p:spPr>
          <a:xfrm>
            <a:off x="544946" y="5190837"/>
            <a:ext cx="5089150" cy="923330"/>
          </a:xfrm>
          <a:prstGeom prst="rect">
            <a:avLst/>
          </a:prstGeom>
          <a:noFill/>
        </p:spPr>
        <p:txBody>
          <a:bodyPr wrap="none" rtlCol="0">
            <a:spAutoFit/>
          </a:bodyPr>
          <a:lstStyle/>
          <a:p>
            <a:endParaRPr lang="en-US" dirty="0" smtClean="0"/>
          </a:p>
          <a:p>
            <a:endParaRPr lang="en-US" dirty="0"/>
          </a:p>
          <a:p>
            <a:r>
              <a:rPr lang="en-US" dirty="0">
                <a:hlinkClick r:id="rId4"/>
              </a:rPr>
              <a:t>https://www.youtube.com/watch?v=onBHcQgHA4s</a:t>
            </a:r>
            <a:endParaRPr lang="en-US" dirty="0"/>
          </a:p>
        </p:txBody>
      </p:sp>
    </p:spTree>
    <p:extLst>
      <p:ext uri="{BB962C8B-B14F-4D97-AF65-F5344CB8AC3E}">
        <p14:creationId xmlns:p14="http://schemas.microsoft.com/office/powerpoint/2010/main" val="69639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971" y="191119"/>
            <a:ext cx="4152649" cy="3139321"/>
          </a:xfrm>
          <a:prstGeom prst="rect">
            <a:avLst/>
          </a:prstGeom>
          <a:noFill/>
        </p:spPr>
        <p:txBody>
          <a:bodyPr wrap="square" rtlCol="0">
            <a:spAutoFit/>
          </a:bodyPr>
          <a:lstStyle/>
          <a:p>
            <a:r>
              <a:rPr lang="en-US" sz="6600" dirty="0" smtClean="0"/>
              <a:t>“Don’t leave home without it”</a:t>
            </a:r>
            <a:endParaRPr lang="en-US" sz="6600" dirty="0"/>
          </a:p>
        </p:txBody>
      </p:sp>
      <p:sp>
        <p:nvSpPr>
          <p:cNvPr id="8" name="TextBox 7"/>
          <p:cNvSpPr txBox="1"/>
          <p:nvPr/>
        </p:nvSpPr>
        <p:spPr>
          <a:xfrm>
            <a:off x="277948" y="5487415"/>
            <a:ext cx="5041573" cy="646331"/>
          </a:xfrm>
          <a:prstGeom prst="rect">
            <a:avLst/>
          </a:prstGeom>
          <a:noFill/>
        </p:spPr>
        <p:txBody>
          <a:bodyPr wrap="none" rtlCol="0">
            <a:spAutoFit/>
          </a:bodyPr>
          <a:lstStyle/>
          <a:p>
            <a:r>
              <a:rPr lang="en-US" dirty="0">
                <a:hlinkClick r:id="rId3"/>
              </a:rPr>
              <a:t>https://www.youtube.com/watch?v=nMzNJkx1NoQ</a:t>
            </a:r>
            <a:endParaRPr lang="en-US" dirty="0" smtClean="0"/>
          </a:p>
          <a:p>
            <a:endParaRPr lang="en-US" dirty="0" smtClean="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8621" y="257107"/>
            <a:ext cx="7720553" cy="4956595"/>
          </a:xfrm>
          <a:prstGeom prst="rect">
            <a:avLst/>
          </a:prstGeom>
        </p:spPr>
      </p:pic>
    </p:spTree>
    <p:extLst>
      <p:ext uri="{BB962C8B-B14F-4D97-AF65-F5344CB8AC3E}">
        <p14:creationId xmlns:p14="http://schemas.microsoft.com/office/powerpoint/2010/main" val="165718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247" y="0"/>
            <a:ext cx="11430000" cy="4219937"/>
          </a:xfrm>
          <a:prstGeom prst="rect">
            <a:avLst/>
          </a:prstGeom>
        </p:spPr>
      </p:pic>
      <p:sp>
        <p:nvSpPr>
          <p:cNvPr id="3" name="TextBox 2"/>
          <p:cNvSpPr txBox="1"/>
          <p:nvPr/>
        </p:nvSpPr>
        <p:spPr>
          <a:xfrm>
            <a:off x="136582" y="4301412"/>
            <a:ext cx="11175495" cy="2123658"/>
          </a:xfrm>
          <a:prstGeom prst="rect">
            <a:avLst/>
          </a:prstGeom>
          <a:noFill/>
        </p:spPr>
        <p:txBody>
          <a:bodyPr wrap="none" rtlCol="0">
            <a:spAutoFit/>
          </a:bodyPr>
          <a:lstStyle/>
          <a:p>
            <a:pPr algn="ctr"/>
            <a:r>
              <a:rPr lang="en-US" sz="6600" i="1" smtClean="0">
                <a:latin typeface="Impact" panose="020B0806030902050204" pitchFamily="34" charset="0"/>
              </a:rPr>
              <a:t>Thanks !!!</a:t>
            </a:r>
            <a:endParaRPr lang="en-US" sz="6600" i="1" dirty="0" smtClean="0">
              <a:latin typeface="Impact" panose="020B0806030902050204" pitchFamily="34" charset="0"/>
            </a:endParaRPr>
          </a:p>
          <a:p>
            <a:pPr algn="ctr"/>
            <a:r>
              <a:rPr lang="en-US" sz="6600" i="1" dirty="0" smtClean="0">
                <a:latin typeface="Impact" panose="020B0806030902050204" pitchFamily="34" charset="0"/>
              </a:rPr>
              <a:t>We’ll see you again next month!</a:t>
            </a:r>
            <a:endParaRPr lang="en-US" sz="6600" i="1" dirty="0">
              <a:latin typeface="Impact" panose="020B0806030902050204" pitchFamily="34" charset="0"/>
            </a:endParaRPr>
          </a:p>
        </p:txBody>
      </p:sp>
    </p:spTree>
    <p:extLst>
      <p:ext uri="{BB962C8B-B14F-4D97-AF65-F5344CB8AC3E}">
        <p14:creationId xmlns:p14="http://schemas.microsoft.com/office/powerpoint/2010/main" val="37269228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120164" y="302522"/>
            <a:ext cx="3416054" cy="2862322"/>
          </a:xfrm>
          <a:prstGeom prst="rect">
            <a:avLst/>
          </a:prstGeom>
          <a:noFill/>
        </p:spPr>
        <p:txBody>
          <a:bodyPr wrap="square" rtlCol="0">
            <a:spAutoFit/>
          </a:bodyPr>
          <a:lstStyle/>
          <a:p>
            <a:pPr algn="ctr"/>
            <a:r>
              <a:rPr lang="en-US" sz="6000" b="1" dirty="0" smtClean="0"/>
              <a:t>Voyager 1 </a:t>
            </a:r>
          </a:p>
          <a:p>
            <a:pPr algn="ctr"/>
            <a:r>
              <a:rPr lang="en-US" sz="6000" b="1" dirty="0" smtClean="0"/>
              <a:t>arrives at </a:t>
            </a:r>
          </a:p>
          <a:p>
            <a:pPr algn="ctr"/>
            <a:r>
              <a:rPr lang="en-US" sz="6000" b="1" dirty="0" smtClean="0"/>
              <a:t>Jupiter</a:t>
            </a:r>
            <a:endParaRPr lang="en-US" sz="60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238101" cy="6858000"/>
          </a:xfrm>
          <a:prstGeom prst="rect">
            <a:avLst/>
          </a:prstGeom>
        </p:spPr>
      </p:pic>
    </p:spTree>
    <p:extLst>
      <p:ext uri="{BB962C8B-B14F-4D97-AF65-F5344CB8AC3E}">
        <p14:creationId xmlns:p14="http://schemas.microsoft.com/office/powerpoint/2010/main" val="4258042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26636" y="117794"/>
            <a:ext cx="9992345" cy="1015663"/>
          </a:xfrm>
          <a:prstGeom prst="rect">
            <a:avLst/>
          </a:prstGeom>
          <a:noFill/>
        </p:spPr>
        <p:txBody>
          <a:bodyPr wrap="square" rtlCol="0">
            <a:spAutoFit/>
          </a:bodyPr>
          <a:lstStyle/>
          <a:p>
            <a:pPr algn="ctr"/>
            <a:r>
              <a:rPr lang="en-US" sz="6000" b="1" dirty="0" smtClean="0"/>
              <a:t>Voyager 1 arrives at Jupiter</a:t>
            </a:r>
            <a:endParaRPr lang="en-US" sz="6000" b="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837" y="1054678"/>
            <a:ext cx="10317018" cy="5803322"/>
          </a:xfrm>
          <a:prstGeom prst="rect">
            <a:avLst/>
          </a:prstGeom>
        </p:spPr>
      </p:pic>
    </p:spTree>
    <p:extLst>
      <p:ext uri="{BB962C8B-B14F-4D97-AF65-F5344CB8AC3E}">
        <p14:creationId xmlns:p14="http://schemas.microsoft.com/office/powerpoint/2010/main" val="1330456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4775" y="83416"/>
            <a:ext cx="12422909" cy="1015663"/>
          </a:xfrm>
          <a:prstGeom prst="rect">
            <a:avLst/>
          </a:prstGeom>
          <a:solidFill>
            <a:schemeClr val="bg1"/>
          </a:solidFill>
        </p:spPr>
        <p:txBody>
          <a:bodyPr wrap="square" rtlCol="0">
            <a:spAutoFit/>
          </a:bodyPr>
          <a:lstStyle/>
          <a:p>
            <a:pPr algn="ctr"/>
            <a:r>
              <a:rPr lang="en-US" sz="6000" b="1" dirty="0" smtClean="0"/>
              <a:t>Voyager 1 is now 15 billion miles away</a:t>
            </a:r>
            <a:endParaRPr lang="en-US" sz="6000" b="1" dirty="0">
              <a:no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150" y="978360"/>
            <a:ext cx="10239375" cy="5879640"/>
          </a:xfrm>
          <a:prstGeom prst="rect">
            <a:avLst/>
          </a:prstGeom>
        </p:spPr>
      </p:pic>
    </p:spTree>
    <p:extLst>
      <p:ext uri="{BB962C8B-B14F-4D97-AF65-F5344CB8AC3E}">
        <p14:creationId xmlns:p14="http://schemas.microsoft.com/office/powerpoint/2010/main" val="10431947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6172" y="298579"/>
            <a:ext cx="7370929" cy="1446550"/>
          </a:xfrm>
          <a:prstGeom prst="rect">
            <a:avLst/>
          </a:prstGeom>
          <a:noFill/>
        </p:spPr>
        <p:txBody>
          <a:bodyPr wrap="none" rtlCol="0">
            <a:spAutoFit/>
          </a:bodyPr>
          <a:lstStyle/>
          <a:p>
            <a:r>
              <a:rPr lang="en-US" sz="8800" b="1" dirty="0" smtClean="0"/>
              <a:t>1979 - Business</a:t>
            </a:r>
            <a:endParaRPr lang="en-US" sz="88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4964" y="1592037"/>
            <a:ext cx="7505700" cy="5420783"/>
          </a:xfrm>
          <a:prstGeom prst="rect">
            <a:avLst/>
          </a:prstGeom>
        </p:spPr>
      </p:pic>
    </p:spTree>
    <p:extLst>
      <p:ext uri="{BB962C8B-B14F-4D97-AF65-F5344CB8AC3E}">
        <p14:creationId xmlns:p14="http://schemas.microsoft.com/office/powerpoint/2010/main" val="26350481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868</TotalTime>
  <Words>1419</Words>
  <Application>Microsoft Office PowerPoint</Application>
  <PresentationFormat>Widescreen</PresentationFormat>
  <Paragraphs>311</Paragraphs>
  <Slides>57</Slides>
  <Notes>45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Calibri</vt:lpstr>
      <vt:lpstr>Calibri Light</vt:lpstr>
      <vt:lpstr>Impact</vt:lpstr>
      <vt:lpstr>Office Theme</vt:lpstr>
      <vt:lpstr>PowerPoint Presentation</vt:lpstr>
      <vt:lpstr>The Year in Baseball:   1979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1979 American League   MVP  Winner</vt:lpstr>
      <vt:lpstr>PowerPoint Presentation</vt:lpstr>
      <vt:lpstr>PowerPoint Presentation</vt:lpstr>
      <vt:lpstr>1979  HR Leaders</vt:lpstr>
      <vt:lpstr>7th Inning Stretch</vt:lpstr>
      <vt:lpstr>“Take Me Out to the Ballgame”</vt:lpstr>
      <vt:lpstr>“Deep in the Heart of Texas”</vt:lpstr>
      <vt:lpstr>The Chicken Dance !</vt:lpstr>
      <vt:lpstr>¡ Música al estadio !</vt:lpstr>
      <vt:lpstr>1979  N.L.</vt:lpstr>
      <vt:lpstr>1979 A.L.</vt:lpstr>
      <vt:lpstr>1979 League Championships</vt:lpstr>
      <vt:lpstr>1979 World Series</vt:lpstr>
      <vt:lpstr>PowerPoint Presentation</vt:lpstr>
      <vt:lpstr>PowerPoint Presentation</vt:lpstr>
      <vt:lpstr>PowerPoint Presentation</vt:lpstr>
      <vt:lpstr>PowerPoint Presentation</vt:lpstr>
      <vt:lpstr>PowerPoint Presentation</vt:lpstr>
      <vt:lpstr>PowerPoint Presentation</vt:lpstr>
      <vt:lpstr>1979 World Series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Monte Cely</dc:creator>
  <cp:lastModifiedBy>Monte Cely</cp:lastModifiedBy>
  <cp:revision>106</cp:revision>
  <dcterms:created xsi:type="dcterms:W3CDTF">2023-08-09T12:53:40Z</dcterms:created>
  <dcterms:modified xsi:type="dcterms:W3CDTF">2023-09-18T18:21:33Z</dcterms:modified>
</cp:coreProperties>
</file>