
<file path=[Content_Types].xml><?xml version="1.0" encoding="utf-8"?>
<Types xmlns="http://schemas.openxmlformats.org/package/2006/content-types">
  <Default Extension="crdownload" ContentType="image/gi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3.crdownload" ContentType="image/jpeg"/>
  <Override PartName="/ppt/notesSlides/notesSlide9.xml" ContentType="application/vnd.openxmlformats-officedocument.presentationml.notesSlide+xml"/>
  <Override PartName="/ppt/media/image24.crdownload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7" r:id="rId2"/>
    <p:sldId id="333" r:id="rId3"/>
    <p:sldId id="334" r:id="rId4"/>
    <p:sldId id="337" r:id="rId5"/>
    <p:sldId id="293" r:id="rId6"/>
    <p:sldId id="258" r:id="rId7"/>
    <p:sldId id="259" r:id="rId8"/>
    <p:sldId id="260" r:id="rId9"/>
    <p:sldId id="261" r:id="rId10"/>
    <p:sldId id="262" r:id="rId11"/>
    <p:sldId id="263" r:id="rId12"/>
    <p:sldId id="273" r:id="rId13"/>
    <p:sldId id="285" r:id="rId14"/>
    <p:sldId id="286" r:id="rId15"/>
    <p:sldId id="287" r:id="rId16"/>
    <p:sldId id="288" r:id="rId17"/>
    <p:sldId id="301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265" r:id="rId26"/>
    <p:sldId id="277" r:id="rId27"/>
    <p:sldId id="266" r:id="rId28"/>
    <p:sldId id="276" r:id="rId29"/>
    <p:sldId id="278" r:id="rId30"/>
    <p:sldId id="289" r:id="rId31"/>
    <p:sldId id="290" r:id="rId32"/>
    <p:sldId id="291" r:id="rId33"/>
    <p:sldId id="292" r:id="rId34"/>
    <p:sldId id="279" r:id="rId35"/>
    <p:sldId id="280" r:id="rId36"/>
    <p:sldId id="338" r:id="rId37"/>
    <p:sldId id="339" r:id="rId38"/>
    <p:sldId id="340" r:id="rId39"/>
    <p:sldId id="341" r:id="rId40"/>
    <p:sldId id="281" r:id="rId41"/>
    <p:sldId id="282" r:id="rId42"/>
    <p:sldId id="283" r:id="rId43"/>
    <p:sldId id="284" r:id="rId44"/>
    <p:sldId id="275" r:id="rId45"/>
    <p:sldId id="329" r:id="rId46"/>
    <p:sldId id="330" r:id="rId47"/>
    <p:sldId id="331" r:id="rId48"/>
    <p:sldId id="332" r:id="rId49"/>
    <p:sldId id="268" r:id="rId50"/>
    <p:sldId id="272" r:id="rId51"/>
    <p:sldId id="315" r:id="rId52"/>
    <p:sldId id="316" r:id="rId53"/>
    <p:sldId id="317" r:id="rId54"/>
    <p:sldId id="318" r:id="rId55"/>
    <p:sldId id="321" r:id="rId56"/>
    <p:sldId id="322" r:id="rId57"/>
    <p:sldId id="324" r:id="rId58"/>
    <p:sldId id="325" r:id="rId59"/>
    <p:sldId id="326" r:id="rId60"/>
    <p:sldId id="327" r:id="rId61"/>
    <p:sldId id="319" r:id="rId62"/>
    <p:sldId id="323" r:id="rId63"/>
    <p:sldId id="328" r:id="rId64"/>
    <p:sldId id="27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e Cely" userId="867cbb0a334bccf5" providerId="LiveId" clId="{85A867AC-615C-4568-A290-462B62088285}"/>
    <pc:docChg chg="custSel addSld modSld">
      <pc:chgData name="Monte Cely" userId="867cbb0a334bccf5" providerId="LiveId" clId="{85A867AC-615C-4568-A290-462B62088285}" dt="2024-12-09T18:29:18.010" v="356"/>
      <pc:docMkLst>
        <pc:docMk/>
      </pc:docMkLst>
      <pc:sldChg chg="addSp delSp modSp add mod delAnim modAnim modNotesTx">
        <pc:chgData name="Monte Cely" userId="867cbb0a334bccf5" providerId="LiveId" clId="{85A867AC-615C-4568-A290-462B62088285}" dt="2024-12-09T18:29:18.010" v="356"/>
        <pc:sldMkLst>
          <pc:docMk/>
          <pc:sldMk cId="2618383619" sldId="337"/>
        </pc:sldMkLst>
        <pc:spChg chg="mod">
          <ac:chgData name="Monte Cely" userId="867cbb0a334bccf5" providerId="LiveId" clId="{85A867AC-615C-4568-A290-462B62088285}" dt="2024-12-09T14:46:20.221" v="247" actId="1076"/>
          <ac:spMkLst>
            <pc:docMk/>
            <pc:sldMk cId="2618383619" sldId="337"/>
            <ac:spMk id="3" creationId="{26D6C080-BB8C-5AEF-8529-0BE209427DB8}"/>
          </ac:spMkLst>
        </pc:spChg>
        <pc:spChg chg="del">
          <ac:chgData name="Monte Cely" userId="867cbb0a334bccf5" providerId="LiveId" clId="{85A867AC-615C-4568-A290-462B62088285}" dt="2024-12-09T14:23:25.331" v="4" actId="478"/>
          <ac:spMkLst>
            <pc:docMk/>
            <pc:sldMk cId="2618383619" sldId="337"/>
            <ac:spMk id="5" creationId="{97BD986D-26C5-94D3-1D36-1C952D319462}"/>
          </ac:spMkLst>
        </pc:spChg>
        <pc:spChg chg="add del mod">
          <ac:chgData name="Monte Cely" userId="867cbb0a334bccf5" providerId="LiveId" clId="{85A867AC-615C-4568-A290-462B62088285}" dt="2024-12-09T14:34:13.871" v="99" actId="478"/>
          <ac:spMkLst>
            <pc:docMk/>
            <pc:sldMk cId="2618383619" sldId="337"/>
            <ac:spMk id="14" creationId="{79EACCE9-CFFC-5695-BB3C-8E1EAAB049BD}"/>
          </ac:spMkLst>
        </pc:spChg>
        <pc:spChg chg="add">
          <ac:chgData name="Monte Cely" userId="867cbb0a334bccf5" providerId="LiveId" clId="{85A867AC-615C-4568-A290-462B62088285}" dt="2024-12-09T14:34:48.122" v="100"/>
          <ac:spMkLst>
            <pc:docMk/>
            <pc:sldMk cId="2618383619" sldId="337"/>
            <ac:spMk id="15" creationId="{5FA25288-57EE-EE03-9760-D13E20599A86}"/>
          </ac:spMkLst>
        </pc:spChg>
        <pc:spChg chg="add mod">
          <ac:chgData name="Monte Cely" userId="867cbb0a334bccf5" providerId="LiveId" clId="{85A867AC-615C-4568-A290-462B62088285}" dt="2024-12-09T18:23:58.703" v="344" actId="20577"/>
          <ac:spMkLst>
            <pc:docMk/>
            <pc:sldMk cId="2618383619" sldId="337"/>
            <ac:spMk id="22" creationId="{F194A02D-4A51-85EA-4A25-C87BD728BE5D}"/>
          </ac:spMkLst>
        </pc:spChg>
        <pc:picChg chg="del">
          <ac:chgData name="Monte Cely" userId="867cbb0a334bccf5" providerId="LiveId" clId="{85A867AC-615C-4568-A290-462B62088285}" dt="2024-12-09T14:23:19.928" v="3" actId="478"/>
          <ac:picMkLst>
            <pc:docMk/>
            <pc:sldMk cId="2618383619" sldId="337"/>
            <ac:picMk id="2" creationId="{FE39B4B0-4FFB-DAF6-E0A1-03B8F286F71D}"/>
          </ac:picMkLst>
        </pc:picChg>
        <pc:picChg chg="add del mod">
          <ac:chgData name="Monte Cely" userId="867cbb0a334bccf5" providerId="LiveId" clId="{85A867AC-615C-4568-A290-462B62088285}" dt="2024-12-09T18:17:47.247" v="264" actId="478"/>
          <ac:picMkLst>
            <pc:docMk/>
            <pc:sldMk cId="2618383619" sldId="337"/>
            <ac:picMk id="5" creationId="{45F11014-C903-A51A-FE2B-C2EC7A48B8AB}"/>
          </ac:picMkLst>
        </pc:picChg>
        <pc:picChg chg="del">
          <ac:chgData name="Monte Cely" userId="867cbb0a334bccf5" providerId="LiveId" clId="{85A867AC-615C-4568-A290-462B62088285}" dt="2024-12-09T14:23:18.390" v="2" actId="478"/>
          <ac:picMkLst>
            <pc:docMk/>
            <pc:sldMk cId="2618383619" sldId="337"/>
            <ac:picMk id="6" creationId="{1AFC16A4-8C46-481C-A003-4E9BF0FFB763}"/>
          </ac:picMkLst>
        </pc:picChg>
        <pc:picChg chg="add del mod">
          <ac:chgData name="Monte Cely" userId="867cbb0a334bccf5" providerId="LiveId" clId="{85A867AC-615C-4568-A290-462B62088285}" dt="2024-12-09T18:28:15.693" v="348" actId="478"/>
          <ac:picMkLst>
            <pc:docMk/>
            <pc:sldMk cId="2618383619" sldId="337"/>
            <ac:picMk id="7" creationId="{4B59BC74-ADF7-6900-B591-A22811FA49A5}"/>
          </ac:picMkLst>
        </pc:picChg>
        <pc:picChg chg="del">
          <ac:chgData name="Monte Cely" userId="867cbb0a334bccf5" providerId="LiveId" clId="{85A867AC-615C-4568-A290-462B62088285}" dt="2024-12-09T14:23:17.382" v="1" actId="478"/>
          <ac:picMkLst>
            <pc:docMk/>
            <pc:sldMk cId="2618383619" sldId="337"/>
            <ac:picMk id="8" creationId="{6B3CD821-6E4D-C2DE-9F81-B7B7E1FF9DF8}"/>
          </ac:picMkLst>
        </pc:picChg>
        <pc:picChg chg="add mod">
          <ac:chgData name="Monte Cely" userId="867cbb0a334bccf5" providerId="LiveId" clId="{85A867AC-615C-4568-A290-462B62088285}" dt="2024-12-09T18:28:34.874" v="354" actId="1076"/>
          <ac:picMkLst>
            <pc:docMk/>
            <pc:sldMk cId="2618383619" sldId="337"/>
            <ac:picMk id="9" creationId="{01A91AA3-B11F-7742-738F-09BD087D3C76}"/>
          </ac:picMkLst>
        </pc:picChg>
        <pc:picChg chg="add del mod">
          <ac:chgData name="Monte Cely" userId="867cbb0a334bccf5" providerId="LiveId" clId="{85A867AC-615C-4568-A290-462B62088285}" dt="2024-12-09T14:34:13.871" v="99" actId="478"/>
          <ac:picMkLst>
            <pc:docMk/>
            <pc:sldMk cId="2618383619" sldId="337"/>
            <ac:picMk id="9" creationId="{1FF8114D-F626-19D9-AF82-CE26240C3AC2}"/>
          </ac:picMkLst>
        </pc:picChg>
        <pc:picChg chg="add del mod">
          <ac:chgData name="Monte Cely" userId="867cbb0a334bccf5" providerId="LiveId" clId="{85A867AC-615C-4568-A290-462B62088285}" dt="2024-12-09T14:32:22.816" v="92" actId="478"/>
          <ac:picMkLst>
            <pc:docMk/>
            <pc:sldMk cId="2618383619" sldId="337"/>
            <ac:picMk id="11" creationId="{86247203-A359-B21F-64FF-E7708BB27EF5}"/>
          </ac:picMkLst>
        </pc:picChg>
        <pc:picChg chg="add del mod">
          <ac:chgData name="Monte Cely" userId="867cbb0a334bccf5" providerId="LiveId" clId="{85A867AC-615C-4568-A290-462B62088285}" dt="2024-12-09T14:32:40.243" v="95" actId="478"/>
          <ac:picMkLst>
            <pc:docMk/>
            <pc:sldMk cId="2618383619" sldId="337"/>
            <ac:picMk id="13" creationId="{4B8BC890-1F49-2F05-6BF4-F42EBDBBBD76}"/>
          </ac:picMkLst>
        </pc:picChg>
        <pc:picChg chg="add mod">
          <ac:chgData name="Monte Cely" userId="867cbb0a334bccf5" providerId="LiveId" clId="{85A867AC-615C-4568-A290-462B62088285}" dt="2024-12-09T14:37:25.425" v="105" actId="14100"/>
          <ac:picMkLst>
            <pc:docMk/>
            <pc:sldMk cId="2618383619" sldId="337"/>
            <ac:picMk id="17" creationId="{5758B94B-D5CD-E6E6-21A6-71104A469A0D}"/>
          </ac:picMkLst>
        </pc:picChg>
        <pc:picChg chg="add mod">
          <ac:chgData name="Monte Cely" userId="867cbb0a334bccf5" providerId="LiveId" clId="{85A867AC-615C-4568-A290-462B62088285}" dt="2024-12-09T14:39:09.364" v="114" actId="14100"/>
          <ac:picMkLst>
            <pc:docMk/>
            <pc:sldMk cId="2618383619" sldId="337"/>
            <ac:picMk id="19" creationId="{F2349AD6-3BA4-F0B7-EF94-F2544D089F47}"/>
          </ac:picMkLst>
        </pc:picChg>
        <pc:picChg chg="add del mod">
          <ac:chgData name="Monte Cely" userId="867cbb0a334bccf5" providerId="LiveId" clId="{85A867AC-615C-4568-A290-462B62088285}" dt="2024-12-09T14:42:20.413" v="124" actId="478"/>
          <ac:picMkLst>
            <pc:docMk/>
            <pc:sldMk cId="2618383619" sldId="337"/>
            <ac:picMk id="21" creationId="{839D2916-6306-08F4-A29A-913665D79285}"/>
          </ac:picMkLst>
        </pc:picChg>
        <pc:picChg chg="add del mod">
          <ac:chgData name="Monte Cely" userId="867cbb0a334bccf5" providerId="LiveId" clId="{85A867AC-615C-4568-A290-462B62088285}" dt="2024-12-09T14:51:03.758" v="258" actId="478"/>
          <ac:picMkLst>
            <pc:docMk/>
            <pc:sldMk cId="2618383619" sldId="337"/>
            <ac:picMk id="24" creationId="{89C47CDF-B202-C644-3CD7-458B085238B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3E760-1624-411E-868E-3F8D6B397B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BBC1B-05CA-4672-B9C1-53689E948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15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64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Apollo</a:t>
            </a:r>
            <a:r>
              <a:rPr lang="en-US" baseline="0" dirty="0"/>
              <a:t> 8 was the first manned mission to leave Earth orbit and achieved orbit around the Moon.  It orbited the Moon ten times and the astronauts made a Christmas Eve broadcast from there.  This was a key preparation for Apollo 11 to land on the Moon only seven months later. This is a picture of an “Earth-rise” coming up over the surface of the Moon, taking by Apollo 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95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94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1D8F7-2BDD-4C56-98AF-2E212EF349F3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798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 DiMaggio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1D8F7-2BDD-4C56-98AF-2E212EF349F3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08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Dinah</a:t>
            </a:r>
            <a:r>
              <a:rPr lang="en-US" baseline="0" dirty="0"/>
              <a:t> Shore Christmas Special 12/22/57 – Dizzy Dean, Esther Williams, Actor John </a:t>
            </a:r>
            <a:r>
              <a:rPr lang="en-US" baseline="0" dirty="0" err="1"/>
              <a:t>Raitt</a:t>
            </a:r>
            <a:r>
              <a:rPr lang="en-US" baseline="0" dirty="0"/>
              <a:t>, Dinah Shore, Roy Rogers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1D8F7-2BDD-4C56-98AF-2E212EF349F3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29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Willie</a:t>
            </a:r>
            <a:r>
              <a:rPr lang="en-US" baseline="0" dirty="0"/>
              <a:t> Mays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1D8F7-2BDD-4C56-98AF-2E212EF349F3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258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1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current won-loss for each team;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3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E3EAB-A785-BFE6-18C8-557BF679A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69449F-E951-69D7-19D8-1F27E790E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0E069E-B5BA-52C2-C0B5-33236891F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2ABC3-DC9E-7C1C-B1C8-38FA53B0BE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75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60</a:t>
            </a:r>
            <a:r>
              <a:rPr lang="en-US" baseline="0" dirty="0"/>
              <a:t> pro teams playing in Winter Leagues in Latin America and </a:t>
            </a:r>
            <a:r>
              <a:rPr lang="en-US" baseline="0"/>
              <a:t>the Caribbean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BBC1B-05CA-4672-B9C1-53689E9486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06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BBC1B-05CA-4672-B9C1-53689E9486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98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94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Feast of Saturn was celebrated in Rome</a:t>
            </a:r>
            <a:r>
              <a:rPr lang="en-US" baseline="0" dirty="0"/>
              <a:t> during the advent of the Winter Solstice; once Emperor Constantine converted to Christianity in 312 AD it gradually became a celebration also of Christmas.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01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Crossed the Delaware River on Christmas night – next morning</a:t>
            </a:r>
            <a:r>
              <a:rPr lang="en-US" baseline="0" dirty="0"/>
              <a:t> to surprise the Hessian mercenaries at Trenton, NJ.  A week later he defeated British reinforcements at Trenton and Princeton.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87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PM</a:t>
            </a:r>
            <a:r>
              <a:rPr lang="en-US" baseline="0" dirty="0"/>
              <a:t> Churchill came to the U.S. after the attack on Pearl Harbor and stayed three weeks at the White House with the President and his family.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2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7F0C-44EE-40CE-9823-E95FBE40DA0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7D7B-6BB7-4D3C-9DF4-4A8778520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6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7F0C-44EE-40CE-9823-E95FBE40DA0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7D7B-6BB7-4D3C-9DF4-4A8778520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9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7F0C-44EE-40CE-9823-E95FBE40DA0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7D7B-6BB7-4D3C-9DF4-4A8778520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4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7F0C-44EE-40CE-9823-E95FBE40DA0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7D7B-6BB7-4D3C-9DF4-4A8778520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5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7F0C-44EE-40CE-9823-E95FBE40DA0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7D7B-6BB7-4D3C-9DF4-4A8778520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0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7F0C-44EE-40CE-9823-E95FBE40DA0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7D7B-6BB7-4D3C-9DF4-4A8778520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7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7F0C-44EE-40CE-9823-E95FBE40DA0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7D7B-6BB7-4D3C-9DF4-4A8778520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17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7F0C-44EE-40CE-9823-E95FBE40DA0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7D7B-6BB7-4D3C-9DF4-4A8778520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6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7F0C-44EE-40CE-9823-E95FBE40DA0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7D7B-6BB7-4D3C-9DF4-4A8778520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1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7F0C-44EE-40CE-9823-E95FBE40DA0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7D7B-6BB7-4D3C-9DF4-4A8778520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83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7F0C-44EE-40CE-9823-E95FBE40DA0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7D7B-6BB7-4D3C-9DF4-4A8778520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8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67F0C-44EE-40CE-9823-E95FBE40DA0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47D7B-6BB7-4D3C-9DF4-4A8778520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crdownload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crdownload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crdownload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fif"/><Relationship Id="rId4" Type="http://schemas.openxmlformats.org/officeDocument/2006/relationships/image" Target="../media/image7.jf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tm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y5YahVGoo0k" TargetMode="Externa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hyperlink" Target="https://www.youtube.com/watch?v=3CWJNqyub3o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_j9CgvvuXXE" TargetMode="External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q5uBrDA-r0" TargetMode="External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Nw5-7t85l0w" TargetMode="External"/><Relationship Id="rId5" Type="http://schemas.openxmlformats.org/officeDocument/2006/relationships/image" Target="../media/image108.jpg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Ttc2pM1boE" TargetMode="Externa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-BgsA2sAuK0" TargetMode="Externa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wOwXRp1JK1A" TargetMode="External"/><Relationship Id="rId4" Type="http://schemas.openxmlformats.org/officeDocument/2006/relationships/image" Target="../media/image1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BO_g0BgWiLI" TargetMode="Externa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UQ3mOs-nkQ" TargetMode="Externa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hyperlink" Target="https://www.youtube.com/watch?v=iikUeWvZrTU" TargetMode="Externa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NbixppRMiwo" TargetMode="External"/><Relationship Id="rId4" Type="http://schemas.openxmlformats.org/officeDocument/2006/relationships/image" Target="../media/image135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317" y="139146"/>
            <a:ext cx="11277462" cy="994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AGE Thrive </a:t>
            </a:r>
            <a:r>
              <a:rPr lang="en-US" sz="3600" i="1" dirty="0"/>
              <a:t>with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0070C0"/>
                </a:solidFill>
              </a:rPr>
              <a:t>Baseball Memories</a:t>
            </a:r>
          </a:p>
          <a:p>
            <a:pPr algn="ctr"/>
            <a:r>
              <a:rPr lang="en-US" sz="3200" b="1" dirty="0"/>
              <a:t>December 18, 2024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Agenda</a:t>
            </a:r>
          </a:p>
          <a:p>
            <a:r>
              <a:rPr lang="en-US" sz="2800" b="1" u="sng" dirty="0"/>
              <a:t>Warm-up – Introductions – Current Events</a:t>
            </a:r>
          </a:p>
          <a:p>
            <a:r>
              <a:rPr lang="en-US" sz="2800" b="1" dirty="0"/>
              <a:t>	Baseball during the Winter?</a:t>
            </a:r>
          </a:p>
          <a:p>
            <a:endParaRPr lang="en-US" sz="2800" b="1" u="sng" dirty="0"/>
          </a:p>
          <a:p>
            <a:endParaRPr lang="en-US" sz="2800" b="1" u="sng" dirty="0"/>
          </a:p>
          <a:p>
            <a:r>
              <a:rPr lang="en-US" sz="2800" b="1" u="sng" dirty="0" err="1"/>
              <a:t>Gametime</a:t>
            </a:r>
            <a:r>
              <a:rPr lang="en-US" sz="2800" b="1" dirty="0"/>
              <a:t> – </a:t>
            </a:r>
            <a:r>
              <a:rPr lang="en-US" sz="4000" b="1" dirty="0">
                <a:solidFill>
                  <a:srgbClr val="FF0000"/>
                </a:solidFill>
              </a:rPr>
              <a:t>Christmas &amp; Baseball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7" y="5335977"/>
            <a:ext cx="5220514" cy="122788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51" y="4617295"/>
            <a:ext cx="2743891" cy="2454207"/>
          </a:xfrm>
          <a:prstGeom prst="rect">
            <a:avLst/>
          </a:prstGeom>
        </p:spPr>
      </p:pic>
      <p:pic>
        <p:nvPicPr>
          <p:cNvPr id="1026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748" y="1550234"/>
            <a:ext cx="1845884" cy="184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82" y="1851789"/>
            <a:ext cx="3274707" cy="497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5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170" y="1703650"/>
            <a:ext cx="2734603" cy="273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366"/>
            <a:ext cx="4106858" cy="6237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4663" y="1140805"/>
            <a:ext cx="48940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Christmas</a:t>
            </a:r>
          </a:p>
          <a:p>
            <a:pPr algn="ctr"/>
            <a:r>
              <a:rPr lang="en-US" sz="8800" b="1" dirty="0"/>
              <a:t>and</a:t>
            </a:r>
          </a:p>
          <a:p>
            <a:pPr algn="ctr"/>
            <a:r>
              <a:rPr lang="en-US" sz="8800" b="1" dirty="0"/>
              <a:t>Baseball</a:t>
            </a:r>
          </a:p>
        </p:txBody>
      </p:sp>
    </p:spTree>
    <p:extLst>
      <p:ext uri="{BB962C8B-B14F-4D97-AF65-F5344CB8AC3E}">
        <p14:creationId xmlns:p14="http://schemas.microsoft.com/office/powerpoint/2010/main" val="2332674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202" y="-103695"/>
            <a:ext cx="8167184" cy="6961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3175" y="4810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10917" y="1424113"/>
            <a:ext cx="395403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History</a:t>
            </a:r>
          </a:p>
          <a:p>
            <a:pPr algn="ctr"/>
            <a:r>
              <a:rPr lang="en-US" sz="4800" b="1" dirty="0"/>
              <a:t>that happened</a:t>
            </a:r>
          </a:p>
          <a:p>
            <a:pPr algn="ctr"/>
            <a:r>
              <a:rPr lang="en-US" sz="4800" b="1" dirty="0"/>
              <a:t> on</a:t>
            </a:r>
          </a:p>
          <a:p>
            <a:pPr algn="ctr"/>
            <a:r>
              <a:rPr lang="en-US" sz="4800" b="1" dirty="0"/>
              <a:t>Christmas</a:t>
            </a:r>
          </a:p>
        </p:txBody>
      </p:sp>
    </p:spTree>
    <p:extLst>
      <p:ext uri="{BB962C8B-B14F-4D97-AF65-F5344CB8AC3E}">
        <p14:creationId xmlns:p14="http://schemas.microsoft.com/office/powerpoint/2010/main" val="2003845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3175" y="4810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17224" y="116099"/>
            <a:ext cx="4491486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/>
              <a:t>354 A.D.</a:t>
            </a:r>
          </a:p>
          <a:p>
            <a:pPr algn="ctr"/>
            <a:endParaRPr lang="en-US" sz="4800" b="1" dirty="0"/>
          </a:p>
          <a:p>
            <a:pPr algn="ctr"/>
            <a:r>
              <a:rPr lang="en-US" sz="4800" b="1" dirty="0"/>
              <a:t>Earliest recorded</a:t>
            </a:r>
          </a:p>
          <a:p>
            <a:pPr algn="ctr"/>
            <a:r>
              <a:rPr lang="en-US" sz="4800" b="1" dirty="0"/>
              <a:t>reference that </a:t>
            </a:r>
          </a:p>
          <a:p>
            <a:pPr algn="ctr"/>
            <a:r>
              <a:rPr lang="en-US" sz="4800" b="1" dirty="0"/>
              <a:t>the Romans </a:t>
            </a:r>
          </a:p>
          <a:p>
            <a:pPr algn="ctr"/>
            <a:r>
              <a:rPr lang="en-US" sz="4800" b="1" dirty="0"/>
              <a:t>celebrated</a:t>
            </a:r>
          </a:p>
          <a:p>
            <a:pPr algn="ctr"/>
            <a:r>
              <a:rPr lang="en-US" sz="4800" b="1" dirty="0"/>
              <a:t>Christmas on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Dec. 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" y="247953"/>
            <a:ext cx="7760066" cy="606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46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3175" y="4810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99214" y="464890"/>
            <a:ext cx="492161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1776</a:t>
            </a:r>
          </a:p>
          <a:p>
            <a:pPr algn="ctr"/>
            <a:endParaRPr lang="en-US" sz="4800" b="1" dirty="0"/>
          </a:p>
          <a:p>
            <a:pPr algn="ctr"/>
            <a:r>
              <a:rPr lang="en-US" sz="4800" b="1" dirty="0"/>
              <a:t>Washington</a:t>
            </a:r>
          </a:p>
          <a:p>
            <a:pPr algn="ctr"/>
            <a:r>
              <a:rPr lang="en-US" sz="4800" b="1" dirty="0"/>
              <a:t> and the </a:t>
            </a:r>
          </a:p>
          <a:p>
            <a:pPr algn="ctr"/>
            <a:r>
              <a:rPr lang="en-US" sz="4800" b="1" dirty="0"/>
              <a:t>Continental Army cross the</a:t>
            </a:r>
          </a:p>
          <a:p>
            <a:pPr algn="ctr"/>
            <a:r>
              <a:rPr lang="en-US" sz="4800" b="1" dirty="0"/>
              <a:t>Delaware</a:t>
            </a:r>
          </a:p>
          <a:p>
            <a:pPr algn="ctr"/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4890"/>
            <a:ext cx="7399214" cy="554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18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3175" y="4810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179457"/>
            <a:ext cx="120765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Winston Churchill spends Christmas at the</a:t>
            </a:r>
          </a:p>
          <a:p>
            <a:pPr algn="ctr"/>
            <a:r>
              <a:rPr lang="en-US" sz="4800" b="1" dirty="0"/>
              <a:t>White House with FDR</a:t>
            </a:r>
          </a:p>
          <a:p>
            <a:pPr algn="ctr"/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2" y="122725"/>
            <a:ext cx="8223511" cy="4962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25146" y="942931"/>
            <a:ext cx="2262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1941</a:t>
            </a:r>
          </a:p>
        </p:txBody>
      </p:sp>
    </p:spTree>
    <p:extLst>
      <p:ext uri="{BB962C8B-B14F-4D97-AF65-F5344CB8AC3E}">
        <p14:creationId xmlns:p14="http://schemas.microsoft.com/office/powerpoint/2010/main" val="2201611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3175" y="4810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92816" y="2132469"/>
            <a:ext cx="5410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Apollo 8</a:t>
            </a:r>
          </a:p>
          <a:p>
            <a:pPr algn="ctr"/>
            <a:r>
              <a:rPr lang="en-US" sz="4800" b="1" dirty="0"/>
              <a:t>orbits the </a:t>
            </a:r>
          </a:p>
          <a:p>
            <a:pPr algn="ctr"/>
            <a:r>
              <a:rPr lang="en-US" sz="4800" b="1" dirty="0"/>
              <a:t>Moon</a:t>
            </a:r>
          </a:p>
          <a:p>
            <a:pPr algn="ctr"/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7230" y="280960"/>
            <a:ext cx="2262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1968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43"/>
            <a:ext cx="6834433" cy="6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77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3175" y="4810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5295" y="988353"/>
            <a:ext cx="4537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The Greatest</a:t>
            </a:r>
          </a:p>
          <a:p>
            <a:pPr algn="ctr"/>
            <a:r>
              <a:rPr lang="en-US" sz="4800" b="1" dirty="0"/>
              <a:t>Baseball Player to be born on Christmas</a:t>
            </a:r>
          </a:p>
          <a:p>
            <a:pPr algn="ctr"/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2912" y="-121886"/>
            <a:ext cx="2262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1958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40" y="-714467"/>
            <a:ext cx="5011960" cy="6984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17" y="0"/>
            <a:ext cx="4811570" cy="6603112"/>
          </a:xfrm>
          <a:prstGeom prst="rect">
            <a:avLst/>
          </a:prstGeom>
        </p:spPr>
      </p:pic>
      <p:pic>
        <p:nvPicPr>
          <p:cNvPr id="7" name="Picture 8" descr="Keeping Score: The Most Important Skill for a Leadoff Hitter - The New York  Times">
            <a:extLst>
              <a:ext uri="{FF2B5EF4-FFF2-40B4-BE49-F238E27FC236}">
                <a16:creationId xmlns:a16="http://schemas.microsoft.com/office/drawing/2014/main" id="{7F92A06E-C986-654C-F4BE-1EAF2575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8475"/>
            <a:ext cx="5047130" cy="28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6391" y="5884244"/>
            <a:ext cx="5259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 He liked to steal things …</a:t>
            </a:r>
          </a:p>
        </p:txBody>
      </p:sp>
    </p:spTree>
    <p:extLst>
      <p:ext uri="{BB962C8B-B14F-4D97-AF65-F5344CB8AC3E}">
        <p14:creationId xmlns:p14="http://schemas.microsoft.com/office/powerpoint/2010/main" val="378673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t's time to spread holiday cheer door-to-door with these baseball themed  carols | MLB.com">
            <a:extLst>
              <a:ext uri="{FF2B5EF4-FFF2-40B4-BE49-F238E27FC236}">
                <a16:creationId xmlns:a16="http://schemas.microsoft.com/office/drawing/2014/main" id="{5BB6C639-3DBB-C394-F737-7F0D4C9EC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1600"/>
            <a:ext cx="8432802" cy="421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ickey Henderson the ultimate Christmas gift">
            <a:extLst>
              <a:ext uri="{FF2B5EF4-FFF2-40B4-BE49-F238E27FC236}">
                <a16:creationId xmlns:a16="http://schemas.microsoft.com/office/drawing/2014/main" id="{783D4E48-2A28-FBBA-22E1-C486DC97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674" y="64655"/>
            <a:ext cx="6237326" cy="350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479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7" y="0"/>
            <a:ext cx="1099034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4A9795-2A16-7468-1F56-E19C624A738A}"/>
              </a:ext>
            </a:extLst>
          </p:cNvPr>
          <p:cNvSpPr txBox="1"/>
          <p:nvPr/>
        </p:nvSpPr>
        <p:spPr>
          <a:xfrm>
            <a:off x="3583699" y="2647406"/>
            <a:ext cx="4937759" cy="33266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lvl="1" algn="ctr">
              <a:lnSpc>
                <a:spcPct val="90000"/>
              </a:lnSpc>
              <a:spcAft>
                <a:spcPts val="600"/>
              </a:spcAft>
            </a:pPr>
            <a:r>
              <a:rPr lang="en-US" sz="6500" b="1" dirty="0">
                <a:solidFill>
                  <a:schemeClr val="bg1"/>
                </a:solidFill>
              </a:rPr>
              <a:t>Presenting. . .</a:t>
            </a:r>
          </a:p>
          <a:p>
            <a:pPr marL="228600" lvl="1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500" b="1" dirty="0">
              <a:solidFill>
                <a:schemeClr val="bg1"/>
              </a:solidFill>
            </a:endParaRPr>
          </a:p>
          <a:p>
            <a:pPr marL="0" lvl="1" algn="ctr">
              <a:lnSpc>
                <a:spcPct val="90000"/>
              </a:lnSpc>
              <a:spcAft>
                <a:spcPts val="600"/>
              </a:spcAft>
            </a:pPr>
            <a:r>
              <a:rPr lang="en-US" sz="6500" b="1" dirty="0">
                <a:solidFill>
                  <a:schemeClr val="bg1"/>
                </a:solidFill>
              </a:rPr>
              <a:t>The 2024 All-Christmas Team</a:t>
            </a:r>
          </a:p>
          <a:p>
            <a:pPr marL="2286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/>
          </a:p>
          <a:p>
            <a:pPr marL="2514600" lvl="6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3205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E352B-B3C0-4450-E456-182F17D20963}"/>
              </a:ext>
            </a:extLst>
          </p:cNvPr>
          <p:cNvSpPr txBox="1"/>
          <p:nvPr/>
        </p:nvSpPr>
        <p:spPr>
          <a:xfrm>
            <a:off x="8309348" y="2020824"/>
            <a:ext cx="2956060" cy="3959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54C5F-260A-03F7-F6C6-C6E3D7D135C4}"/>
              </a:ext>
            </a:extLst>
          </p:cNvPr>
          <p:cNvSpPr txBox="1"/>
          <p:nvPr/>
        </p:nvSpPr>
        <p:spPr>
          <a:xfrm>
            <a:off x="6637526" y="487192"/>
            <a:ext cx="299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and a Happy. . 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322A1-959D-F07B-3095-FD1EC688422C}"/>
              </a:ext>
            </a:extLst>
          </p:cNvPr>
          <p:cNvSpPr txBox="1"/>
          <p:nvPr/>
        </p:nvSpPr>
        <p:spPr>
          <a:xfrm>
            <a:off x="726640" y="0"/>
            <a:ext cx="3608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SABR Hornsby Chapter wishes you a Merry. . 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6" y="1289304"/>
            <a:ext cx="4308422" cy="5689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04" y="1010412"/>
            <a:ext cx="4104275" cy="54284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7801" y="5786582"/>
            <a:ext cx="3946116" cy="119190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Steve Christmas      </a:t>
            </a:r>
            <a:r>
              <a:rPr lang="en-US" sz="2400" dirty="0"/>
              <a:t>OF</a:t>
            </a:r>
          </a:p>
        </p:txBody>
      </p:sp>
    </p:spTree>
    <p:extLst>
      <p:ext uri="{BB962C8B-B14F-4D97-AF65-F5344CB8AC3E}">
        <p14:creationId xmlns:p14="http://schemas.microsoft.com/office/powerpoint/2010/main" val="3241635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8" y="285010"/>
            <a:ext cx="11230231" cy="5543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61" y="5301262"/>
            <a:ext cx="4845994" cy="126033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8" y="4821383"/>
            <a:ext cx="2220642" cy="20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97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7891482-C38A-4F0C-8183-0121632F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9381F7-5800-45FB-D4AD-A6DF07DF635D}"/>
              </a:ext>
            </a:extLst>
          </p:cNvPr>
          <p:cNvSpPr txBox="1"/>
          <p:nvPr/>
        </p:nvSpPr>
        <p:spPr>
          <a:xfrm>
            <a:off x="708877" y="310693"/>
            <a:ext cx="6118403" cy="5811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To our Spanish-speaking friends. . . </a:t>
            </a:r>
            <a:r>
              <a:rPr lang="en-US" sz="2800" b="1" dirty="0" err="1"/>
              <a:t>Esperamos</a:t>
            </a:r>
            <a:r>
              <a:rPr lang="en-US" sz="2800" b="1" dirty="0"/>
              <a:t> que </a:t>
            </a:r>
            <a:r>
              <a:rPr lang="en-US" sz="2800" b="1" dirty="0" err="1"/>
              <a:t>vuestra</a:t>
            </a:r>
            <a:r>
              <a:rPr lang="en-US" sz="2800" b="1" dirty="0"/>
              <a:t> </a:t>
            </a:r>
            <a:r>
              <a:rPr lang="en-US" sz="2800" b="1" dirty="0" err="1"/>
              <a:t>navidad</a:t>
            </a:r>
            <a:r>
              <a:rPr lang="en-US" sz="2800" b="1" dirty="0"/>
              <a:t> sea </a:t>
            </a:r>
            <a:r>
              <a:rPr lang="en-US" sz="2800" b="1" dirty="0" err="1"/>
              <a:t>muy</a:t>
            </a:r>
            <a:r>
              <a:rPr lang="en-US" sz="2800" b="1" dirty="0"/>
              <a:t>. . .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A4B6E73-2318-4814-8EB1-306D53723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64111">
            <a:off x="-991925" y="5644752"/>
            <a:ext cx="2987899" cy="2987899"/>
          </a:xfrm>
          <a:prstGeom prst="arc">
            <a:avLst>
              <a:gd name="adj1" fmla="val 16200000"/>
              <a:gd name="adj2" fmla="val 21581479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42B1F7-7DDC-D4B6-F1EA-6050807F26E2}"/>
              </a:ext>
            </a:extLst>
          </p:cNvPr>
          <p:cNvSpPr txBox="1"/>
          <p:nvPr/>
        </p:nvSpPr>
        <p:spPr>
          <a:xfrm>
            <a:off x="6827280" y="1572251"/>
            <a:ext cx="524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No matter how you celebrate. .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40" y="1242422"/>
            <a:ext cx="4010136" cy="5411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923" y="2095471"/>
            <a:ext cx="3451185" cy="471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57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FD0877-BA84-B043-55FD-D4E597B84CF0}"/>
              </a:ext>
            </a:extLst>
          </p:cNvPr>
          <p:cNvSpPr txBox="1"/>
          <p:nvPr/>
        </p:nvSpPr>
        <p:spPr>
          <a:xfrm>
            <a:off x="451344" y="413117"/>
            <a:ext cx="2881413" cy="3506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23544">
              <a:lnSpc>
                <a:spcPct val="90000"/>
              </a:lnSpc>
              <a:spcAft>
                <a:spcPts val="606"/>
              </a:spcAft>
            </a:pPr>
            <a:r>
              <a:rPr lang="en-US" sz="282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hope you enjoy putting up holiday decorations. . .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521" y="2423090"/>
            <a:ext cx="125456" cy="694914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677964" y="5099534"/>
            <a:ext cx="125456" cy="1596260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03A76-C907-E750-9A30-DB66D2DBE846}"/>
              </a:ext>
            </a:extLst>
          </p:cNvPr>
          <p:cNvSpPr txBox="1"/>
          <p:nvPr/>
        </p:nvSpPr>
        <p:spPr>
          <a:xfrm>
            <a:off x="8221516" y="23279"/>
            <a:ext cx="3317306" cy="97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3544">
              <a:spcAft>
                <a:spcPts val="606"/>
              </a:spcAft>
            </a:pPr>
            <a:r>
              <a:rPr lang="en-US" sz="282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. .and singing Christmas songs.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31" y="1306388"/>
            <a:ext cx="4045738" cy="5506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301" y="977658"/>
            <a:ext cx="4148372" cy="570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88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08" y="-12700"/>
            <a:ext cx="5289386" cy="50008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E7142A8-393B-47A8-A092-871662362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88" y="-12700"/>
            <a:ext cx="5289386" cy="500971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14E168-70E6-4C9F-BB61-FCF0AF368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00" y="-12700"/>
            <a:ext cx="5239448" cy="4902669"/>
          </a:xfrm>
          <a:custGeom>
            <a:avLst/>
            <a:gdLst>
              <a:gd name="connsiteX0" fmla="*/ 1223006 w 5239448"/>
              <a:gd name="connsiteY0" fmla="*/ 0 h 4902669"/>
              <a:gd name="connsiteX1" fmla="*/ 3966508 w 5239448"/>
              <a:gd name="connsiteY1" fmla="*/ 0 h 4902669"/>
              <a:gd name="connsiteX2" fmla="*/ 4073429 w 5239448"/>
              <a:gd name="connsiteY2" fmla="*/ 64957 h 4902669"/>
              <a:gd name="connsiteX3" fmla="*/ 5239448 w 5239448"/>
              <a:gd name="connsiteY3" fmla="*/ 2257977 h 4902669"/>
              <a:gd name="connsiteX4" fmla="*/ 2594756 w 5239448"/>
              <a:gd name="connsiteY4" fmla="*/ 4902669 h 4902669"/>
              <a:gd name="connsiteX5" fmla="*/ 3795 w 5239448"/>
              <a:gd name="connsiteY5" fmla="*/ 2790975 h 4902669"/>
              <a:gd name="connsiteX6" fmla="*/ 0 w 5239448"/>
              <a:gd name="connsiteY6" fmla="*/ 2766110 h 4902669"/>
              <a:gd name="connsiteX7" fmla="*/ 0 w 5239448"/>
              <a:gd name="connsiteY7" fmla="*/ 1745670 h 4902669"/>
              <a:gd name="connsiteX8" fmla="*/ 33326 w 5239448"/>
              <a:gd name="connsiteY8" fmla="*/ 1597027 h 4902669"/>
              <a:gd name="connsiteX9" fmla="*/ 1116084 w 5239448"/>
              <a:gd name="connsiteY9" fmla="*/ 64957 h 49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448" h="4902669">
                <a:moveTo>
                  <a:pt x="1223006" y="0"/>
                </a:moveTo>
                <a:lnTo>
                  <a:pt x="3966508" y="0"/>
                </a:lnTo>
                <a:lnTo>
                  <a:pt x="4073429" y="64957"/>
                </a:lnTo>
                <a:cubicBezTo>
                  <a:pt x="4776921" y="540227"/>
                  <a:pt x="5239448" y="1345088"/>
                  <a:pt x="5239448" y="2257977"/>
                </a:cubicBezTo>
                <a:cubicBezTo>
                  <a:pt x="5239448" y="3718600"/>
                  <a:pt x="4055379" y="4902669"/>
                  <a:pt x="2594756" y="4902669"/>
                </a:cubicBezTo>
                <a:cubicBezTo>
                  <a:pt x="1316711" y="4902669"/>
                  <a:pt x="250402" y="3996116"/>
                  <a:pt x="3795" y="2790975"/>
                </a:cubicBezTo>
                <a:lnTo>
                  <a:pt x="0" y="2766110"/>
                </a:lnTo>
                <a:lnTo>
                  <a:pt x="0" y="1745670"/>
                </a:lnTo>
                <a:lnTo>
                  <a:pt x="33326" y="1597027"/>
                </a:lnTo>
                <a:cubicBezTo>
                  <a:pt x="196388" y="963257"/>
                  <a:pt x="588464" y="421409"/>
                  <a:pt x="1116084" y="64957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5E745-751B-50C8-BAA2-B6FE2D85F6CC}"/>
              </a:ext>
            </a:extLst>
          </p:cNvPr>
          <p:cNvSpPr txBox="1"/>
          <p:nvPr/>
        </p:nvSpPr>
        <p:spPr>
          <a:xfrm>
            <a:off x="460353" y="463736"/>
            <a:ext cx="4326831" cy="28032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Perhaps it will even be a. . .</a:t>
            </a: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1B9ABB-53E8-432D-35B4-D077664A5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33" r="-2" b="-2"/>
          <a:stretch/>
        </p:blipFill>
        <p:spPr>
          <a:xfrm>
            <a:off x="7085964" y="-50722"/>
            <a:ext cx="4053688" cy="3616118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</p:spPr>
      </p:pic>
      <p:grpSp>
        <p:nvGrpSpPr>
          <p:cNvPr id="20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85">
            <a:extLst>
              <a:ext uri="{FF2B5EF4-FFF2-40B4-BE49-F238E27FC236}">
                <a16:creationId xmlns:a16="http://schemas.microsoft.com/office/drawing/2014/main" id="{9D69F773-8C5C-486C-B033-51C7BB3B3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1948534-1A91-4F84-8612-1C2B4C52F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FAA3112-9317-4953-B51A-BAD23D7DF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E7BE1D1-6120-4115-B796-7DE6B90C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B0F1BC-B7BD-4C24-84F9-190E76D9E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9CF39A-C85C-4CDA-82E5-A8835E7CA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4" name="Graphic 185">
            <a:extLst>
              <a:ext uri="{FF2B5EF4-FFF2-40B4-BE49-F238E27FC236}">
                <a16:creationId xmlns:a16="http://schemas.microsoft.com/office/drawing/2014/main" id="{EEC0EF42-FB7F-40F4-9F83-19A3651C7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C34073-7A02-43A0-B4FB-819AC6430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24CA304-6681-4FF9-A857-D79562307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F6FEDF2-6576-4B8E-81AF-84B914A1F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BE5E56F-A9D6-490C-AD4D-5F1B521A5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7E4C189-B44E-4E1C-B1AF-25081DA3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F7B0E8E-1D1E-4BA4-A360-D8A1FF31E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45" y="3025209"/>
            <a:ext cx="5289044" cy="4125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80" y="3123366"/>
            <a:ext cx="4027198" cy="402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53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1793E-9B68-D966-415F-4A8D4C658A94}"/>
              </a:ext>
            </a:extLst>
          </p:cNvPr>
          <p:cNvSpPr txBox="1"/>
          <p:nvPr/>
        </p:nvSpPr>
        <p:spPr>
          <a:xfrm>
            <a:off x="954215" y="228600"/>
            <a:ext cx="3065031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96">
              <a:spcAft>
                <a:spcPts val="600"/>
              </a:spcAft>
            </a:pPr>
            <a:r>
              <a:rPr lang="en-US" sz="2352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a visit from Santa. . . 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7029D-543E-A447-EFD1-23E59B378003}"/>
              </a:ext>
            </a:extLst>
          </p:cNvPr>
          <p:cNvSpPr txBox="1"/>
          <p:nvPr/>
        </p:nvSpPr>
        <p:spPr>
          <a:xfrm>
            <a:off x="7121430" y="5267702"/>
            <a:ext cx="3029471" cy="45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96">
              <a:spcAft>
                <a:spcPts val="600"/>
              </a:spcAft>
            </a:pPr>
            <a:r>
              <a:rPr lang="en-US" sz="2352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his helpers. . .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849"/>
            <a:ext cx="3906982" cy="5287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88" y="173326"/>
            <a:ext cx="3578763" cy="4829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44" y="228600"/>
            <a:ext cx="3578145" cy="48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81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386E0-9DA7-3098-30F0-39E60AD14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04" b="1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559DC1-6697-AC0B-5314-4A5AFD958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9" r="6208"/>
          <a:stretch/>
        </p:blipFill>
        <p:spPr>
          <a:xfrm>
            <a:off x="3630168" y="1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695A8F-425D-A36A-619C-F09476C511A5}"/>
              </a:ext>
            </a:extLst>
          </p:cNvPr>
          <p:cNvSpPr txBox="1"/>
          <p:nvPr/>
        </p:nvSpPr>
        <p:spPr>
          <a:xfrm>
            <a:off x="438913" y="1511589"/>
            <a:ext cx="3430958" cy="2896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. .including his elves.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855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48" y="1581912"/>
            <a:ext cx="7681316" cy="47240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3393" y="320040"/>
            <a:ext cx="104676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Favorite Christmas Memories</a:t>
            </a:r>
          </a:p>
        </p:txBody>
      </p:sp>
    </p:spTree>
    <p:extLst>
      <p:ext uri="{BB962C8B-B14F-4D97-AF65-F5344CB8AC3E}">
        <p14:creationId xmlns:p14="http://schemas.microsoft.com/office/powerpoint/2010/main" val="2982979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16"/>
            <a:ext cx="5758696" cy="5709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9446" y="867508"/>
            <a:ext cx="3738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did you get your Christmas Tree?</a:t>
            </a:r>
          </a:p>
          <a:p>
            <a:endParaRPr lang="en-US" dirty="0"/>
          </a:p>
          <a:p>
            <a:r>
              <a:rPr lang="en-US" dirty="0"/>
              <a:t>At a tree lot or farm?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68" y="211015"/>
            <a:ext cx="5527452" cy="5508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3035" y="6191429"/>
            <a:ext cx="318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did you cut it down yourself?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920154"/>
            <a:ext cx="49016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Christmas Tree</a:t>
            </a:r>
          </a:p>
        </p:txBody>
      </p:sp>
    </p:spTree>
    <p:extLst>
      <p:ext uri="{BB962C8B-B14F-4D97-AF65-F5344CB8AC3E}">
        <p14:creationId xmlns:p14="http://schemas.microsoft.com/office/powerpoint/2010/main" val="58764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9" y="0"/>
            <a:ext cx="463718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2414" y="105103"/>
            <a:ext cx="3993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you have a tree that looked like this?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25" y="0"/>
            <a:ext cx="4655951" cy="6870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10952" y="1418897"/>
            <a:ext cx="1788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maybe with a </a:t>
            </a:r>
          </a:p>
          <a:p>
            <a:r>
              <a:rPr lang="en-US" dirty="0"/>
              <a:t>train around it?</a:t>
            </a:r>
          </a:p>
        </p:txBody>
      </p:sp>
    </p:spTree>
    <p:extLst>
      <p:ext uri="{BB962C8B-B14F-4D97-AF65-F5344CB8AC3E}">
        <p14:creationId xmlns:p14="http://schemas.microsoft.com/office/powerpoint/2010/main" val="339374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7" y="0"/>
            <a:ext cx="40379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3354" y="644769"/>
            <a:ext cx="369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you ever have an aluminum tree?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62" y="0"/>
            <a:ext cx="4766877" cy="6098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8831" y="6424246"/>
            <a:ext cx="314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 or how about a ceramic tree?</a:t>
            </a:r>
          </a:p>
        </p:txBody>
      </p:sp>
    </p:spTree>
    <p:extLst>
      <p:ext uri="{BB962C8B-B14F-4D97-AF65-F5344CB8AC3E}">
        <p14:creationId xmlns:p14="http://schemas.microsoft.com/office/powerpoint/2010/main" val="186254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1"/>
            <a:ext cx="6271030" cy="6166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0092" y="1207477"/>
            <a:ext cx="403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your tree ever mysteriously fall over?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030" y="304801"/>
            <a:ext cx="5112078" cy="5734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4523" y="6286473"/>
            <a:ext cx="318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 the culprit your cat or dog?</a:t>
            </a:r>
          </a:p>
        </p:txBody>
      </p:sp>
    </p:spTree>
    <p:extLst>
      <p:ext uri="{BB962C8B-B14F-4D97-AF65-F5344CB8AC3E}">
        <p14:creationId xmlns:p14="http://schemas.microsoft.com/office/powerpoint/2010/main" val="15476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55748" y="162490"/>
            <a:ext cx="49506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2024 Football 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01" y="1356673"/>
            <a:ext cx="6971489" cy="4483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0" y="1849108"/>
            <a:ext cx="3386776" cy="3386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1356" y="5378695"/>
            <a:ext cx="4395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and Volleyball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9" y="1356673"/>
            <a:ext cx="4204927" cy="42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4356" y="409007"/>
            <a:ext cx="3483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did you shop for Christmas?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682" y="1267465"/>
            <a:ext cx="410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Window shopping at a department store?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653721" cy="5391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21" y="-101124"/>
            <a:ext cx="504748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5085" y="6030686"/>
            <a:ext cx="26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maybe from a catalog?</a:t>
            </a:r>
          </a:p>
        </p:txBody>
      </p:sp>
    </p:spTree>
    <p:extLst>
      <p:ext uri="{BB962C8B-B14F-4D97-AF65-F5344CB8AC3E}">
        <p14:creationId xmlns:p14="http://schemas.microsoft.com/office/powerpoint/2010/main" val="37215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48086" y="818842"/>
            <a:ext cx="3560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Once upon a time …</a:t>
            </a:r>
          </a:p>
          <a:p>
            <a:endParaRPr lang="en-US" dirty="0"/>
          </a:p>
          <a:p>
            <a:r>
              <a:rPr lang="en-US" dirty="0"/>
              <a:t>the stores would wrap your present</a:t>
            </a:r>
          </a:p>
          <a:p>
            <a:r>
              <a:rPr lang="en-US" dirty="0"/>
              <a:t>for you … FOR FREE!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5" y="0"/>
            <a:ext cx="667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7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48086" y="818842"/>
            <a:ext cx="33799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did you celebrate Christmas?</a:t>
            </a:r>
          </a:p>
          <a:p>
            <a:endParaRPr lang="en-US" dirty="0"/>
          </a:p>
          <a:p>
            <a:r>
              <a:rPr lang="en-US" dirty="0"/>
              <a:t>Did you have a school play or</a:t>
            </a:r>
          </a:p>
          <a:p>
            <a:r>
              <a:rPr lang="en-US" dirty="0"/>
              <a:t>church pageant?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7" y="38557"/>
            <a:ext cx="5896669" cy="5937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09" y="130921"/>
            <a:ext cx="5131655" cy="6014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70277" y="6251594"/>
            <a:ext cx="251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you go out caroling?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54" y="5880700"/>
            <a:ext cx="7168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Celebrating Christmas</a:t>
            </a:r>
          </a:p>
        </p:txBody>
      </p:sp>
    </p:spTree>
    <p:extLst>
      <p:ext uri="{BB962C8B-B14F-4D97-AF65-F5344CB8AC3E}">
        <p14:creationId xmlns:p14="http://schemas.microsoft.com/office/powerpoint/2010/main" val="257169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06702" y="736781"/>
            <a:ext cx="328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you help Mom bake cookies?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54" y="5880700"/>
            <a:ext cx="7168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Celebrating Christmas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48" y="156645"/>
            <a:ext cx="5975757" cy="5724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29" y="156645"/>
            <a:ext cx="5647837" cy="53926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26216" y="5760064"/>
            <a:ext cx="356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you go eat at Grandma’s house?</a:t>
            </a:r>
          </a:p>
        </p:txBody>
      </p:sp>
    </p:spTree>
    <p:extLst>
      <p:ext uri="{BB962C8B-B14F-4D97-AF65-F5344CB8AC3E}">
        <p14:creationId xmlns:p14="http://schemas.microsoft.com/office/powerpoint/2010/main" val="213576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967028"/>
            <a:ext cx="6519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Christmas Stockings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9604" y="124690"/>
            <a:ext cx="45797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did you hang your Christmas Stockings?</a:t>
            </a:r>
          </a:p>
          <a:p>
            <a:endParaRPr lang="en-US" dirty="0"/>
          </a:p>
          <a:p>
            <a:r>
              <a:rPr lang="en-US" dirty="0"/>
              <a:t>A cardboard fake fireplace?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26" y="124690"/>
            <a:ext cx="5894448" cy="5985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8" y="124690"/>
            <a:ext cx="5894448" cy="59643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21682" y="6290193"/>
            <a:ext cx="3447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a real fireplace with a chimney?</a:t>
            </a:r>
          </a:p>
        </p:txBody>
      </p:sp>
    </p:spTree>
    <p:extLst>
      <p:ext uri="{BB962C8B-B14F-4D97-AF65-F5344CB8AC3E}">
        <p14:creationId xmlns:p14="http://schemas.microsoft.com/office/powerpoint/2010/main" val="15727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455" y="5967027"/>
            <a:ext cx="5673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Favorite Presents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9604" y="124690"/>
            <a:ext cx="34380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were your favorite presents?</a:t>
            </a:r>
          </a:p>
          <a:p>
            <a:endParaRPr lang="en-US" dirty="0"/>
          </a:p>
          <a:p>
            <a:r>
              <a:rPr lang="en-US" dirty="0"/>
              <a:t>A puppy?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21682" y="6290193"/>
            <a:ext cx="212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Maybe a Lassie pup?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" y="0"/>
            <a:ext cx="5402913" cy="6208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253" y="124690"/>
            <a:ext cx="5999092" cy="59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6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B0BAD-F796-01EF-7FB3-B5B18DC81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E517A7-4C79-B613-7C88-F30F1CB0D1A0}"/>
              </a:ext>
            </a:extLst>
          </p:cNvPr>
          <p:cNvSpPr txBox="1"/>
          <p:nvPr/>
        </p:nvSpPr>
        <p:spPr>
          <a:xfrm>
            <a:off x="2499312" y="0"/>
            <a:ext cx="70470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Do you remember these </a:t>
            </a:r>
          </a:p>
          <a:p>
            <a:pPr algn="ctr"/>
            <a:r>
              <a:rPr lang="en-US" sz="4400" b="1" dirty="0"/>
              <a:t>popular toys from the 1980s?</a:t>
            </a:r>
          </a:p>
        </p:txBody>
      </p:sp>
      <p:pic>
        <p:nvPicPr>
          <p:cNvPr id="7" name="Picture 6" descr="A group of dolls on a wood floor&#10;&#10;Description automatically generated">
            <a:extLst>
              <a:ext uri="{FF2B5EF4-FFF2-40B4-BE49-F238E27FC236}">
                <a16:creationId xmlns:a16="http://schemas.microsoft.com/office/drawing/2014/main" id="{BD32B5EC-9C12-931E-9478-1C8C71AA2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50"/>
            <a:ext cx="7505475" cy="6285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FACA41-E007-B66C-B188-CBEB951FFD80}"/>
              </a:ext>
            </a:extLst>
          </p:cNvPr>
          <p:cNvSpPr txBox="1"/>
          <p:nvPr/>
        </p:nvSpPr>
        <p:spPr>
          <a:xfrm>
            <a:off x="8222641" y="2502619"/>
            <a:ext cx="26474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Cabbage</a:t>
            </a:r>
          </a:p>
          <a:p>
            <a:pPr algn="ctr"/>
            <a:r>
              <a:rPr lang="en-US" sz="5400" b="1" dirty="0"/>
              <a:t> Patch</a:t>
            </a:r>
          </a:p>
          <a:p>
            <a:pPr algn="ctr"/>
            <a:r>
              <a:rPr lang="en-US" sz="5400" b="1" dirty="0"/>
              <a:t> Dolls</a:t>
            </a:r>
          </a:p>
        </p:txBody>
      </p:sp>
    </p:spTree>
    <p:extLst>
      <p:ext uri="{BB962C8B-B14F-4D97-AF65-F5344CB8AC3E}">
        <p14:creationId xmlns:p14="http://schemas.microsoft.com/office/powerpoint/2010/main" val="407546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ED3FF-DEAA-126F-5DF8-A31EB2C82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9A915-6AF4-75C5-9F33-2F9B313192A1}"/>
              </a:ext>
            </a:extLst>
          </p:cNvPr>
          <p:cNvSpPr txBox="1"/>
          <p:nvPr/>
        </p:nvSpPr>
        <p:spPr>
          <a:xfrm>
            <a:off x="2499312" y="0"/>
            <a:ext cx="70470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Do you remember these </a:t>
            </a:r>
          </a:p>
          <a:p>
            <a:pPr algn="ctr"/>
            <a:r>
              <a:rPr lang="en-US" sz="4400" b="1" dirty="0"/>
              <a:t>popular toys from the 1980s?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E3C52-9168-D02A-2B35-C5BF663C77EE}"/>
              </a:ext>
            </a:extLst>
          </p:cNvPr>
          <p:cNvSpPr txBox="1"/>
          <p:nvPr/>
        </p:nvSpPr>
        <p:spPr>
          <a:xfrm>
            <a:off x="8273394" y="2502619"/>
            <a:ext cx="254595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Teenage</a:t>
            </a:r>
          </a:p>
          <a:p>
            <a:pPr algn="ctr"/>
            <a:r>
              <a:rPr lang="en-US" sz="5400" b="1" dirty="0"/>
              <a:t>Mutant</a:t>
            </a:r>
          </a:p>
          <a:p>
            <a:pPr algn="ctr"/>
            <a:r>
              <a:rPr lang="en-US" sz="5400" b="1" dirty="0"/>
              <a:t>Ninja</a:t>
            </a:r>
          </a:p>
          <a:p>
            <a:pPr algn="ctr"/>
            <a:r>
              <a:rPr lang="en-US" sz="5400" b="1" dirty="0"/>
              <a:t>Turtles</a:t>
            </a:r>
          </a:p>
        </p:txBody>
      </p:sp>
      <p:pic>
        <p:nvPicPr>
          <p:cNvPr id="4" name="Picture 3" descr="A group of toy figures&#10;&#10;Description automatically generated">
            <a:extLst>
              <a:ext uri="{FF2B5EF4-FFF2-40B4-BE49-F238E27FC236}">
                <a16:creationId xmlns:a16="http://schemas.microsoft.com/office/drawing/2014/main" id="{35D00681-0179-1C5C-122C-4825549E1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5" y="1315792"/>
            <a:ext cx="7159651" cy="67929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C30EAF-4885-1F9A-76F4-F826DA67F363}"/>
              </a:ext>
            </a:extLst>
          </p:cNvPr>
          <p:cNvSpPr/>
          <p:nvPr/>
        </p:nvSpPr>
        <p:spPr>
          <a:xfrm>
            <a:off x="399392" y="1446551"/>
            <a:ext cx="6884276" cy="6134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9741F-43FE-A2B1-198B-C15827753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C8294A-CD5E-7B60-36DF-3C9E3596CC79}"/>
              </a:ext>
            </a:extLst>
          </p:cNvPr>
          <p:cNvSpPr txBox="1"/>
          <p:nvPr/>
        </p:nvSpPr>
        <p:spPr>
          <a:xfrm>
            <a:off x="2499312" y="0"/>
            <a:ext cx="70470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Do you remember these </a:t>
            </a:r>
          </a:p>
          <a:p>
            <a:pPr algn="ctr"/>
            <a:r>
              <a:rPr lang="en-US" sz="4400" b="1" dirty="0"/>
              <a:t>popular toys from the 1980s?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15C66-5254-F036-919B-D346F8C0F790}"/>
              </a:ext>
            </a:extLst>
          </p:cNvPr>
          <p:cNvSpPr txBox="1"/>
          <p:nvPr/>
        </p:nvSpPr>
        <p:spPr>
          <a:xfrm>
            <a:off x="8188339" y="2502619"/>
            <a:ext cx="27160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Rainbow</a:t>
            </a:r>
          </a:p>
          <a:p>
            <a:pPr algn="ctr"/>
            <a:r>
              <a:rPr lang="en-US" sz="5400" b="1" dirty="0"/>
              <a:t>Brite</a:t>
            </a:r>
          </a:p>
        </p:txBody>
      </p:sp>
      <p:pic>
        <p:nvPicPr>
          <p:cNvPr id="6" name="Picture 5" descr="A group of dolls in a row&#10;&#10;Description automatically generated">
            <a:extLst>
              <a:ext uri="{FF2B5EF4-FFF2-40B4-BE49-F238E27FC236}">
                <a16:creationId xmlns:a16="http://schemas.microsoft.com/office/drawing/2014/main" id="{6616B341-D21C-EC8B-3712-80BF3707B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7" y="1320425"/>
            <a:ext cx="6957966" cy="60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2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AB98A-013F-AB12-EE9C-DDE23E409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F6C66F-699F-F094-D0DB-CD6DD3D8AA75}"/>
              </a:ext>
            </a:extLst>
          </p:cNvPr>
          <p:cNvSpPr txBox="1"/>
          <p:nvPr/>
        </p:nvSpPr>
        <p:spPr>
          <a:xfrm>
            <a:off x="2499312" y="0"/>
            <a:ext cx="70470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Do you remember these </a:t>
            </a:r>
          </a:p>
          <a:p>
            <a:pPr algn="ctr"/>
            <a:r>
              <a:rPr lang="en-US" sz="4400" b="1" dirty="0"/>
              <a:t>popular toys from the 1980s?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BEBB9E-B0E6-55FB-4AF2-01A214B47F98}"/>
              </a:ext>
            </a:extLst>
          </p:cNvPr>
          <p:cNvSpPr txBox="1"/>
          <p:nvPr/>
        </p:nvSpPr>
        <p:spPr>
          <a:xfrm>
            <a:off x="8604263" y="2551837"/>
            <a:ext cx="2872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Nintendo</a:t>
            </a:r>
          </a:p>
        </p:txBody>
      </p:sp>
      <p:pic>
        <p:nvPicPr>
          <p:cNvPr id="4" name="Picture 3" descr="A box with a video game system&#10;&#10;Description automatically generated">
            <a:extLst>
              <a:ext uri="{FF2B5EF4-FFF2-40B4-BE49-F238E27FC236}">
                <a16:creationId xmlns:a16="http://schemas.microsoft.com/office/drawing/2014/main" id="{A74374E0-B557-5A18-848C-93203CF2C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841" y="1446550"/>
            <a:ext cx="868245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FB7E59-1368-E383-C6D4-AE6A64098780}"/>
              </a:ext>
            </a:extLst>
          </p:cNvPr>
          <p:cNvSpPr/>
          <p:nvPr/>
        </p:nvSpPr>
        <p:spPr>
          <a:xfrm>
            <a:off x="0" y="2238703"/>
            <a:ext cx="4225159" cy="15870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5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7C998-5130-2C12-7B86-7592056EA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02A4F0-A7D8-5F17-BFC2-64DB1068B7A9}"/>
              </a:ext>
            </a:extLst>
          </p:cNvPr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D6C080-BB8C-5AEF-8529-0BE209427DB8}"/>
              </a:ext>
            </a:extLst>
          </p:cNvPr>
          <p:cNvSpPr txBox="1"/>
          <p:nvPr/>
        </p:nvSpPr>
        <p:spPr>
          <a:xfrm>
            <a:off x="891191" y="162208"/>
            <a:ext cx="101048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A Huge New Baseball Contract!</a:t>
            </a: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5FA25288-57EE-EE03-9760-D13E20599A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 descr="A green bags with dollar signs&#10;&#10;Description automatically generated">
            <a:extLst>
              <a:ext uri="{FF2B5EF4-FFF2-40B4-BE49-F238E27FC236}">
                <a16:creationId xmlns:a16="http://schemas.microsoft.com/office/drawing/2014/main" id="{5758B94B-D5CD-E6E6-21A6-71104A46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5" y="1406753"/>
            <a:ext cx="4299219" cy="3183554"/>
          </a:xfrm>
          <a:prstGeom prst="rect">
            <a:avLst/>
          </a:prstGeom>
        </p:spPr>
      </p:pic>
      <p:pic>
        <p:nvPicPr>
          <p:cNvPr id="19" name="Picture 18" descr="A person wearing a baseball cap&#10;&#10;Description automatically generated">
            <a:extLst>
              <a:ext uri="{FF2B5EF4-FFF2-40B4-BE49-F238E27FC236}">
                <a16:creationId xmlns:a16="http://schemas.microsoft.com/office/drawing/2014/main" id="{F2349AD6-3BA4-F0B7-EF94-F2544D089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01" y="1406753"/>
            <a:ext cx="4604371" cy="32643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194A02D-4A51-85EA-4A25-C87BD728BE5D}"/>
              </a:ext>
            </a:extLst>
          </p:cNvPr>
          <p:cNvSpPr txBox="1"/>
          <p:nvPr/>
        </p:nvSpPr>
        <p:spPr>
          <a:xfrm>
            <a:off x="1121640" y="5114767"/>
            <a:ext cx="105290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Juan Soto just signed with the New York Mets</a:t>
            </a:r>
          </a:p>
          <a:p>
            <a:pPr algn="ctr"/>
            <a:r>
              <a:rPr lang="en-US" sz="2800" b="1" dirty="0"/>
              <a:t>for a </a:t>
            </a:r>
            <a:r>
              <a:rPr lang="en-US" sz="4400" b="1" dirty="0"/>
              <a:t>15-year,  </a:t>
            </a:r>
            <a:r>
              <a:rPr lang="en-US" sz="6000" b="1" dirty="0">
                <a:solidFill>
                  <a:srgbClr val="FF0000"/>
                </a:solidFill>
              </a:rPr>
              <a:t>$765,000,000 </a:t>
            </a:r>
            <a:r>
              <a:rPr lang="en-US" sz="4400" b="1" dirty="0"/>
              <a:t>contract !!!!!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A91AA3-B11F-7742-738F-09BD087D3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424" y="1445538"/>
            <a:ext cx="1476662" cy="10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8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164" y="5842337"/>
            <a:ext cx="5673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Favorite Presents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35968" y="235526"/>
            <a:ext cx="34380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were your favorite presents?</a:t>
            </a:r>
          </a:p>
          <a:p>
            <a:endParaRPr lang="en-US" dirty="0"/>
          </a:p>
          <a:p>
            <a:r>
              <a:rPr lang="en-US" dirty="0"/>
              <a:t>Dolls?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129309"/>
            <a:ext cx="7090932" cy="5560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738" y="129309"/>
            <a:ext cx="4515301" cy="54725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33958" y="5980836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accessories?</a:t>
            </a:r>
          </a:p>
        </p:txBody>
      </p:sp>
    </p:spTree>
    <p:extLst>
      <p:ext uri="{BB962C8B-B14F-4D97-AF65-F5344CB8AC3E}">
        <p14:creationId xmlns:p14="http://schemas.microsoft.com/office/powerpoint/2010/main" val="351813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164" y="5842337"/>
            <a:ext cx="5673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Favorite Presents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00259" y="235526"/>
            <a:ext cx="34380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were your favorite presents?</a:t>
            </a:r>
          </a:p>
          <a:p>
            <a:endParaRPr lang="en-US" dirty="0"/>
          </a:p>
          <a:p>
            <a:r>
              <a:rPr lang="en-US" dirty="0"/>
              <a:t>Cowboy Gear – and Six-shooter?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2" y="92364"/>
            <a:ext cx="4806661" cy="5915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76" y="55674"/>
            <a:ext cx="4902352" cy="59525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64501" y="6350168"/>
            <a:ext cx="1709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Cars and Trucks!</a:t>
            </a:r>
          </a:p>
        </p:txBody>
      </p:sp>
    </p:spTree>
    <p:extLst>
      <p:ext uri="{BB962C8B-B14F-4D97-AF65-F5344CB8AC3E}">
        <p14:creationId xmlns:p14="http://schemas.microsoft.com/office/powerpoint/2010/main" val="99054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164" y="5842337"/>
            <a:ext cx="5673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Favorite Presents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00259" y="235526"/>
            <a:ext cx="38364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were your favorite presents?</a:t>
            </a:r>
          </a:p>
          <a:p>
            <a:endParaRPr lang="en-US" dirty="0"/>
          </a:p>
          <a:p>
            <a:r>
              <a:rPr lang="en-US" dirty="0"/>
              <a:t>GI Joe?  </a:t>
            </a:r>
          </a:p>
          <a:p>
            <a:endParaRPr lang="en-US" dirty="0"/>
          </a:p>
          <a:p>
            <a:r>
              <a:rPr lang="en-US" dirty="0"/>
              <a:t>(these were Action Figures, NOT dolls!)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" y="235526"/>
            <a:ext cx="7432613" cy="55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99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164" y="6030873"/>
            <a:ext cx="5673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Favorite Presents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11723" y="207246"/>
            <a:ext cx="34380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were your favorite presents?</a:t>
            </a:r>
          </a:p>
          <a:p>
            <a:endParaRPr lang="en-US" dirty="0"/>
          </a:p>
          <a:p>
            <a:r>
              <a:rPr lang="en-US" dirty="0"/>
              <a:t>A New Baseball Bat!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13" y="0"/>
            <a:ext cx="5505735" cy="6282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41" y="0"/>
            <a:ext cx="6543059" cy="4736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50194" y="5339814"/>
            <a:ext cx="258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maybe a new Glove!</a:t>
            </a:r>
          </a:p>
        </p:txBody>
      </p:sp>
    </p:spTree>
    <p:extLst>
      <p:ext uri="{BB962C8B-B14F-4D97-AF65-F5344CB8AC3E}">
        <p14:creationId xmlns:p14="http://schemas.microsoft.com/office/powerpoint/2010/main" val="212996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5049" y="6091658"/>
            <a:ext cx="627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Ballplayers at Christmas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36" y="0"/>
            <a:ext cx="89154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70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04800"/>
            <a:ext cx="6172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59" y="457200"/>
            <a:ext cx="491728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800"/>
            <a:ext cx="7010400" cy="612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9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27" y="457200"/>
            <a:ext cx="72611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1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98" y="5081954"/>
            <a:ext cx="10515600" cy="1026238"/>
          </a:xfrm>
        </p:spPr>
        <p:txBody>
          <a:bodyPr/>
          <a:lstStyle/>
          <a:p>
            <a:pPr algn="ctr"/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Inning Stretch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" y="539496"/>
            <a:ext cx="11473839" cy="41879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05628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64664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72272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559832" y="790280"/>
            <a:ext cx="1166080" cy="1038519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3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2812" y="5657671"/>
            <a:ext cx="10708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Is there Baseball in Winter?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8" y="147783"/>
            <a:ext cx="11543399" cy="538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60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98" y="-206254"/>
            <a:ext cx="4906357" cy="7388396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rot="14178617">
            <a:off x="1443917" y="79261"/>
            <a:ext cx="4972312" cy="6611733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62909" y="1307635"/>
            <a:ext cx="33343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Take Me Out</a:t>
            </a:r>
          </a:p>
          <a:p>
            <a:pPr algn="ctr"/>
            <a:r>
              <a:rPr lang="en-US" sz="6600" dirty="0"/>
              <a:t>to the </a:t>
            </a:r>
          </a:p>
          <a:p>
            <a:pPr algn="ctr"/>
            <a:r>
              <a:rPr lang="en-US" sz="6600" dirty="0"/>
              <a:t>Ballgame</a:t>
            </a:r>
          </a:p>
        </p:txBody>
      </p:sp>
    </p:spTree>
    <p:extLst>
      <p:ext uri="{BB962C8B-B14F-4D97-AF65-F5344CB8AC3E}">
        <p14:creationId xmlns:p14="http://schemas.microsoft.com/office/powerpoint/2010/main" val="3627492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ppy Holidays Baseball Love Wreath - Two Ribbons, No Letter | Baseball  wreaths, Holiday, Home crafts">
            <a:extLst>
              <a:ext uri="{FF2B5EF4-FFF2-40B4-BE49-F238E27FC236}">
                <a16:creationId xmlns:a16="http://schemas.microsoft.com/office/drawing/2014/main" id="{D32B2D10-7571-B757-4220-E48EBC8068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0" y="143062"/>
            <a:ext cx="3706134" cy="493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reat Lakes Baseball on X: &quot;Merry Christmas &amp;amp; Happy Holidays, from our  Great Lakes family to yours! We wish you all the best this holiday season.  - #lumberjacks #greatlakesbaseball #baseball #mnbaseball #travelbaseball #">
            <a:extLst>
              <a:ext uri="{FF2B5EF4-FFF2-40B4-BE49-F238E27FC236}">
                <a16:creationId xmlns:a16="http://schemas.microsoft.com/office/drawing/2014/main" id="{8E41F5DB-CFC6-41B0-BA09-ED6A18965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4" y="143062"/>
            <a:ext cx="3568327" cy="356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appy Holidays Baseballs | Zazzle">
            <a:extLst>
              <a:ext uri="{FF2B5EF4-FFF2-40B4-BE49-F238E27FC236}">
                <a16:creationId xmlns:a16="http://schemas.microsoft.com/office/drawing/2014/main" id="{EC53F5D8-4B56-70ED-A155-5793E983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683" y="3322358"/>
            <a:ext cx="3521075" cy="352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2964" y="3687992"/>
            <a:ext cx="653973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Baseball</a:t>
            </a:r>
          </a:p>
          <a:p>
            <a:r>
              <a:rPr lang="en-US" sz="7200" b="1" dirty="0"/>
              <a:t>       &amp; </a:t>
            </a:r>
          </a:p>
          <a:p>
            <a:r>
              <a:rPr lang="en-US" sz="7200" b="1" dirty="0"/>
              <a:t>Christmas Carols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73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195283D6-97DD-5C93-D757-FEC299F44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82" y="2523933"/>
            <a:ext cx="9919900" cy="36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rnaments">
            <a:extLst>
              <a:ext uri="{FF2B5EF4-FFF2-40B4-BE49-F238E27FC236}">
                <a16:creationId xmlns:a16="http://schemas.microsoft.com/office/drawing/2014/main" id="{85E7676A-AC29-9BE8-C7C4-8873B967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0" y="-315633"/>
            <a:ext cx="2869826" cy="286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seball Hall of Fame 2023 Annual Holiday Ornament">
            <a:extLst>
              <a:ext uri="{FF2B5EF4-FFF2-40B4-BE49-F238E27FC236}">
                <a16:creationId xmlns:a16="http://schemas.microsoft.com/office/drawing/2014/main" id="{2FA554F4-C360-53CC-453E-2FD095D56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788" y="248305"/>
            <a:ext cx="2711822" cy="271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eck The Halls - Compilation by Various Artists | Spotify">
            <a:extLst>
              <a:ext uri="{FF2B5EF4-FFF2-40B4-BE49-F238E27FC236}">
                <a16:creationId xmlns:a16="http://schemas.microsoft.com/office/drawing/2014/main" id="{E9210E10-B888-2D42-E02E-801A81645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17" y="10262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8991" y="6234546"/>
            <a:ext cx="4951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https://www.youtube.com/watch?v=y5YahVGoo0k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0899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C5576-2FC7-636F-6CF6-62913A98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7465" y="-2494091"/>
            <a:ext cx="1708638" cy="544367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11266" name="Picture 2" descr="Christmas Songs – Jingle Bells Lyrics | Genius Lyrics">
            <a:extLst>
              <a:ext uri="{FF2B5EF4-FFF2-40B4-BE49-F238E27FC236}">
                <a16:creationId xmlns:a16="http://schemas.microsoft.com/office/drawing/2014/main" id="{6138118E-99BC-34CA-7E30-994EDE9037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378" y="13693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1987 Topps All Star George Bell 390 Toronto Blue Jays Baseball Card | eBay  | Blue jays baseball, Toronto blue jays baseball, Baseball cards">
            <a:extLst>
              <a:ext uri="{FF2B5EF4-FFF2-40B4-BE49-F238E27FC236}">
                <a16:creationId xmlns:a16="http://schemas.microsoft.com/office/drawing/2014/main" id="{2975E270-B87B-C05F-F8F3-040F9B458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013" y="-2"/>
            <a:ext cx="2717470" cy="370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Josh Bell - Washington Nationals (MLB Baseball Card) 2021 Topps Herita –  PictureYourDreams">
            <a:extLst>
              <a:ext uri="{FF2B5EF4-FFF2-40B4-BE49-F238E27FC236}">
                <a16:creationId xmlns:a16="http://schemas.microsoft.com/office/drawing/2014/main" id="{B12223B8-07CF-94D4-A136-BB34AFA73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02" y="3535710"/>
            <a:ext cx="2588255" cy="353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Albert Belle Gallery - 1993 | Trading Card Database">
            <a:extLst>
              <a:ext uri="{FF2B5EF4-FFF2-40B4-BE49-F238E27FC236}">
                <a16:creationId xmlns:a16="http://schemas.microsoft.com/office/drawing/2014/main" id="{CC044EE5-84A5-6E79-165F-F03A6CC60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037" y="3395378"/>
            <a:ext cx="2496485" cy="337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9" y="-1"/>
            <a:ext cx="2772303" cy="3772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9474" y="5300987"/>
            <a:ext cx="5069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7"/>
              </a:rPr>
              <a:t>https://www.youtube.com/watch?v=3CWJNqyub3o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3419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D02E-5907-3C9D-2912-A4F8893BD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458" y="-1640145"/>
            <a:ext cx="8553189" cy="16182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2" name="Picture 4" descr="Up on the Housetop by Hanby, Benjamin R.">
            <a:extLst>
              <a:ext uri="{FF2B5EF4-FFF2-40B4-BE49-F238E27FC236}">
                <a16:creationId xmlns:a16="http://schemas.microsoft.com/office/drawing/2014/main" id="{A00D7106-E82A-98A9-BA29-0BB34FA6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273" y="145329"/>
            <a:ext cx="3750323" cy="44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on.com: 1979 Topps # 31 Tom House Seattle Mariners (Baseball Card)  NM/MT Mariners : Collectibles &amp; Fine Art">
            <a:extLst>
              <a:ext uri="{FF2B5EF4-FFF2-40B4-BE49-F238E27FC236}">
                <a16:creationId xmlns:a16="http://schemas.microsoft.com/office/drawing/2014/main" id="{03E644C8-5309-F610-672C-1984265C59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9" y="1039045"/>
            <a:ext cx="3583707" cy="495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1958 Topps Baseball #318 Frank House GD - Picture 1 of 2">
            <a:extLst>
              <a:ext uri="{FF2B5EF4-FFF2-40B4-BE49-F238E27FC236}">
                <a16:creationId xmlns:a16="http://schemas.microsoft.com/office/drawing/2014/main" id="{93957769-DA7B-BDC5-29AF-5A8D20EB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65" y="1039045"/>
            <a:ext cx="3851564" cy="521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9106" y="5995764"/>
            <a:ext cx="558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5"/>
              </a:rPr>
              <a:t>https://www.youtube.com/watch?v=_j9CgvvuXXE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053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udolph the Red-Nosed Reindeer (1964) — Big Movie Blog">
            <a:extLst>
              <a:ext uri="{FF2B5EF4-FFF2-40B4-BE49-F238E27FC236}">
                <a16:creationId xmlns:a16="http://schemas.microsoft.com/office/drawing/2014/main" id="{141AC58E-B2A6-442B-FDB6-299820246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77" y="488662"/>
            <a:ext cx="379095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9B45E7B-1A13-0452-C5BA-1671B4BEAD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3" y="131695"/>
            <a:ext cx="2342600" cy="32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019 Topps Archives Baseball #52 Red Schoendienst - Picture 1 of 2">
            <a:extLst>
              <a:ext uri="{FF2B5EF4-FFF2-40B4-BE49-F238E27FC236}">
                <a16:creationId xmlns:a16="http://schemas.microsoft.com/office/drawing/2014/main" id="{AD9E3609-4044-7470-C3F1-C8913008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35" y="3204909"/>
            <a:ext cx="2595216" cy="365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C533401F-3801-F60D-0A91-EAA60C7F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374" y="39167"/>
            <a:ext cx="2391360" cy="34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Amazon.com: 1997 Bowman Baseball Rookie Card #189 Steve Rain : Collectibles  &amp; Fine Art">
            <a:extLst>
              <a:ext uri="{FF2B5EF4-FFF2-40B4-BE49-F238E27FC236}">
                <a16:creationId xmlns:a16="http://schemas.microsoft.com/office/drawing/2014/main" id="{4EC45FB5-923B-F27A-EAB1-CC5963D1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899" y="3445911"/>
            <a:ext cx="2281831" cy="306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ob Deer #364 Topps 1989 Baseball Card (Milwaukee Brewers) VG - Picture 1 of 4">
            <a:extLst>
              <a:ext uri="{FF2B5EF4-FFF2-40B4-BE49-F238E27FC236}">
                <a16:creationId xmlns:a16="http://schemas.microsoft.com/office/drawing/2014/main" id="{C35DAB64-0FA6-9FD7-7987-A9AFB2FBB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964" y="3459667"/>
            <a:ext cx="2447636" cy="32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0051" y="6139820"/>
            <a:ext cx="487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8"/>
              </a:rPr>
              <a:t>https://www.youtube.com/watch?v=Eq5uBrDA-r0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55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A2B6-3BC6-54E6-4138-CD35B556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7405" y="-2333516"/>
            <a:ext cx="1487478" cy="59520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E853977-A5B3-5869-A348-5EFB08B1B9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231" y="959877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9E22CB6-FD13-1099-9E05-306A6D849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7" y="832006"/>
            <a:ext cx="3277394" cy="46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mazon.com: 2003 Topps #158 J.T. Snow NM-MT San Francisco Giants Baseball :  Collectibles &amp; Fine Art">
            <a:extLst>
              <a:ext uri="{FF2B5EF4-FFF2-40B4-BE49-F238E27FC236}">
                <a16:creationId xmlns:a16="http://schemas.microsoft.com/office/drawing/2014/main" id="{B3ED12A3-3450-BC8C-3D97-08AB3F1F5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015" y="56170"/>
            <a:ext cx="2975745" cy="389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084" y="3628264"/>
            <a:ext cx="2460395" cy="3621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3231" y="5835192"/>
            <a:ext cx="5061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6"/>
              </a:rPr>
              <a:t>https://www.youtube.com/watch?v=Nw5-7t85l0w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7501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eliz navidad frases 2023 - Apps on Google Play">
            <a:extLst>
              <a:ext uri="{FF2B5EF4-FFF2-40B4-BE49-F238E27FC236}">
                <a16:creationId xmlns:a16="http://schemas.microsoft.com/office/drawing/2014/main" id="{39E99634-A79B-6E68-41E9-13C9308C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7" y="681037"/>
            <a:ext cx="5186363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2013 Topps Heritage Neftali Feliz 11123 #363 - Picture 1 of 2">
            <a:extLst>
              <a:ext uri="{FF2B5EF4-FFF2-40B4-BE49-F238E27FC236}">
                <a16:creationId xmlns:a16="http://schemas.microsoft.com/office/drawing/2014/main" id="{F113BA62-92D1-0611-F7A6-72A43635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2" y="-229"/>
            <a:ext cx="2421114" cy="33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ichael Feliz baseball card (Houston Astros P) 2014 Topps Bowman 1st #BP45  Rookie at Amazon's Sports Collectibles Store">
            <a:extLst>
              <a:ext uri="{FF2B5EF4-FFF2-40B4-BE49-F238E27FC236}">
                <a16:creationId xmlns:a16="http://schemas.microsoft.com/office/drawing/2014/main" id="{1EB29847-3BBD-56E8-4851-E8AB91C192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4" y="3277565"/>
            <a:ext cx="2570752" cy="358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2007 Topps Heritage San Francisco Giants Baseball Card #309 Pedro Feliz - Picture 1 of 2">
            <a:extLst>
              <a:ext uri="{FF2B5EF4-FFF2-40B4-BE49-F238E27FC236}">
                <a16:creationId xmlns:a16="http://schemas.microsoft.com/office/drawing/2014/main" id="{930B3F9A-E29D-028F-7889-41CFC795A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562" y="656266"/>
            <a:ext cx="3580438" cy="496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3854" y="5966691"/>
            <a:ext cx="4977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  <a:p>
            <a:r>
              <a:rPr lang="en-US" dirty="0">
                <a:hlinkClick r:id="rId6"/>
              </a:rPr>
              <a:t>https://www.youtube.com/watch?v=RTtc2pM1boE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319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D55AE-2BD3-FC77-0E87-AA38E5B8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576" y="-1705846"/>
            <a:ext cx="8016871" cy="11326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Rockin' Around the Christmas Tree by Various Artists on TIDAL">
            <a:extLst>
              <a:ext uri="{FF2B5EF4-FFF2-40B4-BE49-F238E27FC236}">
                <a16:creationId xmlns:a16="http://schemas.microsoft.com/office/drawing/2014/main" id="{4F7BFE89-488F-CBBD-2D3B-5B06FEF7BF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51" y="1425582"/>
            <a:ext cx="4006836" cy="400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1989 Topps Baseball #560 Rock Raines at Amazon's Sports Collectibles Store">
            <a:extLst>
              <a:ext uri="{FF2B5EF4-FFF2-40B4-BE49-F238E27FC236}">
                <a16:creationId xmlns:a16="http://schemas.microsoft.com/office/drawing/2014/main" id="{CD232390-2592-70D3-4A34-2F6D0D10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" y="598003"/>
            <a:ext cx="3600458" cy="541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teve Christmas Cards | Trading Card Database">
            <a:extLst>
              <a:ext uri="{FF2B5EF4-FFF2-40B4-BE49-F238E27FC236}">
                <a16:creationId xmlns:a16="http://schemas.microsoft.com/office/drawing/2014/main" id="{BB891142-7C74-0344-8F50-07A31A420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673" y="1308"/>
            <a:ext cx="2339727" cy="32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1990-91 Hoops Tree Rollins #413 137474 - Picture 1 of 2">
            <a:extLst>
              <a:ext uri="{FF2B5EF4-FFF2-40B4-BE49-F238E27FC236}">
                <a16:creationId xmlns:a16="http://schemas.microsoft.com/office/drawing/2014/main" id="{D4F2855C-BF1E-5BF3-0F22-04F584BC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753" y="3191526"/>
            <a:ext cx="3006737" cy="41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2727" y="6114472"/>
            <a:ext cx="488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https://www.youtube.com/watch?v=-BgsA2sAuK0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024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he Holiday Aisle® Chun Have a Holly Jolly Christmas Easelback Decorative  Plaque | Wayfair">
            <a:extLst>
              <a:ext uri="{FF2B5EF4-FFF2-40B4-BE49-F238E27FC236}">
                <a16:creationId xmlns:a16="http://schemas.microsoft.com/office/drawing/2014/main" id="{B80A005A-3B13-1B69-6372-248B0F8C2D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22" y="911585"/>
            <a:ext cx="545294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Amazon.com: 1979 Topps (EXMT) #371 Jeff Holly RC Rookie Minnesota Twins MLB  Baseball Trading Card : Collectibles &amp; Fine Art">
            <a:extLst>
              <a:ext uri="{FF2B5EF4-FFF2-40B4-BE49-F238E27FC236}">
                <a16:creationId xmlns:a16="http://schemas.microsoft.com/office/drawing/2014/main" id="{3D667B8B-809B-137B-C2BB-098860720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51"/>
            <a:ext cx="3657538" cy="457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221" y="1645312"/>
            <a:ext cx="3698779" cy="50907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5891" y="5604669"/>
            <a:ext cx="5072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5"/>
              </a:rPr>
              <a:t>https://www.youtube.com/watch?v=wOwXRp1JK1A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5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2779" y="5571241"/>
            <a:ext cx="6254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Winter Baseball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290" y="-1167887"/>
            <a:ext cx="10105534" cy="6739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48974" y="290316"/>
            <a:ext cx="276389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TOP PRO LEAGUES</a:t>
            </a:r>
          </a:p>
          <a:p>
            <a:endParaRPr lang="en-US" sz="2400" b="1" dirty="0"/>
          </a:p>
          <a:p>
            <a:r>
              <a:rPr lang="en-US" sz="2400" b="1" dirty="0"/>
              <a:t>Mexico – 10 teams</a:t>
            </a:r>
          </a:p>
          <a:p>
            <a:r>
              <a:rPr lang="en-US" sz="2400" b="1" dirty="0"/>
              <a:t>Cuba – 16 </a:t>
            </a:r>
          </a:p>
          <a:p>
            <a:r>
              <a:rPr lang="en-US" sz="2400" b="1" dirty="0"/>
              <a:t>D.R. – 6 </a:t>
            </a:r>
          </a:p>
          <a:p>
            <a:r>
              <a:rPr lang="en-US" sz="2400" b="1" dirty="0"/>
              <a:t>Puerto Rico - 6</a:t>
            </a:r>
          </a:p>
          <a:p>
            <a:r>
              <a:rPr lang="en-US" sz="2400" b="1" dirty="0"/>
              <a:t>Venezuela – 8</a:t>
            </a:r>
          </a:p>
          <a:p>
            <a:endParaRPr lang="en-US" sz="2400" b="1" dirty="0"/>
          </a:p>
          <a:p>
            <a:r>
              <a:rPr lang="en-US" sz="2400" b="1" dirty="0"/>
              <a:t>Plus smaller leagues</a:t>
            </a:r>
          </a:p>
          <a:p>
            <a:r>
              <a:rPr lang="en-US" sz="2400" b="1" dirty="0"/>
              <a:t>in:</a:t>
            </a:r>
          </a:p>
          <a:p>
            <a:endParaRPr lang="en-US" sz="2400" b="1" dirty="0"/>
          </a:p>
          <a:p>
            <a:r>
              <a:rPr lang="en-US" sz="2400" b="1" dirty="0"/>
              <a:t>Colombia</a:t>
            </a:r>
          </a:p>
          <a:p>
            <a:r>
              <a:rPr lang="en-US" sz="2400" b="1" dirty="0"/>
              <a:t>Panama’</a:t>
            </a:r>
          </a:p>
          <a:p>
            <a:r>
              <a:rPr lang="en-US" sz="2400" b="1" dirty="0"/>
              <a:t>Nicaragua</a:t>
            </a:r>
          </a:p>
          <a:p>
            <a:r>
              <a:rPr lang="en-US" sz="2400" b="1" dirty="0"/>
              <a:t>Curacao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94" y="1442301"/>
            <a:ext cx="884772" cy="8847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32" y="3486140"/>
            <a:ext cx="884772" cy="884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10" y="4086305"/>
            <a:ext cx="700735" cy="7007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05" y="3421563"/>
            <a:ext cx="664742" cy="6647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30" y="2536326"/>
            <a:ext cx="570146" cy="5701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03" y="1229020"/>
            <a:ext cx="820938" cy="8209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44" y="2049957"/>
            <a:ext cx="643301" cy="6433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231" y="2049957"/>
            <a:ext cx="545201" cy="54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88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Holiday Aisle® Here Comes Santa Claus On Canvas by House Fenway Print |  Wayfair">
            <a:extLst>
              <a:ext uri="{FF2B5EF4-FFF2-40B4-BE49-F238E27FC236}">
                <a16:creationId xmlns:a16="http://schemas.microsoft.com/office/drawing/2014/main" id="{5403B47E-3B69-A268-1E82-11FDE6275E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69" y="-66689"/>
            <a:ext cx="5276298" cy="396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2005 Topps Johan Santana Baseball Cards #713 | eBay">
            <a:extLst>
              <a:ext uri="{FF2B5EF4-FFF2-40B4-BE49-F238E27FC236}">
                <a16:creationId xmlns:a16="http://schemas.microsoft.com/office/drawing/2014/main" id="{1589E9BD-78ED-41ED-577F-B73047D2588D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-2941636" y="-974034"/>
            <a:ext cx="5848779" cy="7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pic>
        <p:nvPicPr>
          <p:cNvPr id="12294" name="Picture 6" descr="2005 Topps Johan Santana Baseball Cards #713 - Picture 1 of 2">
            <a:extLst>
              <a:ext uri="{FF2B5EF4-FFF2-40B4-BE49-F238E27FC236}">
                <a16:creationId xmlns:a16="http://schemas.microsoft.com/office/drawing/2014/main" id="{443A805C-32A0-ACAA-E5C6-5C90D62F2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7" y="86473"/>
            <a:ext cx="2775170" cy="38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Topps Living Set - Card #414 - Carlos Santana - Print Run: 1499 - Wheeler  Collection">
            <a:extLst>
              <a:ext uri="{FF2B5EF4-FFF2-40B4-BE49-F238E27FC236}">
                <a16:creationId xmlns:a16="http://schemas.microsoft.com/office/drawing/2014/main" id="{EA0A1D92-82F2-3742-A286-0163BB7B1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854" y="150820"/>
            <a:ext cx="3293810" cy="46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2019 Topps #335 ERVIN SANTANA Minnesota Twins BASEBALL CARD Series 1 - Picture 1 of 1">
            <a:extLst>
              <a:ext uri="{FF2B5EF4-FFF2-40B4-BE49-F238E27FC236}">
                <a16:creationId xmlns:a16="http://schemas.microsoft.com/office/drawing/2014/main" id="{1249FF88-D58B-0D2F-79A4-8D57DE7A5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6" y="3720807"/>
            <a:ext cx="5089298" cy="351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6487" y="5542960"/>
            <a:ext cx="492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https://www.youtube.com/watch?v=BO_g0BgWiLI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84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story of Christmas Carols: &quot;Silver Bells&quot; - Holidappy">
            <a:extLst>
              <a:ext uri="{FF2B5EF4-FFF2-40B4-BE49-F238E27FC236}">
                <a16:creationId xmlns:a16="http://schemas.microsoft.com/office/drawing/2014/main" id="{8C2D1229-7812-D119-636C-4C73B05CC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18" y="692242"/>
            <a:ext cx="5460203" cy="51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ginnings: 1880's – Ars Longa Art Cards">
            <a:extLst>
              <a:ext uri="{FF2B5EF4-FFF2-40B4-BE49-F238E27FC236}">
                <a16:creationId xmlns:a16="http://schemas.microsoft.com/office/drawing/2014/main" id="{ABB9E928-7733-17EB-DEED-31F24E77D7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" y="692242"/>
            <a:ext cx="2953949" cy="50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1958 - GUS BELL - Topps Baseball Card # 75 - CINCINNATI REDLEGS - Picture 1 of 2">
            <a:extLst>
              <a:ext uri="{FF2B5EF4-FFF2-40B4-BE49-F238E27FC236}">
                <a16:creationId xmlns:a16="http://schemas.microsoft.com/office/drawing/2014/main" id="{7FA05399-DC2D-BD21-DA68-25A506F03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09" y="0"/>
            <a:ext cx="2463982" cy="35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09A8E4C6-F17C-ECB6-F52C-33D9414C1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09" y="3386261"/>
            <a:ext cx="2463982" cy="349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5018" y="6125787"/>
            <a:ext cx="5144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6"/>
              </a:rPr>
              <a:t>https://www.youtube.com/watch?v=mUQ3mOs-nkQ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00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mazon.com: &quot;I'm Dreaming Of A White Christmas&quot; Aluminum Sign, 10&quot; x 7&quot;,  White on Red, PetKa Signs and Graphics : Home &amp; Kitchen">
            <a:extLst>
              <a:ext uri="{FF2B5EF4-FFF2-40B4-BE49-F238E27FC236}">
                <a16:creationId xmlns:a16="http://schemas.microsoft.com/office/drawing/2014/main" id="{0D61A627-5BFA-A3F9-4AC4-810E165F88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09" y="333001"/>
            <a:ext cx="600323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mazon.com: 1965 Topps # 190 Bill White St. Louis Cardinals (Baseball Card)  NM Cardinals : Collectibles &amp; Fine Art">
            <a:extLst>
              <a:ext uri="{FF2B5EF4-FFF2-40B4-BE49-F238E27FC236}">
                <a16:creationId xmlns:a16="http://schemas.microsoft.com/office/drawing/2014/main" id="{AF325769-356D-2E9C-081D-15E9E170D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87" y="92364"/>
            <a:ext cx="2490673" cy="345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mazon.com: 1969 Topps # 25 Roy White New York Yankees (Baseball Card) VG  Yankees : Collectibles &amp; Fine Art">
            <a:extLst>
              <a:ext uri="{FF2B5EF4-FFF2-40B4-BE49-F238E27FC236}">
                <a16:creationId xmlns:a16="http://schemas.microsoft.com/office/drawing/2014/main" id="{4214E61D-1BFB-4C4A-FC51-0A9B21DDE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87" y="3582432"/>
            <a:ext cx="2490673" cy="343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mazon.com: 1988 Topps Baseball Card #595 Frank White : Collectibles &amp; Fine  Art">
            <a:extLst>
              <a:ext uri="{FF2B5EF4-FFF2-40B4-BE49-F238E27FC236}">
                <a16:creationId xmlns:a16="http://schemas.microsoft.com/office/drawing/2014/main" id="{4BC35718-9789-6EC0-A9F0-79D16B72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208" y="0"/>
            <a:ext cx="2441744" cy="34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2005 Topps Rondell White Baseball Cards #527 - Picture 1 of 2">
            <a:extLst>
              <a:ext uri="{FF2B5EF4-FFF2-40B4-BE49-F238E27FC236}">
                <a16:creationId xmlns:a16="http://schemas.microsoft.com/office/drawing/2014/main" id="{6695AA79-F12F-065B-F4E5-339AB09CF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208" y="3407085"/>
            <a:ext cx="2441744" cy="335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4507" y="5534833"/>
            <a:ext cx="4981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7"/>
              </a:rPr>
              <a:t>https://www.youtube.com/watch?v=iikUeWvZrTU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69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ppy Holidays From the SAAA">
            <a:extLst>
              <a:ext uri="{FF2B5EF4-FFF2-40B4-BE49-F238E27FC236}">
                <a16:creationId xmlns:a16="http://schemas.microsoft.com/office/drawing/2014/main" id="{59E64078-DDAB-7C1D-F2D8-39CAB976BB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20"/>
            <a:ext cx="4959927" cy="49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APPY NEW YEAR TO ALL YOU GREAT CARDINAL BASEBALL FANS!! | Baseball family,  Baseball playoffs, Baseball">
            <a:extLst>
              <a:ext uri="{FF2B5EF4-FFF2-40B4-BE49-F238E27FC236}">
                <a16:creationId xmlns:a16="http://schemas.microsoft.com/office/drawing/2014/main" id="{47F9E111-1D67-7E19-7D43-732DA279B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948" y="247043"/>
            <a:ext cx="5738097" cy="430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90" y="3852672"/>
            <a:ext cx="3005328" cy="30053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1927" y="5671128"/>
            <a:ext cx="4988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5"/>
              </a:rPr>
              <a:t>https://www.youtube.com/watch?v=NbixppRMiwo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294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31"/>
            <a:ext cx="8852716" cy="4806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9691" y="3884587"/>
            <a:ext cx="1225665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 dirty="0">
                <a:latin typeface="Impact" panose="020B0806030902050204" pitchFamily="34" charset="0"/>
              </a:rPr>
              <a:t>Have a Great Christmas ! </a:t>
            </a:r>
          </a:p>
          <a:p>
            <a:pPr algn="ctr"/>
            <a:r>
              <a:rPr lang="en-US" sz="7200" b="1" i="1" dirty="0">
                <a:latin typeface="AR DELANEY" panose="02000000000000000000" pitchFamily="2" charset="0"/>
              </a:rPr>
              <a:t>¡</a:t>
            </a:r>
            <a:r>
              <a:rPr lang="en-US" sz="7200" b="1" i="1" dirty="0" err="1">
                <a:latin typeface="AR DELANEY" panose="02000000000000000000" pitchFamily="2" charset="0"/>
              </a:rPr>
              <a:t>Feliz</a:t>
            </a:r>
            <a:r>
              <a:rPr lang="en-US" sz="7200" b="1" i="1" dirty="0">
                <a:latin typeface="AR DELANEY" panose="02000000000000000000" pitchFamily="2" charset="0"/>
              </a:rPr>
              <a:t> </a:t>
            </a:r>
            <a:r>
              <a:rPr lang="en-US" sz="7200" b="1" i="1" dirty="0" err="1">
                <a:latin typeface="AR DELANEY" panose="02000000000000000000" pitchFamily="2" charset="0"/>
              </a:rPr>
              <a:t>Navidad</a:t>
            </a:r>
            <a:r>
              <a:rPr lang="en-US" sz="7200" b="1" i="1" dirty="0">
                <a:latin typeface="AR DELANEY" panose="02000000000000000000" pitchFamily="2" charset="0"/>
              </a:rPr>
              <a:t>!</a:t>
            </a:r>
          </a:p>
          <a:p>
            <a:pPr algn="ctr"/>
            <a:r>
              <a:rPr lang="en-US" sz="3600" i="1" dirty="0">
                <a:latin typeface="Impact" panose="020B0806030902050204" pitchFamily="34" charset="0"/>
              </a:rPr>
              <a:t>We’ll see you again next month!</a:t>
            </a:r>
          </a:p>
        </p:txBody>
      </p:sp>
    </p:spTree>
    <p:extLst>
      <p:ext uri="{BB962C8B-B14F-4D97-AF65-F5344CB8AC3E}">
        <p14:creationId xmlns:p14="http://schemas.microsoft.com/office/powerpoint/2010/main" val="3938409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0538" y="134850"/>
            <a:ext cx="7930755" cy="673912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33634" y="575035"/>
            <a:ext cx="2527792" cy="39026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69" y="3504414"/>
            <a:ext cx="4597468" cy="3548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57" y="134850"/>
            <a:ext cx="2868419" cy="36879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64389" y="234583"/>
            <a:ext cx="358405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These two Cardinals play </a:t>
            </a:r>
          </a:p>
          <a:p>
            <a:r>
              <a:rPr lang="en-US" sz="2000" b="1" dirty="0"/>
              <a:t>2350 miles apart.</a:t>
            </a:r>
          </a:p>
          <a:p>
            <a:endParaRPr lang="en-US" sz="2000" b="1" dirty="0"/>
          </a:p>
          <a:p>
            <a:r>
              <a:rPr lang="en-US" sz="2000" b="1" dirty="0"/>
              <a:t>That’s the direct airline distance</a:t>
            </a:r>
          </a:p>
          <a:p>
            <a:r>
              <a:rPr lang="en-US" sz="2000" b="1" dirty="0"/>
              <a:t>from St. Louis to Barquisimeto </a:t>
            </a:r>
          </a:p>
          <a:p>
            <a:r>
              <a:rPr lang="en-US" sz="2000" b="1" dirty="0"/>
              <a:t>in Venezuela.</a:t>
            </a:r>
          </a:p>
          <a:p>
            <a:endParaRPr lang="en-US" sz="2000" b="1" dirty="0"/>
          </a:p>
          <a:p>
            <a:r>
              <a:rPr lang="en-US" sz="2000" b="1" dirty="0" err="1"/>
              <a:t>Cardenales</a:t>
            </a:r>
            <a:r>
              <a:rPr lang="en-US" sz="2000" b="1" dirty="0"/>
              <a:t> de Lara play in the </a:t>
            </a:r>
          </a:p>
          <a:p>
            <a:r>
              <a:rPr lang="en-US" sz="2000" b="1" dirty="0"/>
              <a:t>Venezuelan Professional Winter</a:t>
            </a:r>
          </a:p>
          <a:p>
            <a:r>
              <a:rPr lang="en-US" sz="2000" b="1" dirty="0"/>
              <a:t>League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8" y="379259"/>
            <a:ext cx="391552" cy="3915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32" y="4368368"/>
            <a:ext cx="391552" cy="39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84" y="158089"/>
            <a:ext cx="6554770" cy="53702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904" y="4047376"/>
            <a:ext cx="849675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Hermosillo is directly south of Phoenix and is</a:t>
            </a:r>
          </a:p>
          <a:p>
            <a:r>
              <a:rPr lang="en-US" sz="2800" b="1" dirty="0"/>
              <a:t>the capital of the Mexican state of Sonora.</a:t>
            </a:r>
          </a:p>
          <a:p>
            <a:endParaRPr lang="en-US" sz="2800" b="1" dirty="0"/>
          </a:p>
          <a:p>
            <a:r>
              <a:rPr lang="en-US" sz="2800" b="1" dirty="0"/>
              <a:t>Their team, </a:t>
            </a:r>
            <a:r>
              <a:rPr lang="en-US" sz="2800" b="1" dirty="0" err="1"/>
              <a:t>los</a:t>
            </a:r>
            <a:r>
              <a:rPr lang="en-US" sz="2800" b="1" dirty="0"/>
              <a:t> </a:t>
            </a:r>
            <a:r>
              <a:rPr lang="en-US" sz="2800" b="1" dirty="0" err="1"/>
              <a:t>Naranjeros</a:t>
            </a:r>
            <a:r>
              <a:rPr lang="en-US" sz="2800" b="1" dirty="0"/>
              <a:t>, are a popular winter league </a:t>
            </a:r>
          </a:p>
          <a:p>
            <a:r>
              <a:rPr lang="en-US" sz="2800" b="1" dirty="0"/>
              <a:t>team in the Mexican Pacific League and have won </a:t>
            </a:r>
            <a:r>
              <a:rPr lang="en-US" sz="4000" b="1" dirty="0"/>
              <a:t>17</a:t>
            </a:r>
          </a:p>
          <a:p>
            <a:r>
              <a:rPr lang="en-US" sz="2800" b="1" dirty="0"/>
              <a:t>League championships.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89"/>
            <a:ext cx="6163426" cy="3475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93" y="2956548"/>
            <a:ext cx="724811" cy="7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26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195" y="0"/>
            <a:ext cx="8726805" cy="4848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21793" y="4059767"/>
            <a:ext cx="620746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Ponce</a:t>
            </a:r>
            <a:r>
              <a:rPr lang="en-US" sz="2200" b="1" dirty="0"/>
              <a:t> is the second largest city in Puerto Rico.</a:t>
            </a:r>
          </a:p>
          <a:p>
            <a:endParaRPr lang="en-US" sz="2200" b="1" dirty="0"/>
          </a:p>
          <a:p>
            <a:r>
              <a:rPr lang="en-US" sz="2200" b="1" dirty="0"/>
              <a:t>Los Leones (the Lions) baseball club was founded in 1937.</a:t>
            </a:r>
          </a:p>
          <a:p>
            <a:endParaRPr lang="en-US" sz="2200" b="1" dirty="0"/>
          </a:p>
          <a:p>
            <a:r>
              <a:rPr lang="en-US" sz="2200" b="1" dirty="0"/>
              <a:t>They have won </a:t>
            </a:r>
            <a:r>
              <a:rPr lang="en-US" sz="2400" b="1" dirty="0"/>
              <a:t>11</a:t>
            </a:r>
            <a:r>
              <a:rPr lang="en-US" sz="2200" b="1" dirty="0"/>
              <a:t> Puerto Rican Winter League championships; and won the Caribbean Series in 1972.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92" y="3001873"/>
            <a:ext cx="855651" cy="855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7" y="3126835"/>
            <a:ext cx="5238601" cy="401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93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1123</Words>
  <Application>Microsoft Office PowerPoint</Application>
  <PresentationFormat>Widescreen</PresentationFormat>
  <Paragraphs>246</Paragraphs>
  <Slides>64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Meiryo</vt:lpstr>
      <vt:lpstr>AR DELANEY</vt:lpstr>
      <vt:lpstr>Arial</vt:lpstr>
      <vt:lpstr>Avenir Next LT Pro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7th Inning Stretch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Monte Cely</dc:creator>
  <cp:lastModifiedBy>Monte Cely</cp:lastModifiedBy>
  <cp:revision>81</cp:revision>
  <dcterms:created xsi:type="dcterms:W3CDTF">2023-11-17T22:24:25Z</dcterms:created>
  <dcterms:modified xsi:type="dcterms:W3CDTF">2024-12-13T18:44:27Z</dcterms:modified>
</cp:coreProperties>
</file>