
<file path=[Content_Types].xml><?xml version="1.0" encoding="utf-8"?>
<Types xmlns="http://schemas.openxmlformats.org/package/2006/content-types">
  <Default Extension="jfif" ContentType="image/jpeg"/>
  <Default Extension="png" ContentType="image/png"/>
  <Default Extension="tmp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crdownload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13.crdownload" ContentType="image/jpe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image16.crdownload" ContentType="image/jpeg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media/image23.crdownload" ContentType="image/jpeg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media/image28.tmp" ContentType="image/png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7" r:id="rId2"/>
    <p:sldId id="341" r:id="rId3"/>
    <p:sldId id="343" r:id="rId4"/>
    <p:sldId id="342" r:id="rId5"/>
    <p:sldId id="389" r:id="rId6"/>
    <p:sldId id="259" r:id="rId7"/>
    <p:sldId id="370" r:id="rId8"/>
    <p:sldId id="378" r:id="rId9"/>
    <p:sldId id="379" r:id="rId10"/>
    <p:sldId id="371" r:id="rId11"/>
    <p:sldId id="372" r:id="rId12"/>
    <p:sldId id="373" r:id="rId13"/>
    <p:sldId id="262" r:id="rId14"/>
    <p:sldId id="321" r:id="rId15"/>
    <p:sldId id="390" r:id="rId16"/>
    <p:sldId id="344" r:id="rId17"/>
    <p:sldId id="369" r:id="rId18"/>
    <p:sldId id="394" r:id="rId19"/>
    <p:sldId id="381" r:id="rId20"/>
    <p:sldId id="382" r:id="rId21"/>
    <p:sldId id="388" r:id="rId22"/>
    <p:sldId id="391" r:id="rId23"/>
    <p:sldId id="392" r:id="rId24"/>
    <p:sldId id="393" r:id="rId25"/>
    <p:sldId id="272" r:id="rId26"/>
    <p:sldId id="276" r:id="rId27"/>
    <p:sldId id="324" r:id="rId28"/>
    <p:sldId id="380" r:id="rId29"/>
    <p:sldId id="258" r:id="rId30"/>
    <p:sldId id="375" r:id="rId31"/>
    <p:sldId id="318" r:id="rId32"/>
    <p:sldId id="374" r:id="rId33"/>
    <p:sldId id="279" r:id="rId34"/>
    <p:sldId id="281" r:id="rId35"/>
    <p:sldId id="282" r:id="rId36"/>
    <p:sldId id="283" r:id="rId37"/>
    <p:sldId id="362" r:id="rId38"/>
    <p:sldId id="363" r:id="rId39"/>
    <p:sldId id="286" r:id="rId40"/>
    <p:sldId id="287" r:id="rId41"/>
    <p:sldId id="376" r:id="rId42"/>
    <p:sldId id="290" r:id="rId43"/>
    <p:sldId id="377" r:id="rId44"/>
    <p:sldId id="288" r:id="rId45"/>
    <p:sldId id="292" r:id="rId46"/>
    <p:sldId id="335" r:id="rId47"/>
    <p:sldId id="336" r:id="rId48"/>
    <p:sldId id="337" r:id="rId49"/>
    <p:sldId id="298" r:id="rId50"/>
    <p:sldId id="352" r:id="rId51"/>
    <p:sldId id="356" r:id="rId52"/>
    <p:sldId id="383" r:id="rId53"/>
    <p:sldId id="384" r:id="rId54"/>
    <p:sldId id="385" r:id="rId55"/>
    <p:sldId id="386" r:id="rId56"/>
    <p:sldId id="387" r:id="rId57"/>
    <p:sldId id="395" r:id="rId58"/>
    <p:sldId id="361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24" autoAdjust="0"/>
    <p:restoredTop sz="95119" autoAdjust="0"/>
  </p:normalViewPr>
  <p:slideViewPr>
    <p:cSldViewPr snapToGrid="0">
      <p:cViewPr varScale="1">
        <p:scale>
          <a:sx n="84" d="100"/>
          <a:sy n="84" d="100"/>
        </p:scale>
        <p:origin x="47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2429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E67DD-0292-48D7-AEF8-4BE0FAF3DD36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D41C57-F410-4B1B-8161-99CBAB10D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23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Kennedy_Space_Center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wikipedia.org/wiki/Florida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16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sports car was only produced for3 years – 1981 - 1983; but became famous as the “Time Machine” in the “Back to the Future” series of movies</a:t>
            </a:r>
            <a:r>
              <a:rPr lang="en-US" baseline="0" dirty="0" smtClean="0"/>
              <a:t> beginning in 1985.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7869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IBM introduced the model 5150, known as the “IBM PC”.  It had ¼</a:t>
            </a:r>
            <a:r>
              <a:rPr lang="en-US" baseline="0" dirty="0" smtClean="0"/>
              <a:t> of a Megabyte of memory.  Cost $1500.  For half the price today, you can get a Dell desktop computer with 128,000 times the memory!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363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debuted in 1956.</a:t>
            </a:r>
            <a:r>
              <a:rPr lang="en-US" baseline="0" dirty="0" smtClean="0"/>
              <a:t>  Bob Barker was the longest-running host; Drew Carey hosts today.  Over 9000 episodes!  “Come on Down”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1C57-F410-4B1B-8161-99CBAB10D8D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4642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</a:t>
            </a:r>
            <a:r>
              <a:rPr lang="en-US" baseline="0" dirty="0" smtClean="0"/>
              <a:t> were two price hikes in 1981 to keep up with inflation – ending at 20 cents.      </a:t>
            </a:r>
            <a:r>
              <a:rPr lang="en-US" dirty="0" smtClean="0"/>
              <a:t>TODAY</a:t>
            </a:r>
            <a:r>
              <a:rPr lang="en-US" baseline="0" dirty="0" smtClean="0"/>
              <a:t> – 73 CENTS 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1C57-F410-4B1B-8161-99CBAB10D8D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620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r>
              <a:rPr lang="en-US" baseline="0" dirty="0" smtClean="0"/>
              <a:t> – $3.31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1C57-F410-4B1B-8161-99CBAB10D8D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3897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r>
              <a:rPr lang="en-US" baseline="0" dirty="0" smtClean="0"/>
              <a:t> – as high as $5.35 </a:t>
            </a:r>
            <a:r>
              <a:rPr lang="en-US" baseline="0" smtClean="0"/>
              <a:t>in the U.S.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1C57-F410-4B1B-8161-99CBAB10D8D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6154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TODAY</a:t>
            </a:r>
            <a:r>
              <a:rPr lang="en-US" baseline="0" smtClean="0"/>
              <a:t> - $2.40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1C57-F410-4B1B-8161-99CBAB10D8D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020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TODAY</a:t>
            </a:r>
            <a:r>
              <a:rPr lang="en-US" baseline="0" smtClean="0"/>
              <a:t> - $2.40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1C57-F410-4B1B-8161-99CBAB10D8D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9600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 style Louisville Slugger bat.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1C57-F410-4B1B-8161-99CBAB10D8D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40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 of the line Rawlings “Heart of the Hide” baseball glove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1C57-F410-4B1B-8161-99CBAB10D8D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212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current won-loss for each team;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177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1C57-F410-4B1B-8161-99CBAB10D8D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7973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1C57-F410-4B1B-8161-99CBAB10D8D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6807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Was the highest-grossing arcade game in the US in 1981 – surpassing $1 billion dollars; estimated to have more than 30 million players in US in 1981 and was the only popular video game where the majority of players were women.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1C57-F410-4B1B-8161-99CBAB10D8D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466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919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 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Mickey Mantle hit 37 homers to lead the AL.  He also led the league in triples, walks, and SLG.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4392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 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Mickey Mantle hit 37 homers to lead the AL.  He also led the league in triples, walks, and SLG.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4674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 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Mickey Mantle hit 37 homers to lead the AL.  He also led the league in triples, walks, and SLG.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974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713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Mickey Mantle hit 37 homers to lead the AL.  He also led the league in triples, walks, and SLG.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944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150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664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123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043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535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6602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6709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2223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1712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308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6909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28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5407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Series shifts to L.A.’s Dodger Stadium for games 3, 4, and – if necessary – game 5.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1C57-F410-4B1B-8161-99CBAB10D8D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647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 video</a:t>
            </a:r>
            <a:r>
              <a:rPr lang="en-US" baseline="0" dirty="0" smtClean="0"/>
              <a:t> at 4:55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1C57-F410-4B1B-8161-99CBAB10D8DE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48092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1C57-F410-4B1B-8161-99CBAB10D8DE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71058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1C57-F410-4B1B-8161-99CBAB10D8DE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9815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1C57-F410-4B1B-8161-99CBAB10D8DE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37759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1C57-F410-4B1B-8161-99CBAB10D8DE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094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the 94</a:t>
            </a:r>
            <a:r>
              <a:rPr lang="en-US" baseline="30000" dirty="0" smtClean="0"/>
              <a:t>th</a:t>
            </a:r>
            <a:r>
              <a:rPr lang="en-US" dirty="0" smtClean="0"/>
              <a:t> Aero Squadron, one of the first US Army Air Services</a:t>
            </a:r>
            <a:r>
              <a:rPr lang="en-US" baseline="0" dirty="0" smtClean="0"/>
              <a:t> to see action in WWI in France.  Eddie Rickenbacker, the leading U.S. ace (26 victories; Medal of Honor), was a member of this famous squadron.  The unit was established a Kelly Field in San Antonio.  The unit still exists today as the 94</a:t>
            </a:r>
            <a:r>
              <a:rPr lang="en-US" baseline="30000" dirty="0" smtClean="0"/>
              <a:t>th</a:t>
            </a:r>
            <a:r>
              <a:rPr lang="en-US" baseline="0" dirty="0" smtClean="0"/>
              <a:t> Squadron, USAF.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52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Columbia was the first operational</a:t>
            </a:r>
            <a:r>
              <a:rPr lang="en-US" baseline="0" dirty="0" smtClean="0"/>
              <a:t> SS that was launched and orbited the Earth.  The SS program lasted from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1981 to 2011 a total of 135 missions were flown, all launched from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Kennedy Space Center"/>
              </a:rPr>
              <a:t>Kennedy Space Center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(KSC) in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Florida"/>
              </a:rPr>
              <a:t>Florida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09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35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85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304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2362-7AF9-4192-8A6F-E6DF85AED7A1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048E-47DF-4FDC-8CF7-B1A6D415A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67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2362-7AF9-4192-8A6F-E6DF85AED7A1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048E-47DF-4FDC-8CF7-B1A6D415A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998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2362-7AF9-4192-8A6F-E6DF85AED7A1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048E-47DF-4FDC-8CF7-B1A6D415A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755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2362-7AF9-4192-8A6F-E6DF85AED7A1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048E-47DF-4FDC-8CF7-B1A6D415A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5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2362-7AF9-4192-8A6F-E6DF85AED7A1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048E-47DF-4FDC-8CF7-B1A6D415A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03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2362-7AF9-4192-8A6F-E6DF85AED7A1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048E-47DF-4FDC-8CF7-B1A6D415A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228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2362-7AF9-4192-8A6F-E6DF85AED7A1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048E-47DF-4FDC-8CF7-B1A6D415A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79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2362-7AF9-4192-8A6F-E6DF85AED7A1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048E-47DF-4FDC-8CF7-B1A6D415A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17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2362-7AF9-4192-8A6F-E6DF85AED7A1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048E-47DF-4FDC-8CF7-B1A6D415A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24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2362-7AF9-4192-8A6F-E6DF85AED7A1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048E-47DF-4FDC-8CF7-B1A6D415A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57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2362-7AF9-4192-8A6F-E6DF85AED7A1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048E-47DF-4FDC-8CF7-B1A6D415A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904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F2362-7AF9-4192-8A6F-E6DF85AED7A1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C048E-47DF-4FDC-8CF7-B1A6D415A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85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crdownload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G5tdqojA26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crdownload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crdownload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f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crdownload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f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tm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f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tm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f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i_OjztdQ8iw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fif"/><Relationship Id="rId4" Type="http://schemas.openxmlformats.org/officeDocument/2006/relationships/image" Target="../media/image6.jf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f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crK0U7RDIk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pharBeg9XA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NH9K5YTR2k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f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jfif"/><Relationship Id="rId5" Type="http://schemas.openxmlformats.org/officeDocument/2006/relationships/image" Target="../media/image48.jfif"/><Relationship Id="rId4" Type="http://schemas.openxmlformats.org/officeDocument/2006/relationships/image" Target="../media/image47.jf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jfif"/><Relationship Id="rId5" Type="http://schemas.openxmlformats.org/officeDocument/2006/relationships/image" Target="../media/image9.jfif"/><Relationship Id="rId4" Type="http://schemas.openxmlformats.org/officeDocument/2006/relationships/image" Target="../media/image51.jf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jpeg"/><Relationship Id="rId5" Type="http://schemas.openxmlformats.org/officeDocument/2006/relationships/image" Target="../media/image9.jfif"/><Relationship Id="rId4" Type="http://schemas.openxmlformats.org/officeDocument/2006/relationships/image" Target="../media/image48.jf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fi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g"/><Relationship Id="rId3" Type="http://schemas.openxmlformats.org/officeDocument/2006/relationships/image" Target="../media/image55.jpg"/><Relationship Id="rId7" Type="http://schemas.openxmlformats.org/officeDocument/2006/relationships/image" Target="../media/image59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g"/><Relationship Id="rId5" Type="http://schemas.openxmlformats.org/officeDocument/2006/relationships/image" Target="../media/image57.jfif"/><Relationship Id="rId4" Type="http://schemas.openxmlformats.org/officeDocument/2006/relationships/image" Target="../media/image56.jp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g"/><Relationship Id="rId3" Type="http://schemas.openxmlformats.org/officeDocument/2006/relationships/image" Target="../media/image61.jfif"/><Relationship Id="rId7" Type="http://schemas.openxmlformats.org/officeDocument/2006/relationships/image" Target="../media/image65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fif"/><Relationship Id="rId5" Type="http://schemas.openxmlformats.org/officeDocument/2006/relationships/image" Target="../media/image63.jfif"/><Relationship Id="rId4" Type="http://schemas.openxmlformats.org/officeDocument/2006/relationships/image" Target="../media/image62.jfif"/><Relationship Id="rId9" Type="http://schemas.openxmlformats.org/officeDocument/2006/relationships/image" Target="../media/image67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fif"/><Relationship Id="rId2" Type="http://schemas.openxmlformats.org/officeDocument/2006/relationships/hyperlink" Target="https://www.youtube.com/watch?v=myPv92mjAUQ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fif"/><Relationship Id="rId4" Type="http://schemas.openxmlformats.org/officeDocument/2006/relationships/image" Target="../media/image64.jfi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fi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C1ikwQ5Zgc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bxUSsFXYo4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sKX3tWaOew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2_1ZZU4HUo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jfi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-OnRQ4P0VY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IJkbs1D5PU" TargetMode="External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crdownload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crdownload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9513" y="139146"/>
            <a:ext cx="11277462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AGE Thrive </a:t>
            </a:r>
            <a:r>
              <a:rPr lang="en-US" sz="3600" i="1" dirty="0" smtClean="0"/>
              <a:t>with</a:t>
            </a: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rgbClr val="0070C0"/>
                </a:solidFill>
              </a:rPr>
              <a:t>Baseball Memories</a:t>
            </a:r>
          </a:p>
          <a:p>
            <a:pPr algn="ctr"/>
            <a:r>
              <a:rPr lang="en-US" sz="2400" dirty="0" smtClean="0"/>
              <a:t>November 20, 2024</a:t>
            </a:r>
          </a:p>
          <a:p>
            <a:pPr algn="ctr"/>
            <a:r>
              <a:rPr lang="en-US" sz="2800" b="1" dirty="0" smtClean="0"/>
              <a:t>Agenda</a:t>
            </a:r>
          </a:p>
          <a:p>
            <a:r>
              <a:rPr lang="en-US" sz="2800" b="1" u="sng" dirty="0" smtClean="0"/>
              <a:t>Warm-up - Introductions</a:t>
            </a:r>
          </a:p>
          <a:p>
            <a:r>
              <a:rPr lang="en-US" sz="2800" b="1" dirty="0" smtClean="0"/>
              <a:t>	</a:t>
            </a:r>
            <a:r>
              <a:rPr lang="en-US" sz="2800" b="1" u="sng" dirty="0" smtClean="0"/>
              <a:t>Current Events</a:t>
            </a:r>
            <a:r>
              <a:rPr lang="en-US" sz="2800" b="1" dirty="0"/>
              <a:t>	</a:t>
            </a:r>
          </a:p>
          <a:p>
            <a:endParaRPr lang="en-US" sz="2800" b="1" u="sng" dirty="0" smtClean="0"/>
          </a:p>
          <a:p>
            <a:r>
              <a:rPr lang="en-US" sz="2800" b="1" u="sng" dirty="0" err="1" smtClean="0"/>
              <a:t>Gametime</a:t>
            </a:r>
            <a:r>
              <a:rPr lang="en-US" sz="2800" b="1" dirty="0" smtClean="0"/>
              <a:t> – The Year in Baseball – </a:t>
            </a:r>
            <a:r>
              <a:rPr lang="en-US" sz="4000" b="1" dirty="0" smtClean="0">
                <a:solidFill>
                  <a:srgbClr val="FF0000"/>
                </a:solidFill>
              </a:rPr>
              <a:t>1981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	</a:t>
            </a:r>
            <a:r>
              <a:rPr lang="en-US" sz="2800" b="1" u="sng" dirty="0" smtClean="0"/>
              <a:t>Seventh Inning Stretch </a:t>
            </a:r>
            <a:r>
              <a:rPr lang="en-US" sz="2800" b="1" dirty="0" smtClean="0"/>
              <a:t>- “Take Me Out to the Ball Game”</a:t>
            </a:r>
          </a:p>
          <a:p>
            <a:r>
              <a:rPr lang="en-US" sz="2800" b="1" dirty="0"/>
              <a:t>	</a:t>
            </a:r>
            <a:r>
              <a:rPr lang="en-US" sz="2800" b="1" dirty="0" smtClean="0"/>
              <a:t>				Get Up and Move, Sing, Dance!</a:t>
            </a:r>
          </a:p>
          <a:p>
            <a:endParaRPr lang="en-US" sz="2800" b="1" dirty="0" smtClean="0"/>
          </a:p>
          <a:p>
            <a:r>
              <a:rPr lang="en-US" sz="2800" b="1" u="sng" dirty="0" smtClean="0"/>
              <a:t>Extra Innings </a:t>
            </a:r>
            <a:r>
              <a:rPr lang="en-US" sz="2800" b="1" dirty="0" smtClean="0"/>
              <a:t>– More stuff from the ‘70s and ‘80s</a:t>
            </a:r>
          </a:p>
          <a:p>
            <a:endParaRPr lang="en-US" sz="2800" b="1" dirty="0"/>
          </a:p>
          <a:p>
            <a:endParaRPr lang="en-US" sz="2800" b="1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42" y="5357687"/>
            <a:ext cx="5220514" cy="1227887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715" y="4777287"/>
            <a:ext cx="2350303" cy="2193502"/>
          </a:xfrm>
          <a:prstGeom prst="rect">
            <a:avLst/>
          </a:prstGeom>
        </p:spPr>
      </p:pic>
      <p:pic>
        <p:nvPicPr>
          <p:cNvPr id="1026" name="Picture 2" descr="https://tse3.mm.bing.net/th?id=OIP.Yaxdg7FddkxXvWehe3Z_iwHaHa&amp;pid=Api&amp;P=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466" y="129208"/>
            <a:ext cx="1456566" cy="145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06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2202" y="0"/>
            <a:ext cx="10740933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First successful Space Shuttle flight</a:t>
            </a:r>
            <a:endParaRPr lang="en-US" sz="5400" b="1" dirty="0">
              <a:noFill/>
            </a:endParaRPr>
          </a:p>
          <a:p>
            <a:pPr algn="ctr"/>
            <a:endParaRPr lang="en-US" sz="54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77" y="1534754"/>
            <a:ext cx="10139516" cy="532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65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972175" y="371475"/>
            <a:ext cx="6296024" cy="50783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First Woman on</a:t>
            </a:r>
          </a:p>
          <a:p>
            <a:pPr algn="ctr"/>
            <a:r>
              <a:rPr lang="en-US" sz="5400" b="1" dirty="0" smtClean="0"/>
              <a:t>U.S.A.</a:t>
            </a:r>
          </a:p>
          <a:p>
            <a:pPr algn="ctr"/>
            <a:r>
              <a:rPr lang="en-US" sz="5400" b="1" dirty="0" smtClean="0"/>
              <a:t>Supreme Court</a:t>
            </a:r>
          </a:p>
          <a:p>
            <a:pPr algn="ctr"/>
            <a:endParaRPr lang="en-US" sz="5400" b="1" dirty="0"/>
          </a:p>
          <a:p>
            <a:pPr algn="ctr"/>
            <a:r>
              <a:rPr lang="en-US" sz="5400" b="1" dirty="0" smtClean="0">
                <a:solidFill>
                  <a:srgbClr val="7030A0"/>
                </a:solidFill>
              </a:rPr>
              <a:t>Sandra Day O’Conner </a:t>
            </a:r>
            <a:endParaRPr lang="en-US" sz="5400" b="1" dirty="0">
              <a:solidFill>
                <a:srgbClr val="7030A0"/>
              </a:solidFill>
            </a:endParaRPr>
          </a:p>
          <a:p>
            <a:pPr algn="ctr"/>
            <a:endParaRPr lang="en-US" sz="5400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" y="0"/>
            <a:ext cx="5457825" cy="681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15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78192" y="-89412"/>
            <a:ext cx="8756547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Walter Cronkite signs off …</a:t>
            </a:r>
          </a:p>
          <a:p>
            <a:pPr algn="ctr"/>
            <a:r>
              <a:rPr lang="en-US" sz="5400" b="1" dirty="0" smtClean="0">
                <a:solidFill>
                  <a:srgbClr val="7030A0"/>
                </a:solidFill>
              </a:rPr>
              <a:t> </a:t>
            </a:r>
            <a:endParaRPr lang="en-US" sz="5400" b="1" dirty="0">
              <a:solidFill>
                <a:srgbClr val="7030A0"/>
              </a:solidFill>
            </a:endParaRPr>
          </a:p>
          <a:p>
            <a:pPr algn="ctr"/>
            <a:endParaRPr lang="en-US" sz="54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123" y="747252"/>
            <a:ext cx="8153509" cy="61107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34977" y="6361471"/>
            <a:ext cx="5025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  <a:hlinkClick r:id="rId4"/>
              </a:rPr>
              <a:t>https://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hlinkClick r:id="rId4"/>
              </a:rPr>
              <a:t>www.youtube.com/watch?v=G5tdqojA26E</a:t>
            </a:r>
            <a:endParaRPr lang="en-US" b="1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74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6172" y="298579"/>
            <a:ext cx="737092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/>
              <a:t>1981 - Business</a:t>
            </a:r>
            <a:endParaRPr lang="en-US" sz="8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964" y="1592037"/>
            <a:ext cx="7505700" cy="542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04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387565" y="658762"/>
            <a:ext cx="4348736" cy="50783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The first DeLorean autos roll off the assembly line </a:t>
            </a:r>
            <a:endParaRPr lang="en-US" sz="5400" b="1" dirty="0">
              <a:noFill/>
            </a:endParaRPr>
          </a:p>
          <a:p>
            <a:pPr algn="ctr"/>
            <a:endParaRPr lang="en-US" sz="5400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171" y="1370781"/>
            <a:ext cx="8230829" cy="548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9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" y="678218"/>
            <a:ext cx="3718795" cy="42473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IBM</a:t>
            </a:r>
          </a:p>
          <a:p>
            <a:pPr algn="ctr"/>
            <a:r>
              <a:rPr lang="en-US" sz="5400" b="1" dirty="0" smtClean="0"/>
              <a:t>introduces</a:t>
            </a:r>
          </a:p>
          <a:p>
            <a:pPr algn="ctr"/>
            <a:r>
              <a:rPr lang="en-US" sz="5400" b="1" dirty="0" smtClean="0"/>
              <a:t>the </a:t>
            </a:r>
          </a:p>
          <a:p>
            <a:pPr algn="ctr"/>
            <a:r>
              <a:rPr lang="en-US" sz="5400" b="1" dirty="0" smtClean="0"/>
              <a:t>“PC”</a:t>
            </a:r>
            <a:endParaRPr lang="en-US" sz="5400" b="1" dirty="0"/>
          </a:p>
          <a:p>
            <a:pPr algn="ctr"/>
            <a:endParaRPr lang="en-US" sz="54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795" y="0"/>
            <a:ext cx="84732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64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94" y="114881"/>
            <a:ext cx="10170367" cy="57208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24742" y="5835712"/>
            <a:ext cx="686001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/>
              <a:t>In Between Innings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40604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78281" y="-203769"/>
            <a:ext cx="41537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u="sng" dirty="0" smtClean="0"/>
              <a:t>Scoreboard Quiz</a:t>
            </a:r>
          </a:p>
        </p:txBody>
      </p:sp>
      <p:sp>
        <p:nvSpPr>
          <p:cNvPr id="6" name="Rectangle 5"/>
          <p:cNvSpPr/>
          <p:nvPr/>
        </p:nvSpPr>
        <p:spPr>
          <a:xfrm>
            <a:off x="314566" y="2656607"/>
            <a:ext cx="11283885" cy="419678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4566" y="1887166"/>
            <a:ext cx="4812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h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9787" y="472360"/>
            <a:ext cx="13379878" cy="21842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7" y="2749919"/>
            <a:ext cx="7459579" cy="39162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674723" y="3271193"/>
            <a:ext cx="226376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</a:rPr>
              <a:t>1981</a:t>
            </a:r>
          </a:p>
          <a:p>
            <a:pPr algn="ctr"/>
            <a:endParaRPr lang="en-US" sz="66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</a:rPr>
              <a:t>Prices</a:t>
            </a:r>
            <a:endParaRPr lang="en-US" sz="6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38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4097" y="-203769"/>
            <a:ext cx="73421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u="sng" dirty="0" smtClean="0"/>
              <a:t>Scoreboard Quiz –  1981 Prices</a:t>
            </a:r>
          </a:p>
        </p:txBody>
      </p:sp>
      <p:sp>
        <p:nvSpPr>
          <p:cNvPr id="6" name="Rectangle 5"/>
          <p:cNvSpPr/>
          <p:nvPr/>
        </p:nvSpPr>
        <p:spPr>
          <a:xfrm>
            <a:off x="314566" y="2656607"/>
            <a:ext cx="11283885" cy="419678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79424" y="2821718"/>
            <a:ext cx="62696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4000" dirty="0" smtClean="0"/>
              <a:t>		  </a:t>
            </a: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</a:rPr>
              <a:t>A.	 15 cents</a:t>
            </a:r>
          </a:p>
          <a:p>
            <a:pPr lvl="1"/>
            <a:endParaRPr lang="en-US" sz="4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</a:rPr>
              <a:t>		  B.	 18 cents</a:t>
            </a:r>
          </a:p>
          <a:p>
            <a:endParaRPr lang="en-US" sz="4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</a:rPr>
              <a:t>		  C.	 20 cents</a:t>
            </a:r>
            <a:endParaRPr lang="en-US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0106926" y="2946942"/>
            <a:ext cx="1142673" cy="38345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14566" y="1887166"/>
            <a:ext cx="4812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h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9787" y="472360"/>
            <a:ext cx="13379878" cy="21842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66" y="3464256"/>
            <a:ext cx="6197943" cy="29866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2129" y="2851295"/>
            <a:ext cx="63344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Cost of a first class stamp?</a:t>
            </a:r>
            <a:endParaRPr lang="en-US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0131092" y="4364084"/>
            <a:ext cx="1142673" cy="38345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0131092" y="5889522"/>
            <a:ext cx="1142673" cy="38345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314347" y="5296172"/>
            <a:ext cx="4444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Today – 73 cents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72845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4097" y="-203769"/>
            <a:ext cx="73421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u="sng" dirty="0" smtClean="0"/>
              <a:t>Scoreboard Quiz –  1981 Prices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83592" y="2661216"/>
            <a:ext cx="11283885" cy="419678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79424" y="2821718"/>
            <a:ext cx="62696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4000" dirty="0" smtClean="0"/>
              <a:t>		  </a:t>
            </a: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</a:rPr>
              <a:t>A.	 $1.00</a:t>
            </a:r>
          </a:p>
          <a:p>
            <a:pPr lvl="1"/>
            <a:endParaRPr lang="en-US" sz="4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</a:rPr>
              <a:t>		  B.	 $1.83</a:t>
            </a:r>
          </a:p>
          <a:p>
            <a:endParaRPr lang="en-US" sz="4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</a:rPr>
              <a:t>		  C.	 $2.49</a:t>
            </a:r>
            <a:endParaRPr lang="en-US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566" y="1887166"/>
            <a:ext cx="4812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h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9787" y="472360"/>
            <a:ext cx="13379878" cy="21842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69716" y="2666299"/>
            <a:ext cx="47035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One gallon of milk?</a:t>
            </a:r>
            <a:endParaRPr lang="en-US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1" name="Straight Arrow Connector 10"/>
          <p:cNvCxnSpPr>
            <a:stCxn id="8" idx="3"/>
          </p:cNvCxnSpPr>
          <p:nvPr/>
        </p:nvCxnSpPr>
        <p:spPr>
          <a:xfrm flipH="1">
            <a:off x="9626237" y="4714544"/>
            <a:ext cx="1322843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022" y="3256659"/>
            <a:ext cx="3506130" cy="35061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92891" y="4295675"/>
            <a:ext cx="155715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Today</a:t>
            </a:r>
          </a:p>
          <a:p>
            <a:endParaRPr lang="en-US" sz="4400" b="1" dirty="0"/>
          </a:p>
          <a:p>
            <a:r>
              <a:rPr lang="en-US" sz="4400" b="1" dirty="0" smtClean="0"/>
              <a:t>$3.31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97856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58" y="285010"/>
            <a:ext cx="11230231" cy="55438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4182" y="1579417"/>
            <a:ext cx="36576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661" y="5301262"/>
            <a:ext cx="4845994" cy="126033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58" y="4821383"/>
            <a:ext cx="2220642" cy="203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54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4097" y="-203769"/>
            <a:ext cx="73421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u="sng" dirty="0" smtClean="0"/>
              <a:t>Scoreboard Quiz –  1981 Prices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83592" y="2661216"/>
            <a:ext cx="11283885" cy="419678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82885" y="2821717"/>
            <a:ext cx="62696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4000" dirty="0" smtClean="0"/>
              <a:t>		  </a:t>
            </a: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</a:rPr>
              <a:t>A.	 89 cents</a:t>
            </a:r>
          </a:p>
          <a:p>
            <a:pPr lvl="1"/>
            <a:endParaRPr lang="en-US" sz="4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</a:rPr>
              <a:t>		  B.	 $1.05</a:t>
            </a:r>
          </a:p>
          <a:p>
            <a:endParaRPr lang="en-US" sz="4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</a:rPr>
              <a:t>		  C.	 $1.30</a:t>
            </a:r>
            <a:endParaRPr lang="en-US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566" y="1887166"/>
            <a:ext cx="4812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h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9787" y="472360"/>
            <a:ext cx="13379878" cy="2184247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9840245" y="6208838"/>
            <a:ext cx="1322843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199" y="2943796"/>
            <a:ext cx="3541495" cy="35414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5177" y="2678169"/>
            <a:ext cx="61345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A Big Mac at McDonalds?</a:t>
            </a:r>
            <a:endParaRPr lang="en-US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1143" y="6027003"/>
            <a:ext cx="63031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Today – as high as $5.35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55640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4097" y="-203769"/>
            <a:ext cx="73421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u="sng" dirty="0" smtClean="0"/>
              <a:t>Scoreboard Quiz –  1981 Prices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83592" y="2661216"/>
            <a:ext cx="11283885" cy="419678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79424" y="2821718"/>
            <a:ext cx="62696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4000" dirty="0" smtClean="0"/>
              <a:t>		  </a:t>
            </a: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</a:rPr>
              <a:t>A.	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</a:rPr>
              <a:t>  99.9 cents</a:t>
            </a:r>
          </a:p>
          <a:p>
            <a:pPr lvl="1"/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</a:p>
          <a:p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</a:rPr>
              <a:t>		  B.		$1.31</a:t>
            </a:r>
          </a:p>
          <a:p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</a:p>
          <a:p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</a:rPr>
              <a:t>		  C.		$1.80</a:t>
            </a:r>
            <a:endParaRPr lang="en-US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566" y="1887166"/>
            <a:ext cx="4812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h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9787" y="472360"/>
            <a:ext cx="13379878" cy="21842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4992" y="2687194"/>
            <a:ext cx="51267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A gallon of gasoline ?</a:t>
            </a:r>
            <a:endParaRPr lang="en-US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0009694" y="4714544"/>
            <a:ext cx="1322843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99" y="3488843"/>
            <a:ext cx="5246446" cy="32790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26020" y="6052981"/>
            <a:ext cx="32365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Today $2.40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51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39743" y="-203769"/>
            <a:ext cx="94308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u="sng" dirty="0" smtClean="0"/>
              <a:t>Scoreboard Quiz –  1981 Baseball Prices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83592" y="2661216"/>
            <a:ext cx="11283885" cy="419678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79424" y="2821718"/>
            <a:ext cx="62696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4000" dirty="0" smtClean="0"/>
              <a:t>		  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</a:rPr>
              <a:t>.	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</a:rPr>
              <a:t>  	$1.50</a:t>
            </a:r>
          </a:p>
          <a:p>
            <a:pPr lvl="1"/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</a:p>
          <a:p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</a:rPr>
              <a:t>		  B.		$2.50</a:t>
            </a:r>
          </a:p>
          <a:p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</a:p>
          <a:p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</a:rPr>
              <a:t>		  C.		$3.50</a:t>
            </a:r>
            <a:endParaRPr lang="en-US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566" y="1887166"/>
            <a:ext cx="4812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h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9787" y="472360"/>
            <a:ext cx="13379878" cy="21842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4992" y="2687194"/>
            <a:ext cx="45529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Cost of a baseball?</a:t>
            </a:r>
            <a:endParaRPr lang="en-US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0009694" y="4714544"/>
            <a:ext cx="1322843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https://tse3.mm.bing.net/th?id=OIP.Yaxdg7FddkxXvWehe3Z_iwHaHa&amp;pid=Api&amp;P=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852" y="3336594"/>
            <a:ext cx="2755900" cy="275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06888" y="6052981"/>
            <a:ext cx="40172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Today - $ 15.00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93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39743" y="-203769"/>
            <a:ext cx="94308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u="sng" dirty="0" smtClean="0"/>
              <a:t>Scoreboard Quiz –  1981 Baseball Prices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83592" y="2661216"/>
            <a:ext cx="11283885" cy="419678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54522" y="2839160"/>
            <a:ext cx="62696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4000" dirty="0" smtClean="0"/>
              <a:t>		  </a:t>
            </a: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</a:rPr>
              <a:t>A.	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</a:rPr>
              <a:t>  	$25.00</a:t>
            </a:r>
          </a:p>
          <a:p>
            <a:pPr lvl="1"/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</a:p>
          <a:p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</a:rPr>
              <a:t>		  B.		$50.00</a:t>
            </a:r>
          </a:p>
          <a:p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</a:p>
          <a:p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</a:rPr>
              <a:t>		  C.		$75.00</a:t>
            </a:r>
            <a:endParaRPr lang="en-US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566" y="1887166"/>
            <a:ext cx="4812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h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9787" y="472360"/>
            <a:ext cx="13379878" cy="2184247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10252953" y="3255395"/>
            <a:ext cx="1214525" cy="337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27765">
            <a:off x="1520726" y="2452130"/>
            <a:ext cx="4623984" cy="43060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8920" y="5235857"/>
            <a:ext cx="4329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Today - $ 159.00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592" y="2757785"/>
            <a:ext cx="69329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Cost of an MLB baseball bat?</a:t>
            </a:r>
            <a:endParaRPr lang="en-US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47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39743" y="-203769"/>
            <a:ext cx="94308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u="sng" dirty="0" smtClean="0"/>
              <a:t>Scoreboard Quiz –  1981 Baseball Prices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83592" y="2661216"/>
            <a:ext cx="11283885" cy="419678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79424" y="2821718"/>
            <a:ext cx="62696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4000" dirty="0" smtClean="0"/>
              <a:t>		  </a:t>
            </a: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</a:rPr>
              <a:t>A.	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</a:rPr>
              <a:t>  	$40</a:t>
            </a:r>
          </a:p>
          <a:p>
            <a:pPr lvl="1"/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</a:p>
          <a:p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</a:rPr>
              <a:t>		  B.		$75</a:t>
            </a:r>
          </a:p>
          <a:p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</a:p>
          <a:p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</a:rPr>
              <a:t>		  C.		$100</a:t>
            </a:r>
            <a:endParaRPr lang="en-US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566" y="1887166"/>
            <a:ext cx="4812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h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9787" y="472360"/>
            <a:ext cx="13379878" cy="2184247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9873506" y="3226212"/>
            <a:ext cx="1322843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106888" y="6052981"/>
            <a:ext cx="42799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Today - $ 300.00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23" y="3098472"/>
            <a:ext cx="4635684" cy="30752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9263" y="2701243"/>
            <a:ext cx="59341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Cost of a baseball glove?</a:t>
            </a:r>
            <a:endParaRPr lang="en-US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83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1949" y="9638"/>
            <a:ext cx="86770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1981 Sporting News</a:t>
            </a:r>
            <a:endParaRPr lang="en-US" sz="8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800" y="2684431"/>
            <a:ext cx="4465782" cy="44657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905" y="1924050"/>
            <a:ext cx="2804160" cy="3505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937" y="1171575"/>
            <a:ext cx="2976563" cy="333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59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820286" y="-77355"/>
            <a:ext cx="80961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Muhammad Ali retires</a:t>
            </a:r>
          </a:p>
          <a:p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661652" y="661309"/>
            <a:ext cx="5176387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Pro record of 56 wins and only 5 losses.</a:t>
            </a:r>
          </a:p>
          <a:p>
            <a:endParaRPr lang="en-US" sz="3600" dirty="0"/>
          </a:p>
          <a:p>
            <a:r>
              <a:rPr lang="en-US" sz="3600" dirty="0" smtClean="0"/>
              <a:t>37 of his wins were “KOs”</a:t>
            </a:r>
          </a:p>
          <a:p>
            <a:endParaRPr lang="en-US" sz="3600" dirty="0"/>
          </a:p>
          <a:p>
            <a:r>
              <a:rPr lang="en-US" sz="3600" dirty="0" smtClean="0"/>
              <a:t>He held a Heavyweight</a:t>
            </a:r>
          </a:p>
          <a:p>
            <a:r>
              <a:rPr lang="en-US" sz="3600" dirty="0" smtClean="0"/>
              <a:t>title on three occasions</a:t>
            </a:r>
          </a:p>
          <a:p>
            <a:r>
              <a:rPr lang="en-US" sz="3600" dirty="0" smtClean="0"/>
              <a:t>for a total of 12 years.</a:t>
            </a:r>
          </a:p>
          <a:p>
            <a:endParaRPr lang="en-US" sz="3600" dirty="0" smtClean="0"/>
          </a:p>
          <a:p>
            <a:pPr algn="ctr"/>
            <a:r>
              <a:rPr lang="en-US" sz="4400" b="1" dirty="0" smtClean="0"/>
              <a:t>“The Greatest”</a:t>
            </a:r>
            <a:endParaRPr lang="en-US" sz="4400" b="1" dirty="0"/>
          </a:p>
          <a:p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92" y="661309"/>
            <a:ext cx="6048090" cy="611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45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3648" y="79564"/>
            <a:ext cx="10388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Super Bowl XV</a:t>
            </a:r>
          </a:p>
          <a:p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540414" y="818228"/>
            <a:ext cx="4796848" cy="9079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Played at New Orleans Superdome</a:t>
            </a:r>
          </a:p>
          <a:p>
            <a:endParaRPr lang="en-US" sz="3600" dirty="0"/>
          </a:p>
          <a:p>
            <a:r>
              <a:rPr lang="en-US" sz="3600" dirty="0" smtClean="0"/>
              <a:t>Oakland won 27-10</a:t>
            </a:r>
          </a:p>
          <a:p>
            <a:endParaRPr lang="en-US" sz="3600" dirty="0"/>
          </a:p>
          <a:p>
            <a:r>
              <a:rPr lang="en-US" sz="3600" dirty="0" smtClean="0"/>
              <a:t>Raiders were first “wild card” team to win a Super Bowl</a:t>
            </a:r>
          </a:p>
          <a:p>
            <a:endParaRPr lang="en-US" sz="3600" dirty="0"/>
          </a:p>
          <a:p>
            <a:r>
              <a:rPr lang="en-US" sz="3600" dirty="0" smtClean="0"/>
              <a:t>Raiders QB Jim Plunkett was the MVP</a:t>
            </a:r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4400" b="1" dirty="0"/>
          </a:p>
          <a:p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19500" cy="3619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176" y="1636456"/>
            <a:ext cx="38481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37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9678" y="0"/>
            <a:ext cx="10388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Video Gaming</a:t>
            </a:r>
          </a:p>
          <a:p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019800" y="1218278"/>
            <a:ext cx="581025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Video Arcades </a:t>
            </a:r>
            <a:r>
              <a:rPr lang="en-US" sz="3600" dirty="0" smtClean="0"/>
              <a:t>were popular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 smtClean="0"/>
              <a:t>This game was the</a:t>
            </a:r>
          </a:p>
          <a:p>
            <a:pPr algn="ctr"/>
            <a:r>
              <a:rPr lang="en-US" sz="3600" dirty="0" smtClean="0"/>
              <a:t> </a:t>
            </a:r>
            <a:r>
              <a:rPr lang="en-US" sz="3600" u="sng" dirty="0" smtClean="0"/>
              <a:t>most popular</a:t>
            </a:r>
          </a:p>
          <a:p>
            <a:pPr algn="ctr"/>
            <a:endParaRPr lang="en-US" sz="3600" u="sng" dirty="0"/>
          </a:p>
          <a:p>
            <a:pPr algn="ctr"/>
            <a:r>
              <a:rPr lang="en-US" sz="3600" dirty="0" smtClean="0"/>
              <a:t>Estimated gross revenue in 1981 of over $1 billion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 smtClean="0"/>
              <a:t>Over 30 million players and very popular with women</a:t>
            </a:r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4400" b="1" dirty="0"/>
          </a:p>
          <a:p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86" y="885825"/>
            <a:ext cx="5467350" cy="54673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7675" y="6429375"/>
            <a:ext cx="4814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www.youtube.com/watch?v=i_OjztdQ8iw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62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58756" y="148287"/>
            <a:ext cx="11971176" cy="1861488"/>
          </a:xfrm>
        </p:spPr>
        <p:txBody>
          <a:bodyPr>
            <a:normAutofit/>
          </a:bodyPr>
          <a:lstStyle/>
          <a:p>
            <a:r>
              <a:rPr lang="en-US" sz="6600" b="1" dirty="0"/>
              <a:t>The Year in </a:t>
            </a:r>
            <a:r>
              <a:rPr lang="en-US" sz="6600" b="1" dirty="0" smtClean="0"/>
              <a:t>Baseball:   </a:t>
            </a:r>
            <a:r>
              <a:rPr lang="en-US" sz="8800" b="1" dirty="0" smtClean="0"/>
              <a:t>1981</a:t>
            </a:r>
            <a:endParaRPr lang="en-US" sz="8800" b="1" dirty="0"/>
          </a:p>
        </p:txBody>
      </p:sp>
      <p:pic>
        <p:nvPicPr>
          <p:cNvPr id="3" name="Picture 2" descr="https://tse3.mm.bing.net/th?id=OIP.Yaxdg7FddkxXvWehe3Z_iwHaHa&amp;pid=Api&amp;P=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338" y="2416809"/>
            <a:ext cx="2879799" cy="287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69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4182" y="1579417"/>
            <a:ext cx="36576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55748" y="162490"/>
            <a:ext cx="49506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2024 Football !</a:t>
            </a:r>
            <a:endParaRPr lang="en-US" sz="6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301" y="1356673"/>
            <a:ext cx="6971489" cy="44836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40" y="1849108"/>
            <a:ext cx="3386776" cy="33867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01356" y="5378695"/>
            <a:ext cx="43956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and Volleyball </a:t>
            </a:r>
            <a:endParaRPr lang="en-US" sz="5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609" y="1356673"/>
            <a:ext cx="4204927" cy="420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41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22150" y="6140709"/>
            <a:ext cx="1090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5816" y="117395"/>
            <a:ext cx="104814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/>
              <a:t>BASEBALL goes on STRIKE !</a:t>
            </a:r>
            <a:endParaRPr lang="en-US" sz="7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498" y="1203424"/>
            <a:ext cx="8631501" cy="463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06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22150" y="6140709"/>
            <a:ext cx="1090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" y="180975"/>
            <a:ext cx="99568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94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22150" y="6140709"/>
            <a:ext cx="1090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4859" y="6186875"/>
            <a:ext cx="39661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.316   </a:t>
            </a:r>
            <a:r>
              <a:rPr lang="en-US" sz="3600" b="1" dirty="0" smtClean="0"/>
              <a:t>31 HR   91 RBI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349471" y="6111138"/>
            <a:ext cx="425302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28 SAVES     </a:t>
            </a:r>
            <a:r>
              <a:rPr lang="en-US" sz="3600" dirty="0" smtClean="0"/>
              <a:t>1.04 ERA</a:t>
            </a:r>
          </a:p>
          <a:p>
            <a:pPr algn="ctr"/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72527" y="227604"/>
            <a:ext cx="2826671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/>
              <a:t>1981</a:t>
            </a:r>
          </a:p>
          <a:p>
            <a:pPr algn="ctr"/>
            <a:endParaRPr lang="en-US" sz="5400" b="1" dirty="0"/>
          </a:p>
          <a:p>
            <a:pPr algn="ctr"/>
            <a:r>
              <a:rPr lang="en-US" sz="5400" b="1" dirty="0" smtClean="0"/>
              <a:t>Most</a:t>
            </a:r>
          </a:p>
          <a:p>
            <a:pPr algn="ctr"/>
            <a:r>
              <a:rPr lang="en-US" sz="5400" b="1" dirty="0" smtClean="0"/>
              <a:t>Valuable </a:t>
            </a:r>
          </a:p>
          <a:p>
            <a:pPr algn="ctr"/>
            <a:r>
              <a:rPr lang="en-US" sz="5400" b="1" dirty="0" smtClean="0"/>
              <a:t>Players</a:t>
            </a:r>
            <a:endParaRPr lang="en-US" sz="5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38"/>
            <a:ext cx="4371975" cy="609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425" y="129157"/>
            <a:ext cx="4392066" cy="614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41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549" y="6051469"/>
            <a:ext cx="4504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13 - 7, ERA 2.48, </a:t>
            </a:r>
            <a:r>
              <a:rPr lang="en-US" sz="3600" b="1" dirty="0" smtClean="0"/>
              <a:t>192 IP</a:t>
            </a:r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146176" y="424099"/>
            <a:ext cx="354853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/>
              <a:t>1981</a:t>
            </a:r>
          </a:p>
          <a:p>
            <a:pPr algn="ctr"/>
            <a:r>
              <a:rPr lang="en-US" sz="6600" b="1" dirty="0" smtClean="0"/>
              <a:t>Cy Young </a:t>
            </a:r>
          </a:p>
          <a:p>
            <a:pPr algn="ctr"/>
            <a:r>
              <a:rPr lang="en-US" sz="6600" b="1" dirty="0" smtClean="0"/>
              <a:t>Winners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830" y="-188990"/>
            <a:ext cx="4369555" cy="61490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652" y="0"/>
            <a:ext cx="4392066" cy="614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25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6247" y="2074679"/>
            <a:ext cx="5801749" cy="882770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smtClean="0"/>
              <a:t>1981 </a:t>
            </a:r>
            <a:br>
              <a:rPr lang="en-US" sz="6600" b="1" dirty="0" smtClean="0"/>
            </a:br>
            <a:r>
              <a:rPr lang="en-US" sz="6600" b="1" dirty="0" smtClean="0"/>
              <a:t>Rookies</a:t>
            </a:r>
            <a:br>
              <a:rPr lang="en-US" sz="6600" b="1" dirty="0" smtClean="0"/>
            </a:br>
            <a:r>
              <a:rPr lang="en-US" sz="6600" b="1" dirty="0" smtClean="0"/>
              <a:t>of the</a:t>
            </a:r>
            <a:br>
              <a:rPr lang="en-US" sz="6600" b="1" dirty="0" smtClean="0"/>
            </a:br>
            <a:r>
              <a:rPr lang="en-US" sz="6600" b="1" dirty="0" smtClean="0"/>
              <a:t>Year</a:t>
            </a:r>
            <a:endParaRPr lang="en-US" sz="6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520472" y="6140709"/>
            <a:ext cx="3910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86617" y="6136650"/>
            <a:ext cx="3201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8 - 4 , ERA 2.05  </a:t>
            </a:r>
            <a:endParaRPr lang="en-US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69555" cy="61490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" y="6051689"/>
            <a:ext cx="5777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Led NL - </a:t>
            </a:r>
            <a:r>
              <a:rPr lang="en-US" sz="3600" b="1" dirty="0" smtClean="0"/>
              <a:t>180 K,  11 CG,  8 SHO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658" y="-43460"/>
            <a:ext cx="4387436" cy="623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81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598" y="5081954"/>
            <a:ext cx="10515600" cy="1026238"/>
          </a:xfrm>
        </p:spPr>
        <p:txBody>
          <a:bodyPr/>
          <a:lstStyle/>
          <a:p>
            <a:pPr algn="ctr"/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Inning Stretch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9" y="539496"/>
            <a:ext cx="11473839" cy="418795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405628" y="809434"/>
            <a:ext cx="548640" cy="91878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64664" y="809434"/>
            <a:ext cx="548640" cy="91878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272272" y="809434"/>
            <a:ext cx="548640" cy="91878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559832" y="790280"/>
            <a:ext cx="1166080" cy="1038519"/>
          </a:xfrm>
          <a:prstGeom prst="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9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686" y="79671"/>
            <a:ext cx="6237961" cy="227685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190466" y="173737"/>
            <a:ext cx="5486400" cy="61264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90466" y="3831336"/>
            <a:ext cx="5422138" cy="100545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“Take Me Out to the Ballgame”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3764"/>
            <a:ext cx="6291072" cy="471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20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3027" y="5239512"/>
            <a:ext cx="10222738" cy="1005459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“Deep in the Heart of Texas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86211" y="6108192"/>
            <a:ext cx="48474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www.youtube.com/watch?v=rcrK0U7RDIk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528" y="0"/>
            <a:ext cx="7936519" cy="529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22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3027" y="5239512"/>
            <a:ext cx="10222738" cy="1005459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“Do the Hokey Pokey”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94523" y="6052208"/>
            <a:ext cx="49197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www.youtube.com/watch?v=vpharBeg9XA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528" y="0"/>
            <a:ext cx="7936519" cy="529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8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7633" y="330522"/>
            <a:ext cx="5051593" cy="83994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 smtClean="0"/>
              <a:t>¡ </a:t>
            </a:r>
            <a:r>
              <a:rPr lang="en-US" sz="6000" b="1" dirty="0" err="1" smtClean="0"/>
              <a:t>Música</a:t>
            </a:r>
            <a:r>
              <a:rPr lang="en-US" sz="6000" b="1" dirty="0" smtClean="0"/>
              <a:t> al </a:t>
            </a:r>
            <a:r>
              <a:rPr lang="en-US" sz="6000" b="1" dirty="0" err="1" smtClean="0"/>
              <a:t>estadio</a:t>
            </a:r>
            <a:r>
              <a:rPr lang="en-US" sz="6000" b="1" dirty="0" smtClean="0"/>
              <a:t> !</a:t>
            </a:r>
            <a:endParaRPr lang="en-US" sz="6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361945" y="5751576"/>
            <a:ext cx="5141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061555" y="1706772"/>
            <a:ext cx="30066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It can get very</a:t>
            </a:r>
          </a:p>
          <a:p>
            <a:pPr algn="ctr"/>
            <a:r>
              <a:rPr lang="en-US" sz="3200" dirty="0" smtClean="0"/>
              <a:t>loud at the: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err="1" smtClean="0"/>
              <a:t>Estadio</a:t>
            </a:r>
            <a:r>
              <a:rPr lang="en-US" sz="3200" dirty="0" smtClean="0"/>
              <a:t> </a:t>
            </a:r>
            <a:r>
              <a:rPr lang="en-US" sz="3200" dirty="0" err="1" smtClean="0"/>
              <a:t>Mayos</a:t>
            </a:r>
            <a:endParaRPr lang="en-US" sz="3200" dirty="0" smtClean="0"/>
          </a:p>
          <a:p>
            <a:pPr algn="ctr"/>
            <a:r>
              <a:rPr lang="en-US" sz="3200" dirty="0" smtClean="0"/>
              <a:t>In</a:t>
            </a:r>
          </a:p>
          <a:p>
            <a:pPr algn="ctr"/>
            <a:r>
              <a:rPr lang="en-US" sz="3200" b="1" dirty="0" smtClean="0"/>
              <a:t>Fernando’s </a:t>
            </a:r>
            <a:r>
              <a:rPr lang="en-US" sz="3200" dirty="0" smtClean="0"/>
              <a:t>hometown of</a:t>
            </a:r>
          </a:p>
          <a:p>
            <a:pPr algn="ctr"/>
            <a:endParaRPr lang="en-US" sz="3200" dirty="0"/>
          </a:p>
          <a:p>
            <a:pPr algn="ctr"/>
            <a:r>
              <a:rPr lang="en-US" sz="3200" b="1" dirty="0" err="1" smtClean="0"/>
              <a:t>Navajoa</a:t>
            </a:r>
            <a:r>
              <a:rPr lang="en-US" sz="3200" b="1" dirty="0" smtClean="0"/>
              <a:t>,</a:t>
            </a:r>
          </a:p>
          <a:p>
            <a:pPr algn="ctr"/>
            <a:r>
              <a:rPr lang="en-US" sz="3200" b="1" dirty="0" smtClean="0"/>
              <a:t>Sonora, Mexico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135984"/>
            <a:ext cx="43024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Sing &amp; Dance to: </a:t>
            </a:r>
            <a:r>
              <a:rPr lang="en-US" sz="2800" i="1" dirty="0" smtClean="0"/>
              <a:t>La </a:t>
            </a:r>
            <a:r>
              <a:rPr lang="en-US" sz="2800" i="1" dirty="0" err="1" smtClean="0"/>
              <a:t>Bamba</a:t>
            </a:r>
            <a:r>
              <a:rPr lang="en-US" sz="2800" dirty="0" smtClean="0"/>
              <a:t> </a:t>
            </a:r>
            <a:r>
              <a:rPr lang="en-US" sz="2800" dirty="0"/>
              <a:t>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0"/>
            <a:ext cx="8115727" cy="59681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83663" y="6232613"/>
            <a:ext cx="4996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www.youtube.com/watch?v=NH9K5YTR2k4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65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4182" y="1579417"/>
            <a:ext cx="36576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8095" y="28423"/>
            <a:ext cx="110900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2024 Baseball Season – World Series!!</a:t>
            </a:r>
            <a:endParaRPr lang="en-US" sz="5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99181"/>
            <a:ext cx="7143750" cy="40183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2" y="1400175"/>
            <a:ext cx="4129088" cy="461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03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135" y="496189"/>
            <a:ext cx="11735415" cy="8864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 smtClean="0"/>
              <a:t>1981 N.L. – split season led to an extra round of playoffs</a:t>
            </a:r>
            <a:endParaRPr lang="en-US" sz="6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478278" y="14928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1721970"/>
            <a:ext cx="2400300" cy="2400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5" y="1879225"/>
            <a:ext cx="2295525" cy="2295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95129" y="1952624"/>
            <a:ext cx="278319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WEST DIVISION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Best of 5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Dodgers 3 – Astros 2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543" y="4371975"/>
            <a:ext cx="2281446" cy="23860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587" y="4174750"/>
            <a:ext cx="2437120" cy="25070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95129" y="4905375"/>
            <a:ext cx="30268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EAST DIVISION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Montreal 3 – Phillies 2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7828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135" y="496189"/>
            <a:ext cx="11735415" cy="8864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 smtClean="0"/>
              <a:t>1981 A.L. – split season led to an extra round of playoffs</a:t>
            </a:r>
            <a:endParaRPr lang="en-US" sz="6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478278" y="14928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79455" y="1952624"/>
            <a:ext cx="281455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WEST DIVISION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Best of 5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Oakland 3 – Royals 0</a:t>
            </a:r>
            <a:endParaRPr lang="en-US" sz="2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57" y="1696615"/>
            <a:ext cx="2963396" cy="22230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403" y="1696615"/>
            <a:ext cx="3449747" cy="26724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63" y="4053844"/>
            <a:ext cx="2508162" cy="28041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851" y="4217672"/>
            <a:ext cx="4410075" cy="2476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76563" y="5124450"/>
            <a:ext cx="3368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EAST DIVISION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Yankees 3 – Milwaukee 2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6684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596" y="0"/>
            <a:ext cx="10515600" cy="8864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 smtClean="0"/>
              <a:t>1981 League Championships</a:t>
            </a:r>
            <a:endParaRPr lang="en-US" sz="6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478278" y="14928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23981" y="1039731"/>
            <a:ext cx="3613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Best 3-of-5 format</a:t>
            </a: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19" y="1322174"/>
            <a:ext cx="2657338" cy="26573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18" y="1750224"/>
            <a:ext cx="2281446" cy="23860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28680" y="2390441"/>
            <a:ext cx="3626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Dodgers won 3 - 2</a:t>
            </a:r>
            <a:endParaRPr lang="en-US" sz="36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711" y="4136236"/>
            <a:ext cx="2508162" cy="28041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934" y="4296940"/>
            <a:ext cx="2963396" cy="22230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12164" y="4531321"/>
            <a:ext cx="172746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Yankees</a:t>
            </a:r>
          </a:p>
          <a:p>
            <a:pPr algn="ctr"/>
            <a:r>
              <a:rPr lang="en-US" sz="3600" b="1" dirty="0" smtClean="0"/>
              <a:t>won</a:t>
            </a:r>
          </a:p>
          <a:p>
            <a:pPr algn="ctr"/>
            <a:r>
              <a:rPr lang="en-US" sz="3600" b="1" dirty="0" smtClean="0"/>
              <a:t>3-0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47999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4182" y="1579417"/>
            <a:ext cx="36576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92284" y="104801"/>
            <a:ext cx="53801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1981 World Series</a:t>
            </a:r>
            <a:endParaRPr lang="en-US" sz="5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775" y="1699181"/>
            <a:ext cx="7143750" cy="40183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2" y="1466850"/>
            <a:ext cx="4129088" cy="46163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04107" y="3257550"/>
            <a:ext cx="10994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VS.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427762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72982" y="823490"/>
            <a:ext cx="20686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/>
              <a:t>Yankees</a:t>
            </a:r>
          </a:p>
          <a:p>
            <a:pPr algn="ctr"/>
            <a:r>
              <a:rPr lang="en-US" sz="4400" b="1" dirty="0" smtClean="0"/>
              <a:t>Stars</a:t>
            </a:r>
            <a:endParaRPr lang="en-US" sz="4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172" y="2877402"/>
            <a:ext cx="2802941" cy="38828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597" y="3295558"/>
            <a:ext cx="2535546" cy="35624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02" y="3309167"/>
            <a:ext cx="2719828" cy="3771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5800" y="-247650"/>
            <a:ext cx="4010025" cy="37302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267" y="-156939"/>
            <a:ext cx="2488112" cy="35488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126" y="3371141"/>
            <a:ext cx="2621059" cy="36479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104" y="-156939"/>
            <a:ext cx="2522883" cy="355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21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112270" y="344521"/>
            <a:ext cx="254762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/>
              <a:t>Key</a:t>
            </a:r>
          </a:p>
          <a:p>
            <a:pPr algn="ctr"/>
            <a:r>
              <a:rPr lang="en-US" sz="5400" b="1" dirty="0" smtClean="0"/>
              <a:t>Dodgers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472" y="2861187"/>
            <a:ext cx="4390355" cy="40853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660377" y="0"/>
            <a:ext cx="3671150" cy="34203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2745"/>
            <a:ext cx="2573284" cy="35893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265" y="3420327"/>
            <a:ext cx="3693281" cy="34376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527" y="3054673"/>
            <a:ext cx="2913282" cy="39476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124" y="-151943"/>
            <a:ext cx="2482224" cy="34800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549" y="3420327"/>
            <a:ext cx="2398811" cy="343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3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12602" y="182944"/>
            <a:ext cx="83954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/>
              <a:t>1981 </a:t>
            </a:r>
            <a:r>
              <a:rPr lang="en-US" sz="5400" b="1" dirty="0"/>
              <a:t>World Series Highlights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18245" y="24632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DB719A7-F00D-A023-7FB1-4A3F49BFBB3D}"/>
              </a:ext>
            </a:extLst>
          </p:cNvPr>
          <p:cNvSpPr txBox="1"/>
          <p:nvPr/>
        </p:nvSpPr>
        <p:spPr>
          <a:xfrm>
            <a:off x="7564582" y="1485900"/>
            <a:ext cx="389659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Yankee Stadium – New York, NY</a:t>
            </a:r>
            <a:endParaRPr lang="en-US" sz="2000" b="1" dirty="0"/>
          </a:p>
          <a:p>
            <a:endParaRPr lang="en-US" sz="2000" dirty="0"/>
          </a:p>
          <a:p>
            <a:r>
              <a:rPr lang="en-US" sz="2000" b="1" dirty="0">
                <a:solidFill>
                  <a:srgbClr val="C00000"/>
                </a:solidFill>
              </a:rPr>
              <a:t>Game 1 – October </a:t>
            </a:r>
            <a:r>
              <a:rPr lang="en-US" sz="2000" b="1" dirty="0" smtClean="0">
                <a:solidFill>
                  <a:srgbClr val="C00000"/>
                </a:solidFill>
              </a:rPr>
              <a:t>20, 1981</a:t>
            </a:r>
            <a:endParaRPr lang="en-US" sz="2000" b="1" dirty="0">
              <a:solidFill>
                <a:srgbClr val="C00000"/>
              </a:solidFill>
            </a:endParaRPr>
          </a:p>
          <a:p>
            <a:endParaRPr lang="en-US" sz="2000" dirty="0"/>
          </a:p>
          <a:p>
            <a:r>
              <a:rPr lang="en-US" sz="2000" b="1" dirty="0" smtClean="0"/>
              <a:t>Yankees 5 – Dodgers 3</a:t>
            </a:r>
            <a:endParaRPr lang="en-US" sz="2000" b="1" dirty="0"/>
          </a:p>
          <a:p>
            <a:r>
              <a:rPr lang="en-US" sz="2000" dirty="0" smtClean="0"/>
              <a:t>Yankee 1B Bob Watson hits 3-run homer in bottom of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Yankees tack on single runs in 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and 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innings.</a:t>
            </a:r>
            <a:endParaRPr lang="en-US" sz="2000" dirty="0"/>
          </a:p>
          <a:p>
            <a:endParaRPr lang="en-US" sz="2000" dirty="0"/>
          </a:p>
          <a:p>
            <a:r>
              <a:rPr lang="en-US" sz="2000" b="1" dirty="0">
                <a:solidFill>
                  <a:srgbClr val="C00000"/>
                </a:solidFill>
              </a:rPr>
              <a:t>Game 2 – October </a:t>
            </a:r>
            <a:r>
              <a:rPr lang="en-US" sz="2000" b="1" dirty="0" smtClean="0">
                <a:solidFill>
                  <a:srgbClr val="C00000"/>
                </a:solidFill>
              </a:rPr>
              <a:t>21, 1981</a:t>
            </a:r>
            <a:endParaRPr lang="en-US" sz="2000" b="1" dirty="0">
              <a:solidFill>
                <a:srgbClr val="C00000"/>
              </a:solidFill>
            </a:endParaRPr>
          </a:p>
          <a:p>
            <a:endParaRPr lang="en-US" sz="2000" dirty="0"/>
          </a:p>
          <a:p>
            <a:r>
              <a:rPr lang="en-US" sz="2000" b="1" dirty="0" smtClean="0"/>
              <a:t>Yankees 3 – Dodgers 0</a:t>
            </a:r>
            <a:endParaRPr lang="en-US" sz="2000" b="1" dirty="0"/>
          </a:p>
          <a:p>
            <a:r>
              <a:rPr lang="en-US" sz="2000" dirty="0" smtClean="0"/>
              <a:t>Tommy John and Goose Gossage shut out the Dodgers on four hits</a:t>
            </a:r>
            <a:endParaRPr lang="en-US" sz="2000" dirty="0"/>
          </a:p>
          <a:p>
            <a:endParaRPr lang="en-US" dirty="0"/>
          </a:p>
          <a:p>
            <a:r>
              <a:rPr lang="en-US" b="1" dirty="0" smtClean="0"/>
              <a:t>YANKEES LEAD SERIES 2 GAMES TO 0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4" y="1267675"/>
            <a:ext cx="7305712" cy="501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2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914FEF6-E5DE-552C-7846-71E29D9A4F6A}"/>
              </a:ext>
            </a:extLst>
          </p:cNvPr>
          <p:cNvSpPr txBox="1"/>
          <p:nvPr/>
        </p:nvSpPr>
        <p:spPr>
          <a:xfrm>
            <a:off x="7899342" y="289767"/>
            <a:ext cx="374973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Dodgers Stadium – Los Angeles, CA</a:t>
            </a:r>
            <a:endParaRPr lang="en-US" b="1" dirty="0"/>
          </a:p>
          <a:p>
            <a:endParaRPr lang="en-US" b="1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Game </a:t>
            </a:r>
            <a:r>
              <a:rPr lang="en-US" b="1" dirty="0">
                <a:solidFill>
                  <a:srgbClr val="C00000"/>
                </a:solidFill>
              </a:rPr>
              <a:t>3 – October </a:t>
            </a:r>
            <a:r>
              <a:rPr lang="en-US" b="1" dirty="0" smtClean="0">
                <a:solidFill>
                  <a:srgbClr val="C00000"/>
                </a:solidFill>
              </a:rPr>
              <a:t>23, 1981</a:t>
            </a:r>
            <a:endParaRPr lang="en-US" b="1" dirty="0">
              <a:solidFill>
                <a:srgbClr val="C00000"/>
              </a:solidFill>
            </a:endParaRPr>
          </a:p>
          <a:p>
            <a:endParaRPr lang="en-US" dirty="0"/>
          </a:p>
          <a:p>
            <a:r>
              <a:rPr lang="en-US" b="1" dirty="0" smtClean="0"/>
              <a:t>Dodgers 5 – Yankees 4</a:t>
            </a:r>
            <a:endParaRPr lang="en-US" b="1" dirty="0"/>
          </a:p>
          <a:p>
            <a:r>
              <a:rPr lang="en-US" dirty="0" smtClean="0"/>
              <a:t>LA 3B Ron </a:t>
            </a:r>
            <a:r>
              <a:rPr lang="en-US" dirty="0" err="1" smtClean="0"/>
              <a:t>Cey</a:t>
            </a:r>
            <a:r>
              <a:rPr lang="en-US" dirty="0" smtClean="0"/>
              <a:t> hits 3-run homer in bottom of 1</a:t>
            </a:r>
            <a:r>
              <a:rPr lang="en-US" baseline="30000" dirty="0" smtClean="0"/>
              <a:t>st</a:t>
            </a:r>
            <a:r>
              <a:rPr lang="en-US" dirty="0" smtClean="0"/>
              <a:t> inning.</a:t>
            </a:r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Game 4 – October </a:t>
            </a:r>
            <a:r>
              <a:rPr lang="en-US" b="1" dirty="0" smtClean="0">
                <a:solidFill>
                  <a:srgbClr val="C00000"/>
                </a:solidFill>
              </a:rPr>
              <a:t>24, 1981</a:t>
            </a:r>
            <a:endParaRPr lang="en-US" b="1" dirty="0">
              <a:solidFill>
                <a:srgbClr val="C00000"/>
              </a:solidFill>
            </a:endParaRPr>
          </a:p>
          <a:p>
            <a:endParaRPr lang="en-US" dirty="0"/>
          </a:p>
          <a:p>
            <a:r>
              <a:rPr lang="en-US" b="1" dirty="0" smtClean="0"/>
              <a:t>Dodgers 8 – Yankees 7</a:t>
            </a:r>
          </a:p>
          <a:p>
            <a:r>
              <a:rPr lang="en-US" dirty="0" smtClean="0"/>
              <a:t>Dodgers fall behind early, but HR by Jay Johnstone in 6</a:t>
            </a:r>
            <a:r>
              <a:rPr lang="en-US" baseline="30000" dirty="0" smtClean="0"/>
              <a:t>th</a:t>
            </a:r>
            <a:r>
              <a:rPr lang="en-US" dirty="0" smtClean="0"/>
              <a:t> helps tie the game.  Dodgers go on to win.</a:t>
            </a:r>
            <a:endParaRPr lang="en-US" dirty="0"/>
          </a:p>
          <a:p>
            <a:endParaRPr lang="en-US" dirty="0"/>
          </a:p>
          <a:p>
            <a:r>
              <a:rPr lang="en-US" b="1" dirty="0" smtClean="0">
                <a:solidFill>
                  <a:srgbClr val="C00000"/>
                </a:solidFill>
              </a:rPr>
              <a:t>Game </a:t>
            </a:r>
            <a:r>
              <a:rPr lang="en-US" b="1" dirty="0">
                <a:solidFill>
                  <a:srgbClr val="C00000"/>
                </a:solidFill>
              </a:rPr>
              <a:t>5 – October </a:t>
            </a:r>
            <a:r>
              <a:rPr lang="en-US" b="1" dirty="0" smtClean="0">
                <a:solidFill>
                  <a:srgbClr val="C00000"/>
                </a:solidFill>
              </a:rPr>
              <a:t>25, 1981</a:t>
            </a:r>
            <a:endParaRPr lang="en-US" b="1" dirty="0">
              <a:solidFill>
                <a:srgbClr val="C00000"/>
              </a:solidFill>
            </a:endParaRPr>
          </a:p>
          <a:p>
            <a:endParaRPr lang="en-US" dirty="0"/>
          </a:p>
          <a:p>
            <a:r>
              <a:rPr lang="en-US" b="1" dirty="0" smtClean="0"/>
              <a:t>Dodgers 2 – Yankees 1</a:t>
            </a:r>
            <a:endParaRPr lang="en-US" b="1" dirty="0"/>
          </a:p>
          <a:p>
            <a:r>
              <a:rPr lang="en-US" dirty="0" smtClean="0"/>
              <a:t>Back-to-back solo homers by RF Pedro Guerrero and C </a:t>
            </a:r>
            <a:r>
              <a:rPr lang="en-US" smtClean="0"/>
              <a:t>Steve Yeager </a:t>
            </a:r>
            <a:r>
              <a:rPr lang="en-US" dirty="0" smtClean="0"/>
              <a:t>power Dodgers to the win.</a:t>
            </a:r>
          </a:p>
          <a:p>
            <a:endParaRPr lang="en-US" dirty="0"/>
          </a:p>
          <a:p>
            <a:r>
              <a:rPr lang="en-US" b="1" dirty="0" smtClean="0"/>
              <a:t>DODGERS LEAD SERIES 3 GAMES TO 2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661242"/>
            <a:ext cx="7534275" cy="565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6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C1A0CD8-E232-3978-2ECF-10EA57232846}"/>
              </a:ext>
            </a:extLst>
          </p:cNvPr>
          <p:cNvSpPr txBox="1"/>
          <p:nvPr/>
        </p:nvSpPr>
        <p:spPr>
          <a:xfrm>
            <a:off x="381000" y="569767"/>
            <a:ext cx="354330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Series returns to </a:t>
            </a:r>
          </a:p>
          <a:p>
            <a:r>
              <a:rPr lang="en-US" dirty="0" smtClean="0"/>
              <a:t>Yankee Stadium for game 6</a:t>
            </a:r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Game 6 – October </a:t>
            </a:r>
            <a:r>
              <a:rPr lang="en-US" b="1" dirty="0" smtClean="0">
                <a:solidFill>
                  <a:srgbClr val="FF0000"/>
                </a:solidFill>
              </a:rPr>
              <a:t>28, </a:t>
            </a:r>
            <a:r>
              <a:rPr lang="en-US" b="1" dirty="0">
                <a:solidFill>
                  <a:srgbClr val="FF0000"/>
                </a:solidFill>
              </a:rPr>
              <a:t>1979</a:t>
            </a:r>
          </a:p>
          <a:p>
            <a:endParaRPr lang="en-US" dirty="0"/>
          </a:p>
          <a:p>
            <a:r>
              <a:rPr lang="en-US" b="1" dirty="0" smtClean="0"/>
              <a:t>Dodgers 9 – Yankees 2</a:t>
            </a:r>
            <a:endParaRPr lang="en-US" b="1" dirty="0"/>
          </a:p>
          <a:p>
            <a:r>
              <a:rPr lang="en-US" dirty="0" smtClean="0"/>
              <a:t>The Dodgers routed the Yankee bullpen for 8 runs in the last 5 innings to wrap up the World Series title.</a:t>
            </a:r>
          </a:p>
          <a:p>
            <a:endParaRPr lang="en-US" dirty="0"/>
          </a:p>
          <a:p>
            <a:pPr algn="ctr"/>
            <a:r>
              <a:rPr lang="en-US" sz="4000" b="1" dirty="0" smtClean="0"/>
              <a:t>DODGERS WIN THE 1981 </a:t>
            </a:r>
          </a:p>
          <a:p>
            <a:pPr algn="ctr"/>
            <a:r>
              <a:rPr lang="en-US" sz="4000" b="1" dirty="0" smtClean="0"/>
              <a:t>WORLD SERIES</a:t>
            </a:r>
          </a:p>
          <a:p>
            <a:pPr algn="ctr"/>
            <a:r>
              <a:rPr lang="en-US" sz="4000" b="1" dirty="0" smtClean="0"/>
              <a:t>4 GAMES TO 2</a:t>
            </a:r>
            <a:endParaRPr lang="en-US" sz="4000" b="1" dirty="0"/>
          </a:p>
          <a:p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2961061" y="5754750"/>
            <a:ext cx="50737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www.youtube.com/watch?v=myPv92mjAUQ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586216" y="-244950"/>
            <a:ext cx="3782862" cy="35244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498" y="3188016"/>
            <a:ext cx="3942865" cy="36699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190" y="1164438"/>
            <a:ext cx="3032612" cy="423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0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7055" y="4451331"/>
            <a:ext cx="4871398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 smtClean="0"/>
              <a:t>Extra Innings!</a:t>
            </a:r>
          </a:p>
          <a:p>
            <a:pPr algn="ctr"/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552" y="52019"/>
            <a:ext cx="7744408" cy="434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12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4182" y="1579417"/>
            <a:ext cx="36576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9612" y="208324"/>
            <a:ext cx="430919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/>
              <a:t>2024</a:t>
            </a:r>
          </a:p>
          <a:p>
            <a:pPr algn="ctr"/>
            <a:r>
              <a:rPr lang="en-US" sz="5400" b="1" dirty="0" smtClean="0"/>
              <a:t>World Series!!</a:t>
            </a:r>
            <a:endParaRPr lang="en-US" sz="5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13" y="2041082"/>
            <a:ext cx="4129088" cy="46163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55230" y="324880"/>
            <a:ext cx="8102600" cy="623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13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30392" y="0"/>
            <a:ext cx="591168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1981 Top Hits</a:t>
            </a:r>
            <a:endParaRPr lang="en-US" sz="8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1302599"/>
            <a:ext cx="8341442" cy="555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98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22884" y="127860"/>
            <a:ext cx="6982745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/>
              <a:t>Top grossing picture</a:t>
            </a:r>
          </a:p>
          <a:p>
            <a:pPr algn="ctr"/>
            <a:endParaRPr lang="en-US" sz="6000" b="1" dirty="0"/>
          </a:p>
          <a:p>
            <a:pPr algn="ctr"/>
            <a:r>
              <a:rPr lang="en-US" sz="6000" dirty="0" smtClean="0"/>
              <a:t>In search of the</a:t>
            </a:r>
          </a:p>
          <a:p>
            <a:pPr algn="ctr"/>
            <a:r>
              <a:rPr lang="en-US" sz="6000" dirty="0" smtClean="0"/>
              <a:t> Biblical Arc</a:t>
            </a:r>
          </a:p>
          <a:p>
            <a:pPr algn="ctr"/>
            <a:endParaRPr lang="en-US" sz="6000" b="1" dirty="0"/>
          </a:p>
          <a:p>
            <a:pPr algn="ctr"/>
            <a:r>
              <a:rPr lang="en-US" sz="6000" dirty="0" smtClean="0"/>
              <a:t>Harrison Ford starred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430689" y="5996127"/>
            <a:ext cx="4993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www.youtube.com/watch?v=mC1ikwQ5Zgc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909" y="0"/>
            <a:ext cx="5553265" cy="832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30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57316" y="147565"/>
            <a:ext cx="734239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First box office hit of 1981</a:t>
            </a:r>
          </a:p>
          <a:p>
            <a:pPr algn="ctr"/>
            <a:endParaRPr lang="en-US" sz="6000" b="1" dirty="0" smtClean="0"/>
          </a:p>
          <a:p>
            <a:pPr algn="ctr"/>
            <a:r>
              <a:rPr lang="en-US" sz="4800" dirty="0" smtClean="0"/>
              <a:t>Three women deal with</a:t>
            </a:r>
          </a:p>
          <a:p>
            <a:pPr algn="ctr"/>
            <a:r>
              <a:rPr lang="en-US" sz="4800" dirty="0" smtClean="0"/>
              <a:t>a sexist, chauvinist boss</a:t>
            </a:r>
          </a:p>
          <a:p>
            <a:pPr algn="ctr"/>
            <a:endParaRPr lang="en-US" sz="4800" dirty="0"/>
          </a:p>
          <a:p>
            <a:pPr algn="ctr"/>
            <a:r>
              <a:rPr lang="en-US" sz="4800" dirty="0" smtClean="0"/>
              <a:t>Jane Fonda, Lily Tomlin, and </a:t>
            </a:r>
          </a:p>
          <a:p>
            <a:pPr algn="ctr"/>
            <a:r>
              <a:rPr lang="en-US" sz="4800" dirty="0" smtClean="0"/>
              <a:t>Dolly Parton star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892805" y="6133778"/>
            <a:ext cx="4925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www.youtube.com/watch?v=UbxUSsFXYo4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263" y="127860"/>
            <a:ext cx="4915662" cy="673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4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30392" y="0"/>
            <a:ext cx="591168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1981 Top Hits</a:t>
            </a:r>
            <a:endParaRPr lang="en-US" sz="8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291" y="1245340"/>
            <a:ext cx="4239043" cy="563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16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17986" y="216350"/>
            <a:ext cx="71185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Top rated TV drama</a:t>
            </a:r>
          </a:p>
          <a:p>
            <a:pPr algn="ctr"/>
            <a:endParaRPr lang="en-US" sz="6000" b="1" dirty="0" smtClean="0"/>
          </a:p>
          <a:p>
            <a:pPr algn="ctr"/>
            <a:r>
              <a:rPr lang="en-US" sz="6000" dirty="0" smtClean="0"/>
              <a:t>About a wealthy </a:t>
            </a:r>
          </a:p>
          <a:p>
            <a:pPr algn="ctr"/>
            <a:r>
              <a:rPr lang="en-US" sz="6000" dirty="0" smtClean="0"/>
              <a:t>Texas oil family</a:t>
            </a:r>
            <a:endParaRPr lang="en-US" sz="6000" dirty="0"/>
          </a:p>
          <a:p>
            <a:pPr algn="ctr"/>
            <a:endParaRPr lang="en-US" sz="6000" b="1" dirty="0"/>
          </a:p>
          <a:p>
            <a:pPr algn="ctr"/>
            <a:r>
              <a:rPr lang="en-US" sz="6000" dirty="0" smtClean="0"/>
              <a:t>Larry Hagman as “J.R.”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823979" y="6281262"/>
            <a:ext cx="504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www.youtube.com/watch?v=8sKX3tWaOew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002" y="51994"/>
            <a:ext cx="5001267" cy="680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8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49476" y="6211669"/>
            <a:ext cx="4961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www.youtube.com/watch?v=I2_1ZZU4HUo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477" y="1018133"/>
            <a:ext cx="7650104" cy="42930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17693"/>
            <a:ext cx="711855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Top rated news program</a:t>
            </a:r>
          </a:p>
          <a:p>
            <a:pPr algn="ctr"/>
            <a:endParaRPr lang="en-US" sz="5400" b="1" dirty="0"/>
          </a:p>
          <a:p>
            <a:pPr algn="ctr"/>
            <a:r>
              <a:rPr lang="en-US" sz="5400" dirty="0" smtClean="0"/>
              <a:t>A one hour “news </a:t>
            </a:r>
          </a:p>
          <a:p>
            <a:pPr algn="ctr"/>
            <a:r>
              <a:rPr lang="en-US" sz="5400" dirty="0" smtClean="0"/>
              <a:t>magazine” every Sunday evening</a:t>
            </a:r>
          </a:p>
          <a:p>
            <a:pPr algn="ctr"/>
            <a:endParaRPr lang="en-US" sz="5400" dirty="0"/>
          </a:p>
          <a:p>
            <a:pPr algn="ctr"/>
            <a:r>
              <a:rPr lang="en-US" sz="5400" dirty="0" smtClean="0"/>
              <a:t>The intro showed a ticking stop watch</a:t>
            </a:r>
            <a:endParaRPr lang="en-US" sz="6000" dirty="0" smtClean="0"/>
          </a:p>
        </p:txBody>
      </p:sp>
    </p:spTree>
    <p:extLst>
      <p:ext uri="{BB962C8B-B14F-4D97-AF65-F5344CB8AC3E}">
        <p14:creationId xmlns:p14="http://schemas.microsoft.com/office/powerpoint/2010/main" val="120253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49476" y="6211669"/>
            <a:ext cx="49960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https://www.youtube.com/watch?v=_-</a:t>
            </a:r>
            <a:r>
              <a:rPr lang="en-US" dirty="0" smtClean="0">
                <a:hlinkClick r:id="rId3"/>
              </a:rPr>
              <a:t>OnRQ4P0VY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17693"/>
            <a:ext cx="711855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Top rated comedy</a:t>
            </a:r>
          </a:p>
          <a:p>
            <a:pPr algn="ctr"/>
            <a:endParaRPr lang="en-US" sz="5400" b="1" dirty="0"/>
          </a:p>
          <a:p>
            <a:pPr algn="ctr"/>
            <a:r>
              <a:rPr lang="en-US" sz="5400" dirty="0" smtClean="0"/>
              <a:t>Spin-off of </a:t>
            </a:r>
          </a:p>
          <a:p>
            <a:pPr algn="ctr"/>
            <a:r>
              <a:rPr lang="en-US" sz="5400" i="1" dirty="0" smtClean="0"/>
              <a:t>All in the Family</a:t>
            </a:r>
          </a:p>
          <a:p>
            <a:pPr algn="ctr"/>
            <a:endParaRPr lang="en-US" sz="5400" dirty="0"/>
          </a:p>
          <a:p>
            <a:pPr algn="ctr"/>
            <a:r>
              <a:rPr lang="en-US" sz="5400" dirty="0" smtClean="0"/>
              <a:t>About Archie Bunker’s neighbor George …</a:t>
            </a:r>
            <a:endParaRPr lang="en-US" sz="6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1" y="117693"/>
            <a:ext cx="5353050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70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336" y="-109728"/>
            <a:ext cx="7290816" cy="729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10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9" y="90199"/>
            <a:ext cx="11430000" cy="42199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3259" y="4310136"/>
            <a:ext cx="1117549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i="1" dirty="0" smtClean="0">
                <a:latin typeface="Impact" panose="020B0806030902050204" pitchFamily="34" charset="0"/>
              </a:rPr>
              <a:t>Thanks!!</a:t>
            </a:r>
          </a:p>
          <a:p>
            <a:pPr algn="ctr"/>
            <a:r>
              <a:rPr lang="en-US" sz="6600" i="1" dirty="0" smtClean="0">
                <a:latin typeface="Impact" panose="020B0806030902050204" pitchFamily="34" charset="0"/>
              </a:rPr>
              <a:t>We’ll see you again next month!</a:t>
            </a:r>
            <a:endParaRPr lang="en-US" sz="6600" i="1" dirty="0">
              <a:latin typeface="Impact" panose="020B080603090205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78160" y="6433794"/>
            <a:ext cx="4865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hlinkClick r:id="rId3"/>
              </a:rPr>
              <a:t>https://www.youtube.com/watch?v=_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hlinkClick r:id="rId3"/>
              </a:rPr>
              <a:t>IJkbs1D5PU</a:t>
            </a:r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89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45400" y="19050"/>
            <a:ext cx="38446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/>
              <a:t>History</a:t>
            </a:r>
            <a:endParaRPr lang="en-US" sz="9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539" y="1383175"/>
            <a:ext cx="6086364" cy="531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32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4182" y="1579417"/>
            <a:ext cx="36576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850834" y="187363"/>
            <a:ext cx="78411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Where did that</a:t>
            </a:r>
          </a:p>
          <a:p>
            <a:pPr algn="ctr"/>
            <a:r>
              <a:rPr lang="en-US" sz="5400" b="1" dirty="0" smtClean="0"/>
              <a:t> logo come from?</a:t>
            </a:r>
            <a:endParaRPr lang="en-US" sz="5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31" y="2242737"/>
            <a:ext cx="3701896" cy="41387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909" y="-1018717"/>
            <a:ext cx="6426091" cy="1023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94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29184" y="0"/>
            <a:ext cx="4111960" cy="4555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/>
              <a:t>Inauguration</a:t>
            </a:r>
          </a:p>
          <a:p>
            <a:pPr algn="ctr"/>
            <a:r>
              <a:rPr lang="en-US" sz="5400" b="1" dirty="0" smtClean="0"/>
              <a:t>Day</a:t>
            </a:r>
          </a:p>
          <a:p>
            <a:pPr algn="ctr"/>
            <a:endParaRPr lang="en-US" sz="5400" b="1" dirty="0"/>
          </a:p>
          <a:p>
            <a:pPr algn="ctr"/>
            <a:r>
              <a:rPr lang="en-US" sz="2400" dirty="0" smtClean="0"/>
              <a:t>The </a:t>
            </a:r>
          </a:p>
          <a:p>
            <a:pPr algn="ctr"/>
            <a:r>
              <a:rPr lang="en-US" sz="3200" b="1" dirty="0" smtClean="0"/>
              <a:t>“Great Communicator”</a:t>
            </a:r>
          </a:p>
          <a:p>
            <a:pPr algn="ctr"/>
            <a:r>
              <a:rPr lang="en-US" sz="2400" dirty="0" smtClean="0"/>
              <a:t>became the </a:t>
            </a:r>
          </a:p>
          <a:p>
            <a:pPr algn="ctr"/>
            <a:r>
              <a:rPr lang="en-US" sz="2400" dirty="0" smtClean="0"/>
              <a:t>40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President of the</a:t>
            </a:r>
          </a:p>
          <a:p>
            <a:pPr algn="ctr"/>
            <a:r>
              <a:rPr lang="en-US" sz="2400" dirty="0" smtClean="0"/>
              <a:t>United States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4199" y="-1784973"/>
            <a:ext cx="10833383" cy="81250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56266" y="5360375"/>
            <a:ext cx="36577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Ronald Reagan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90924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31852" y="934064"/>
            <a:ext cx="3901773" cy="464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/>
              <a:t>Inauguration</a:t>
            </a:r>
          </a:p>
          <a:p>
            <a:pPr algn="ctr"/>
            <a:r>
              <a:rPr lang="en-US" sz="5400" b="1" dirty="0" smtClean="0"/>
              <a:t>Day</a:t>
            </a:r>
          </a:p>
          <a:p>
            <a:pPr algn="ctr"/>
            <a:endParaRPr lang="en-US" sz="5400" b="1" dirty="0"/>
          </a:p>
          <a:p>
            <a:pPr algn="ctr"/>
            <a:r>
              <a:rPr lang="en-US" sz="4000" dirty="0" smtClean="0"/>
              <a:t>His Vice President</a:t>
            </a:r>
          </a:p>
          <a:p>
            <a:pPr algn="ctr"/>
            <a:r>
              <a:rPr lang="en-US" sz="4000" dirty="0"/>
              <a:t>w</a:t>
            </a:r>
            <a:r>
              <a:rPr lang="en-US" sz="4000" dirty="0" smtClean="0"/>
              <a:t>as from</a:t>
            </a:r>
          </a:p>
          <a:p>
            <a:pPr algn="ctr"/>
            <a:r>
              <a:rPr lang="en-US" sz="5400" b="1" dirty="0" smtClean="0"/>
              <a:t>Texas</a:t>
            </a:r>
            <a:endParaRPr lang="en-US" sz="5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51734" y="1283278"/>
            <a:ext cx="11954676" cy="89660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19729" y="5934670"/>
            <a:ext cx="53173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George H.W. Bush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40926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1570</TotalTime>
  <Words>1410</Words>
  <Application>Microsoft Office PowerPoint</Application>
  <PresentationFormat>Widescreen</PresentationFormat>
  <Paragraphs>404</Paragraphs>
  <Slides>58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3" baseType="lpstr">
      <vt:lpstr>Arial</vt:lpstr>
      <vt:lpstr>Calibri</vt:lpstr>
      <vt:lpstr>Calibri Light</vt:lpstr>
      <vt:lpstr>Impact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Year in Baseball:   1981</vt:lpstr>
      <vt:lpstr>PowerPoint Presentation</vt:lpstr>
      <vt:lpstr>PowerPoint Presentation</vt:lpstr>
      <vt:lpstr>PowerPoint Presentation</vt:lpstr>
      <vt:lpstr>PowerPoint Presentation</vt:lpstr>
      <vt:lpstr>1981  Rookies of the Year</vt:lpstr>
      <vt:lpstr>7th Inning Stretch</vt:lpstr>
      <vt:lpstr>“Take Me Out to the Ballgame”</vt:lpstr>
      <vt:lpstr>“Deep in the Heart of Texas</vt:lpstr>
      <vt:lpstr>“Do the Hokey Pokey”</vt:lpstr>
      <vt:lpstr>¡ Música al estadio !</vt:lpstr>
      <vt:lpstr>1981 N.L. – split season led to an extra round of playoffs</vt:lpstr>
      <vt:lpstr>1981 A.L. – split season led to an extra round of playoffs</vt:lpstr>
      <vt:lpstr>1981 League Championships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Monte Cely</dc:creator>
  <cp:lastModifiedBy>Monte Cely</cp:lastModifiedBy>
  <cp:revision>226</cp:revision>
  <dcterms:created xsi:type="dcterms:W3CDTF">2023-08-09T12:53:40Z</dcterms:created>
  <dcterms:modified xsi:type="dcterms:W3CDTF">2024-11-19T21:04:26Z</dcterms:modified>
</cp:coreProperties>
</file>