
<file path=[Content_Types].xml><?xml version="1.0" encoding="utf-8"?>
<Types xmlns="http://schemas.openxmlformats.org/package/2006/content-types">
  <Default Extension="crdownload" ContentType="image/gi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media/image67.crdownload"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341" r:id="rId3"/>
    <p:sldId id="343" r:id="rId4"/>
    <p:sldId id="259" r:id="rId5"/>
    <p:sldId id="372" r:id="rId6"/>
    <p:sldId id="378" r:id="rId7"/>
    <p:sldId id="390" r:id="rId8"/>
    <p:sldId id="397" r:id="rId9"/>
    <p:sldId id="344" r:id="rId10"/>
    <p:sldId id="369" r:id="rId11"/>
    <p:sldId id="398" r:id="rId12"/>
    <p:sldId id="399" r:id="rId13"/>
    <p:sldId id="400" r:id="rId14"/>
    <p:sldId id="401" r:id="rId15"/>
    <p:sldId id="404" r:id="rId16"/>
    <p:sldId id="403" r:id="rId17"/>
    <p:sldId id="272" r:id="rId18"/>
    <p:sldId id="324" r:id="rId19"/>
    <p:sldId id="395" r:id="rId20"/>
    <p:sldId id="396" r:id="rId21"/>
    <p:sldId id="258" r:id="rId22"/>
    <p:sldId id="374" r:id="rId23"/>
    <p:sldId id="279" r:id="rId24"/>
    <p:sldId id="281" r:id="rId25"/>
    <p:sldId id="282" r:id="rId26"/>
    <p:sldId id="283" r:id="rId27"/>
    <p:sldId id="362" r:id="rId28"/>
    <p:sldId id="363" r:id="rId29"/>
    <p:sldId id="410" r:id="rId30"/>
    <p:sldId id="290" r:id="rId31"/>
    <p:sldId id="377" r:id="rId32"/>
    <p:sldId id="288" r:id="rId33"/>
    <p:sldId id="292" r:id="rId34"/>
    <p:sldId id="335" r:id="rId35"/>
    <p:sldId id="336" r:id="rId36"/>
    <p:sldId id="337" r:id="rId37"/>
    <p:sldId id="298" r:id="rId38"/>
    <p:sldId id="352" r:id="rId39"/>
    <p:sldId id="407" r:id="rId40"/>
    <p:sldId id="405" r:id="rId41"/>
    <p:sldId id="408" r:id="rId42"/>
    <p:sldId id="411" r:id="rId43"/>
    <p:sldId id="409" r:id="rId44"/>
    <p:sldId id="36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4" autoAdjust="0"/>
    <p:restoredTop sz="95119" autoAdjust="0"/>
  </p:normalViewPr>
  <p:slideViewPr>
    <p:cSldViewPr snapToGrid="0">
      <p:cViewPr varScale="1">
        <p:scale>
          <a:sx n="105" d="100"/>
          <a:sy n="105" d="100"/>
        </p:scale>
        <p:origin x="312"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2429"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E67DD-0292-48D7-AEF8-4BE0FAF3DD36}"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41C57-F410-4B1B-8161-99CBAB10D8DE}" type="slidenum">
              <a:rPr lang="en-US" smtClean="0"/>
              <a:t>‹#›</a:t>
            </a:fld>
            <a:endParaRPr lang="en-US"/>
          </a:p>
        </p:txBody>
      </p:sp>
    </p:spTree>
    <p:extLst>
      <p:ext uri="{BB962C8B-B14F-4D97-AF65-F5344CB8AC3E}">
        <p14:creationId xmlns:p14="http://schemas.microsoft.com/office/powerpoint/2010/main" val="4092223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a:t>
            </a:fld>
            <a:endParaRPr lang="en-US"/>
          </a:p>
        </p:txBody>
      </p:sp>
    </p:spTree>
    <p:extLst>
      <p:ext uri="{BB962C8B-B14F-4D97-AF65-F5344CB8AC3E}">
        <p14:creationId xmlns:p14="http://schemas.microsoft.com/office/powerpoint/2010/main" val="3016716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31492-5315-74A1-F62F-D2A150F871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CEB91-2611-6F5F-9139-AB1FAB860C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F218B0-9B12-6FC6-628A-FD547C14EA26}"/>
              </a:ext>
            </a:extLst>
          </p:cNvPr>
          <p:cNvSpPr>
            <a:spLocks noGrp="1"/>
          </p:cNvSpPr>
          <p:nvPr>
            <p:ph type="body" idx="1"/>
          </p:nvPr>
        </p:nvSpPr>
        <p:spPr/>
        <p:txBody>
          <a:bodyPr/>
          <a:lstStyle/>
          <a:p>
            <a:r>
              <a:rPr lang="en-US" dirty="0"/>
              <a:t>Sherman Hemsley and Isabel Sanford star as George and  Louise “Wheezy” Jefferson </a:t>
            </a:r>
          </a:p>
        </p:txBody>
      </p:sp>
      <p:sp>
        <p:nvSpPr>
          <p:cNvPr id="4" name="Slide Number Placeholder 3">
            <a:extLst>
              <a:ext uri="{FF2B5EF4-FFF2-40B4-BE49-F238E27FC236}">
                <a16:creationId xmlns:a16="http://schemas.microsoft.com/office/drawing/2014/main" id="{B00A4169-073B-2621-507C-8C8FF234DF5B}"/>
              </a:ext>
            </a:extLst>
          </p:cNvPr>
          <p:cNvSpPr>
            <a:spLocks noGrp="1"/>
          </p:cNvSpPr>
          <p:nvPr>
            <p:ph type="sldNum" sz="quarter" idx="10"/>
          </p:nvPr>
        </p:nvSpPr>
        <p:spPr/>
        <p:txBody>
          <a:bodyPr/>
          <a:lstStyle/>
          <a:p>
            <a:fld id="{18D41C57-F410-4B1B-8161-99CBAB10D8DE}" type="slidenum">
              <a:rPr lang="en-US" smtClean="0"/>
              <a:t>13</a:t>
            </a:fld>
            <a:endParaRPr lang="en-US"/>
          </a:p>
        </p:txBody>
      </p:sp>
    </p:spTree>
    <p:extLst>
      <p:ext uri="{BB962C8B-B14F-4D97-AF65-F5344CB8AC3E}">
        <p14:creationId xmlns:p14="http://schemas.microsoft.com/office/powerpoint/2010/main" val="1471134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9A6B8-ADAB-7426-B257-270682C6B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74E30E-B251-9345-49FF-8421FD1C76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B264DE-EBEE-2CED-C61E-B66E5CDCDD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CA07D4-C6FA-0CD9-F007-0D8697734521}"/>
              </a:ext>
            </a:extLst>
          </p:cNvPr>
          <p:cNvSpPr>
            <a:spLocks noGrp="1"/>
          </p:cNvSpPr>
          <p:nvPr>
            <p:ph type="sldNum" sz="quarter" idx="10"/>
          </p:nvPr>
        </p:nvSpPr>
        <p:spPr/>
        <p:txBody>
          <a:bodyPr/>
          <a:lstStyle/>
          <a:p>
            <a:fld id="{18D41C57-F410-4B1B-8161-99CBAB10D8DE}" type="slidenum">
              <a:rPr lang="en-US" smtClean="0"/>
              <a:t>14</a:t>
            </a:fld>
            <a:endParaRPr lang="en-US"/>
          </a:p>
        </p:txBody>
      </p:sp>
    </p:spTree>
    <p:extLst>
      <p:ext uri="{BB962C8B-B14F-4D97-AF65-F5344CB8AC3E}">
        <p14:creationId xmlns:p14="http://schemas.microsoft.com/office/powerpoint/2010/main" val="3827185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B6D61-9318-3E29-67E7-30C7DAE60F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CA00B-AB6E-9C67-28C7-AD415995E6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5C026A-D29C-BDA0-8F52-62B4F79FE945}"/>
              </a:ext>
            </a:extLst>
          </p:cNvPr>
          <p:cNvSpPr>
            <a:spLocks noGrp="1"/>
          </p:cNvSpPr>
          <p:nvPr>
            <p:ph type="body" idx="1"/>
          </p:nvPr>
        </p:nvSpPr>
        <p:spPr/>
        <p:txBody>
          <a:bodyPr/>
          <a:lstStyle/>
          <a:p>
            <a:r>
              <a:rPr lang="en-US" dirty="0"/>
              <a:t>Several of the top-grossing movies in 1982 were science fictions.</a:t>
            </a:r>
          </a:p>
        </p:txBody>
      </p:sp>
      <p:sp>
        <p:nvSpPr>
          <p:cNvPr id="4" name="Slide Number Placeholder 3">
            <a:extLst>
              <a:ext uri="{FF2B5EF4-FFF2-40B4-BE49-F238E27FC236}">
                <a16:creationId xmlns:a16="http://schemas.microsoft.com/office/drawing/2014/main" id="{5FB1A193-D02F-BDCB-0B7D-C6B9823B9F61}"/>
              </a:ext>
            </a:extLst>
          </p:cNvPr>
          <p:cNvSpPr>
            <a:spLocks noGrp="1"/>
          </p:cNvSpPr>
          <p:nvPr>
            <p:ph type="sldNum" sz="quarter" idx="10"/>
          </p:nvPr>
        </p:nvSpPr>
        <p:spPr/>
        <p:txBody>
          <a:bodyPr/>
          <a:lstStyle/>
          <a:p>
            <a:fld id="{18D41C57-F410-4B1B-8161-99CBAB10D8DE}" type="slidenum">
              <a:rPr lang="en-US" smtClean="0"/>
              <a:t>15</a:t>
            </a:fld>
            <a:endParaRPr lang="en-US"/>
          </a:p>
        </p:txBody>
      </p:sp>
    </p:spTree>
    <p:extLst>
      <p:ext uri="{BB962C8B-B14F-4D97-AF65-F5344CB8AC3E}">
        <p14:creationId xmlns:p14="http://schemas.microsoft.com/office/powerpoint/2010/main" val="2870791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D1F5F-64A8-482F-1464-3173B5834C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6AC931-C3E5-BF9E-395A-ED266E1089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02A922-3F38-97C2-2A3D-C88C2C92F4D5}"/>
              </a:ext>
            </a:extLst>
          </p:cNvPr>
          <p:cNvSpPr>
            <a:spLocks noGrp="1"/>
          </p:cNvSpPr>
          <p:nvPr>
            <p:ph type="body" idx="1"/>
          </p:nvPr>
        </p:nvSpPr>
        <p:spPr/>
        <p:txBody>
          <a:bodyPr/>
          <a:lstStyle/>
          <a:p>
            <a:r>
              <a:rPr lang="en-US" dirty="0"/>
              <a:t>Probably the best of the Star Trek – based movies.</a:t>
            </a:r>
          </a:p>
        </p:txBody>
      </p:sp>
      <p:sp>
        <p:nvSpPr>
          <p:cNvPr id="4" name="Slide Number Placeholder 3">
            <a:extLst>
              <a:ext uri="{FF2B5EF4-FFF2-40B4-BE49-F238E27FC236}">
                <a16:creationId xmlns:a16="http://schemas.microsoft.com/office/drawing/2014/main" id="{2641621A-A281-2E59-7132-1774156A1784}"/>
              </a:ext>
            </a:extLst>
          </p:cNvPr>
          <p:cNvSpPr>
            <a:spLocks noGrp="1"/>
          </p:cNvSpPr>
          <p:nvPr>
            <p:ph type="sldNum" sz="quarter" idx="10"/>
          </p:nvPr>
        </p:nvSpPr>
        <p:spPr/>
        <p:txBody>
          <a:bodyPr/>
          <a:lstStyle/>
          <a:p>
            <a:fld id="{18D41C57-F410-4B1B-8161-99CBAB10D8DE}" type="slidenum">
              <a:rPr lang="en-US" smtClean="0"/>
              <a:t>16</a:t>
            </a:fld>
            <a:endParaRPr lang="en-US"/>
          </a:p>
        </p:txBody>
      </p:sp>
    </p:spTree>
    <p:extLst>
      <p:ext uri="{BB962C8B-B14F-4D97-AF65-F5344CB8AC3E}">
        <p14:creationId xmlns:p14="http://schemas.microsoft.com/office/powerpoint/2010/main" val="3783968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Both teams were making their first appearance in a Super Bowl.  Over 85 million watched on TV, one of the most-watched TV shows of its day.   In a close game, the 49ers won – even thought the Bengals racked up more total yardage.  SF QB Joe Montana was the </a:t>
            </a:r>
            <a:r>
              <a:rPr lang="en-US" baseline="0" dirty="0" err="1"/>
              <a:t>games’s</a:t>
            </a:r>
            <a:r>
              <a:rPr lang="en-US" baseline="0" dirty="0"/>
              <a:t> MVP.  U of Texas quarterback legend Bobby Layne handled the coin toss.</a:t>
            </a:r>
          </a:p>
        </p:txBody>
      </p:sp>
      <p:sp>
        <p:nvSpPr>
          <p:cNvPr id="4" name="Slide Number Placeholder 3"/>
          <p:cNvSpPr>
            <a:spLocks noGrp="1"/>
          </p:cNvSpPr>
          <p:nvPr>
            <p:ph type="sldNum" sz="quarter" idx="10"/>
          </p:nvPr>
        </p:nvSpPr>
        <p:spPr/>
        <p:txBody>
          <a:bodyPr/>
          <a:lstStyle/>
          <a:p>
            <a:fld id="{18D41C57-F410-4B1B-8161-99CBAB10D8DE}" type="slidenum">
              <a:rPr lang="en-US" smtClean="0"/>
              <a:t>18</a:t>
            </a:fld>
            <a:endParaRPr lang="en-US"/>
          </a:p>
        </p:txBody>
      </p:sp>
    </p:spTree>
    <p:extLst>
      <p:ext uri="{BB962C8B-B14F-4D97-AF65-F5344CB8AC3E}">
        <p14:creationId xmlns:p14="http://schemas.microsoft.com/office/powerpoint/2010/main" val="3024680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78CBF-51A1-E193-10C2-80B9B583E2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AFE2AB-1577-D653-7ABB-3F78E736D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2CDAF6-A8C4-DC7D-454C-5173E31060AC}"/>
              </a:ext>
            </a:extLst>
          </p:cNvPr>
          <p:cNvSpPr>
            <a:spLocks noGrp="1"/>
          </p:cNvSpPr>
          <p:nvPr>
            <p:ph type="body" idx="1"/>
          </p:nvPr>
        </p:nvSpPr>
        <p:spPr/>
        <p:txBody>
          <a:bodyPr/>
          <a:lstStyle/>
          <a:p>
            <a:endParaRPr lang="en-US" baseline="0" dirty="0"/>
          </a:p>
        </p:txBody>
      </p:sp>
      <p:sp>
        <p:nvSpPr>
          <p:cNvPr id="4" name="Slide Number Placeholder 3">
            <a:extLst>
              <a:ext uri="{FF2B5EF4-FFF2-40B4-BE49-F238E27FC236}">
                <a16:creationId xmlns:a16="http://schemas.microsoft.com/office/drawing/2014/main" id="{09592B48-81E2-1515-F285-811DE13D26BD}"/>
              </a:ext>
            </a:extLst>
          </p:cNvPr>
          <p:cNvSpPr>
            <a:spLocks noGrp="1"/>
          </p:cNvSpPr>
          <p:nvPr>
            <p:ph type="sldNum" sz="quarter" idx="10"/>
          </p:nvPr>
        </p:nvSpPr>
        <p:spPr/>
        <p:txBody>
          <a:bodyPr/>
          <a:lstStyle/>
          <a:p>
            <a:fld id="{18D41C57-F410-4B1B-8161-99CBAB10D8DE}" type="slidenum">
              <a:rPr lang="en-US" smtClean="0"/>
              <a:t>19</a:t>
            </a:fld>
            <a:endParaRPr lang="en-US"/>
          </a:p>
        </p:txBody>
      </p:sp>
    </p:spTree>
    <p:extLst>
      <p:ext uri="{BB962C8B-B14F-4D97-AF65-F5344CB8AC3E}">
        <p14:creationId xmlns:p14="http://schemas.microsoft.com/office/powerpoint/2010/main" val="1630311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71478-F4B6-A528-43FE-229FFA6137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A16AF0-6D45-6CD6-5945-AAFA6F8FD4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C7FB6-C1B4-0558-DDEF-44C1F2EB066C}"/>
              </a:ext>
            </a:extLst>
          </p:cNvPr>
          <p:cNvSpPr>
            <a:spLocks noGrp="1"/>
          </p:cNvSpPr>
          <p:nvPr>
            <p:ph type="body" idx="1"/>
          </p:nvPr>
        </p:nvSpPr>
        <p:spPr/>
        <p:txBody>
          <a:bodyPr/>
          <a:lstStyle/>
          <a:p>
            <a:r>
              <a:rPr lang="en-US" baseline="0" dirty="0"/>
              <a:t>Held in Spain in 1982.  Italy won their third World Cup title – first since  1938.  The field was expanded from 16 to 24  teams., allowing more participation for teams from Africa and Asia.  This was also the first World Cup to use penalty kicks to decide a tie game during the knockout round.  Italy defeated West Germany 3-1 for the title.</a:t>
            </a:r>
          </a:p>
        </p:txBody>
      </p:sp>
      <p:sp>
        <p:nvSpPr>
          <p:cNvPr id="4" name="Slide Number Placeholder 3">
            <a:extLst>
              <a:ext uri="{FF2B5EF4-FFF2-40B4-BE49-F238E27FC236}">
                <a16:creationId xmlns:a16="http://schemas.microsoft.com/office/drawing/2014/main" id="{63BC48C8-85F0-B30A-232F-7E5771E01056}"/>
              </a:ext>
            </a:extLst>
          </p:cNvPr>
          <p:cNvSpPr>
            <a:spLocks noGrp="1"/>
          </p:cNvSpPr>
          <p:nvPr>
            <p:ph type="sldNum" sz="quarter" idx="10"/>
          </p:nvPr>
        </p:nvSpPr>
        <p:spPr/>
        <p:txBody>
          <a:bodyPr/>
          <a:lstStyle/>
          <a:p>
            <a:fld id="{18D41C57-F410-4B1B-8161-99CBAB10D8DE}" type="slidenum">
              <a:rPr lang="en-US" smtClean="0"/>
              <a:t>20</a:t>
            </a:fld>
            <a:endParaRPr lang="en-US"/>
          </a:p>
        </p:txBody>
      </p:sp>
    </p:spTree>
    <p:extLst>
      <p:ext uri="{BB962C8B-B14F-4D97-AF65-F5344CB8AC3E}">
        <p14:creationId xmlns:p14="http://schemas.microsoft.com/office/powerpoint/2010/main" val="3568731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21</a:t>
            </a:fld>
            <a:endParaRPr lang="en-US"/>
          </a:p>
        </p:txBody>
      </p:sp>
    </p:spTree>
    <p:extLst>
      <p:ext uri="{BB962C8B-B14F-4D97-AF65-F5344CB8AC3E}">
        <p14:creationId xmlns:p14="http://schemas.microsoft.com/office/powerpoint/2010/main" val="1316691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1982 was the first of two consecutive MVPs for Dale Murphy.  Robin Yount is in the HOF.</a:t>
            </a:r>
          </a:p>
          <a:p>
            <a:endParaRPr lang="en-US" baseline="0" dirty="0"/>
          </a:p>
          <a:p>
            <a:r>
              <a:rPr lang="en-US" baseline="0" dirty="0"/>
              <a:t>Mickey Mantle hit 37 homers to lead the AL.  He also led the league in triples, walks, and SLG.</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22</a:t>
            </a:fld>
            <a:endParaRPr lang="en-US"/>
          </a:p>
        </p:txBody>
      </p:sp>
    </p:spTree>
    <p:extLst>
      <p:ext uri="{BB962C8B-B14F-4D97-AF65-F5344CB8AC3E}">
        <p14:creationId xmlns:p14="http://schemas.microsoft.com/office/powerpoint/2010/main" val="257197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was Carlton’s 4</a:t>
            </a:r>
            <a:r>
              <a:rPr lang="en-US" baseline="30000" dirty="0"/>
              <a:t>th</a:t>
            </a:r>
            <a:r>
              <a:rPr lang="en-US" baseline="0" dirty="0"/>
              <a:t> (and last) Cy Young Award on the way to the Baseball Hall of Fame.  Vuckovich had good years in both ’81 and ‘82., going 14-4 in ‘81  also.</a:t>
            </a:r>
          </a:p>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23</a:t>
            </a:fld>
            <a:endParaRPr lang="en-US"/>
          </a:p>
        </p:txBody>
      </p:sp>
    </p:spTree>
    <p:extLst>
      <p:ext uri="{BB962C8B-B14F-4D97-AF65-F5344CB8AC3E}">
        <p14:creationId xmlns:p14="http://schemas.microsoft.com/office/powerpoint/2010/main" val="2068771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current won-loss for each team;</a:t>
            </a:r>
          </a:p>
        </p:txBody>
      </p:sp>
      <p:sp>
        <p:nvSpPr>
          <p:cNvPr id="4" name="Slide Number Placeholder 3"/>
          <p:cNvSpPr>
            <a:spLocks noGrp="1"/>
          </p:cNvSpPr>
          <p:nvPr>
            <p:ph type="sldNum" sz="quarter" idx="10"/>
          </p:nvPr>
        </p:nvSpPr>
        <p:spPr/>
        <p:txBody>
          <a:bodyPr/>
          <a:lstStyle/>
          <a:p>
            <a:fld id="{3C95B91D-D6A3-4AB3-9580-67205FDCF3DE}" type="slidenum">
              <a:rPr lang="en-US" smtClean="0"/>
              <a:t>3</a:t>
            </a:fld>
            <a:endParaRPr lang="en-US"/>
          </a:p>
        </p:txBody>
      </p:sp>
    </p:spTree>
    <p:extLst>
      <p:ext uri="{BB962C8B-B14F-4D97-AF65-F5344CB8AC3E}">
        <p14:creationId xmlns:p14="http://schemas.microsoft.com/office/powerpoint/2010/main" val="4026417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r>
              <a:rPr lang="en-US" baseline="0" dirty="0"/>
              <a:t>Mickey Mantle hit 37 homers to lead the AL.  He also led the league in triples, walks, and SLG.</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24</a:t>
            </a:fld>
            <a:endParaRPr lang="en-US"/>
          </a:p>
        </p:txBody>
      </p:sp>
    </p:spTree>
    <p:extLst>
      <p:ext uri="{BB962C8B-B14F-4D97-AF65-F5344CB8AC3E}">
        <p14:creationId xmlns:p14="http://schemas.microsoft.com/office/powerpoint/2010/main" val="483594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25</a:t>
            </a:fld>
            <a:endParaRPr lang="en-US"/>
          </a:p>
        </p:txBody>
      </p:sp>
    </p:spTree>
    <p:extLst>
      <p:ext uri="{BB962C8B-B14F-4D97-AF65-F5344CB8AC3E}">
        <p14:creationId xmlns:p14="http://schemas.microsoft.com/office/powerpoint/2010/main" val="1812150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26</a:t>
            </a:fld>
            <a:endParaRPr lang="en-US"/>
          </a:p>
        </p:txBody>
      </p:sp>
    </p:spTree>
    <p:extLst>
      <p:ext uri="{BB962C8B-B14F-4D97-AF65-F5344CB8AC3E}">
        <p14:creationId xmlns:p14="http://schemas.microsoft.com/office/powerpoint/2010/main" val="1755512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27</a:t>
            </a:fld>
            <a:endParaRPr lang="en-US"/>
          </a:p>
        </p:txBody>
      </p:sp>
    </p:spTree>
    <p:extLst>
      <p:ext uri="{BB962C8B-B14F-4D97-AF65-F5344CB8AC3E}">
        <p14:creationId xmlns:p14="http://schemas.microsoft.com/office/powerpoint/2010/main" val="3679704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28</a:t>
            </a:fld>
            <a:endParaRPr lang="en-US"/>
          </a:p>
        </p:txBody>
      </p:sp>
    </p:spTree>
    <p:extLst>
      <p:ext uri="{BB962C8B-B14F-4D97-AF65-F5344CB8AC3E}">
        <p14:creationId xmlns:p14="http://schemas.microsoft.com/office/powerpoint/2010/main" val="124553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2924A-A8C0-52DC-8318-AE0007733B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8B583-3820-8AB5-B273-2E51087CDA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296032-42F3-173E-0AC8-3DAFE62311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35D800-2A31-5693-71DC-3EBA987B3880}"/>
              </a:ext>
            </a:extLst>
          </p:cNvPr>
          <p:cNvSpPr>
            <a:spLocks noGrp="1"/>
          </p:cNvSpPr>
          <p:nvPr>
            <p:ph type="sldNum" sz="quarter" idx="10"/>
          </p:nvPr>
        </p:nvSpPr>
        <p:spPr/>
        <p:txBody>
          <a:bodyPr/>
          <a:lstStyle/>
          <a:p>
            <a:fld id="{3C95B91D-D6A3-4AB3-9580-67205FDCF3DE}" type="slidenum">
              <a:rPr lang="en-US" smtClean="0"/>
              <a:t>29</a:t>
            </a:fld>
            <a:endParaRPr lang="en-US"/>
          </a:p>
        </p:txBody>
      </p:sp>
    </p:spTree>
    <p:extLst>
      <p:ext uri="{BB962C8B-B14F-4D97-AF65-F5344CB8AC3E}">
        <p14:creationId xmlns:p14="http://schemas.microsoft.com/office/powerpoint/2010/main" val="951984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5B91D-D6A3-4AB3-9580-67205FDCF3DE}" type="slidenum">
              <a:rPr lang="en-US" smtClean="0"/>
              <a:t>30</a:t>
            </a:fld>
            <a:endParaRPr lang="en-US"/>
          </a:p>
        </p:txBody>
      </p:sp>
    </p:spTree>
    <p:extLst>
      <p:ext uri="{BB962C8B-B14F-4D97-AF65-F5344CB8AC3E}">
        <p14:creationId xmlns:p14="http://schemas.microsoft.com/office/powerpoint/2010/main" val="900171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31</a:t>
            </a:fld>
            <a:endParaRPr lang="en-US"/>
          </a:p>
        </p:txBody>
      </p:sp>
    </p:spTree>
    <p:extLst>
      <p:ext uri="{BB962C8B-B14F-4D97-AF65-F5344CB8AC3E}">
        <p14:creationId xmlns:p14="http://schemas.microsoft.com/office/powerpoint/2010/main" val="410183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33</a:t>
            </a:fld>
            <a:endParaRPr lang="en-US"/>
          </a:p>
        </p:txBody>
      </p:sp>
    </p:spTree>
    <p:extLst>
      <p:ext uri="{BB962C8B-B14F-4D97-AF65-F5344CB8AC3E}">
        <p14:creationId xmlns:p14="http://schemas.microsoft.com/office/powerpoint/2010/main" val="3521369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34</a:t>
            </a:fld>
            <a:endParaRPr lang="en-US"/>
          </a:p>
        </p:txBody>
      </p:sp>
    </p:spTree>
    <p:extLst>
      <p:ext uri="{BB962C8B-B14F-4D97-AF65-F5344CB8AC3E}">
        <p14:creationId xmlns:p14="http://schemas.microsoft.com/office/powerpoint/2010/main" val="86702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puzzle was invented by </a:t>
            </a:r>
            <a:r>
              <a:rPr lang="en-US" dirty="0" err="1"/>
              <a:t>Erno</a:t>
            </a:r>
            <a:r>
              <a:rPr lang="en-US" dirty="0"/>
              <a:t> Rubik, a Hungarian architect, in 1974.  First championship held in Budapest Hungary in the summer of 1982 -  competitors from 19 countries were in attendance.  </a:t>
            </a:r>
          </a:p>
        </p:txBody>
      </p:sp>
      <p:sp>
        <p:nvSpPr>
          <p:cNvPr id="4" name="Slide Number Placeholder 3"/>
          <p:cNvSpPr>
            <a:spLocks noGrp="1"/>
          </p:cNvSpPr>
          <p:nvPr>
            <p:ph type="sldNum" sz="quarter" idx="10"/>
          </p:nvPr>
        </p:nvSpPr>
        <p:spPr/>
        <p:txBody>
          <a:bodyPr/>
          <a:lstStyle/>
          <a:p>
            <a:fld id="{3C95B91D-D6A3-4AB3-9580-67205FDCF3DE}" type="slidenum">
              <a:rPr lang="en-US" smtClean="0"/>
              <a:t>5</a:t>
            </a:fld>
            <a:endParaRPr lang="en-US"/>
          </a:p>
        </p:txBody>
      </p:sp>
    </p:spTree>
    <p:extLst>
      <p:ext uri="{BB962C8B-B14F-4D97-AF65-F5344CB8AC3E}">
        <p14:creationId xmlns:p14="http://schemas.microsoft.com/office/powerpoint/2010/main" val="3755235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41C57-F410-4B1B-8161-99CBAB10D8DE}" type="slidenum">
              <a:rPr lang="en-US" smtClean="0"/>
              <a:t>35</a:t>
            </a:fld>
            <a:endParaRPr lang="en-US"/>
          </a:p>
        </p:txBody>
      </p:sp>
    </p:spTree>
    <p:extLst>
      <p:ext uri="{BB962C8B-B14F-4D97-AF65-F5344CB8AC3E}">
        <p14:creationId xmlns:p14="http://schemas.microsoft.com/office/powerpoint/2010/main" val="1635264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January 1982 AT&amp;T entered into a consent decree with the U.S. DOJ; AT&amp;T agreed to spin off its 22 local companies if it could retain Western Electric, Bell Labs and the long distance network – and be freed from an earlier decree that prevented it from entering the computer business.  The 7 “Baby Bells” began independent operation on January 1, 1984.</a:t>
            </a:r>
          </a:p>
        </p:txBody>
      </p:sp>
      <p:sp>
        <p:nvSpPr>
          <p:cNvPr id="4" name="Slide Number Placeholder 3"/>
          <p:cNvSpPr>
            <a:spLocks noGrp="1"/>
          </p:cNvSpPr>
          <p:nvPr>
            <p:ph type="sldNum" sz="quarter" idx="5"/>
          </p:nvPr>
        </p:nvSpPr>
        <p:spPr/>
        <p:txBody>
          <a:bodyPr/>
          <a:lstStyle/>
          <a:p>
            <a:fld id="{18D41C57-F410-4B1B-8161-99CBAB10D8DE}" type="slidenum">
              <a:rPr lang="en-US" smtClean="0"/>
              <a:t>6</a:t>
            </a:fld>
            <a:endParaRPr lang="en-US"/>
          </a:p>
        </p:txBody>
      </p:sp>
    </p:spTree>
    <p:extLst>
      <p:ext uri="{BB962C8B-B14F-4D97-AF65-F5344CB8AC3E}">
        <p14:creationId xmlns:p14="http://schemas.microsoft.com/office/powerpoint/2010/main" val="2443361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Introduced for commercial use in late 1982.  Helped led the conversion of audio recording/distribution from analog formats (vinyl records;, magnetic cassettes) to digital format.  </a:t>
            </a:r>
          </a:p>
          <a:p>
            <a:r>
              <a:rPr lang="en-US" dirty="0"/>
              <a:t>Developed by Sony and Phillips.  The original optical digital format could hold 80 minutes of audio, about twice the capacity of an 8-track cartridge or tape cassette.  Eventually use was expanded for all forms of data including video.  </a:t>
            </a:r>
          </a:p>
        </p:txBody>
      </p:sp>
      <p:sp>
        <p:nvSpPr>
          <p:cNvPr id="4" name="Slide Number Placeholder 3"/>
          <p:cNvSpPr>
            <a:spLocks noGrp="1"/>
          </p:cNvSpPr>
          <p:nvPr>
            <p:ph type="sldNum" sz="quarter" idx="10"/>
          </p:nvPr>
        </p:nvSpPr>
        <p:spPr/>
        <p:txBody>
          <a:bodyPr/>
          <a:lstStyle/>
          <a:p>
            <a:fld id="{3C95B91D-D6A3-4AB3-9580-67205FDCF3DE}" type="slidenum">
              <a:rPr lang="en-US" smtClean="0"/>
              <a:t>7</a:t>
            </a:fld>
            <a:endParaRPr lang="en-US"/>
          </a:p>
        </p:txBody>
      </p:sp>
    </p:spTree>
    <p:extLst>
      <p:ext uri="{BB962C8B-B14F-4D97-AF65-F5344CB8AC3E}">
        <p14:creationId xmlns:p14="http://schemas.microsoft.com/office/powerpoint/2010/main" val="1400363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237CE-3E59-6183-5538-6B93AE2679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E3458F-0C1A-7027-9EDE-AD0D7F7D6C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5968CE-19E1-F524-A912-7AD0AC6C10EB}"/>
              </a:ext>
            </a:extLst>
          </p:cNvPr>
          <p:cNvSpPr>
            <a:spLocks noGrp="1"/>
          </p:cNvSpPr>
          <p:nvPr>
            <p:ph type="body" idx="1"/>
          </p:nvPr>
        </p:nvSpPr>
        <p:spPr/>
        <p:txBody>
          <a:bodyPr/>
          <a:lstStyle/>
          <a:p>
            <a:r>
              <a:rPr lang="en-US" dirty="0"/>
              <a:t>Developed by Compaq Computer Corp. in Houston.  Prototypes were available in 1982 and sold to the general public in 1983.  This was almost fully compatible with the new IBM PC and the MS-DOS operating system – so it could run software developed for use on the PC.  It was “portable”, but </a:t>
            </a:r>
            <a:r>
              <a:rPr lang="en-US" b="1" dirty="0"/>
              <a:t>weighed 28 POUNDS!</a:t>
            </a:r>
          </a:p>
        </p:txBody>
      </p:sp>
      <p:sp>
        <p:nvSpPr>
          <p:cNvPr id="4" name="Slide Number Placeholder 3">
            <a:extLst>
              <a:ext uri="{FF2B5EF4-FFF2-40B4-BE49-F238E27FC236}">
                <a16:creationId xmlns:a16="http://schemas.microsoft.com/office/drawing/2014/main" id="{8E662ABF-3E08-AB40-1D6D-2F03152FF02A}"/>
              </a:ext>
            </a:extLst>
          </p:cNvPr>
          <p:cNvSpPr>
            <a:spLocks noGrp="1"/>
          </p:cNvSpPr>
          <p:nvPr>
            <p:ph type="sldNum" sz="quarter" idx="10"/>
          </p:nvPr>
        </p:nvSpPr>
        <p:spPr/>
        <p:txBody>
          <a:bodyPr/>
          <a:lstStyle/>
          <a:p>
            <a:fld id="{3C95B91D-D6A3-4AB3-9580-67205FDCF3DE}" type="slidenum">
              <a:rPr lang="en-US" smtClean="0"/>
              <a:t>8</a:t>
            </a:fld>
            <a:endParaRPr lang="en-US"/>
          </a:p>
        </p:txBody>
      </p:sp>
    </p:spTree>
    <p:extLst>
      <p:ext uri="{BB962C8B-B14F-4D97-AF65-F5344CB8AC3E}">
        <p14:creationId xmlns:p14="http://schemas.microsoft.com/office/powerpoint/2010/main" val="1995183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41C57-F410-4B1B-8161-99CBAB10D8DE}" type="slidenum">
              <a:rPr lang="en-US" smtClean="0"/>
              <a:t>10</a:t>
            </a:fld>
            <a:endParaRPr lang="en-US"/>
          </a:p>
        </p:txBody>
      </p:sp>
    </p:spTree>
    <p:extLst>
      <p:ext uri="{BB962C8B-B14F-4D97-AF65-F5344CB8AC3E}">
        <p14:creationId xmlns:p14="http://schemas.microsoft.com/office/powerpoint/2010/main" val="100146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A4F59-5C11-ED70-9576-BBE2D27D1C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D2B97-20D1-6C56-CCE6-05731FFDF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2C38A2-E021-4F18-2133-BDCF9DFB7DE2}"/>
              </a:ext>
            </a:extLst>
          </p:cNvPr>
          <p:cNvSpPr>
            <a:spLocks noGrp="1"/>
          </p:cNvSpPr>
          <p:nvPr>
            <p:ph type="body" idx="1"/>
          </p:nvPr>
        </p:nvSpPr>
        <p:spPr/>
        <p:txBody>
          <a:bodyPr/>
          <a:lstStyle/>
          <a:p>
            <a:r>
              <a:rPr lang="en-US" dirty="0"/>
              <a:t>Debuted in 1982 and ran for 11 seasons.  One of TV’s most popular shows.</a:t>
            </a:r>
          </a:p>
        </p:txBody>
      </p:sp>
      <p:sp>
        <p:nvSpPr>
          <p:cNvPr id="4" name="Slide Number Placeholder 3">
            <a:extLst>
              <a:ext uri="{FF2B5EF4-FFF2-40B4-BE49-F238E27FC236}">
                <a16:creationId xmlns:a16="http://schemas.microsoft.com/office/drawing/2014/main" id="{11DE4E7B-801A-6746-0E50-F532B93CACB7}"/>
              </a:ext>
            </a:extLst>
          </p:cNvPr>
          <p:cNvSpPr>
            <a:spLocks noGrp="1"/>
          </p:cNvSpPr>
          <p:nvPr>
            <p:ph type="sldNum" sz="quarter" idx="10"/>
          </p:nvPr>
        </p:nvSpPr>
        <p:spPr/>
        <p:txBody>
          <a:bodyPr/>
          <a:lstStyle/>
          <a:p>
            <a:fld id="{18D41C57-F410-4B1B-8161-99CBAB10D8DE}" type="slidenum">
              <a:rPr lang="en-US" smtClean="0"/>
              <a:t>11</a:t>
            </a:fld>
            <a:endParaRPr lang="en-US"/>
          </a:p>
        </p:txBody>
      </p:sp>
    </p:spTree>
    <p:extLst>
      <p:ext uri="{BB962C8B-B14F-4D97-AF65-F5344CB8AC3E}">
        <p14:creationId xmlns:p14="http://schemas.microsoft.com/office/powerpoint/2010/main" val="458339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9A712-BF4D-8BE9-3B02-6D205B161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C2FF1-AE42-D44F-4B1A-99092D23D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5DF34-728C-335D-871F-AADE5C59E56C}"/>
              </a:ext>
            </a:extLst>
          </p:cNvPr>
          <p:cNvSpPr>
            <a:spLocks noGrp="1"/>
          </p:cNvSpPr>
          <p:nvPr>
            <p:ph type="body" idx="1"/>
          </p:nvPr>
        </p:nvSpPr>
        <p:spPr/>
        <p:txBody>
          <a:bodyPr/>
          <a:lstStyle/>
          <a:p>
            <a:r>
              <a:rPr lang="en-US" dirty="0"/>
              <a:t>This show also debuted in 1982.</a:t>
            </a:r>
          </a:p>
        </p:txBody>
      </p:sp>
      <p:sp>
        <p:nvSpPr>
          <p:cNvPr id="4" name="Slide Number Placeholder 3">
            <a:extLst>
              <a:ext uri="{FF2B5EF4-FFF2-40B4-BE49-F238E27FC236}">
                <a16:creationId xmlns:a16="http://schemas.microsoft.com/office/drawing/2014/main" id="{6278D8AC-519B-5F64-5CAF-C2288FD566E6}"/>
              </a:ext>
            </a:extLst>
          </p:cNvPr>
          <p:cNvSpPr>
            <a:spLocks noGrp="1"/>
          </p:cNvSpPr>
          <p:nvPr>
            <p:ph type="sldNum" sz="quarter" idx="10"/>
          </p:nvPr>
        </p:nvSpPr>
        <p:spPr/>
        <p:txBody>
          <a:bodyPr/>
          <a:lstStyle/>
          <a:p>
            <a:fld id="{18D41C57-F410-4B1B-8161-99CBAB10D8DE}" type="slidenum">
              <a:rPr lang="en-US" smtClean="0"/>
              <a:t>12</a:t>
            </a:fld>
            <a:endParaRPr lang="en-US"/>
          </a:p>
        </p:txBody>
      </p:sp>
    </p:spTree>
    <p:extLst>
      <p:ext uri="{BB962C8B-B14F-4D97-AF65-F5344CB8AC3E}">
        <p14:creationId xmlns:p14="http://schemas.microsoft.com/office/powerpoint/2010/main" val="4013549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1F2362-7AF9-4192-8A6F-E6DF85AED7A1}"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376336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F2362-7AF9-4192-8A6F-E6DF85AED7A1}"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426999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F2362-7AF9-4192-8A6F-E6DF85AED7A1}"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100975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F2362-7AF9-4192-8A6F-E6DF85AED7A1}"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2043454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F2362-7AF9-4192-8A6F-E6DF85AED7A1}"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253600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1F2362-7AF9-4192-8A6F-E6DF85AED7A1}"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294022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1F2362-7AF9-4192-8A6F-E6DF85AED7A1}"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354717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1F2362-7AF9-4192-8A6F-E6DF85AED7A1}"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322841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F2362-7AF9-4192-8A6F-E6DF85AED7A1}"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1454124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1F2362-7AF9-4192-8A6F-E6DF85AED7A1}"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219357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1F2362-7AF9-4192-8A6F-E6DF85AED7A1}"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1616904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F2362-7AF9-4192-8A6F-E6DF85AED7A1}" type="datetimeFigureOut">
              <a:rPr lang="en-US" smtClean="0"/>
              <a:t>1/16/2025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C048E-47DF-4FDC-8CF7-B1A6D415A8CE}" type="slidenum">
              <a:rPr lang="en-US" smtClean="0"/>
              <a:t>‹#›</a:t>
            </a:fld>
            <a:endParaRPr lang="en-US"/>
          </a:p>
        </p:txBody>
      </p:sp>
    </p:spTree>
    <p:extLst>
      <p:ext uri="{BB962C8B-B14F-4D97-AF65-F5344CB8AC3E}">
        <p14:creationId xmlns:p14="http://schemas.microsoft.com/office/powerpoint/2010/main" val="711850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fi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crdownload"/><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2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rcrK0U7RDIk"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vpharBeg9XA"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XgRMRfQgsl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fif"/><Relationship Id="rId4" Type="http://schemas.openxmlformats.org/officeDocument/2006/relationships/image" Target="../media/image6.jfif"/></Relationships>
</file>

<file path=ppt/slides/_rels/slide3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50.jpg"/><Relationship Id="rId7" Type="http://schemas.openxmlformats.org/officeDocument/2006/relationships/image" Target="../media/image54.jpg"/><Relationship Id="rId2" Type="http://schemas.openxmlformats.org/officeDocument/2006/relationships/image" Target="../media/image49.jpg"/><Relationship Id="rId1" Type="http://schemas.openxmlformats.org/officeDocument/2006/relationships/slideLayout" Target="../slideLayouts/slideLayout7.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 Id="rId9" Type="http://schemas.openxmlformats.org/officeDocument/2006/relationships/image" Target="../media/image56.jpg"/></Relationships>
</file>

<file path=ppt/slides/_rels/slide33.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57.jpg"/><Relationship Id="rId7" Type="http://schemas.openxmlformats.org/officeDocument/2006/relationships/image" Target="../media/image61.jp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jpg"/><Relationship Id="rId9" Type="http://schemas.openxmlformats.org/officeDocument/2006/relationships/image" Target="../media/image63.jpg"/></Relationships>
</file>

<file path=ppt/slides/_rels/slide3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er16052Q1VQ"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5.jpg"/></Relationships>
</file>

<file path=ppt/slides/_rels/slide3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hyperlink" Target="https://www.youtube.com/watch?v=41vjWTL73k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7.crdownload"/><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JWBuVv8IQfI&amp;list=RDJWBuVv8IQfI&amp;start_radio=1" TargetMode="External"/><Relationship Id="rId2" Type="http://schemas.openxmlformats.org/officeDocument/2006/relationships/image" Target="../media/image67.crdownload"/><Relationship Id="rId1" Type="http://schemas.openxmlformats.org/officeDocument/2006/relationships/slideLayout" Target="../slideLayouts/slideLayout7.xml"/><Relationship Id="rId4" Type="http://schemas.openxmlformats.org/officeDocument/2006/relationships/image" Target="../media/image68.jp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pEf8Uj_Yc7U" TargetMode="External"/><Relationship Id="rId2" Type="http://schemas.openxmlformats.org/officeDocument/2006/relationships/image" Target="../media/image67.crdownload"/><Relationship Id="rId1" Type="http://schemas.openxmlformats.org/officeDocument/2006/relationships/slideLayout" Target="../slideLayouts/slideLayout7.xml"/><Relationship Id="rId4" Type="http://schemas.openxmlformats.org/officeDocument/2006/relationships/image" Target="../media/image69.jpg"/></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kHvIcHbEHSU" TargetMode="External"/><Relationship Id="rId2" Type="http://schemas.openxmlformats.org/officeDocument/2006/relationships/image" Target="../media/image67.crdownload"/><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ATIK5ADxAH8" TargetMode="External"/><Relationship Id="rId2" Type="http://schemas.openxmlformats.org/officeDocument/2006/relationships/image" Target="../media/image67.crdownload"/><Relationship Id="rId1" Type="http://schemas.openxmlformats.org/officeDocument/2006/relationships/slideLayout" Target="../slideLayouts/slideLayout7.xml"/><Relationship Id="rId4" Type="http://schemas.openxmlformats.org/officeDocument/2006/relationships/image" Target="../media/image71.jpg"/></Relationships>
</file>

<file path=ppt/slides/_rels/slide43.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67.crdownload"/><Relationship Id="rId1" Type="http://schemas.openxmlformats.org/officeDocument/2006/relationships/slideLayout" Target="../slideLayouts/slideLayout7.xml"/><Relationship Id="rId4" Type="http://schemas.openxmlformats.org/officeDocument/2006/relationships/hyperlink" Target="https://www.youtube.com/watch?v=NH-gMXb1by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_IJkbs1D5PU" TargetMode="External"/><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9513" y="139146"/>
            <a:ext cx="11277462" cy="8956298"/>
          </a:xfrm>
          <a:prstGeom prst="rect">
            <a:avLst/>
          </a:prstGeom>
          <a:noFill/>
        </p:spPr>
        <p:txBody>
          <a:bodyPr wrap="square" rtlCol="0">
            <a:spAutoFit/>
          </a:bodyPr>
          <a:lstStyle/>
          <a:p>
            <a:pPr algn="ctr"/>
            <a:r>
              <a:rPr lang="en-US" sz="3600" b="1" dirty="0">
                <a:solidFill>
                  <a:srgbClr val="FF0000"/>
                </a:solidFill>
              </a:rPr>
              <a:t>AGE Thrive </a:t>
            </a:r>
            <a:r>
              <a:rPr lang="en-US" sz="3600" i="1" dirty="0"/>
              <a:t>with</a:t>
            </a:r>
            <a:r>
              <a:rPr lang="en-US" sz="3600" b="1" dirty="0"/>
              <a:t> </a:t>
            </a:r>
            <a:r>
              <a:rPr lang="en-US" sz="3600" b="1" dirty="0">
                <a:solidFill>
                  <a:srgbClr val="0070C0"/>
                </a:solidFill>
              </a:rPr>
              <a:t>Baseball Memories</a:t>
            </a:r>
          </a:p>
          <a:p>
            <a:pPr algn="ctr"/>
            <a:r>
              <a:rPr lang="en-US" sz="2400" dirty="0"/>
              <a:t>January 15, 2025</a:t>
            </a:r>
          </a:p>
          <a:p>
            <a:pPr algn="ctr"/>
            <a:r>
              <a:rPr lang="en-US" sz="2800" b="1" dirty="0"/>
              <a:t>Agenda</a:t>
            </a:r>
          </a:p>
          <a:p>
            <a:r>
              <a:rPr lang="en-US" sz="2800" b="1" u="sng" dirty="0"/>
              <a:t>Warm-up - Introductions</a:t>
            </a:r>
          </a:p>
          <a:p>
            <a:r>
              <a:rPr lang="en-US" sz="2800" b="1" dirty="0"/>
              <a:t>	</a:t>
            </a:r>
            <a:r>
              <a:rPr lang="en-US" sz="2800" b="1" u="sng" dirty="0"/>
              <a:t>Current Events</a:t>
            </a:r>
            <a:r>
              <a:rPr lang="en-US" sz="2800" b="1" dirty="0"/>
              <a:t>	</a:t>
            </a:r>
          </a:p>
          <a:p>
            <a:endParaRPr lang="en-US" sz="2800" b="1" u="sng" dirty="0"/>
          </a:p>
          <a:p>
            <a:r>
              <a:rPr lang="en-US" sz="2800" b="1" u="sng" dirty="0" err="1"/>
              <a:t>Gametime</a:t>
            </a:r>
            <a:r>
              <a:rPr lang="en-US" sz="2800" b="1" dirty="0"/>
              <a:t> – The Year in Baseball </a:t>
            </a:r>
            <a:r>
              <a:rPr lang="en-US" sz="2800" b="1"/>
              <a:t>– </a:t>
            </a:r>
            <a:r>
              <a:rPr lang="en-US" sz="4000" b="1">
                <a:solidFill>
                  <a:srgbClr val="FF0000"/>
                </a:solidFill>
              </a:rPr>
              <a:t>1982</a:t>
            </a:r>
            <a:endParaRPr lang="en-US" sz="4000" b="1" dirty="0">
              <a:solidFill>
                <a:srgbClr val="FF0000"/>
              </a:solidFill>
            </a:endParaRPr>
          </a:p>
          <a:p>
            <a:r>
              <a:rPr lang="en-US" sz="2800" b="1" dirty="0">
                <a:solidFill>
                  <a:srgbClr val="FF0000"/>
                </a:solidFill>
              </a:rPr>
              <a:t>	</a:t>
            </a:r>
            <a:r>
              <a:rPr lang="en-US" sz="2800" b="1" u="sng" dirty="0"/>
              <a:t>Seventh Inning Stretch </a:t>
            </a:r>
            <a:r>
              <a:rPr lang="en-US" sz="2800" b="1" dirty="0"/>
              <a:t>- “Take Me Out to the Ball Game”</a:t>
            </a:r>
          </a:p>
          <a:p>
            <a:r>
              <a:rPr lang="en-US" sz="2800" b="1" dirty="0"/>
              <a:t>					Get Up and Move, Sing, Dance!</a:t>
            </a:r>
          </a:p>
          <a:p>
            <a:endParaRPr lang="en-US" sz="2800" b="1" dirty="0"/>
          </a:p>
          <a:p>
            <a:r>
              <a:rPr lang="en-US" sz="2800" b="1" u="sng" dirty="0"/>
              <a:t>Extra Innings </a:t>
            </a:r>
            <a:r>
              <a:rPr lang="en-US" sz="2800" b="1" dirty="0"/>
              <a:t>– More stuff from the ‘70s and ‘80s</a:t>
            </a:r>
          </a:p>
          <a:p>
            <a:endParaRPr lang="en-US" sz="2800" b="1" dirty="0"/>
          </a:p>
          <a:p>
            <a:endParaRPr lang="en-US" sz="2800" b="1"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48042" y="5357687"/>
            <a:ext cx="5220514" cy="1227887"/>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9112715" y="4777287"/>
            <a:ext cx="2350303" cy="2193502"/>
          </a:xfrm>
          <a:prstGeom prst="rect">
            <a:avLst/>
          </a:prstGeom>
        </p:spPr>
      </p:pic>
      <p:pic>
        <p:nvPicPr>
          <p:cNvPr id="1026" name="Picture 2" descr="https://tse3.mm.bing.net/th?id=OIP.Yaxdg7FddkxXvWehe3Z_iwHaHa&amp;pid=Api&amp;P=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5466" y="129208"/>
            <a:ext cx="1456566" cy="145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063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2938" y="-203769"/>
            <a:ext cx="6444456" cy="769441"/>
          </a:xfrm>
          <a:prstGeom prst="rect">
            <a:avLst/>
          </a:prstGeom>
          <a:noFill/>
        </p:spPr>
        <p:txBody>
          <a:bodyPr wrap="none" rtlCol="0">
            <a:spAutoFit/>
          </a:bodyPr>
          <a:lstStyle/>
          <a:p>
            <a:pPr algn="ctr"/>
            <a:r>
              <a:rPr lang="en-US" sz="4400" b="1" u="sng" dirty="0"/>
              <a:t>Scoreboard Quiz – 1982 TV</a:t>
            </a:r>
          </a:p>
        </p:txBody>
      </p:sp>
      <p:sp>
        <p:nvSpPr>
          <p:cNvPr id="6" name="Rectangle 5"/>
          <p:cNvSpPr/>
          <p:nvPr/>
        </p:nvSpPr>
        <p:spPr>
          <a:xfrm>
            <a:off x="314566" y="2656607"/>
            <a:ext cx="11283885" cy="419678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4566" y="1887166"/>
            <a:ext cx="481222" cy="769441"/>
          </a:xfrm>
          <a:prstGeom prst="rect">
            <a:avLst/>
          </a:prstGeom>
          <a:noFill/>
        </p:spPr>
        <p:txBody>
          <a:bodyPr wrap="none" rtlCol="0">
            <a:spAutoFit/>
          </a:bodyPr>
          <a:lstStyle/>
          <a:p>
            <a:r>
              <a:rPr lang="en-US" sz="4400" dirty="0">
                <a:solidFill>
                  <a:schemeClr val="bg1"/>
                </a:solidFill>
              </a:rPr>
              <a:t>h</a:t>
            </a:r>
          </a:p>
        </p:txBody>
      </p:sp>
      <p:pic>
        <p:nvPicPr>
          <p:cNvPr id="13" name="Picture 12"/>
          <p:cNvPicPr>
            <a:picLocks noChangeAspect="1"/>
          </p:cNvPicPr>
          <p:nvPr/>
        </p:nvPicPr>
        <p:blipFill>
          <a:blip r:embed="rId3"/>
          <a:stretch>
            <a:fillRect/>
          </a:stretch>
        </p:blipFill>
        <p:spPr>
          <a:xfrm>
            <a:off x="-489787" y="472360"/>
            <a:ext cx="13379878" cy="2184247"/>
          </a:xfrm>
          <a:prstGeom prst="rect">
            <a:avLst/>
          </a:prstGeom>
        </p:spPr>
      </p:pic>
      <p:pic>
        <p:nvPicPr>
          <p:cNvPr id="4" name="Picture 3">
            <a:extLst>
              <a:ext uri="{FF2B5EF4-FFF2-40B4-BE49-F238E27FC236}">
                <a16:creationId xmlns:a16="http://schemas.microsoft.com/office/drawing/2014/main" id="{3EBBB186-42C3-E401-8FDB-820360F9E7CC}"/>
              </a:ext>
            </a:extLst>
          </p:cNvPr>
          <p:cNvPicPr>
            <a:picLocks noChangeAspect="1"/>
          </p:cNvPicPr>
          <p:nvPr/>
        </p:nvPicPr>
        <p:blipFill>
          <a:blip r:embed="rId4">
            <a:extLst>
              <a:ext uri="{28A0092B-C50C-407E-A947-70E740481C1C}">
                <a14:useLocalDpi xmlns:a14="http://schemas.microsoft.com/office/drawing/2010/main" val="0"/>
              </a:ext>
            </a:extLst>
          </a:blip>
          <a:srcRect l="-1645" t="27043" r="1645" b="-27043"/>
          <a:stretch/>
        </p:blipFill>
        <p:spPr>
          <a:xfrm>
            <a:off x="314566" y="2656607"/>
            <a:ext cx="4416922" cy="6010796"/>
          </a:xfrm>
          <a:prstGeom prst="rect">
            <a:avLst/>
          </a:prstGeom>
        </p:spPr>
      </p:pic>
      <p:sp>
        <p:nvSpPr>
          <p:cNvPr id="5" name="TextBox 4">
            <a:extLst>
              <a:ext uri="{FF2B5EF4-FFF2-40B4-BE49-F238E27FC236}">
                <a16:creationId xmlns:a16="http://schemas.microsoft.com/office/drawing/2014/main" id="{02791D92-2078-0771-81BB-8DF2DBF47798}"/>
              </a:ext>
            </a:extLst>
          </p:cNvPr>
          <p:cNvSpPr txBox="1"/>
          <p:nvPr/>
        </p:nvSpPr>
        <p:spPr>
          <a:xfrm>
            <a:off x="4791635" y="2695224"/>
            <a:ext cx="7085799" cy="4031873"/>
          </a:xfrm>
          <a:prstGeom prst="rect">
            <a:avLst/>
          </a:prstGeom>
          <a:noFill/>
        </p:spPr>
        <p:txBody>
          <a:bodyPr wrap="square" rtlCol="0">
            <a:spAutoFit/>
          </a:bodyPr>
          <a:lstStyle/>
          <a:p>
            <a:r>
              <a:rPr lang="en-US" sz="2400" dirty="0"/>
              <a:t>Larry Hagman starred as evil oil man J.R. Ewing.  </a:t>
            </a:r>
          </a:p>
          <a:p>
            <a:r>
              <a:rPr lang="en-US" sz="2400" dirty="0"/>
              <a:t>The Ewing family lived on the Southfork Ranch.  </a:t>
            </a:r>
          </a:p>
          <a:p>
            <a:r>
              <a:rPr lang="en-US" sz="2400" dirty="0"/>
              <a:t>What was the name of the show?</a:t>
            </a:r>
          </a:p>
          <a:p>
            <a:r>
              <a:rPr lang="en-US" sz="4000" b="1" dirty="0">
                <a:solidFill>
                  <a:schemeClr val="accent6">
                    <a:lumMod val="75000"/>
                  </a:schemeClr>
                </a:solidFill>
              </a:rPr>
              <a:t>Black Gold</a:t>
            </a:r>
          </a:p>
          <a:p>
            <a:endParaRPr lang="en-US" sz="3200" dirty="0"/>
          </a:p>
          <a:p>
            <a:r>
              <a:rPr lang="en-US" sz="4000" b="1" dirty="0">
                <a:solidFill>
                  <a:schemeClr val="accent6">
                    <a:lumMod val="75000"/>
                  </a:schemeClr>
                </a:solidFill>
              </a:rPr>
              <a:t>Dallas</a:t>
            </a:r>
          </a:p>
          <a:p>
            <a:pPr marL="342900" indent="-342900">
              <a:buAutoNum type="alphaUcPeriod"/>
            </a:pPr>
            <a:endParaRPr lang="en-US" sz="3200" dirty="0"/>
          </a:p>
          <a:p>
            <a:r>
              <a:rPr lang="en-US" sz="4000" b="1" dirty="0">
                <a:solidFill>
                  <a:schemeClr val="accent6">
                    <a:lumMod val="75000"/>
                  </a:schemeClr>
                </a:solidFill>
              </a:rPr>
              <a:t>Texas Oil</a:t>
            </a:r>
          </a:p>
        </p:txBody>
      </p:sp>
      <p:cxnSp>
        <p:nvCxnSpPr>
          <p:cNvPr id="8" name="Straight Arrow Connector 7">
            <a:extLst>
              <a:ext uri="{FF2B5EF4-FFF2-40B4-BE49-F238E27FC236}">
                <a16:creationId xmlns:a16="http://schemas.microsoft.com/office/drawing/2014/main" id="{2D77F3E3-4EE1-9FE3-C55F-080070C24D44}"/>
              </a:ext>
            </a:extLst>
          </p:cNvPr>
          <p:cNvCxnSpPr>
            <a:cxnSpLocks/>
          </p:cNvCxnSpPr>
          <p:nvPr/>
        </p:nvCxnSpPr>
        <p:spPr>
          <a:xfrm flipH="1">
            <a:off x="6576917" y="5308057"/>
            <a:ext cx="124864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38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AA746-CE0D-7F89-19A1-437C90F23F8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F40735B-6646-93A0-BF38-EC8E01DFEFD6}"/>
              </a:ext>
            </a:extLst>
          </p:cNvPr>
          <p:cNvSpPr txBox="1"/>
          <p:nvPr/>
        </p:nvSpPr>
        <p:spPr>
          <a:xfrm>
            <a:off x="2732938" y="-203769"/>
            <a:ext cx="6444456" cy="769441"/>
          </a:xfrm>
          <a:prstGeom prst="rect">
            <a:avLst/>
          </a:prstGeom>
          <a:noFill/>
        </p:spPr>
        <p:txBody>
          <a:bodyPr wrap="none" rtlCol="0">
            <a:spAutoFit/>
          </a:bodyPr>
          <a:lstStyle/>
          <a:p>
            <a:pPr algn="ctr"/>
            <a:r>
              <a:rPr lang="en-US" sz="4400" b="1" u="sng" dirty="0"/>
              <a:t>Scoreboard Quiz – 1982 TV</a:t>
            </a:r>
          </a:p>
        </p:txBody>
      </p:sp>
      <p:sp>
        <p:nvSpPr>
          <p:cNvPr id="6" name="Rectangle 5">
            <a:extLst>
              <a:ext uri="{FF2B5EF4-FFF2-40B4-BE49-F238E27FC236}">
                <a16:creationId xmlns:a16="http://schemas.microsoft.com/office/drawing/2014/main" id="{215AC5A5-3693-1E3C-5C95-F17AF672EC64}"/>
              </a:ext>
            </a:extLst>
          </p:cNvPr>
          <p:cNvSpPr/>
          <p:nvPr/>
        </p:nvSpPr>
        <p:spPr>
          <a:xfrm>
            <a:off x="314566" y="2656607"/>
            <a:ext cx="11283885" cy="419678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FA069E0-F36E-FE4A-185F-D80DABDFF925}"/>
              </a:ext>
            </a:extLst>
          </p:cNvPr>
          <p:cNvSpPr txBox="1"/>
          <p:nvPr/>
        </p:nvSpPr>
        <p:spPr>
          <a:xfrm>
            <a:off x="314566" y="1887166"/>
            <a:ext cx="481222" cy="769441"/>
          </a:xfrm>
          <a:prstGeom prst="rect">
            <a:avLst/>
          </a:prstGeom>
          <a:noFill/>
        </p:spPr>
        <p:txBody>
          <a:bodyPr wrap="none" rtlCol="0">
            <a:spAutoFit/>
          </a:bodyPr>
          <a:lstStyle/>
          <a:p>
            <a:r>
              <a:rPr lang="en-US" sz="4400" dirty="0">
                <a:solidFill>
                  <a:schemeClr val="bg1"/>
                </a:solidFill>
              </a:rPr>
              <a:t>h</a:t>
            </a:r>
          </a:p>
        </p:txBody>
      </p:sp>
      <p:pic>
        <p:nvPicPr>
          <p:cNvPr id="13" name="Picture 12">
            <a:extLst>
              <a:ext uri="{FF2B5EF4-FFF2-40B4-BE49-F238E27FC236}">
                <a16:creationId xmlns:a16="http://schemas.microsoft.com/office/drawing/2014/main" id="{85B16169-0385-42C7-512E-63FBE436AC84}"/>
              </a:ext>
            </a:extLst>
          </p:cNvPr>
          <p:cNvPicPr>
            <a:picLocks noChangeAspect="1"/>
          </p:cNvPicPr>
          <p:nvPr/>
        </p:nvPicPr>
        <p:blipFill>
          <a:blip r:embed="rId3"/>
          <a:stretch>
            <a:fillRect/>
          </a:stretch>
        </p:blipFill>
        <p:spPr>
          <a:xfrm>
            <a:off x="-489787" y="472360"/>
            <a:ext cx="13379878" cy="2184247"/>
          </a:xfrm>
          <a:prstGeom prst="rect">
            <a:avLst/>
          </a:prstGeom>
        </p:spPr>
      </p:pic>
      <p:sp>
        <p:nvSpPr>
          <p:cNvPr id="5" name="TextBox 4">
            <a:extLst>
              <a:ext uri="{FF2B5EF4-FFF2-40B4-BE49-F238E27FC236}">
                <a16:creationId xmlns:a16="http://schemas.microsoft.com/office/drawing/2014/main" id="{5C4BE0A4-5B4D-F70F-FE63-999E88C12098}"/>
              </a:ext>
            </a:extLst>
          </p:cNvPr>
          <p:cNvSpPr txBox="1"/>
          <p:nvPr/>
        </p:nvSpPr>
        <p:spPr>
          <a:xfrm>
            <a:off x="5007935" y="2695224"/>
            <a:ext cx="6869499" cy="4031873"/>
          </a:xfrm>
          <a:prstGeom prst="rect">
            <a:avLst/>
          </a:prstGeom>
          <a:noFill/>
        </p:spPr>
        <p:txBody>
          <a:bodyPr wrap="square" rtlCol="0">
            <a:spAutoFit/>
          </a:bodyPr>
          <a:lstStyle/>
          <a:p>
            <a:r>
              <a:rPr lang="en-US" sz="2400" dirty="0"/>
              <a:t>Ted Danson starred as the owner of a Boston bar</a:t>
            </a:r>
          </a:p>
          <a:p>
            <a:r>
              <a:rPr lang="en-US" sz="2400" dirty="0"/>
              <a:t> and former Red Sox pitcher.  </a:t>
            </a:r>
          </a:p>
          <a:p>
            <a:r>
              <a:rPr lang="en-US" sz="2400" dirty="0"/>
              <a:t>This show premiered in 1982.  What was the title?</a:t>
            </a:r>
          </a:p>
          <a:p>
            <a:r>
              <a:rPr lang="en-US" sz="4000" b="1" dirty="0">
                <a:solidFill>
                  <a:schemeClr val="accent6">
                    <a:lumMod val="75000"/>
                  </a:schemeClr>
                </a:solidFill>
              </a:rPr>
              <a:t>Happy Hour</a:t>
            </a:r>
          </a:p>
          <a:p>
            <a:endParaRPr lang="en-US" sz="3200" dirty="0"/>
          </a:p>
          <a:p>
            <a:r>
              <a:rPr lang="en-US" sz="4000" b="1" dirty="0">
                <a:solidFill>
                  <a:schemeClr val="accent6">
                    <a:lumMod val="75000"/>
                  </a:schemeClr>
                </a:solidFill>
              </a:rPr>
              <a:t>Boston Bar</a:t>
            </a:r>
          </a:p>
          <a:p>
            <a:pPr marL="342900" indent="-342900">
              <a:buAutoNum type="alphaUcPeriod"/>
            </a:pPr>
            <a:endParaRPr lang="en-US" sz="3200" dirty="0"/>
          </a:p>
          <a:p>
            <a:r>
              <a:rPr lang="en-US" sz="4000" b="1" dirty="0">
                <a:solidFill>
                  <a:schemeClr val="accent6">
                    <a:lumMod val="75000"/>
                  </a:schemeClr>
                </a:solidFill>
              </a:rPr>
              <a:t>Cheers</a:t>
            </a:r>
          </a:p>
        </p:txBody>
      </p:sp>
      <p:cxnSp>
        <p:nvCxnSpPr>
          <p:cNvPr id="8" name="Straight Arrow Connector 7">
            <a:extLst>
              <a:ext uri="{FF2B5EF4-FFF2-40B4-BE49-F238E27FC236}">
                <a16:creationId xmlns:a16="http://schemas.microsoft.com/office/drawing/2014/main" id="{8E50B6EB-4C9C-6F64-39FA-0853C93F6D53}"/>
              </a:ext>
            </a:extLst>
          </p:cNvPr>
          <p:cNvCxnSpPr>
            <a:cxnSpLocks/>
          </p:cNvCxnSpPr>
          <p:nvPr/>
        </p:nvCxnSpPr>
        <p:spPr>
          <a:xfrm flipH="1">
            <a:off x="6651345" y="6385640"/>
            <a:ext cx="124864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A group of people posing for a photo&#10;&#10;Description automatically generated">
            <a:extLst>
              <a:ext uri="{FF2B5EF4-FFF2-40B4-BE49-F238E27FC236}">
                <a16:creationId xmlns:a16="http://schemas.microsoft.com/office/drawing/2014/main" id="{6033E312-86DD-A97B-C7DB-B2D589A65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922" y="2651998"/>
            <a:ext cx="5601857" cy="4201393"/>
          </a:xfrm>
          <a:prstGeom prst="rect">
            <a:avLst/>
          </a:prstGeom>
        </p:spPr>
      </p:pic>
    </p:spTree>
    <p:extLst>
      <p:ext uri="{BB962C8B-B14F-4D97-AF65-F5344CB8AC3E}">
        <p14:creationId xmlns:p14="http://schemas.microsoft.com/office/powerpoint/2010/main" val="4570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A418A-4ABB-CDB0-8898-417AA1B20EB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BD83605-B270-3C22-3D6C-67232936D2E7}"/>
              </a:ext>
            </a:extLst>
          </p:cNvPr>
          <p:cNvSpPr txBox="1"/>
          <p:nvPr/>
        </p:nvSpPr>
        <p:spPr>
          <a:xfrm>
            <a:off x="2732938" y="-203769"/>
            <a:ext cx="6444456" cy="769441"/>
          </a:xfrm>
          <a:prstGeom prst="rect">
            <a:avLst/>
          </a:prstGeom>
          <a:noFill/>
        </p:spPr>
        <p:txBody>
          <a:bodyPr wrap="none" rtlCol="0">
            <a:spAutoFit/>
          </a:bodyPr>
          <a:lstStyle/>
          <a:p>
            <a:pPr algn="ctr"/>
            <a:r>
              <a:rPr lang="en-US" sz="4400" b="1" u="sng" dirty="0"/>
              <a:t>Scoreboard Quiz – 1982 TV</a:t>
            </a:r>
          </a:p>
        </p:txBody>
      </p:sp>
      <p:sp>
        <p:nvSpPr>
          <p:cNvPr id="6" name="Rectangle 5">
            <a:extLst>
              <a:ext uri="{FF2B5EF4-FFF2-40B4-BE49-F238E27FC236}">
                <a16:creationId xmlns:a16="http://schemas.microsoft.com/office/drawing/2014/main" id="{5F39E8DE-52C9-A777-DEEA-D05495FF0643}"/>
              </a:ext>
            </a:extLst>
          </p:cNvPr>
          <p:cNvSpPr/>
          <p:nvPr/>
        </p:nvSpPr>
        <p:spPr>
          <a:xfrm>
            <a:off x="314566" y="2656607"/>
            <a:ext cx="11283885" cy="419678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8FA73EA-3EDC-8841-480F-34AD3E269B01}"/>
              </a:ext>
            </a:extLst>
          </p:cNvPr>
          <p:cNvSpPr txBox="1"/>
          <p:nvPr/>
        </p:nvSpPr>
        <p:spPr>
          <a:xfrm>
            <a:off x="314566" y="1887166"/>
            <a:ext cx="481222" cy="769441"/>
          </a:xfrm>
          <a:prstGeom prst="rect">
            <a:avLst/>
          </a:prstGeom>
          <a:noFill/>
        </p:spPr>
        <p:txBody>
          <a:bodyPr wrap="none" rtlCol="0">
            <a:spAutoFit/>
          </a:bodyPr>
          <a:lstStyle/>
          <a:p>
            <a:r>
              <a:rPr lang="en-US" sz="4400" dirty="0">
                <a:solidFill>
                  <a:schemeClr val="bg1"/>
                </a:solidFill>
              </a:rPr>
              <a:t>h</a:t>
            </a:r>
          </a:p>
        </p:txBody>
      </p:sp>
      <p:pic>
        <p:nvPicPr>
          <p:cNvPr id="13" name="Picture 12">
            <a:extLst>
              <a:ext uri="{FF2B5EF4-FFF2-40B4-BE49-F238E27FC236}">
                <a16:creationId xmlns:a16="http://schemas.microsoft.com/office/drawing/2014/main" id="{3A1576C6-FF91-DF0C-D09F-63CBBD2AD9DF}"/>
              </a:ext>
            </a:extLst>
          </p:cNvPr>
          <p:cNvPicPr>
            <a:picLocks noChangeAspect="1"/>
          </p:cNvPicPr>
          <p:nvPr/>
        </p:nvPicPr>
        <p:blipFill>
          <a:blip r:embed="rId3"/>
          <a:stretch>
            <a:fillRect/>
          </a:stretch>
        </p:blipFill>
        <p:spPr>
          <a:xfrm>
            <a:off x="-489787" y="472360"/>
            <a:ext cx="13379878" cy="2184247"/>
          </a:xfrm>
          <a:prstGeom prst="rect">
            <a:avLst/>
          </a:prstGeom>
        </p:spPr>
      </p:pic>
      <p:sp>
        <p:nvSpPr>
          <p:cNvPr id="5" name="TextBox 4">
            <a:extLst>
              <a:ext uri="{FF2B5EF4-FFF2-40B4-BE49-F238E27FC236}">
                <a16:creationId xmlns:a16="http://schemas.microsoft.com/office/drawing/2014/main" id="{11A4C67C-F4E7-F56E-303E-A424CE947FE1}"/>
              </a:ext>
            </a:extLst>
          </p:cNvPr>
          <p:cNvSpPr txBox="1"/>
          <p:nvPr/>
        </p:nvSpPr>
        <p:spPr>
          <a:xfrm>
            <a:off x="5124893" y="2704324"/>
            <a:ext cx="6473558" cy="4031873"/>
          </a:xfrm>
          <a:prstGeom prst="rect">
            <a:avLst/>
          </a:prstGeom>
          <a:noFill/>
        </p:spPr>
        <p:txBody>
          <a:bodyPr wrap="square" rtlCol="0">
            <a:spAutoFit/>
          </a:bodyPr>
          <a:lstStyle/>
          <a:p>
            <a:r>
              <a:rPr lang="en-US" sz="2400" dirty="0"/>
              <a:t>Stephanie Zimbalist plays a female detective that </a:t>
            </a:r>
          </a:p>
          <a:p>
            <a:r>
              <a:rPr lang="en-US" sz="2400" dirty="0"/>
              <a:t>invents a male co-owner played by Pierce Brosnan.  The show is named for Brosnan’s character:</a:t>
            </a:r>
          </a:p>
          <a:p>
            <a:r>
              <a:rPr lang="en-US" sz="4000" b="1" dirty="0">
                <a:solidFill>
                  <a:schemeClr val="accent6">
                    <a:lumMod val="75000"/>
                  </a:schemeClr>
                </a:solidFill>
              </a:rPr>
              <a:t>Remington Steele</a:t>
            </a:r>
          </a:p>
          <a:p>
            <a:endParaRPr lang="en-US" sz="3200" dirty="0"/>
          </a:p>
          <a:p>
            <a:r>
              <a:rPr lang="en-US" sz="4000" b="1" dirty="0">
                <a:solidFill>
                  <a:schemeClr val="accent6">
                    <a:lumMod val="75000"/>
                  </a:schemeClr>
                </a:solidFill>
              </a:rPr>
              <a:t>Magnum P.I.</a:t>
            </a:r>
          </a:p>
          <a:p>
            <a:pPr marL="342900" indent="-342900">
              <a:buAutoNum type="alphaUcPeriod"/>
            </a:pPr>
            <a:endParaRPr lang="en-US" sz="3200" dirty="0"/>
          </a:p>
          <a:p>
            <a:r>
              <a:rPr lang="en-US" sz="4000" b="1" dirty="0">
                <a:solidFill>
                  <a:schemeClr val="accent6">
                    <a:lumMod val="75000"/>
                  </a:schemeClr>
                </a:solidFill>
              </a:rPr>
              <a:t>Ironside</a:t>
            </a:r>
          </a:p>
        </p:txBody>
      </p:sp>
      <p:cxnSp>
        <p:nvCxnSpPr>
          <p:cNvPr id="8" name="Straight Arrow Connector 7">
            <a:extLst>
              <a:ext uri="{FF2B5EF4-FFF2-40B4-BE49-F238E27FC236}">
                <a16:creationId xmlns:a16="http://schemas.microsoft.com/office/drawing/2014/main" id="{EEECEE4B-AA19-8075-73B0-6EC41E0FB72D}"/>
              </a:ext>
            </a:extLst>
          </p:cNvPr>
          <p:cNvCxnSpPr>
            <a:cxnSpLocks/>
          </p:cNvCxnSpPr>
          <p:nvPr/>
        </p:nvCxnSpPr>
        <p:spPr>
          <a:xfrm flipH="1">
            <a:off x="9459062" y="4184701"/>
            <a:ext cx="124864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Remington Steele: Season 5 Pictures - Rotten Tomatoes">
            <a:extLst>
              <a:ext uri="{FF2B5EF4-FFF2-40B4-BE49-F238E27FC236}">
                <a16:creationId xmlns:a16="http://schemas.microsoft.com/office/drawing/2014/main" id="{BFDBA004-7D49-B4A1-5583-1A88E4AFBB7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3" t="1625" r="-1817" b="18957"/>
          <a:stretch/>
        </p:blipFill>
        <p:spPr bwMode="auto">
          <a:xfrm>
            <a:off x="448767" y="2656607"/>
            <a:ext cx="4568342" cy="482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62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EC23F-BB5D-0528-B3E8-B31BF8AD1DA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AC851E7-14C9-2BCF-C2E3-74719CBDCD13}"/>
              </a:ext>
            </a:extLst>
          </p:cNvPr>
          <p:cNvSpPr txBox="1"/>
          <p:nvPr/>
        </p:nvSpPr>
        <p:spPr>
          <a:xfrm>
            <a:off x="2732938" y="-203769"/>
            <a:ext cx="6444456" cy="769441"/>
          </a:xfrm>
          <a:prstGeom prst="rect">
            <a:avLst/>
          </a:prstGeom>
          <a:noFill/>
        </p:spPr>
        <p:txBody>
          <a:bodyPr wrap="none" rtlCol="0">
            <a:spAutoFit/>
          </a:bodyPr>
          <a:lstStyle/>
          <a:p>
            <a:pPr algn="ctr"/>
            <a:r>
              <a:rPr lang="en-US" sz="4400" b="1" u="sng" dirty="0"/>
              <a:t>Scoreboard Quiz – 1982 TV</a:t>
            </a:r>
          </a:p>
        </p:txBody>
      </p:sp>
      <p:sp>
        <p:nvSpPr>
          <p:cNvPr id="6" name="Rectangle 5">
            <a:extLst>
              <a:ext uri="{FF2B5EF4-FFF2-40B4-BE49-F238E27FC236}">
                <a16:creationId xmlns:a16="http://schemas.microsoft.com/office/drawing/2014/main" id="{63A2068A-F8DD-8083-1A76-C3A1ECD26A32}"/>
              </a:ext>
            </a:extLst>
          </p:cNvPr>
          <p:cNvSpPr/>
          <p:nvPr/>
        </p:nvSpPr>
        <p:spPr>
          <a:xfrm>
            <a:off x="314566" y="2656607"/>
            <a:ext cx="11283885" cy="419678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B71EE07-368F-496E-376D-11BA3F5CB495}"/>
              </a:ext>
            </a:extLst>
          </p:cNvPr>
          <p:cNvSpPr txBox="1"/>
          <p:nvPr/>
        </p:nvSpPr>
        <p:spPr>
          <a:xfrm>
            <a:off x="314566" y="1887166"/>
            <a:ext cx="481222" cy="769441"/>
          </a:xfrm>
          <a:prstGeom prst="rect">
            <a:avLst/>
          </a:prstGeom>
          <a:noFill/>
        </p:spPr>
        <p:txBody>
          <a:bodyPr wrap="none" rtlCol="0">
            <a:spAutoFit/>
          </a:bodyPr>
          <a:lstStyle/>
          <a:p>
            <a:r>
              <a:rPr lang="en-US" sz="4400" dirty="0">
                <a:solidFill>
                  <a:schemeClr val="bg1"/>
                </a:solidFill>
              </a:rPr>
              <a:t>h</a:t>
            </a:r>
          </a:p>
        </p:txBody>
      </p:sp>
      <p:pic>
        <p:nvPicPr>
          <p:cNvPr id="13" name="Picture 12">
            <a:extLst>
              <a:ext uri="{FF2B5EF4-FFF2-40B4-BE49-F238E27FC236}">
                <a16:creationId xmlns:a16="http://schemas.microsoft.com/office/drawing/2014/main" id="{E8E15A02-CCB1-9B95-24FC-B59DC62807E6}"/>
              </a:ext>
            </a:extLst>
          </p:cNvPr>
          <p:cNvPicPr>
            <a:picLocks noChangeAspect="1"/>
          </p:cNvPicPr>
          <p:nvPr/>
        </p:nvPicPr>
        <p:blipFill>
          <a:blip r:embed="rId3"/>
          <a:stretch>
            <a:fillRect/>
          </a:stretch>
        </p:blipFill>
        <p:spPr>
          <a:xfrm>
            <a:off x="-489787" y="472360"/>
            <a:ext cx="13379878" cy="2184247"/>
          </a:xfrm>
          <a:prstGeom prst="rect">
            <a:avLst/>
          </a:prstGeom>
        </p:spPr>
      </p:pic>
      <p:sp>
        <p:nvSpPr>
          <p:cNvPr id="5" name="TextBox 4">
            <a:extLst>
              <a:ext uri="{FF2B5EF4-FFF2-40B4-BE49-F238E27FC236}">
                <a16:creationId xmlns:a16="http://schemas.microsoft.com/office/drawing/2014/main" id="{F756E5C6-5BA8-98DA-28DE-2F63E9213BF4}"/>
              </a:ext>
            </a:extLst>
          </p:cNvPr>
          <p:cNvSpPr txBox="1"/>
          <p:nvPr/>
        </p:nvSpPr>
        <p:spPr>
          <a:xfrm>
            <a:off x="5124893" y="2704324"/>
            <a:ext cx="6473558" cy="4031873"/>
          </a:xfrm>
          <a:prstGeom prst="rect">
            <a:avLst/>
          </a:prstGeom>
          <a:noFill/>
        </p:spPr>
        <p:txBody>
          <a:bodyPr wrap="square" rtlCol="0">
            <a:spAutoFit/>
          </a:bodyPr>
          <a:lstStyle/>
          <a:p>
            <a:r>
              <a:rPr lang="en-US" sz="2400" dirty="0"/>
              <a:t>In this spin-off of “All in the Family”, Archie Bunker’s neighbors are “moving on up, to the East Side, to a deluxe apartment in the sky”:</a:t>
            </a:r>
          </a:p>
          <a:p>
            <a:r>
              <a:rPr lang="en-US" sz="4000" b="1" dirty="0">
                <a:solidFill>
                  <a:schemeClr val="accent6">
                    <a:lumMod val="75000"/>
                  </a:schemeClr>
                </a:solidFill>
              </a:rPr>
              <a:t>Miami Sky</a:t>
            </a:r>
          </a:p>
          <a:p>
            <a:endParaRPr lang="en-US" sz="3200" dirty="0"/>
          </a:p>
          <a:p>
            <a:r>
              <a:rPr lang="en-US" sz="4000" b="1" dirty="0">
                <a:solidFill>
                  <a:schemeClr val="accent6">
                    <a:lumMod val="75000"/>
                  </a:schemeClr>
                </a:solidFill>
              </a:rPr>
              <a:t>The Jeffersons</a:t>
            </a:r>
          </a:p>
          <a:p>
            <a:pPr marL="342900" indent="-342900">
              <a:buAutoNum type="alphaUcPeriod"/>
            </a:pPr>
            <a:endParaRPr lang="en-US" sz="3200" dirty="0"/>
          </a:p>
          <a:p>
            <a:r>
              <a:rPr lang="en-US" sz="4000" b="1" dirty="0">
                <a:solidFill>
                  <a:schemeClr val="accent6">
                    <a:lumMod val="75000"/>
                  </a:schemeClr>
                </a:solidFill>
              </a:rPr>
              <a:t>Peyton Place</a:t>
            </a:r>
          </a:p>
        </p:txBody>
      </p:sp>
      <p:cxnSp>
        <p:nvCxnSpPr>
          <p:cNvPr id="8" name="Straight Arrow Connector 7">
            <a:extLst>
              <a:ext uri="{FF2B5EF4-FFF2-40B4-BE49-F238E27FC236}">
                <a16:creationId xmlns:a16="http://schemas.microsoft.com/office/drawing/2014/main" id="{CD45097A-4C19-17A2-7B5A-2EAE5DC87113}"/>
              </a:ext>
            </a:extLst>
          </p:cNvPr>
          <p:cNvCxnSpPr>
            <a:cxnSpLocks/>
          </p:cNvCxnSpPr>
          <p:nvPr/>
        </p:nvCxnSpPr>
        <p:spPr>
          <a:xfrm flipH="1">
            <a:off x="8553071" y="5279855"/>
            <a:ext cx="124864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5D65861-BC9A-2F3F-EC5C-1942B13DD0BD}"/>
              </a:ext>
            </a:extLst>
          </p:cNvPr>
          <p:cNvPicPr>
            <a:picLocks noChangeAspect="1"/>
          </p:cNvPicPr>
          <p:nvPr/>
        </p:nvPicPr>
        <p:blipFill>
          <a:blip r:embed="rId4" cstate="print">
            <a:extLst>
              <a:ext uri="{28A0092B-C50C-407E-A947-70E740481C1C}">
                <a14:useLocalDpi xmlns:a14="http://schemas.microsoft.com/office/drawing/2010/main" val="0"/>
              </a:ext>
            </a:extLst>
          </a:blip>
          <a:srcRect l="4263" t="19245" r="6953" b="8738"/>
          <a:stretch/>
        </p:blipFill>
        <p:spPr>
          <a:xfrm>
            <a:off x="311826" y="2792714"/>
            <a:ext cx="4861721" cy="3943478"/>
          </a:xfrm>
          <a:prstGeom prst="rect">
            <a:avLst/>
          </a:prstGeom>
        </p:spPr>
      </p:pic>
    </p:spTree>
    <p:extLst>
      <p:ext uri="{BB962C8B-B14F-4D97-AF65-F5344CB8AC3E}">
        <p14:creationId xmlns:p14="http://schemas.microsoft.com/office/powerpoint/2010/main" val="79815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3F23F-16FA-D2B7-A4EC-E9FE03CF450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B87E06B-389C-784D-AB0E-6729107512B9}"/>
              </a:ext>
            </a:extLst>
          </p:cNvPr>
          <p:cNvSpPr txBox="1"/>
          <p:nvPr/>
        </p:nvSpPr>
        <p:spPr>
          <a:xfrm>
            <a:off x="2732938" y="-203769"/>
            <a:ext cx="6444456" cy="769441"/>
          </a:xfrm>
          <a:prstGeom prst="rect">
            <a:avLst/>
          </a:prstGeom>
          <a:noFill/>
        </p:spPr>
        <p:txBody>
          <a:bodyPr wrap="none" rtlCol="0">
            <a:spAutoFit/>
          </a:bodyPr>
          <a:lstStyle/>
          <a:p>
            <a:pPr algn="ctr"/>
            <a:r>
              <a:rPr lang="en-US" sz="4400" b="1" u="sng" dirty="0"/>
              <a:t>Scoreboard Quiz – 1982 TV</a:t>
            </a:r>
          </a:p>
        </p:txBody>
      </p:sp>
      <p:sp>
        <p:nvSpPr>
          <p:cNvPr id="6" name="Rectangle 5">
            <a:extLst>
              <a:ext uri="{FF2B5EF4-FFF2-40B4-BE49-F238E27FC236}">
                <a16:creationId xmlns:a16="http://schemas.microsoft.com/office/drawing/2014/main" id="{431C3CE5-5B24-CA8E-F4E4-D799DED76618}"/>
              </a:ext>
            </a:extLst>
          </p:cNvPr>
          <p:cNvSpPr/>
          <p:nvPr/>
        </p:nvSpPr>
        <p:spPr>
          <a:xfrm>
            <a:off x="314566" y="2656607"/>
            <a:ext cx="11283885" cy="419678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D6512F9-B000-057F-41DE-1612643AC98E}"/>
              </a:ext>
            </a:extLst>
          </p:cNvPr>
          <p:cNvSpPr txBox="1"/>
          <p:nvPr/>
        </p:nvSpPr>
        <p:spPr>
          <a:xfrm>
            <a:off x="314566" y="1887166"/>
            <a:ext cx="481222" cy="769441"/>
          </a:xfrm>
          <a:prstGeom prst="rect">
            <a:avLst/>
          </a:prstGeom>
          <a:noFill/>
        </p:spPr>
        <p:txBody>
          <a:bodyPr wrap="none" rtlCol="0">
            <a:spAutoFit/>
          </a:bodyPr>
          <a:lstStyle/>
          <a:p>
            <a:r>
              <a:rPr lang="en-US" sz="4400" dirty="0">
                <a:solidFill>
                  <a:schemeClr val="bg1"/>
                </a:solidFill>
              </a:rPr>
              <a:t>h</a:t>
            </a:r>
          </a:p>
        </p:txBody>
      </p:sp>
      <p:pic>
        <p:nvPicPr>
          <p:cNvPr id="13" name="Picture 12">
            <a:extLst>
              <a:ext uri="{FF2B5EF4-FFF2-40B4-BE49-F238E27FC236}">
                <a16:creationId xmlns:a16="http://schemas.microsoft.com/office/drawing/2014/main" id="{21B4DFB9-394E-AA39-7728-D61F6F76395C}"/>
              </a:ext>
            </a:extLst>
          </p:cNvPr>
          <p:cNvPicPr>
            <a:picLocks noChangeAspect="1"/>
          </p:cNvPicPr>
          <p:nvPr/>
        </p:nvPicPr>
        <p:blipFill>
          <a:blip r:embed="rId3"/>
          <a:stretch>
            <a:fillRect/>
          </a:stretch>
        </p:blipFill>
        <p:spPr>
          <a:xfrm>
            <a:off x="-489787" y="472360"/>
            <a:ext cx="13379878" cy="2184247"/>
          </a:xfrm>
          <a:prstGeom prst="rect">
            <a:avLst/>
          </a:prstGeom>
        </p:spPr>
      </p:pic>
      <p:sp>
        <p:nvSpPr>
          <p:cNvPr id="5" name="TextBox 4">
            <a:extLst>
              <a:ext uri="{FF2B5EF4-FFF2-40B4-BE49-F238E27FC236}">
                <a16:creationId xmlns:a16="http://schemas.microsoft.com/office/drawing/2014/main" id="{A74E1C51-A6F7-4762-3121-03AE43AA82F4}"/>
              </a:ext>
            </a:extLst>
          </p:cNvPr>
          <p:cNvSpPr txBox="1"/>
          <p:nvPr/>
        </p:nvSpPr>
        <p:spPr>
          <a:xfrm>
            <a:off x="5124893" y="2704324"/>
            <a:ext cx="6473558" cy="4031873"/>
          </a:xfrm>
          <a:prstGeom prst="rect">
            <a:avLst/>
          </a:prstGeom>
          <a:noFill/>
        </p:spPr>
        <p:txBody>
          <a:bodyPr wrap="square" rtlCol="0">
            <a:spAutoFit/>
          </a:bodyPr>
          <a:lstStyle/>
          <a:p>
            <a:r>
              <a:rPr lang="en-US" sz="2400" dirty="0"/>
              <a:t>This popular Sunday “news magazine” show debuted in ‘81 and is still running today.  Its intro featured a ticking stop watch:</a:t>
            </a:r>
          </a:p>
          <a:p>
            <a:r>
              <a:rPr lang="en-US" sz="4000" b="1" dirty="0">
                <a:solidFill>
                  <a:schemeClr val="accent6">
                    <a:lumMod val="75000"/>
                  </a:schemeClr>
                </a:solidFill>
              </a:rPr>
              <a:t>Face the Nation</a:t>
            </a:r>
          </a:p>
          <a:p>
            <a:endParaRPr lang="en-US" sz="3200" dirty="0"/>
          </a:p>
          <a:p>
            <a:r>
              <a:rPr lang="en-US" sz="4000" b="1" dirty="0">
                <a:solidFill>
                  <a:schemeClr val="accent6">
                    <a:lumMod val="75000"/>
                  </a:schemeClr>
                </a:solidFill>
              </a:rPr>
              <a:t>Meet the Press</a:t>
            </a:r>
          </a:p>
          <a:p>
            <a:pPr marL="342900" indent="-342900">
              <a:buAutoNum type="alphaUcPeriod"/>
            </a:pPr>
            <a:endParaRPr lang="en-US" sz="3200" dirty="0"/>
          </a:p>
          <a:p>
            <a:r>
              <a:rPr lang="en-US" sz="4000" b="1" dirty="0">
                <a:solidFill>
                  <a:schemeClr val="accent6">
                    <a:lumMod val="75000"/>
                  </a:schemeClr>
                </a:solidFill>
              </a:rPr>
              <a:t>60 Minutes</a:t>
            </a:r>
          </a:p>
        </p:txBody>
      </p:sp>
      <p:cxnSp>
        <p:nvCxnSpPr>
          <p:cNvPr id="8" name="Straight Arrow Connector 7">
            <a:extLst>
              <a:ext uri="{FF2B5EF4-FFF2-40B4-BE49-F238E27FC236}">
                <a16:creationId xmlns:a16="http://schemas.microsoft.com/office/drawing/2014/main" id="{5680343F-A476-545B-2DB5-E44CFB16AE33}"/>
              </a:ext>
            </a:extLst>
          </p:cNvPr>
          <p:cNvCxnSpPr>
            <a:cxnSpLocks/>
          </p:cNvCxnSpPr>
          <p:nvPr/>
        </p:nvCxnSpPr>
        <p:spPr>
          <a:xfrm flipH="1">
            <a:off x="8068455" y="6385640"/>
            <a:ext cx="124864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02454A1-4C74-99B8-AB47-A7ED47EB56B2}"/>
              </a:ext>
            </a:extLst>
          </p:cNvPr>
          <p:cNvPicPr>
            <a:picLocks noChangeAspect="1"/>
          </p:cNvPicPr>
          <p:nvPr/>
        </p:nvPicPr>
        <p:blipFill>
          <a:blip r:embed="rId4">
            <a:extLst>
              <a:ext uri="{28A0092B-C50C-407E-A947-70E740481C1C}">
                <a14:useLocalDpi xmlns:a14="http://schemas.microsoft.com/office/drawing/2010/main" val="0"/>
              </a:ext>
            </a:extLst>
          </a:blip>
          <a:srcRect l="26424" t="25311" r="27856"/>
          <a:stretch/>
        </p:blipFill>
        <p:spPr>
          <a:xfrm>
            <a:off x="593549" y="2750403"/>
            <a:ext cx="4357065" cy="3994278"/>
          </a:xfrm>
          <a:prstGeom prst="rect">
            <a:avLst/>
          </a:prstGeom>
        </p:spPr>
      </p:pic>
    </p:spTree>
    <p:extLst>
      <p:ext uri="{BB962C8B-B14F-4D97-AF65-F5344CB8AC3E}">
        <p14:creationId xmlns:p14="http://schemas.microsoft.com/office/powerpoint/2010/main" val="364156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B9CE5-E005-E4AA-D985-94A902F2D50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9D5C108-0AFD-5006-518C-AE3F67F2B212}"/>
              </a:ext>
            </a:extLst>
          </p:cNvPr>
          <p:cNvSpPr txBox="1"/>
          <p:nvPr/>
        </p:nvSpPr>
        <p:spPr>
          <a:xfrm>
            <a:off x="2184744" y="-203769"/>
            <a:ext cx="7540847" cy="769441"/>
          </a:xfrm>
          <a:prstGeom prst="rect">
            <a:avLst/>
          </a:prstGeom>
          <a:noFill/>
        </p:spPr>
        <p:txBody>
          <a:bodyPr wrap="none" rtlCol="0">
            <a:spAutoFit/>
          </a:bodyPr>
          <a:lstStyle/>
          <a:p>
            <a:pPr algn="ctr"/>
            <a:r>
              <a:rPr lang="en-US" sz="4400" b="1" u="sng" dirty="0"/>
              <a:t>Scoreboard Quiz – 1982 Movies</a:t>
            </a:r>
          </a:p>
        </p:txBody>
      </p:sp>
      <p:sp>
        <p:nvSpPr>
          <p:cNvPr id="6" name="Rectangle 5">
            <a:extLst>
              <a:ext uri="{FF2B5EF4-FFF2-40B4-BE49-F238E27FC236}">
                <a16:creationId xmlns:a16="http://schemas.microsoft.com/office/drawing/2014/main" id="{C93981EF-9610-9B88-2FEA-CF56A9B5E7B6}"/>
              </a:ext>
            </a:extLst>
          </p:cNvPr>
          <p:cNvSpPr/>
          <p:nvPr/>
        </p:nvSpPr>
        <p:spPr>
          <a:xfrm>
            <a:off x="314566" y="2656607"/>
            <a:ext cx="11283885" cy="419678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3D506C0-6527-C244-3BD6-BC485113D7AE}"/>
              </a:ext>
            </a:extLst>
          </p:cNvPr>
          <p:cNvSpPr txBox="1"/>
          <p:nvPr/>
        </p:nvSpPr>
        <p:spPr>
          <a:xfrm>
            <a:off x="314566" y="1887166"/>
            <a:ext cx="481222" cy="769441"/>
          </a:xfrm>
          <a:prstGeom prst="rect">
            <a:avLst/>
          </a:prstGeom>
          <a:noFill/>
        </p:spPr>
        <p:txBody>
          <a:bodyPr wrap="none" rtlCol="0">
            <a:spAutoFit/>
          </a:bodyPr>
          <a:lstStyle/>
          <a:p>
            <a:r>
              <a:rPr lang="en-US" sz="4400" dirty="0">
                <a:solidFill>
                  <a:schemeClr val="bg1"/>
                </a:solidFill>
              </a:rPr>
              <a:t>h</a:t>
            </a:r>
          </a:p>
        </p:txBody>
      </p:sp>
      <p:pic>
        <p:nvPicPr>
          <p:cNvPr id="13" name="Picture 12">
            <a:extLst>
              <a:ext uri="{FF2B5EF4-FFF2-40B4-BE49-F238E27FC236}">
                <a16:creationId xmlns:a16="http://schemas.microsoft.com/office/drawing/2014/main" id="{56032B43-7835-1716-FE81-22C574CE6E82}"/>
              </a:ext>
            </a:extLst>
          </p:cNvPr>
          <p:cNvPicPr>
            <a:picLocks noChangeAspect="1"/>
          </p:cNvPicPr>
          <p:nvPr/>
        </p:nvPicPr>
        <p:blipFill>
          <a:blip r:embed="rId3"/>
          <a:stretch>
            <a:fillRect/>
          </a:stretch>
        </p:blipFill>
        <p:spPr>
          <a:xfrm>
            <a:off x="-489787" y="472360"/>
            <a:ext cx="13379878" cy="2184247"/>
          </a:xfrm>
          <a:prstGeom prst="rect">
            <a:avLst/>
          </a:prstGeom>
        </p:spPr>
      </p:pic>
      <p:sp>
        <p:nvSpPr>
          <p:cNvPr id="5" name="TextBox 4">
            <a:extLst>
              <a:ext uri="{FF2B5EF4-FFF2-40B4-BE49-F238E27FC236}">
                <a16:creationId xmlns:a16="http://schemas.microsoft.com/office/drawing/2014/main" id="{DEA4AF09-A6F7-9FA7-5AE2-84EEA7869835}"/>
              </a:ext>
            </a:extLst>
          </p:cNvPr>
          <p:cNvSpPr txBox="1"/>
          <p:nvPr/>
        </p:nvSpPr>
        <p:spPr>
          <a:xfrm>
            <a:off x="5539563" y="2698447"/>
            <a:ext cx="6058888" cy="3662541"/>
          </a:xfrm>
          <a:prstGeom prst="rect">
            <a:avLst/>
          </a:prstGeom>
          <a:noFill/>
        </p:spPr>
        <p:txBody>
          <a:bodyPr wrap="square" rtlCol="0">
            <a:spAutoFit/>
          </a:bodyPr>
          <a:lstStyle/>
          <a:p>
            <a:r>
              <a:rPr lang="en-US" sz="2400" dirty="0"/>
              <a:t>In this science fiction movie, the alien wanted to “phone home”.</a:t>
            </a:r>
          </a:p>
          <a:p>
            <a:r>
              <a:rPr lang="en-US" sz="4000" b="1" dirty="0">
                <a:solidFill>
                  <a:schemeClr val="accent6">
                    <a:lumMod val="75000"/>
                  </a:schemeClr>
                </a:solidFill>
              </a:rPr>
              <a:t>2001 a Space Odyssey</a:t>
            </a:r>
          </a:p>
          <a:p>
            <a:endParaRPr lang="en-US" sz="3200" dirty="0"/>
          </a:p>
          <a:p>
            <a:r>
              <a:rPr lang="en-US" sz="4000" b="1" dirty="0">
                <a:solidFill>
                  <a:schemeClr val="accent6">
                    <a:lumMod val="75000"/>
                  </a:schemeClr>
                </a:solidFill>
              </a:rPr>
              <a:t>E.T. the Extra-terrestrial</a:t>
            </a:r>
          </a:p>
          <a:p>
            <a:pPr marL="342900" indent="-342900">
              <a:buAutoNum type="alphaUcPeriod"/>
            </a:pPr>
            <a:endParaRPr lang="en-US" sz="3200" dirty="0"/>
          </a:p>
          <a:p>
            <a:r>
              <a:rPr lang="en-US" sz="4000" b="1" dirty="0">
                <a:solidFill>
                  <a:schemeClr val="accent6">
                    <a:lumMod val="75000"/>
                  </a:schemeClr>
                </a:solidFill>
              </a:rPr>
              <a:t>Star Trek – the Movie</a:t>
            </a:r>
          </a:p>
        </p:txBody>
      </p:sp>
      <p:cxnSp>
        <p:nvCxnSpPr>
          <p:cNvPr id="8" name="Straight Arrow Connector 7">
            <a:extLst>
              <a:ext uri="{FF2B5EF4-FFF2-40B4-BE49-F238E27FC236}">
                <a16:creationId xmlns:a16="http://schemas.microsoft.com/office/drawing/2014/main" id="{81A304CA-E688-20DC-6084-DD463E2FCAB8}"/>
              </a:ext>
            </a:extLst>
          </p:cNvPr>
          <p:cNvCxnSpPr>
            <a:cxnSpLocks/>
          </p:cNvCxnSpPr>
          <p:nvPr/>
        </p:nvCxnSpPr>
        <p:spPr>
          <a:xfrm flipH="1">
            <a:off x="10577739" y="4939612"/>
            <a:ext cx="124864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A child looking at a statue of a dinosaur&#10;&#10;Description automatically generated">
            <a:extLst>
              <a:ext uri="{FF2B5EF4-FFF2-40B4-BE49-F238E27FC236}">
                <a16:creationId xmlns:a16="http://schemas.microsoft.com/office/drawing/2014/main" id="{685BF864-F4C6-A07B-1BFB-BE53F3762B33}"/>
              </a:ext>
            </a:extLst>
          </p:cNvPr>
          <p:cNvPicPr>
            <a:picLocks noChangeAspect="1"/>
          </p:cNvPicPr>
          <p:nvPr/>
        </p:nvPicPr>
        <p:blipFill>
          <a:blip r:embed="rId4" cstate="print">
            <a:extLst>
              <a:ext uri="{28A0092B-C50C-407E-A947-70E740481C1C}">
                <a14:useLocalDpi xmlns:a14="http://schemas.microsoft.com/office/drawing/2010/main" val="0"/>
              </a:ext>
            </a:extLst>
          </a:blip>
          <a:srcRect t="4852" r="12302"/>
          <a:stretch/>
        </p:blipFill>
        <p:spPr>
          <a:xfrm>
            <a:off x="404036" y="2752040"/>
            <a:ext cx="4959023" cy="4105959"/>
          </a:xfrm>
          <a:prstGeom prst="rect">
            <a:avLst/>
          </a:prstGeom>
        </p:spPr>
      </p:pic>
    </p:spTree>
    <p:extLst>
      <p:ext uri="{BB962C8B-B14F-4D97-AF65-F5344CB8AC3E}">
        <p14:creationId xmlns:p14="http://schemas.microsoft.com/office/powerpoint/2010/main" val="5512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4C804-4252-9990-8BF3-12E1DEF3F2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7E461C6-44CD-ACAE-C646-4A6E08456F5F}"/>
              </a:ext>
            </a:extLst>
          </p:cNvPr>
          <p:cNvSpPr txBox="1"/>
          <p:nvPr/>
        </p:nvSpPr>
        <p:spPr>
          <a:xfrm>
            <a:off x="2184744" y="-203769"/>
            <a:ext cx="7540847" cy="769441"/>
          </a:xfrm>
          <a:prstGeom prst="rect">
            <a:avLst/>
          </a:prstGeom>
          <a:noFill/>
        </p:spPr>
        <p:txBody>
          <a:bodyPr wrap="none" rtlCol="0">
            <a:spAutoFit/>
          </a:bodyPr>
          <a:lstStyle/>
          <a:p>
            <a:pPr algn="ctr"/>
            <a:r>
              <a:rPr lang="en-US" sz="4400" b="1" u="sng" dirty="0"/>
              <a:t>Scoreboard Quiz – 1982 Movies</a:t>
            </a:r>
          </a:p>
        </p:txBody>
      </p:sp>
      <p:sp>
        <p:nvSpPr>
          <p:cNvPr id="6" name="Rectangle 5">
            <a:extLst>
              <a:ext uri="{FF2B5EF4-FFF2-40B4-BE49-F238E27FC236}">
                <a16:creationId xmlns:a16="http://schemas.microsoft.com/office/drawing/2014/main" id="{74D3BFB3-3023-E720-B53F-83E36EA1D853}"/>
              </a:ext>
            </a:extLst>
          </p:cNvPr>
          <p:cNvSpPr/>
          <p:nvPr/>
        </p:nvSpPr>
        <p:spPr>
          <a:xfrm>
            <a:off x="314566" y="2656607"/>
            <a:ext cx="11283885" cy="419678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6A17E41-781B-57A2-90BD-2173C2E44193}"/>
              </a:ext>
            </a:extLst>
          </p:cNvPr>
          <p:cNvSpPr txBox="1"/>
          <p:nvPr/>
        </p:nvSpPr>
        <p:spPr>
          <a:xfrm>
            <a:off x="314566" y="1887166"/>
            <a:ext cx="481222" cy="769441"/>
          </a:xfrm>
          <a:prstGeom prst="rect">
            <a:avLst/>
          </a:prstGeom>
          <a:noFill/>
        </p:spPr>
        <p:txBody>
          <a:bodyPr wrap="none" rtlCol="0">
            <a:spAutoFit/>
          </a:bodyPr>
          <a:lstStyle/>
          <a:p>
            <a:r>
              <a:rPr lang="en-US" sz="4400" dirty="0">
                <a:solidFill>
                  <a:schemeClr val="bg1"/>
                </a:solidFill>
              </a:rPr>
              <a:t>h</a:t>
            </a:r>
          </a:p>
        </p:txBody>
      </p:sp>
      <p:pic>
        <p:nvPicPr>
          <p:cNvPr id="13" name="Picture 12">
            <a:extLst>
              <a:ext uri="{FF2B5EF4-FFF2-40B4-BE49-F238E27FC236}">
                <a16:creationId xmlns:a16="http://schemas.microsoft.com/office/drawing/2014/main" id="{E261F965-0268-352B-A1BD-3669E60EA881}"/>
              </a:ext>
            </a:extLst>
          </p:cNvPr>
          <p:cNvPicPr>
            <a:picLocks noChangeAspect="1"/>
          </p:cNvPicPr>
          <p:nvPr/>
        </p:nvPicPr>
        <p:blipFill>
          <a:blip r:embed="rId3"/>
          <a:stretch>
            <a:fillRect/>
          </a:stretch>
        </p:blipFill>
        <p:spPr>
          <a:xfrm>
            <a:off x="-383462" y="496218"/>
            <a:ext cx="13379878" cy="2184247"/>
          </a:xfrm>
          <a:prstGeom prst="rect">
            <a:avLst/>
          </a:prstGeom>
        </p:spPr>
      </p:pic>
      <p:sp>
        <p:nvSpPr>
          <p:cNvPr id="5" name="TextBox 4">
            <a:extLst>
              <a:ext uri="{FF2B5EF4-FFF2-40B4-BE49-F238E27FC236}">
                <a16:creationId xmlns:a16="http://schemas.microsoft.com/office/drawing/2014/main" id="{7FEEDD4A-097D-7EC6-7286-EA5573CEC2C8}"/>
              </a:ext>
            </a:extLst>
          </p:cNvPr>
          <p:cNvSpPr txBox="1"/>
          <p:nvPr/>
        </p:nvSpPr>
        <p:spPr>
          <a:xfrm>
            <a:off x="3991552" y="2726061"/>
            <a:ext cx="7278960" cy="3662541"/>
          </a:xfrm>
          <a:prstGeom prst="rect">
            <a:avLst/>
          </a:prstGeom>
          <a:noFill/>
        </p:spPr>
        <p:txBody>
          <a:bodyPr wrap="square" rtlCol="0">
            <a:spAutoFit/>
          </a:bodyPr>
          <a:lstStyle/>
          <a:p>
            <a:r>
              <a:rPr lang="en-US" sz="2400" dirty="0"/>
              <a:t>Ricardo Montalban played the title role in this movie based on the Star Trek TV show: </a:t>
            </a:r>
          </a:p>
          <a:p>
            <a:r>
              <a:rPr lang="en-US" sz="4000" b="1" dirty="0">
                <a:solidFill>
                  <a:schemeClr val="accent6">
                    <a:lumMod val="75000"/>
                  </a:schemeClr>
                </a:solidFill>
              </a:rPr>
              <a:t>Star Trek – the Movie</a:t>
            </a:r>
          </a:p>
          <a:p>
            <a:endParaRPr lang="en-US" sz="3200" dirty="0"/>
          </a:p>
          <a:p>
            <a:r>
              <a:rPr lang="en-US" sz="4000" b="1" dirty="0">
                <a:solidFill>
                  <a:schemeClr val="accent6">
                    <a:lumMod val="75000"/>
                  </a:schemeClr>
                </a:solidFill>
              </a:rPr>
              <a:t>Star Trek II – the Wrath of Khan</a:t>
            </a:r>
          </a:p>
          <a:p>
            <a:pPr marL="342900" indent="-342900">
              <a:buAutoNum type="alphaUcPeriod"/>
            </a:pPr>
            <a:endParaRPr lang="en-US" sz="3200" dirty="0"/>
          </a:p>
          <a:p>
            <a:r>
              <a:rPr lang="en-US" sz="4000" b="1" dirty="0">
                <a:solidFill>
                  <a:schemeClr val="accent6">
                    <a:lumMod val="75000"/>
                  </a:schemeClr>
                </a:solidFill>
              </a:rPr>
              <a:t>Return of the Jedi</a:t>
            </a:r>
          </a:p>
        </p:txBody>
      </p:sp>
      <p:cxnSp>
        <p:nvCxnSpPr>
          <p:cNvPr id="8" name="Straight Arrow Connector 7">
            <a:extLst>
              <a:ext uri="{FF2B5EF4-FFF2-40B4-BE49-F238E27FC236}">
                <a16:creationId xmlns:a16="http://schemas.microsoft.com/office/drawing/2014/main" id="{6C14A5ED-6ED2-B26D-C8CB-EB9C81CB535F}"/>
              </a:ext>
            </a:extLst>
          </p:cNvPr>
          <p:cNvCxnSpPr>
            <a:cxnSpLocks/>
          </p:cNvCxnSpPr>
          <p:nvPr/>
        </p:nvCxnSpPr>
        <p:spPr>
          <a:xfrm flipH="1" flipV="1">
            <a:off x="9505507" y="5209954"/>
            <a:ext cx="1614181" cy="6166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7ECEE0A-9DCB-A7C1-EE8D-50A83F0E5315}"/>
              </a:ext>
            </a:extLst>
          </p:cNvPr>
          <p:cNvSpPr txBox="1"/>
          <p:nvPr/>
        </p:nvSpPr>
        <p:spPr>
          <a:xfrm>
            <a:off x="1063256" y="3306726"/>
            <a:ext cx="184731" cy="646331"/>
          </a:xfrm>
          <a:prstGeom prst="rect">
            <a:avLst/>
          </a:prstGeom>
          <a:noFill/>
        </p:spPr>
        <p:txBody>
          <a:bodyPr wrap="none" rtlCol="0">
            <a:spAutoFit/>
          </a:bodyPr>
          <a:lstStyle/>
          <a:p>
            <a:endParaRPr lang="en-US" dirty="0"/>
          </a:p>
          <a:p>
            <a:endParaRPr lang="en-US" dirty="0"/>
          </a:p>
        </p:txBody>
      </p:sp>
      <p:pic>
        <p:nvPicPr>
          <p:cNvPr id="9" name="Picture 8" descr="A person with his arms crossed&#10;&#10;Description automatically generated">
            <a:extLst>
              <a:ext uri="{FF2B5EF4-FFF2-40B4-BE49-F238E27FC236}">
                <a16:creationId xmlns:a16="http://schemas.microsoft.com/office/drawing/2014/main" id="{B418D90B-F7FA-8759-8A2C-166AEDC488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910" y="2567004"/>
            <a:ext cx="3353667" cy="4979688"/>
          </a:xfrm>
          <a:prstGeom prst="rect">
            <a:avLst/>
          </a:prstGeom>
        </p:spPr>
      </p:pic>
    </p:spTree>
    <p:extLst>
      <p:ext uri="{BB962C8B-B14F-4D97-AF65-F5344CB8AC3E}">
        <p14:creationId xmlns:p14="http://schemas.microsoft.com/office/powerpoint/2010/main" val="212196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1949" y="9638"/>
            <a:ext cx="8677055" cy="1323439"/>
          </a:xfrm>
          <a:prstGeom prst="rect">
            <a:avLst/>
          </a:prstGeom>
          <a:noFill/>
        </p:spPr>
        <p:txBody>
          <a:bodyPr wrap="none" rtlCol="0">
            <a:spAutoFit/>
          </a:bodyPr>
          <a:lstStyle/>
          <a:p>
            <a:r>
              <a:rPr lang="en-US" sz="8000" b="1" dirty="0"/>
              <a:t>1982 Sporting News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00" y="2684431"/>
            <a:ext cx="4465782" cy="446578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4905" y="1924050"/>
            <a:ext cx="2804160" cy="3505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937" y="1171575"/>
            <a:ext cx="2976563" cy="3335604"/>
          </a:xfrm>
          <a:prstGeom prst="rect">
            <a:avLst/>
          </a:prstGeom>
        </p:spPr>
      </p:pic>
    </p:spTree>
    <p:extLst>
      <p:ext uri="{BB962C8B-B14F-4D97-AF65-F5344CB8AC3E}">
        <p14:creationId xmlns:p14="http://schemas.microsoft.com/office/powerpoint/2010/main" val="1249592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7726" y="43314"/>
            <a:ext cx="6314175" cy="1477328"/>
          </a:xfrm>
          <a:prstGeom prst="rect">
            <a:avLst/>
          </a:prstGeom>
          <a:noFill/>
        </p:spPr>
        <p:txBody>
          <a:bodyPr wrap="square" rtlCol="0">
            <a:spAutoFit/>
          </a:bodyPr>
          <a:lstStyle/>
          <a:p>
            <a:pPr algn="ctr"/>
            <a:r>
              <a:rPr lang="en-US" sz="5400" b="1" dirty="0"/>
              <a:t>Super Bowl XVI</a:t>
            </a:r>
          </a:p>
          <a:p>
            <a:endParaRPr lang="en-US" sz="3600" dirty="0"/>
          </a:p>
        </p:txBody>
      </p:sp>
      <p:pic>
        <p:nvPicPr>
          <p:cNvPr id="6" name="Picture 5" descr="A football stadium with people in the background&#10;&#10;Description automatically generated">
            <a:extLst>
              <a:ext uri="{FF2B5EF4-FFF2-40B4-BE49-F238E27FC236}">
                <a16:creationId xmlns:a16="http://schemas.microsoft.com/office/drawing/2014/main" id="{A6FE472C-D1DA-F73F-7840-4BEE4A320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7669"/>
            <a:ext cx="7389628" cy="4156666"/>
          </a:xfrm>
          <a:prstGeom prst="rect">
            <a:avLst/>
          </a:prstGeom>
        </p:spPr>
      </p:pic>
      <p:pic>
        <p:nvPicPr>
          <p:cNvPr id="8" name="Picture 7" descr="A red oval with white letters and a black background&#10;&#10;Description automatically generated">
            <a:extLst>
              <a:ext uri="{FF2B5EF4-FFF2-40B4-BE49-F238E27FC236}">
                <a16:creationId xmlns:a16="http://schemas.microsoft.com/office/drawing/2014/main" id="{15A71BA5-B9C9-A9A4-4B5B-006E5E45A9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2114" y="-10137"/>
            <a:ext cx="3389888" cy="1906812"/>
          </a:xfrm>
          <a:prstGeom prst="rect">
            <a:avLst/>
          </a:prstGeom>
        </p:spPr>
      </p:pic>
      <p:pic>
        <p:nvPicPr>
          <p:cNvPr id="10" name="Picture 9" descr="A logo of a football team&#10;&#10;Description automatically generated">
            <a:extLst>
              <a:ext uri="{FF2B5EF4-FFF2-40B4-BE49-F238E27FC236}">
                <a16:creationId xmlns:a16="http://schemas.microsoft.com/office/drawing/2014/main" id="{F1341A2B-40BC-9A45-EB92-FCFA7AB0B3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7931" y="3995070"/>
            <a:ext cx="2478254" cy="2578530"/>
          </a:xfrm>
          <a:prstGeom prst="rect">
            <a:avLst/>
          </a:prstGeom>
        </p:spPr>
      </p:pic>
      <p:sp>
        <p:nvSpPr>
          <p:cNvPr id="11" name="TextBox 10">
            <a:extLst>
              <a:ext uri="{FF2B5EF4-FFF2-40B4-BE49-F238E27FC236}">
                <a16:creationId xmlns:a16="http://schemas.microsoft.com/office/drawing/2014/main" id="{DA16F8F8-EA2D-3DD8-E615-4B071ECAD3CC}"/>
              </a:ext>
            </a:extLst>
          </p:cNvPr>
          <p:cNvSpPr txBox="1"/>
          <p:nvPr/>
        </p:nvSpPr>
        <p:spPr>
          <a:xfrm>
            <a:off x="0" y="5368136"/>
            <a:ext cx="6912405" cy="1323439"/>
          </a:xfrm>
          <a:prstGeom prst="rect">
            <a:avLst/>
          </a:prstGeom>
          <a:noFill/>
        </p:spPr>
        <p:txBody>
          <a:bodyPr wrap="none" rtlCol="0">
            <a:spAutoFit/>
          </a:bodyPr>
          <a:lstStyle/>
          <a:p>
            <a:pPr algn="ctr"/>
            <a:r>
              <a:rPr lang="en-US" dirty="0"/>
              <a:t>Played on January 24 at the </a:t>
            </a:r>
            <a:r>
              <a:rPr lang="en-US" sz="4000" b="1" dirty="0"/>
              <a:t>Pontiac Silverdome</a:t>
            </a:r>
          </a:p>
          <a:p>
            <a:pPr algn="ctr"/>
            <a:r>
              <a:rPr lang="en-US" sz="4000" b="1" dirty="0"/>
              <a:t> </a:t>
            </a:r>
            <a:r>
              <a:rPr lang="en-US" dirty="0"/>
              <a:t>in suburban Detroit.</a:t>
            </a:r>
          </a:p>
        </p:txBody>
      </p:sp>
      <p:sp>
        <p:nvSpPr>
          <p:cNvPr id="12" name="TextBox 11">
            <a:extLst>
              <a:ext uri="{FF2B5EF4-FFF2-40B4-BE49-F238E27FC236}">
                <a16:creationId xmlns:a16="http://schemas.microsoft.com/office/drawing/2014/main" id="{B008BE53-FBE9-E8A3-CD78-0EE4B2E9509D}"/>
              </a:ext>
            </a:extLst>
          </p:cNvPr>
          <p:cNvSpPr txBox="1"/>
          <p:nvPr/>
        </p:nvSpPr>
        <p:spPr>
          <a:xfrm>
            <a:off x="10282139" y="1994522"/>
            <a:ext cx="809837" cy="2000548"/>
          </a:xfrm>
          <a:prstGeom prst="rect">
            <a:avLst/>
          </a:prstGeom>
          <a:noFill/>
        </p:spPr>
        <p:txBody>
          <a:bodyPr wrap="none" rtlCol="0">
            <a:spAutoFit/>
          </a:bodyPr>
          <a:lstStyle/>
          <a:p>
            <a:r>
              <a:rPr lang="en-US" sz="4800" b="1" dirty="0"/>
              <a:t>26</a:t>
            </a:r>
          </a:p>
          <a:p>
            <a:pPr algn="ctr"/>
            <a:r>
              <a:rPr lang="en-US" sz="2800" dirty="0"/>
              <a:t>to</a:t>
            </a:r>
          </a:p>
          <a:p>
            <a:r>
              <a:rPr lang="en-US" sz="4800" b="1" dirty="0"/>
              <a:t>21</a:t>
            </a:r>
          </a:p>
        </p:txBody>
      </p:sp>
      <p:pic>
        <p:nvPicPr>
          <p:cNvPr id="14" name="Picture 13" descr="A person wearing a helmet on the cover of a magazine&#10;&#10;Description automatically generated">
            <a:extLst>
              <a:ext uri="{FF2B5EF4-FFF2-40B4-BE49-F238E27FC236}">
                <a16:creationId xmlns:a16="http://schemas.microsoft.com/office/drawing/2014/main" id="{3A894F6A-2A79-92C6-FF10-B0276AA2F1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5927" y="818950"/>
            <a:ext cx="3389888" cy="4466177"/>
          </a:xfrm>
          <a:prstGeom prst="rect">
            <a:avLst/>
          </a:prstGeom>
        </p:spPr>
      </p:pic>
    </p:spTree>
    <p:extLst>
      <p:ext uri="{BB962C8B-B14F-4D97-AF65-F5344CB8AC3E}">
        <p14:creationId xmlns:p14="http://schemas.microsoft.com/office/powerpoint/2010/main" val="322837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442F1-B559-9FAE-5A87-7C2FA27B27B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DBCF93-5EF8-7C2A-E3B7-E931083A1355}"/>
              </a:ext>
            </a:extLst>
          </p:cNvPr>
          <p:cNvSpPr txBox="1"/>
          <p:nvPr/>
        </p:nvSpPr>
        <p:spPr>
          <a:xfrm>
            <a:off x="4908699" y="0"/>
            <a:ext cx="7189420" cy="3139321"/>
          </a:xfrm>
          <a:prstGeom prst="rect">
            <a:avLst/>
          </a:prstGeom>
          <a:noFill/>
        </p:spPr>
        <p:txBody>
          <a:bodyPr wrap="square" rtlCol="0">
            <a:spAutoFit/>
          </a:bodyPr>
          <a:lstStyle/>
          <a:p>
            <a:pPr algn="ctr"/>
            <a:r>
              <a:rPr lang="en-US" sz="5400" b="1" dirty="0"/>
              <a:t>Wayne Gretzky </a:t>
            </a:r>
          </a:p>
          <a:p>
            <a:pPr algn="ctr"/>
            <a:r>
              <a:rPr lang="en-US" sz="5400" b="1" dirty="0"/>
              <a:t>sets NHL season </a:t>
            </a:r>
          </a:p>
          <a:p>
            <a:pPr algn="ctr"/>
            <a:r>
              <a:rPr lang="en-US" sz="5400" b="1" dirty="0"/>
              <a:t>scoring record</a:t>
            </a:r>
          </a:p>
          <a:p>
            <a:endParaRPr lang="en-US" sz="3600" dirty="0"/>
          </a:p>
        </p:txBody>
      </p:sp>
      <p:pic>
        <p:nvPicPr>
          <p:cNvPr id="4" name="Picture 3" descr="A person in hockey uniform holding a hockey stick&#10;&#10;Description automatically generated">
            <a:extLst>
              <a:ext uri="{FF2B5EF4-FFF2-40B4-BE49-F238E27FC236}">
                <a16:creationId xmlns:a16="http://schemas.microsoft.com/office/drawing/2014/main" id="{92D173FD-41C8-9F25-1313-78E2A3500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050" y="534753"/>
            <a:ext cx="5495855" cy="5495855"/>
          </a:xfrm>
          <a:prstGeom prst="rect">
            <a:avLst/>
          </a:prstGeom>
        </p:spPr>
      </p:pic>
      <p:sp>
        <p:nvSpPr>
          <p:cNvPr id="5" name="TextBox 4">
            <a:extLst>
              <a:ext uri="{FF2B5EF4-FFF2-40B4-BE49-F238E27FC236}">
                <a16:creationId xmlns:a16="http://schemas.microsoft.com/office/drawing/2014/main" id="{2431D9C2-36CD-D548-79EE-775A282F6F57}"/>
              </a:ext>
            </a:extLst>
          </p:cNvPr>
          <p:cNvSpPr txBox="1"/>
          <p:nvPr/>
        </p:nvSpPr>
        <p:spPr>
          <a:xfrm>
            <a:off x="7325833" y="2636874"/>
            <a:ext cx="2672591" cy="2800767"/>
          </a:xfrm>
          <a:prstGeom prst="rect">
            <a:avLst/>
          </a:prstGeom>
          <a:noFill/>
        </p:spPr>
        <p:txBody>
          <a:bodyPr wrap="none" rtlCol="0">
            <a:spAutoFit/>
          </a:bodyPr>
          <a:lstStyle/>
          <a:p>
            <a:r>
              <a:rPr lang="en-US" dirty="0"/>
              <a:t>     </a:t>
            </a:r>
            <a:r>
              <a:rPr lang="en-US" sz="4400" b="1" dirty="0"/>
              <a:t>92 goals</a:t>
            </a:r>
          </a:p>
          <a:p>
            <a:r>
              <a:rPr lang="en-US" sz="4400" b="1" dirty="0"/>
              <a:t>120 assists</a:t>
            </a:r>
          </a:p>
          <a:p>
            <a:r>
              <a:rPr lang="en-US" sz="4400" b="1" dirty="0"/>
              <a:t>===</a:t>
            </a:r>
          </a:p>
          <a:p>
            <a:r>
              <a:rPr lang="en-US" sz="4400" b="1" dirty="0"/>
              <a:t>212 points</a:t>
            </a:r>
          </a:p>
        </p:txBody>
      </p:sp>
    </p:spTree>
    <p:extLst>
      <p:ext uri="{BB962C8B-B14F-4D97-AF65-F5344CB8AC3E}">
        <p14:creationId xmlns:p14="http://schemas.microsoft.com/office/powerpoint/2010/main" val="4094237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58" y="285010"/>
            <a:ext cx="11230231" cy="5543838"/>
          </a:xfrm>
          <a:prstGeom prst="rect">
            <a:avLst/>
          </a:prstGeom>
        </p:spPr>
      </p:pic>
      <p:sp>
        <p:nvSpPr>
          <p:cNvPr id="4" name="TextBox 3"/>
          <p:cNvSpPr txBox="1"/>
          <p:nvPr/>
        </p:nvSpPr>
        <p:spPr>
          <a:xfrm>
            <a:off x="554182" y="1579417"/>
            <a:ext cx="3657600" cy="923330"/>
          </a:xfrm>
          <a:prstGeom prst="rect">
            <a:avLst/>
          </a:prstGeom>
          <a:solidFill>
            <a:schemeClr val="bg1"/>
          </a:solidFill>
        </p:spPr>
        <p:txBody>
          <a:bodyPr wrap="square" rtlCol="0">
            <a:spAutoFit/>
          </a:bodyPr>
          <a:lstStyle/>
          <a:p>
            <a:endParaRPr lang="en-US" dirty="0"/>
          </a:p>
          <a:p>
            <a:endParaRPr lang="en-US" dirty="0"/>
          </a:p>
          <a:p>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3346661" y="5301262"/>
            <a:ext cx="4845994" cy="126033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319358" y="4821383"/>
            <a:ext cx="2220642" cy="2036618"/>
          </a:xfrm>
          <a:prstGeom prst="rect">
            <a:avLst/>
          </a:prstGeom>
        </p:spPr>
      </p:pic>
    </p:spTree>
    <p:extLst>
      <p:ext uri="{BB962C8B-B14F-4D97-AF65-F5344CB8AC3E}">
        <p14:creationId xmlns:p14="http://schemas.microsoft.com/office/powerpoint/2010/main" val="2192545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5B56-5712-FB5E-E3EF-6CA9964BE08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F67C76F-1136-DEE5-E0B1-CDBABC9FD1DC}"/>
              </a:ext>
            </a:extLst>
          </p:cNvPr>
          <p:cNvSpPr txBox="1"/>
          <p:nvPr/>
        </p:nvSpPr>
        <p:spPr>
          <a:xfrm>
            <a:off x="0" y="414757"/>
            <a:ext cx="5629979" cy="2677656"/>
          </a:xfrm>
          <a:prstGeom prst="rect">
            <a:avLst/>
          </a:prstGeom>
          <a:noFill/>
        </p:spPr>
        <p:txBody>
          <a:bodyPr wrap="square" rtlCol="0">
            <a:spAutoFit/>
          </a:bodyPr>
          <a:lstStyle/>
          <a:p>
            <a:pPr algn="ctr"/>
            <a:r>
              <a:rPr lang="en-US" sz="6600" b="1" dirty="0"/>
              <a:t>Italy Wins</a:t>
            </a:r>
          </a:p>
          <a:p>
            <a:pPr algn="ctr"/>
            <a:r>
              <a:rPr lang="en-US" sz="6600" b="1" dirty="0"/>
              <a:t>World Cup</a:t>
            </a:r>
          </a:p>
          <a:p>
            <a:endParaRPr lang="en-US" sz="3600" dirty="0"/>
          </a:p>
        </p:txBody>
      </p:sp>
      <p:pic>
        <p:nvPicPr>
          <p:cNvPr id="4" name="Picture 3" descr="A football ball with a red yellow and blue flag">
            <a:extLst>
              <a:ext uri="{FF2B5EF4-FFF2-40B4-BE49-F238E27FC236}">
                <a16:creationId xmlns:a16="http://schemas.microsoft.com/office/drawing/2014/main" id="{2A43DBA0-0907-4C9D-7829-BA4507062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825" y="3092413"/>
            <a:ext cx="3490137" cy="3298179"/>
          </a:xfrm>
          <a:prstGeom prst="rect">
            <a:avLst/>
          </a:prstGeom>
        </p:spPr>
      </p:pic>
      <p:sp>
        <p:nvSpPr>
          <p:cNvPr id="5" name="TextBox 4">
            <a:extLst>
              <a:ext uri="{FF2B5EF4-FFF2-40B4-BE49-F238E27FC236}">
                <a16:creationId xmlns:a16="http://schemas.microsoft.com/office/drawing/2014/main" id="{FF0774D6-EBA3-5E7D-945B-236A5172C9CD}"/>
              </a:ext>
            </a:extLst>
          </p:cNvPr>
          <p:cNvSpPr txBox="1"/>
          <p:nvPr/>
        </p:nvSpPr>
        <p:spPr>
          <a:xfrm>
            <a:off x="5396258" y="1328282"/>
            <a:ext cx="6031908" cy="1046440"/>
          </a:xfrm>
          <a:prstGeom prst="rect">
            <a:avLst/>
          </a:prstGeom>
          <a:noFill/>
        </p:spPr>
        <p:txBody>
          <a:bodyPr wrap="none" rtlCol="0">
            <a:spAutoFit/>
          </a:bodyPr>
          <a:lstStyle/>
          <a:p>
            <a:pPr algn="ctr"/>
            <a:r>
              <a:rPr lang="en-US" sz="4400" b="1" dirty="0"/>
              <a:t>Italy 3 – West Germany 1</a:t>
            </a:r>
          </a:p>
          <a:p>
            <a:pPr algn="ctr"/>
            <a:r>
              <a:rPr lang="en-US" b="1" dirty="0"/>
              <a:t>in the Final Game</a:t>
            </a:r>
          </a:p>
        </p:txBody>
      </p:sp>
      <p:pic>
        <p:nvPicPr>
          <p:cNvPr id="7" name="Picture 6" descr="A person in a blue shirt&#10;&#10;Description automatically generated">
            <a:extLst>
              <a:ext uri="{FF2B5EF4-FFF2-40B4-BE49-F238E27FC236}">
                <a16:creationId xmlns:a16="http://schemas.microsoft.com/office/drawing/2014/main" id="{4F49AE11-10DC-ADC0-64E2-CC014A32CA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4957" y="2448495"/>
            <a:ext cx="3191089" cy="4409505"/>
          </a:xfrm>
          <a:prstGeom prst="rect">
            <a:avLst/>
          </a:prstGeom>
        </p:spPr>
      </p:pic>
      <p:sp>
        <p:nvSpPr>
          <p:cNvPr id="8" name="TextBox 7">
            <a:extLst>
              <a:ext uri="{FF2B5EF4-FFF2-40B4-BE49-F238E27FC236}">
                <a16:creationId xmlns:a16="http://schemas.microsoft.com/office/drawing/2014/main" id="{B7924DE7-EBFE-FC7C-8425-2AA51EDFD9AC}"/>
              </a:ext>
            </a:extLst>
          </p:cNvPr>
          <p:cNvSpPr txBox="1"/>
          <p:nvPr/>
        </p:nvSpPr>
        <p:spPr>
          <a:xfrm>
            <a:off x="8992311" y="4741502"/>
            <a:ext cx="2586157" cy="1538883"/>
          </a:xfrm>
          <a:prstGeom prst="rect">
            <a:avLst/>
          </a:prstGeom>
          <a:noFill/>
        </p:spPr>
        <p:txBody>
          <a:bodyPr wrap="none" rtlCol="0">
            <a:spAutoFit/>
          </a:bodyPr>
          <a:lstStyle/>
          <a:p>
            <a:pPr algn="ctr"/>
            <a:r>
              <a:rPr lang="en-US" dirty="0"/>
              <a:t>Italian striker </a:t>
            </a:r>
          </a:p>
          <a:p>
            <a:pPr algn="ctr"/>
            <a:r>
              <a:rPr lang="en-US" sz="4000" b="1" dirty="0"/>
              <a:t>Paolo Rossi</a:t>
            </a:r>
          </a:p>
          <a:p>
            <a:pPr algn="ctr"/>
            <a:r>
              <a:rPr lang="en-US" dirty="0"/>
              <a:t>Scored the most goals (6)</a:t>
            </a:r>
          </a:p>
          <a:p>
            <a:pPr algn="ctr"/>
            <a:r>
              <a:rPr lang="en-US" dirty="0"/>
              <a:t>and was selected as MVP</a:t>
            </a:r>
          </a:p>
        </p:txBody>
      </p:sp>
    </p:spTree>
    <p:extLst>
      <p:ext uri="{BB962C8B-B14F-4D97-AF65-F5344CB8AC3E}">
        <p14:creationId xmlns:p14="http://schemas.microsoft.com/office/powerpoint/2010/main" val="1224150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8756" y="148287"/>
            <a:ext cx="11971176" cy="1861488"/>
          </a:xfrm>
        </p:spPr>
        <p:txBody>
          <a:bodyPr>
            <a:normAutofit/>
          </a:bodyPr>
          <a:lstStyle/>
          <a:p>
            <a:r>
              <a:rPr lang="en-US" sz="6600" b="1" dirty="0"/>
              <a:t>The Year in Baseball:   </a:t>
            </a:r>
            <a:r>
              <a:rPr lang="en-US" sz="8800" b="1" dirty="0"/>
              <a:t>1982</a:t>
            </a:r>
          </a:p>
        </p:txBody>
      </p:sp>
      <p:pic>
        <p:nvPicPr>
          <p:cNvPr id="3" name="Picture 2" descr="https://tse3.mm.bing.net/th?id=OIP.Yaxdg7FddkxXvWehe3Z_iwHaHa&amp;pid=Api&amp;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7338" y="2416809"/>
            <a:ext cx="2879799" cy="287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698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22150" y="6140709"/>
            <a:ext cx="10908792" cy="369332"/>
          </a:xfrm>
          <a:prstGeom prst="rect">
            <a:avLst/>
          </a:prstGeom>
          <a:noFill/>
        </p:spPr>
        <p:txBody>
          <a:bodyPr wrap="square" rtlCol="0">
            <a:spAutoFit/>
          </a:bodyPr>
          <a:lstStyle/>
          <a:p>
            <a:pPr algn="ctr"/>
            <a:r>
              <a:rPr lang="en-US" dirty="0"/>
              <a:t> </a:t>
            </a:r>
          </a:p>
        </p:txBody>
      </p:sp>
      <p:sp>
        <p:nvSpPr>
          <p:cNvPr id="3" name="TextBox 2"/>
          <p:cNvSpPr txBox="1"/>
          <p:nvPr/>
        </p:nvSpPr>
        <p:spPr>
          <a:xfrm>
            <a:off x="174859" y="6186875"/>
            <a:ext cx="4200189" cy="646331"/>
          </a:xfrm>
          <a:prstGeom prst="rect">
            <a:avLst/>
          </a:prstGeom>
          <a:noFill/>
        </p:spPr>
        <p:txBody>
          <a:bodyPr wrap="none" rtlCol="0">
            <a:spAutoFit/>
          </a:bodyPr>
          <a:lstStyle/>
          <a:p>
            <a:r>
              <a:rPr lang="en-US" sz="3600" dirty="0"/>
              <a:t>.281   36 HR   </a:t>
            </a:r>
            <a:r>
              <a:rPr lang="en-US" sz="3600" b="1" dirty="0"/>
              <a:t>109 RBI</a:t>
            </a:r>
          </a:p>
        </p:txBody>
      </p:sp>
      <p:sp>
        <p:nvSpPr>
          <p:cNvPr id="4" name="TextBox 3"/>
          <p:cNvSpPr txBox="1"/>
          <p:nvPr/>
        </p:nvSpPr>
        <p:spPr>
          <a:xfrm>
            <a:off x="7122017" y="6143448"/>
            <a:ext cx="4656216" cy="1077218"/>
          </a:xfrm>
          <a:prstGeom prst="rect">
            <a:avLst/>
          </a:prstGeom>
          <a:solidFill>
            <a:schemeClr val="bg1"/>
          </a:solidFill>
        </p:spPr>
        <p:txBody>
          <a:bodyPr wrap="square" rtlCol="0">
            <a:spAutoFit/>
          </a:bodyPr>
          <a:lstStyle/>
          <a:p>
            <a:pPr algn="ctr"/>
            <a:r>
              <a:rPr lang="en-US" sz="3600" dirty="0"/>
              <a:t>.331    29 HR  </a:t>
            </a:r>
            <a:r>
              <a:rPr lang="en-US" sz="3600" b="1" dirty="0"/>
              <a:t>.578 SLG</a:t>
            </a:r>
          </a:p>
          <a:p>
            <a:pPr algn="ctr"/>
            <a:endParaRPr lang="en-US" sz="2800" b="1" dirty="0"/>
          </a:p>
        </p:txBody>
      </p:sp>
      <p:pic>
        <p:nvPicPr>
          <p:cNvPr id="10" name="Picture 9" descr="A baseball player holding a bat&#10;&#10;Description automatically generated">
            <a:extLst>
              <a:ext uri="{FF2B5EF4-FFF2-40B4-BE49-F238E27FC236}">
                <a16:creationId xmlns:a16="http://schemas.microsoft.com/office/drawing/2014/main" id="{14BB3592-3713-2599-28EE-975DE62E6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227" y="90915"/>
            <a:ext cx="6049795" cy="6049795"/>
          </a:xfrm>
          <a:prstGeom prst="rect">
            <a:avLst/>
          </a:prstGeom>
        </p:spPr>
      </p:pic>
      <p:sp>
        <p:nvSpPr>
          <p:cNvPr id="6" name="TextBox 5"/>
          <p:cNvSpPr txBox="1"/>
          <p:nvPr/>
        </p:nvSpPr>
        <p:spPr>
          <a:xfrm>
            <a:off x="4425891" y="399704"/>
            <a:ext cx="2826671" cy="4247317"/>
          </a:xfrm>
          <a:prstGeom prst="rect">
            <a:avLst/>
          </a:prstGeom>
          <a:noFill/>
        </p:spPr>
        <p:txBody>
          <a:bodyPr wrap="none" rtlCol="0">
            <a:spAutoFit/>
          </a:bodyPr>
          <a:lstStyle/>
          <a:p>
            <a:pPr algn="ctr"/>
            <a:r>
              <a:rPr lang="en-US" sz="5400" b="1" dirty="0"/>
              <a:t>1982</a:t>
            </a:r>
          </a:p>
          <a:p>
            <a:pPr algn="ctr"/>
            <a:endParaRPr lang="en-US" sz="5400" b="1" dirty="0"/>
          </a:p>
          <a:p>
            <a:pPr algn="ctr"/>
            <a:r>
              <a:rPr lang="en-US" sz="5400" b="1" dirty="0"/>
              <a:t>Most</a:t>
            </a:r>
          </a:p>
          <a:p>
            <a:pPr algn="ctr"/>
            <a:r>
              <a:rPr lang="en-US" sz="5400" b="1" dirty="0"/>
              <a:t>Valuable </a:t>
            </a:r>
          </a:p>
          <a:p>
            <a:pPr algn="ctr"/>
            <a:r>
              <a:rPr lang="en-US" sz="5400" b="1" dirty="0"/>
              <a:t>Players</a:t>
            </a:r>
          </a:p>
        </p:txBody>
      </p:sp>
      <p:pic>
        <p:nvPicPr>
          <p:cNvPr id="8" name="Picture 7" descr="A baseball player in a blue helmet">
            <a:extLst>
              <a:ext uri="{FF2B5EF4-FFF2-40B4-BE49-F238E27FC236}">
                <a16:creationId xmlns:a16="http://schemas.microsoft.com/office/drawing/2014/main" id="{A8A3C3C5-7849-7ED3-FD9F-DC7A71311E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87" y="90915"/>
            <a:ext cx="4305904" cy="6049794"/>
          </a:xfrm>
          <a:prstGeom prst="rect">
            <a:avLst/>
          </a:prstGeom>
        </p:spPr>
      </p:pic>
    </p:spTree>
    <p:extLst>
      <p:ext uri="{BB962C8B-B14F-4D97-AF65-F5344CB8AC3E}">
        <p14:creationId xmlns:p14="http://schemas.microsoft.com/office/powerpoint/2010/main" val="462410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549" y="6051469"/>
            <a:ext cx="4147289" cy="646331"/>
          </a:xfrm>
          <a:prstGeom prst="rect">
            <a:avLst/>
          </a:prstGeom>
          <a:noFill/>
        </p:spPr>
        <p:txBody>
          <a:bodyPr wrap="none" rtlCol="0">
            <a:spAutoFit/>
          </a:bodyPr>
          <a:lstStyle/>
          <a:p>
            <a:r>
              <a:rPr lang="en-US" sz="3600" b="1" dirty="0"/>
              <a:t>23</a:t>
            </a:r>
            <a:r>
              <a:rPr lang="en-US" sz="3600" dirty="0"/>
              <a:t>-11,  </a:t>
            </a:r>
            <a:r>
              <a:rPr lang="en-US" sz="3600" b="1" dirty="0"/>
              <a:t>286 K,  295 IP</a:t>
            </a:r>
          </a:p>
        </p:txBody>
      </p:sp>
      <p:sp>
        <p:nvSpPr>
          <p:cNvPr id="10" name="TextBox 9"/>
          <p:cNvSpPr txBox="1"/>
          <p:nvPr/>
        </p:nvSpPr>
        <p:spPr>
          <a:xfrm>
            <a:off x="4120418" y="483366"/>
            <a:ext cx="3548536" cy="3139321"/>
          </a:xfrm>
          <a:prstGeom prst="rect">
            <a:avLst/>
          </a:prstGeom>
          <a:noFill/>
        </p:spPr>
        <p:txBody>
          <a:bodyPr wrap="none" rtlCol="0">
            <a:spAutoFit/>
          </a:bodyPr>
          <a:lstStyle/>
          <a:p>
            <a:pPr algn="ctr"/>
            <a:r>
              <a:rPr lang="en-US" sz="6600" b="1" dirty="0"/>
              <a:t>1982</a:t>
            </a:r>
          </a:p>
          <a:p>
            <a:pPr algn="ctr"/>
            <a:r>
              <a:rPr lang="en-US" sz="6600" b="1" dirty="0"/>
              <a:t>Cy Young </a:t>
            </a:r>
          </a:p>
          <a:p>
            <a:pPr algn="ctr"/>
            <a:r>
              <a:rPr lang="en-US" sz="6600" b="1" dirty="0"/>
              <a:t>Winners</a:t>
            </a:r>
          </a:p>
        </p:txBody>
      </p:sp>
      <p:pic>
        <p:nvPicPr>
          <p:cNvPr id="5" name="Picture 4" descr="A baseball player in a red hat">
            <a:extLst>
              <a:ext uri="{FF2B5EF4-FFF2-40B4-BE49-F238E27FC236}">
                <a16:creationId xmlns:a16="http://schemas.microsoft.com/office/drawing/2014/main" id="{355EC70B-89EE-F566-A8BD-29524CC00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48" y="160199"/>
            <a:ext cx="4148781" cy="5891269"/>
          </a:xfrm>
          <a:prstGeom prst="rect">
            <a:avLst/>
          </a:prstGeom>
        </p:spPr>
      </p:pic>
      <p:pic>
        <p:nvPicPr>
          <p:cNvPr id="8" name="Picture 7" descr="A baseball player on a card">
            <a:extLst>
              <a:ext uri="{FF2B5EF4-FFF2-40B4-BE49-F238E27FC236}">
                <a16:creationId xmlns:a16="http://schemas.microsoft.com/office/drawing/2014/main" id="{133005B3-2304-42AE-6FA8-36320BD6A4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1263" y="-154080"/>
            <a:ext cx="4868717" cy="6423110"/>
          </a:xfrm>
          <a:prstGeom prst="rect">
            <a:avLst/>
          </a:prstGeom>
        </p:spPr>
      </p:pic>
      <p:sp>
        <p:nvSpPr>
          <p:cNvPr id="9" name="TextBox 8">
            <a:extLst>
              <a:ext uri="{FF2B5EF4-FFF2-40B4-BE49-F238E27FC236}">
                <a16:creationId xmlns:a16="http://schemas.microsoft.com/office/drawing/2014/main" id="{4E7789A3-C6BC-BE47-0DF3-D960FC6BEC6B}"/>
              </a:ext>
            </a:extLst>
          </p:cNvPr>
          <p:cNvSpPr txBox="1"/>
          <p:nvPr/>
        </p:nvSpPr>
        <p:spPr>
          <a:xfrm>
            <a:off x="7668954" y="6125761"/>
            <a:ext cx="4508157" cy="646331"/>
          </a:xfrm>
          <a:prstGeom prst="rect">
            <a:avLst/>
          </a:prstGeom>
          <a:noFill/>
        </p:spPr>
        <p:txBody>
          <a:bodyPr wrap="none" rtlCol="0">
            <a:spAutoFit/>
          </a:bodyPr>
          <a:lstStyle/>
          <a:p>
            <a:r>
              <a:rPr lang="en-US" sz="3600" dirty="0"/>
              <a:t>18-6,  3.34 ERA,  223 IP</a:t>
            </a:r>
          </a:p>
        </p:txBody>
      </p:sp>
    </p:spTree>
    <p:extLst>
      <p:ext uri="{BB962C8B-B14F-4D97-AF65-F5344CB8AC3E}">
        <p14:creationId xmlns:p14="http://schemas.microsoft.com/office/powerpoint/2010/main" val="2805252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247" y="2074679"/>
            <a:ext cx="5801749" cy="882770"/>
          </a:xfrm>
        </p:spPr>
        <p:txBody>
          <a:bodyPr>
            <a:noAutofit/>
          </a:bodyPr>
          <a:lstStyle/>
          <a:p>
            <a:pPr algn="ctr"/>
            <a:r>
              <a:rPr lang="en-US" sz="6600" b="1" dirty="0"/>
              <a:t>1982 </a:t>
            </a:r>
            <a:br>
              <a:rPr lang="en-US" sz="6600" b="1" dirty="0"/>
            </a:br>
            <a:r>
              <a:rPr lang="en-US" sz="6600" b="1" dirty="0"/>
              <a:t>Rookies</a:t>
            </a:r>
            <a:br>
              <a:rPr lang="en-US" sz="6600" b="1" dirty="0"/>
            </a:br>
            <a:r>
              <a:rPr lang="en-US" sz="6600" b="1" dirty="0"/>
              <a:t>of the</a:t>
            </a:r>
            <a:br>
              <a:rPr lang="en-US" sz="6600" b="1" dirty="0"/>
            </a:br>
            <a:r>
              <a:rPr lang="en-US" sz="6600" b="1" dirty="0"/>
              <a:t>Year</a:t>
            </a:r>
          </a:p>
        </p:txBody>
      </p:sp>
      <p:sp>
        <p:nvSpPr>
          <p:cNvPr id="12" name="TextBox 11"/>
          <p:cNvSpPr txBox="1"/>
          <p:nvPr/>
        </p:nvSpPr>
        <p:spPr>
          <a:xfrm>
            <a:off x="7520472" y="6140709"/>
            <a:ext cx="3910469" cy="369332"/>
          </a:xfrm>
          <a:prstGeom prst="rect">
            <a:avLst/>
          </a:prstGeom>
          <a:noFill/>
        </p:spPr>
        <p:txBody>
          <a:bodyPr wrap="square" rtlCol="0">
            <a:spAutoFit/>
          </a:bodyPr>
          <a:lstStyle/>
          <a:p>
            <a:pPr algn="ctr"/>
            <a:r>
              <a:rPr lang="en-US" dirty="0"/>
              <a:t> </a:t>
            </a:r>
          </a:p>
        </p:txBody>
      </p:sp>
      <p:sp>
        <p:nvSpPr>
          <p:cNvPr id="4" name="TextBox 3"/>
          <p:cNvSpPr txBox="1"/>
          <p:nvPr/>
        </p:nvSpPr>
        <p:spPr>
          <a:xfrm>
            <a:off x="8349584" y="6195197"/>
            <a:ext cx="2436886" cy="646331"/>
          </a:xfrm>
          <a:prstGeom prst="rect">
            <a:avLst/>
          </a:prstGeom>
          <a:noFill/>
        </p:spPr>
        <p:txBody>
          <a:bodyPr wrap="none" rtlCol="0">
            <a:spAutoFit/>
          </a:bodyPr>
          <a:lstStyle/>
          <a:p>
            <a:pPr algn="ctr"/>
            <a:r>
              <a:rPr lang="en-US" sz="3600" dirty="0"/>
              <a:t>.264 , 28 HR</a:t>
            </a:r>
            <a:endParaRPr lang="en-US" sz="3600" b="1" dirty="0"/>
          </a:p>
        </p:txBody>
      </p:sp>
      <p:sp>
        <p:nvSpPr>
          <p:cNvPr id="3" name="TextBox 2"/>
          <p:cNvSpPr txBox="1"/>
          <p:nvPr/>
        </p:nvSpPr>
        <p:spPr>
          <a:xfrm>
            <a:off x="670028" y="6002209"/>
            <a:ext cx="2593980" cy="646331"/>
          </a:xfrm>
          <a:prstGeom prst="rect">
            <a:avLst/>
          </a:prstGeom>
          <a:noFill/>
        </p:spPr>
        <p:txBody>
          <a:bodyPr wrap="none" rtlCol="0">
            <a:spAutoFit/>
          </a:bodyPr>
          <a:lstStyle/>
          <a:p>
            <a:r>
              <a:rPr lang="en-US" sz="3600" dirty="0"/>
              <a:t>  .282 , 49 SB</a:t>
            </a:r>
          </a:p>
        </p:txBody>
      </p:sp>
      <p:pic>
        <p:nvPicPr>
          <p:cNvPr id="8" name="Picture 7" descr="A baseball player smiling for the camera&#10;&#10;Description automatically generated">
            <a:extLst>
              <a:ext uri="{FF2B5EF4-FFF2-40B4-BE49-F238E27FC236}">
                <a16:creationId xmlns:a16="http://schemas.microsoft.com/office/drawing/2014/main" id="{1E14E370-09AE-8CDF-2446-641D31F60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375" y="39997"/>
            <a:ext cx="4052016" cy="5834903"/>
          </a:xfrm>
          <a:prstGeom prst="rect">
            <a:avLst/>
          </a:prstGeom>
        </p:spPr>
      </p:pic>
      <p:pic>
        <p:nvPicPr>
          <p:cNvPr id="10" name="Picture 9" descr="A baseball player holding a bat">
            <a:extLst>
              <a:ext uri="{FF2B5EF4-FFF2-40B4-BE49-F238E27FC236}">
                <a16:creationId xmlns:a16="http://schemas.microsoft.com/office/drawing/2014/main" id="{31F757A5-70A0-70C2-C511-3EE7097E7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159" y="100778"/>
            <a:ext cx="4277737" cy="6031609"/>
          </a:xfrm>
          <a:prstGeom prst="rect">
            <a:avLst/>
          </a:prstGeom>
        </p:spPr>
      </p:pic>
    </p:spTree>
    <p:extLst>
      <p:ext uri="{BB962C8B-B14F-4D97-AF65-F5344CB8AC3E}">
        <p14:creationId xmlns:p14="http://schemas.microsoft.com/office/powerpoint/2010/main" val="2989818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98" y="5081954"/>
            <a:ext cx="10515600" cy="1026238"/>
          </a:xfrm>
        </p:spPr>
        <p:txBody>
          <a:bodyPr/>
          <a:lstStyle/>
          <a:p>
            <a:pPr algn="ctr"/>
            <a:r>
              <a:rPr lang="en-US" dirty="0"/>
              <a:t>7</a:t>
            </a:r>
            <a:r>
              <a:rPr lang="en-US" baseline="30000" dirty="0"/>
              <a:t>th</a:t>
            </a:r>
            <a:r>
              <a:rPr lang="en-US" dirty="0"/>
              <a:t> Inning Stretch</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9" y="539496"/>
            <a:ext cx="11473839" cy="4187952"/>
          </a:xfrm>
          <a:prstGeom prst="rect">
            <a:avLst/>
          </a:prstGeom>
        </p:spPr>
      </p:pic>
      <p:sp>
        <p:nvSpPr>
          <p:cNvPr id="11" name="Rectangle 10"/>
          <p:cNvSpPr/>
          <p:nvPr/>
        </p:nvSpPr>
        <p:spPr>
          <a:xfrm>
            <a:off x="5405628" y="809434"/>
            <a:ext cx="548640" cy="918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64664" y="809434"/>
            <a:ext cx="548640" cy="918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272272" y="809434"/>
            <a:ext cx="548640" cy="918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559832" y="790280"/>
            <a:ext cx="1166080" cy="1038519"/>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492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686" y="79671"/>
            <a:ext cx="6237961" cy="2276856"/>
          </a:xfrm>
          <a:prstGeom prst="rect">
            <a:avLst/>
          </a:prstGeom>
        </p:spPr>
      </p:pic>
      <p:sp>
        <p:nvSpPr>
          <p:cNvPr id="11" name="Rectangle 10"/>
          <p:cNvSpPr/>
          <p:nvPr/>
        </p:nvSpPr>
        <p:spPr>
          <a:xfrm>
            <a:off x="6190466" y="173737"/>
            <a:ext cx="5486400" cy="6126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190466" y="3831336"/>
            <a:ext cx="5422138" cy="1005459"/>
          </a:xfrm>
        </p:spPr>
        <p:txBody>
          <a:bodyPr>
            <a:normAutofit fontScale="90000"/>
          </a:bodyPr>
          <a:lstStyle/>
          <a:p>
            <a:pPr algn="ctr"/>
            <a:r>
              <a:rPr lang="en-US" dirty="0"/>
              <a:t>“Take Me Out to the Ballgame”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73764"/>
            <a:ext cx="6291072" cy="4711668"/>
          </a:xfrm>
          <a:prstGeom prst="rect">
            <a:avLst/>
          </a:prstGeom>
        </p:spPr>
      </p:pic>
    </p:spTree>
    <p:extLst>
      <p:ext uri="{BB962C8B-B14F-4D97-AF65-F5344CB8AC3E}">
        <p14:creationId xmlns:p14="http://schemas.microsoft.com/office/powerpoint/2010/main" val="844201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3027" y="5239512"/>
            <a:ext cx="10222738" cy="1005459"/>
          </a:xfrm>
        </p:spPr>
        <p:txBody>
          <a:bodyPr>
            <a:normAutofit/>
          </a:bodyPr>
          <a:lstStyle/>
          <a:p>
            <a:pPr algn="ctr"/>
            <a:r>
              <a:rPr lang="en-US" dirty="0"/>
              <a:t>“Deep in the Heart of Texas</a:t>
            </a:r>
          </a:p>
        </p:txBody>
      </p:sp>
      <p:sp>
        <p:nvSpPr>
          <p:cNvPr id="4" name="TextBox 3"/>
          <p:cNvSpPr txBox="1"/>
          <p:nvPr/>
        </p:nvSpPr>
        <p:spPr>
          <a:xfrm>
            <a:off x="3186211" y="6108192"/>
            <a:ext cx="4847417" cy="923330"/>
          </a:xfrm>
          <a:prstGeom prst="rect">
            <a:avLst/>
          </a:prstGeom>
          <a:noFill/>
        </p:spPr>
        <p:txBody>
          <a:bodyPr wrap="none" rtlCol="0">
            <a:spAutoFit/>
          </a:bodyPr>
          <a:lstStyle/>
          <a:p>
            <a:endParaRPr lang="en-US" dirty="0"/>
          </a:p>
          <a:p>
            <a:r>
              <a:rPr lang="en-US" dirty="0">
                <a:hlinkClick r:id="rId3"/>
              </a:rPr>
              <a:t>https://www.youtube.com/watch?v=rcrK0U7RDIk</a:t>
            </a:r>
            <a:endParaRPr lang="en-US" dirty="0"/>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528" y="0"/>
            <a:ext cx="7936519" cy="5291013"/>
          </a:xfrm>
          <a:prstGeom prst="rect">
            <a:avLst/>
          </a:prstGeom>
        </p:spPr>
      </p:pic>
    </p:spTree>
    <p:extLst>
      <p:ext uri="{BB962C8B-B14F-4D97-AF65-F5344CB8AC3E}">
        <p14:creationId xmlns:p14="http://schemas.microsoft.com/office/powerpoint/2010/main" val="1858227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3027" y="5239512"/>
            <a:ext cx="10222738" cy="1005459"/>
          </a:xfrm>
        </p:spPr>
        <p:txBody>
          <a:bodyPr>
            <a:normAutofit/>
          </a:bodyPr>
          <a:lstStyle/>
          <a:p>
            <a:pPr algn="ctr"/>
            <a:r>
              <a:rPr lang="en-US" dirty="0"/>
              <a:t>“Do the Hokey Pokey”</a:t>
            </a:r>
          </a:p>
        </p:txBody>
      </p:sp>
      <p:sp>
        <p:nvSpPr>
          <p:cNvPr id="4" name="TextBox 3"/>
          <p:cNvSpPr txBox="1"/>
          <p:nvPr/>
        </p:nvSpPr>
        <p:spPr>
          <a:xfrm>
            <a:off x="2994523" y="6052208"/>
            <a:ext cx="4919745" cy="923330"/>
          </a:xfrm>
          <a:prstGeom prst="rect">
            <a:avLst/>
          </a:prstGeom>
          <a:noFill/>
        </p:spPr>
        <p:txBody>
          <a:bodyPr wrap="none" rtlCol="0">
            <a:spAutoFit/>
          </a:bodyPr>
          <a:lstStyle/>
          <a:p>
            <a:endParaRPr lang="en-US" dirty="0"/>
          </a:p>
          <a:p>
            <a:r>
              <a:rPr lang="en-US" dirty="0">
                <a:hlinkClick r:id="rId3"/>
              </a:rPr>
              <a:t>https://www.youtube.com/watch?v=vpharBeg9XA</a:t>
            </a:r>
            <a:endParaRPr lang="en-US" dirty="0"/>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528" y="0"/>
            <a:ext cx="7936519" cy="5291013"/>
          </a:xfrm>
          <a:prstGeom prst="rect">
            <a:avLst/>
          </a:prstGeom>
        </p:spPr>
      </p:pic>
    </p:spTree>
    <p:extLst>
      <p:ext uri="{BB962C8B-B14F-4D97-AF65-F5344CB8AC3E}">
        <p14:creationId xmlns:p14="http://schemas.microsoft.com/office/powerpoint/2010/main" val="1534384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69A1-AB78-52F1-892D-3BB00F8CB2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08F8D6-04F5-07FD-5FF0-554D98E9D82E}"/>
              </a:ext>
            </a:extLst>
          </p:cNvPr>
          <p:cNvSpPr>
            <a:spLocks noGrp="1"/>
          </p:cNvSpPr>
          <p:nvPr>
            <p:ph type="title"/>
          </p:nvPr>
        </p:nvSpPr>
        <p:spPr>
          <a:xfrm>
            <a:off x="502516" y="5301930"/>
            <a:ext cx="10222738" cy="1005459"/>
          </a:xfrm>
        </p:spPr>
        <p:txBody>
          <a:bodyPr>
            <a:normAutofit fontScale="90000"/>
          </a:bodyPr>
          <a:lstStyle/>
          <a:p>
            <a:pPr algn="ctr"/>
            <a:r>
              <a:rPr lang="en-US" dirty="0"/>
              <a:t>“El </a:t>
            </a:r>
            <a:r>
              <a:rPr lang="en-US" dirty="0" err="1"/>
              <a:t>baile</a:t>
            </a:r>
            <a:r>
              <a:rPr lang="en-US" dirty="0"/>
              <a:t> del sombrero </a:t>
            </a:r>
            <a:r>
              <a:rPr lang="en-US" dirty="0" err="1"/>
              <a:t>mexicano</a:t>
            </a:r>
            <a:r>
              <a:rPr lang="en-US" dirty="0"/>
              <a:t>”</a:t>
            </a:r>
          </a:p>
        </p:txBody>
      </p:sp>
      <p:sp>
        <p:nvSpPr>
          <p:cNvPr id="4" name="TextBox 3">
            <a:extLst>
              <a:ext uri="{FF2B5EF4-FFF2-40B4-BE49-F238E27FC236}">
                <a16:creationId xmlns:a16="http://schemas.microsoft.com/office/drawing/2014/main" id="{07CD89B8-ED8C-FC8E-0507-D3F9227469EC}"/>
              </a:ext>
            </a:extLst>
          </p:cNvPr>
          <p:cNvSpPr txBox="1"/>
          <p:nvPr/>
        </p:nvSpPr>
        <p:spPr>
          <a:xfrm>
            <a:off x="2994523" y="6052208"/>
            <a:ext cx="5018361" cy="923330"/>
          </a:xfrm>
          <a:prstGeom prst="rect">
            <a:avLst/>
          </a:prstGeom>
          <a:noFill/>
        </p:spPr>
        <p:txBody>
          <a:bodyPr wrap="none" rtlCol="0">
            <a:spAutoFit/>
          </a:bodyPr>
          <a:lstStyle/>
          <a:p>
            <a:endParaRPr lang="en-US" dirty="0"/>
          </a:p>
          <a:p>
            <a:r>
              <a:rPr lang="en-US" dirty="0">
                <a:hlinkClick r:id="rId3"/>
              </a:rPr>
              <a:t>https://www.youtube.com/watch?v=XgRMRfQgslM</a:t>
            </a:r>
            <a:endParaRPr lang="en-US" dirty="0"/>
          </a:p>
          <a:p>
            <a:endParaRPr lang="en-US" dirty="0"/>
          </a:p>
        </p:txBody>
      </p:sp>
      <p:pic>
        <p:nvPicPr>
          <p:cNvPr id="6" name="Picture 5" descr="A baseball stadium with a diamond and green grass field&#10;&#10;Description automatically generated">
            <a:extLst>
              <a:ext uri="{FF2B5EF4-FFF2-40B4-BE49-F238E27FC236}">
                <a16:creationId xmlns:a16="http://schemas.microsoft.com/office/drawing/2014/main" id="{4AD75C6B-D2AA-87AF-A28E-04859632D3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59"/>
            <a:ext cx="8859619" cy="4983535"/>
          </a:xfrm>
          <a:prstGeom prst="rect">
            <a:avLst/>
          </a:prstGeom>
        </p:spPr>
      </p:pic>
      <p:sp>
        <p:nvSpPr>
          <p:cNvPr id="7" name="TextBox 6">
            <a:extLst>
              <a:ext uri="{FF2B5EF4-FFF2-40B4-BE49-F238E27FC236}">
                <a16:creationId xmlns:a16="http://schemas.microsoft.com/office/drawing/2014/main" id="{DAE1F6B5-C10A-2950-978B-B735285C24E3}"/>
              </a:ext>
            </a:extLst>
          </p:cNvPr>
          <p:cNvSpPr txBox="1"/>
          <p:nvPr/>
        </p:nvSpPr>
        <p:spPr>
          <a:xfrm>
            <a:off x="8859619" y="550611"/>
            <a:ext cx="3502883" cy="3785652"/>
          </a:xfrm>
          <a:prstGeom prst="rect">
            <a:avLst/>
          </a:prstGeom>
          <a:noFill/>
        </p:spPr>
        <p:txBody>
          <a:bodyPr wrap="none" rtlCol="0">
            <a:spAutoFit/>
          </a:bodyPr>
          <a:lstStyle/>
          <a:p>
            <a:pPr algn="ctr"/>
            <a:r>
              <a:rPr lang="en-US" sz="2400" dirty="0"/>
              <a:t>The 2025 Caribbean Series</a:t>
            </a:r>
          </a:p>
          <a:p>
            <a:pPr algn="ctr"/>
            <a:r>
              <a:rPr lang="en-US" sz="2400" dirty="0"/>
              <a:t>will be held in:</a:t>
            </a:r>
          </a:p>
          <a:p>
            <a:pPr algn="ctr"/>
            <a:endParaRPr lang="en-US" sz="2400" dirty="0"/>
          </a:p>
          <a:p>
            <a:pPr algn="ctr"/>
            <a:r>
              <a:rPr lang="en-US" sz="2400" b="1" dirty="0"/>
              <a:t>Mexicali, Baja California, </a:t>
            </a:r>
          </a:p>
          <a:p>
            <a:pPr algn="ctr"/>
            <a:r>
              <a:rPr lang="en-US" sz="2400" b="1" dirty="0"/>
              <a:t>Mexico</a:t>
            </a:r>
          </a:p>
          <a:p>
            <a:pPr algn="ctr"/>
            <a:endParaRPr lang="en-US" sz="2400" dirty="0"/>
          </a:p>
          <a:p>
            <a:pPr algn="ctr"/>
            <a:r>
              <a:rPr lang="en-US" sz="2400" dirty="0"/>
              <a:t>at the stadium</a:t>
            </a:r>
          </a:p>
          <a:p>
            <a:pPr algn="ctr"/>
            <a:r>
              <a:rPr lang="en-US" sz="2400" b="1" i="1" dirty="0"/>
              <a:t>“El Nido de </a:t>
            </a:r>
            <a:r>
              <a:rPr lang="en-US" sz="2400" b="1" i="1" dirty="0" err="1"/>
              <a:t>los</a:t>
            </a:r>
            <a:r>
              <a:rPr lang="en-US" sz="2400" b="1" i="1" dirty="0"/>
              <a:t> Aguilas”</a:t>
            </a:r>
          </a:p>
          <a:p>
            <a:pPr algn="ctr"/>
            <a:endParaRPr lang="en-US" sz="2400" dirty="0"/>
          </a:p>
          <a:p>
            <a:pPr algn="ctr"/>
            <a:r>
              <a:rPr lang="en-US" sz="2400" dirty="0"/>
              <a:t> the Eagles’ Nest</a:t>
            </a:r>
          </a:p>
        </p:txBody>
      </p:sp>
    </p:spTree>
    <p:extLst>
      <p:ext uri="{BB962C8B-B14F-4D97-AF65-F5344CB8AC3E}">
        <p14:creationId xmlns:p14="http://schemas.microsoft.com/office/powerpoint/2010/main" val="588657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4182" y="1579417"/>
            <a:ext cx="36576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3" name="TextBox 2"/>
          <p:cNvSpPr txBox="1"/>
          <p:nvPr/>
        </p:nvSpPr>
        <p:spPr>
          <a:xfrm>
            <a:off x="4487098" y="280737"/>
            <a:ext cx="3217804" cy="1015663"/>
          </a:xfrm>
          <a:prstGeom prst="rect">
            <a:avLst/>
          </a:prstGeom>
          <a:noFill/>
        </p:spPr>
        <p:txBody>
          <a:bodyPr wrap="none" rtlCol="0">
            <a:spAutoFit/>
          </a:bodyPr>
          <a:lstStyle/>
          <a:p>
            <a:r>
              <a:rPr lang="en-US" sz="6000" b="1" dirty="0"/>
              <a:t>Football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301" y="1356673"/>
            <a:ext cx="6971489" cy="448368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40" y="1849108"/>
            <a:ext cx="3386776" cy="338677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8609" y="1356673"/>
            <a:ext cx="4204927" cy="4204927"/>
          </a:xfrm>
          <a:prstGeom prst="rect">
            <a:avLst/>
          </a:prstGeom>
        </p:spPr>
      </p:pic>
    </p:spTree>
    <p:extLst>
      <p:ext uri="{BB962C8B-B14F-4D97-AF65-F5344CB8AC3E}">
        <p14:creationId xmlns:p14="http://schemas.microsoft.com/office/powerpoint/2010/main" val="180341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96" y="0"/>
            <a:ext cx="10515600" cy="886408"/>
          </a:xfrm>
        </p:spPr>
        <p:txBody>
          <a:bodyPr>
            <a:normAutofit fontScale="90000"/>
          </a:bodyPr>
          <a:lstStyle/>
          <a:p>
            <a:pPr algn="ctr"/>
            <a:r>
              <a:rPr lang="en-US" sz="6000" b="1" dirty="0"/>
              <a:t>1982 League Championships</a:t>
            </a:r>
          </a:p>
        </p:txBody>
      </p:sp>
      <p:sp>
        <p:nvSpPr>
          <p:cNvPr id="11" name="TextBox 10"/>
          <p:cNvSpPr txBox="1"/>
          <p:nvPr/>
        </p:nvSpPr>
        <p:spPr>
          <a:xfrm>
            <a:off x="10478278" y="1492898"/>
            <a:ext cx="184731" cy="369332"/>
          </a:xfrm>
          <a:prstGeom prst="rect">
            <a:avLst/>
          </a:prstGeom>
          <a:noFill/>
        </p:spPr>
        <p:txBody>
          <a:bodyPr wrap="none" rtlCol="0">
            <a:spAutoFit/>
          </a:bodyPr>
          <a:lstStyle/>
          <a:p>
            <a:endParaRPr lang="en-US"/>
          </a:p>
        </p:txBody>
      </p:sp>
      <p:sp>
        <p:nvSpPr>
          <p:cNvPr id="5" name="TextBox 4"/>
          <p:cNvSpPr txBox="1"/>
          <p:nvPr/>
        </p:nvSpPr>
        <p:spPr>
          <a:xfrm>
            <a:off x="3723981" y="1039731"/>
            <a:ext cx="3613553" cy="646331"/>
          </a:xfrm>
          <a:prstGeom prst="rect">
            <a:avLst/>
          </a:prstGeom>
          <a:noFill/>
        </p:spPr>
        <p:txBody>
          <a:bodyPr wrap="none" rtlCol="0">
            <a:spAutoFit/>
          </a:bodyPr>
          <a:lstStyle/>
          <a:p>
            <a:r>
              <a:rPr lang="en-US" sz="3600" dirty="0"/>
              <a:t>Best 3-of-5 format</a:t>
            </a:r>
          </a:p>
        </p:txBody>
      </p:sp>
      <p:sp>
        <p:nvSpPr>
          <p:cNvPr id="3" name="TextBox 2"/>
          <p:cNvSpPr txBox="1"/>
          <p:nvPr/>
        </p:nvSpPr>
        <p:spPr>
          <a:xfrm>
            <a:off x="3974595" y="2390441"/>
            <a:ext cx="3651128" cy="1200329"/>
          </a:xfrm>
          <a:prstGeom prst="rect">
            <a:avLst/>
          </a:prstGeom>
          <a:noFill/>
        </p:spPr>
        <p:txBody>
          <a:bodyPr wrap="none" rtlCol="0">
            <a:spAutoFit/>
          </a:bodyPr>
          <a:lstStyle/>
          <a:p>
            <a:pPr algn="ctr"/>
            <a:r>
              <a:rPr lang="en-US" sz="3600" b="1" dirty="0"/>
              <a:t>St. Louis Cardinals</a:t>
            </a:r>
          </a:p>
          <a:p>
            <a:pPr algn="ctr"/>
            <a:r>
              <a:rPr lang="en-US" sz="3600" b="1" dirty="0"/>
              <a:t> won 3-0</a:t>
            </a:r>
          </a:p>
        </p:txBody>
      </p:sp>
      <p:sp>
        <p:nvSpPr>
          <p:cNvPr id="6" name="TextBox 5"/>
          <p:cNvSpPr txBox="1"/>
          <p:nvPr/>
        </p:nvSpPr>
        <p:spPr>
          <a:xfrm>
            <a:off x="4057881" y="4713214"/>
            <a:ext cx="3971985" cy="1200329"/>
          </a:xfrm>
          <a:prstGeom prst="rect">
            <a:avLst/>
          </a:prstGeom>
          <a:noFill/>
        </p:spPr>
        <p:txBody>
          <a:bodyPr wrap="none" rtlCol="0">
            <a:spAutoFit/>
          </a:bodyPr>
          <a:lstStyle/>
          <a:p>
            <a:pPr algn="ctr"/>
            <a:r>
              <a:rPr lang="en-US" sz="3600" b="1" dirty="0"/>
              <a:t>Milwaukee Brewers</a:t>
            </a:r>
          </a:p>
          <a:p>
            <a:pPr algn="ctr"/>
            <a:r>
              <a:rPr lang="en-US" sz="3600" b="1" dirty="0"/>
              <a:t>Won 3-2</a:t>
            </a:r>
          </a:p>
        </p:txBody>
      </p:sp>
      <p:pic>
        <p:nvPicPr>
          <p:cNvPr id="14" name="Picture 13" descr="A logo of a baseball team">
            <a:extLst>
              <a:ext uri="{FF2B5EF4-FFF2-40B4-BE49-F238E27FC236}">
                <a16:creationId xmlns:a16="http://schemas.microsoft.com/office/drawing/2014/main" id="{7E1262C6-3F2F-09B2-830E-E9179D264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0750" y="1091541"/>
            <a:ext cx="3501159" cy="2747745"/>
          </a:xfrm>
          <a:prstGeom prst="rect">
            <a:avLst/>
          </a:prstGeom>
        </p:spPr>
      </p:pic>
      <p:pic>
        <p:nvPicPr>
          <p:cNvPr id="16" name="Picture 15" descr="A blue and gold logo">
            <a:extLst>
              <a:ext uri="{FF2B5EF4-FFF2-40B4-BE49-F238E27FC236}">
                <a16:creationId xmlns:a16="http://schemas.microsoft.com/office/drawing/2014/main" id="{8C614359-A778-DD3A-9EA9-2054847267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29" y="3429000"/>
            <a:ext cx="3744868" cy="3744868"/>
          </a:xfrm>
          <a:prstGeom prst="rect">
            <a:avLst/>
          </a:prstGeom>
        </p:spPr>
      </p:pic>
      <p:pic>
        <p:nvPicPr>
          <p:cNvPr id="7" name="Picture 6" descr="A red bird sitting on a yellow bat">
            <a:extLst>
              <a:ext uri="{FF2B5EF4-FFF2-40B4-BE49-F238E27FC236}">
                <a16:creationId xmlns:a16="http://schemas.microsoft.com/office/drawing/2014/main" id="{342A8C13-687C-526A-48FC-5EDC617457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972" y="880891"/>
            <a:ext cx="3019100" cy="3019100"/>
          </a:xfrm>
          <a:prstGeom prst="rect">
            <a:avLst/>
          </a:prstGeom>
        </p:spPr>
      </p:pic>
      <p:pic>
        <p:nvPicPr>
          <p:cNvPr id="18" name="Picture 17" descr="A baseball logo with a white background">
            <a:extLst>
              <a:ext uri="{FF2B5EF4-FFF2-40B4-BE49-F238E27FC236}">
                <a16:creationId xmlns:a16="http://schemas.microsoft.com/office/drawing/2014/main" id="{1B79C7CB-9183-19CA-3ED4-E858D56E79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6825" y="3956752"/>
            <a:ext cx="2922431" cy="2922431"/>
          </a:xfrm>
          <a:prstGeom prst="rect">
            <a:avLst/>
          </a:prstGeom>
        </p:spPr>
      </p:pic>
    </p:spTree>
    <p:extLst>
      <p:ext uri="{BB962C8B-B14F-4D97-AF65-F5344CB8AC3E}">
        <p14:creationId xmlns:p14="http://schemas.microsoft.com/office/powerpoint/2010/main" val="347999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4182" y="1579417"/>
            <a:ext cx="36576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6" name="TextBox 5"/>
          <p:cNvSpPr txBox="1"/>
          <p:nvPr/>
        </p:nvSpPr>
        <p:spPr>
          <a:xfrm>
            <a:off x="390002" y="5622799"/>
            <a:ext cx="11780533" cy="923330"/>
          </a:xfrm>
          <a:prstGeom prst="rect">
            <a:avLst/>
          </a:prstGeom>
          <a:noFill/>
        </p:spPr>
        <p:txBody>
          <a:bodyPr wrap="none" rtlCol="0">
            <a:spAutoFit/>
          </a:bodyPr>
          <a:lstStyle/>
          <a:p>
            <a:r>
              <a:rPr lang="en-US" sz="5400" b="1" dirty="0"/>
              <a:t>“Whitey Ball” v. “Harvey’s </a:t>
            </a:r>
            <a:r>
              <a:rPr lang="en-US" sz="5400" b="1" dirty="0" err="1"/>
              <a:t>Wallbangers</a:t>
            </a:r>
            <a:r>
              <a:rPr lang="en-US" sz="5400" b="1" dirty="0"/>
              <a:t>” </a:t>
            </a:r>
          </a:p>
        </p:txBody>
      </p:sp>
      <p:pic>
        <p:nvPicPr>
          <p:cNvPr id="7" name="Picture 6" descr="A red bird sitting on a yellow bat">
            <a:extLst>
              <a:ext uri="{FF2B5EF4-FFF2-40B4-BE49-F238E27FC236}">
                <a16:creationId xmlns:a16="http://schemas.microsoft.com/office/drawing/2014/main" id="{690A4FA4-E8DE-0161-CF6D-C1770DFC60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945" y="775631"/>
            <a:ext cx="4502952" cy="4502952"/>
          </a:xfrm>
          <a:prstGeom prst="rect">
            <a:avLst/>
          </a:prstGeom>
        </p:spPr>
      </p:pic>
      <p:sp>
        <p:nvSpPr>
          <p:cNvPr id="3" name="TextBox 2"/>
          <p:cNvSpPr txBox="1"/>
          <p:nvPr/>
        </p:nvSpPr>
        <p:spPr>
          <a:xfrm>
            <a:off x="3520317" y="162521"/>
            <a:ext cx="5380191" cy="923330"/>
          </a:xfrm>
          <a:prstGeom prst="rect">
            <a:avLst/>
          </a:prstGeom>
          <a:noFill/>
        </p:spPr>
        <p:txBody>
          <a:bodyPr wrap="none" rtlCol="0">
            <a:spAutoFit/>
          </a:bodyPr>
          <a:lstStyle/>
          <a:p>
            <a:r>
              <a:rPr lang="en-US" sz="5400" b="1" dirty="0"/>
              <a:t>1982 World Series</a:t>
            </a:r>
          </a:p>
        </p:txBody>
      </p:sp>
      <p:pic>
        <p:nvPicPr>
          <p:cNvPr id="8" name="Picture 7" descr="A blue and gold logo">
            <a:extLst>
              <a:ext uri="{FF2B5EF4-FFF2-40B4-BE49-F238E27FC236}">
                <a16:creationId xmlns:a16="http://schemas.microsoft.com/office/drawing/2014/main" id="{BECA07D4-8DDC-5A45-B4AF-1583C2D71C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0470" y="1123678"/>
            <a:ext cx="4610643" cy="4610643"/>
          </a:xfrm>
          <a:prstGeom prst="rect">
            <a:avLst/>
          </a:prstGeom>
        </p:spPr>
      </p:pic>
    </p:spTree>
    <p:extLst>
      <p:ext uri="{BB962C8B-B14F-4D97-AF65-F5344CB8AC3E}">
        <p14:creationId xmlns:p14="http://schemas.microsoft.com/office/powerpoint/2010/main" val="4277628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5328" y="1009558"/>
            <a:ext cx="1614096" cy="1446550"/>
          </a:xfrm>
          <a:prstGeom prst="rect">
            <a:avLst/>
          </a:prstGeom>
          <a:noFill/>
        </p:spPr>
        <p:txBody>
          <a:bodyPr wrap="none" rtlCol="0">
            <a:spAutoFit/>
          </a:bodyPr>
          <a:lstStyle/>
          <a:p>
            <a:pPr algn="ctr"/>
            <a:r>
              <a:rPr lang="en-US" sz="4400" b="1" dirty="0"/>
              <a:t>Cards’</a:t>
            </a:r>
          </a:p>
          <a:p>
            <a:pPr algn="ctr"/>
            <a:r>
              <a:rPr lang="en-US" sz="4400" b="1" dirty="0"/>
              <a:t>Stars</a:t>
            </a:r>
          </a:p>
        </p:txBody>
      </p:sp>
      <p:pic>
        <p:nvPicPr>
          <p:cNvPr id="4" name="Picture 3" descr="A baseball player in red hat&#10;&#10;Description automatically generated">
            <a:extLst>
              <a:ext uri="{FF2B5EF4-FFF2-40B4-BE49-F238E27FC236}">
                <a16:creationId xmlns:a16="http://schemas.microsoft.com/office/drawing/2014/main" id="{AA0BE726-7D94-455A-9323-1885D66D6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3161" y="3412099"/>
            <a:ext cx="2452122" cy="3431428"/>
          </a:xfrm>
          <a:prstGeom prst="rect">
            <a:avLst/>
          </a:prstGeom>
        </p:spPr>
      </p:pic>
      <p:pic>
        <p:nvPicPr>
          <p:cNvPr id="6" name="Picture 5" descr="A baseball player holding a bat">
            <a:extLst>
              <a:ext uri="{FF2B5EF4-FFF2-40B4-BE49-F238E27FC236}">
                <a16:creationId xmlns:a16="http://schemas.microsoft.com/office/drawing/2014/main" id="{4072FDF8-356F-C3B1-DE83-CA9E31F1A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63" y="0"/>
            <a:ext cx="2452122" cy="3465666"/>
          </a:xfrm>
          <a:prstGeom prst="rect">
            <a:avLst/>
          </a:prstGeom>
        </p:spPr>
      </p:pic>
      <p:pic>
        <p:nvPicPr>
          <p:cNvPr id="8" name="Picture 7" descr="A baseball player with a red hat">
            <a:extLst>
              <a:ext uri="{FF2B5EF4-FFF2-40B4-BE49-F238E27FC236}">
                <a16:creationId xmlns:a16="http://schemas.microsoft.com/office/drawing/2014/main" id="{1D5B12B0-8267-8F6C-70F3-A29D74730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1804" y="0"/>
            <a:ext cx="2344795" cy="3313091"/>
          </a:xfrm>
          <a:prstGeom prst="rect">
            <a:avLst/>
          </a:prstGeom>
        </p:spPr>
      </p:pic>
      <p:pic>
        <p:nvPicPr>
          <p:cNvPr id="5" name="Picture 4" descr="A baseball player holding a bat">
            <a:extLst>
              <a:ext uri="{FF2B5EF4-FFF2-40B4-BE49-F238E27FC236}">
                <a16:creationId xmlns:a16="http://schemas.microsoft.com/office/drawing/2014/main" id="{6C484E67-E696-27F5-2E9C-79398B7DDD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1534" y="-59941"/>
            <a:ext cx="2452122" cy="3432971"/>
          </a:xfrm>
          <a:prstGeom prst="rect">
            <a:avLst/>
          </a:prstGeom>
        </p:spPr>
      </p:pic>
      <p:pic>
        <p:nvPicPr>
          <p:cNvPr id="9" name="Picture 8" descr="A baseball player running on a card&#10;&#10;Description automatically generated">
            <a:extLst>
              <a:ext uri="{FF2B5EF4-FFF2-40B4-BE49-F238E27FC236}">
                <a16:creationId xmlns:a16="http://schemas.microsoft.com/office/drawing/2014/main" id="{854A97B9-3248-0F83-1170-B9E3C4ACB2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373030"/>
            <a:ext cx="2722991" cy="3635227"/>
          </a:xfrm>
          <a:prstGeom prst="rect">
            <a:avLst/>
          </a:prstGeom>
        </p:spPr>
      </p:pic>
      <p:pic>
        <p:nvPicPr>
          <p:cNvPr id="11" name="Picture 10" descr="A baseball player with a beard and a baseball bat&#10;&#10;Description automatically generated">
            <a:extLst>
              <a:ext uri="{FF2B5EF4-FFF2-40B4-BE49-F238E27FC236}">
                <a16:creationId xmlns:a16="http://schemas.microsoft.com/office/drawing/2014/main" id="{F5C68106-FCC1-20E2-FE50-A5C998D513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9285" y="3222773"/>
            <a:ext cx="2574781" cy="3635227"/>
          </a:xfrm>
          <a:prstGeom prst="rect">
            <a:avLst/>
          </a:prstGeom>
        </p:spPr>
      </p:pic>
      <p:pic>
        <p:nvPicPr>
          <p:cNvPr id="13" name="Picture 12" descr="A baseball player with a red hat&#10;&#10;Description automatically generated">
            <a:extLst>
              <a:ext uri="{FF2B5EF4-FFF2-40B4-BE49-F238E27FC236}">
                <a16:creationId xmlns:a16="http://schemas.microsoft.com/office/drawing/2014/main" id="{B38817B9-7A35-5E01-7C0C-332A3E3584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68553" y="-118340"/>
            <a:ext cx="2613202" cy="3544912"/>
          </a:xfrm>
          <a:prstGeom prst="rect">
            <a:avLst/>
          </a:prstGeom>
        </p:spPr>
      </p:pic>
      <p:pic>
        <p:nvPicPr>
          <p:cNvPr id="15" name="Picture 14" descr="A person wearing a baseball cap">
            <a:extLst>
              <a:ext uri="{FF2B5EF4-FFF2-40B4-BE49-F238E27FC236}">
                <a16:creationId xmlns:a16="http://schemas.microsoft.com/office/drawing/2014/main" id="{7E237C8D-9ADD-81F3-3779-A5385B08040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39001" y="3313090"/>
            <a:ext cx="2613202" cy="3629447"/>
          </a:xfrm>
          <a:prstGeom prst="rect">
            <a:avLst/>
          </a:prstGeom>
        </p:spPr>
      </p:pic>
    </p:spTree>
    <p:extLst>
      <p:ext uri="{BB962C8B-B14F-4D97-AF65-F5344CB8AC3E}">
        <p14:creationId xmlns:p14="http://schemas.microsoft.com/office/powerpoint/2010/main" val="3297214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536301" y="-6353"/>
            <a:ext cx="2528898" cy="2031325"/>
          </a:xfrm>
          <a:prstGeom prst="rect">
            <a:avLst/>
          </a:prstGeom>
          <a:noFill/>
        </p:spPr>
        <p:txBody>
          <a:bodyPr wrap="none" rtlCol="0">
            <a:spAutoFit/>
          </a:bodyPr>
          <a:lstStyle/>
          <a:p>
            <a:pPr algn="ctr"/>
            <a:r>
              <a:rPr lang="en-US" sz="5400" b="1" dirty="0"/>
              <a:t>Key</a:t>
            </a:r>
          </a:p>
          <a:p>
            <a:pPr algn="ctr"/>
            <a:r>
              <a:rPr lang="en-US" sz="5400" b="1" dirty="0"/>
              <a:t>Brewers</a:t>
            </a:r>
          </a:p>
          <a:p>
            <a:endParaRPr lang="en-US" dirty="0"/>
          </a:p>
        </p:txBody>
      </p:sp>
      <p:pic>
        <p:nvPicPr>
          <p:cNvPr id="3" name="Picture 2" descr="A person wearing a hat">
            <a:extLst>
              <a:ext uri="{FF2B5EF4-FFF2-40B4-BE49-F238E27FC236}">
                <a16:creationId xmlns:a16="http://schemas.microsoft.com/office/drawing/2014/main" id="{A731A573-DF77-766F-8AE1-B0B7B75F3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3871" y="3179134"/>
            <a:ext cx="2602484" cy="3678865"/>
          </a:xfrm>
          <a:prstGeom prst="rect">
            <a:avLst/>
          </a:prstGeom>
        </p:spPr>
      </p:pic>
      <p:pic>
        <p:nvPicPr>
          <p:cNvPr id="7" name="Picture 6" descr="A baseball player holding a bat&#10;&#10;Description automatically generated">
            <a:extLst>
              <a:ext uri="{FF2B5EF4-FFF2-40B4-BE49-F238E27FC236}">
                <a16:creationId xmlns:a16="http://schemas.microsoft.com/office/drawing/2014/main" id="{4FBEF777-7F29-C3E5-B8C9-154EA222E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25" y="3104706"/>
            <a:ext cx="2910663" cy="3880884"/>
          </a:xfrm>
          <a:prstGeom prst="rect">
            <a:avLst/>
          </a:prstGeom>
        </p:spPr>
      </p:pic>
      <p:pic>
        <p:nvPicPr>
          <p:cNvPr id="5" name="Picture 4" descr="A baseball player holding a bat&#10;&#10;Description automatically generated">
            <a:extLst>
              <a:ext uri="{FF2B5EF4-FFF2-40B4-BE49-F238E27FC236}">
                <a16:creationId xmlns:a16="http://schemas.microsoft.com/office/drawing/2014/main" id="{DAAFF7DD-60C9-4424-ED5A-C8FB38BF77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04789"/>
            <a:ext cx="2602485" cy="3633789"/>
          </a:xfrm>
          <a:prstGeom prst="rect">
            <a:avLst/>
          </a:prstGeom>
        </p:spPr>
      </p:pic>
      <p:pic>
        <p:nvPicPr>
          <p:cNvPr id="11" name="Picture 10" descr="A baseball player with a bat&#10;&#10;Description automatically generated">
            <a:extLst>
              <a:ext uri="{FF2B5EF4-FFF2-40B4-BE49-F238E27FC236}">
                <a16:creationId xmlns:a16="http://schemas.microsoft.com/office/drawing/2014/main" id="{9128C170-0EA5-9A74-A9BE-186E3180FB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618" y="3393267"/>
            <a:ext cx="2490677" cy="3592323"/>
          </a:xfrm>
          <a:prstGeom prst="rect">
            <a:avLst/>
          </a:prstGeom>
        </p:spPr>
      </p:pic>
      <p:pic>
        <p:nvPicPr>
          <p:cNvPr id="9" name="Picture 8" descr="A baseball card with a baseball bat&#10;&#10;Description automatically generated">
            <a:extLst>
              <a:ext uri="{FF2B5EF4-FFF2-40B4-BE49-F238E27FC236}">
                <a16:creationId xmlns:a16="http://schemas.microsoft.com/office/drawing/2014/main" id="{30D1D9FB-8FC5-1C72-93F8-C8F7AC9B7A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2485" y="-204789"/>
            <a:ext cx="2798855" cy="3736507"/>
          </a:xfrm>
          <a:prstGeom prst="rect">
            <a:avLst/>
          </a:prstGeom>
        </p:spPr>
      </p:pic>
      <p:pic>
        <p:nvPicPr>
          <p:cNvPr id="13" name="Picture 12" descr="A baseball player in a black hat&#10;&#10;Description automatically generated">
            <a:extLst>
              <a:ext uri="{FF2B5EF4-FFF2-40B4-BE49-F238E27FC236}">
                <a16:creationId xmlns:a16="http://schemas.microsoft.com/office/drawing/2014/main" id="{E37FFCAE-F66E-451D-7712-4C4391C097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0503" y="3179134"/>
            <a:ext cx="2641669" cy="3806456"/>
          </a:xfrm>
          <a:prstGeom prst="rect">
            <a:avLst/>
          </a:prstGeom>
        </p:spPr>
      </p:pic>
      <p:pic>
        <p:nvPicPr>
          <p:cNvPr id="15" name="Picture 14" descr="A baseball player in a baseball uniform&#10;&#10;Description automatically generated">
            <a:extLst>
              <a:ext uri="{FF2B5EF4-FFF2-40B4-BE49-F238E27FC236}">
                <a16:creationId xmlns:a16="http://schemas.microsoft.com/office/drawing/2014/main" id="{1868C7AB-DC25-FFE9-A786-5DEC687AFB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76313" y="-308989"/>
            <a:ext cx="2590271" cy="3592323"/>
          </a:xfrm>
          <a:prstGeom prst="rect">
            <a:avLst/>
          </a:prstGeom>
        </p:spPr>
      </p:pic>
    </p:spTree>
    <p:extLst>
      <p:ext uri="{BB962C8B-B14F-4D97-AF65-F5344CB8AC3E}">
        <p14:creationId xmlns:p14="http://schemas.microsoft.com/office/powerpoint/2010/main" val="188837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12602" y="182944"/>
            <a:ext cx="8395440" cy="923330"/>
          </a:xfrm>
          <a:prstGeom prst="rect">
            <a:avLst/>
          </a:prstGeom>
          <a:noFill/>
        </p:spPr>
        <p:txBody>
          <a:bodyPr wrap="none" rtlCol="0">
            <a:spAutoFit/>
          </a:bodyPr>
          <a:lstStyle/>
          <a:p>
            <a:pPr algn="ctr"/>
            <a:r>
              <a:rPr lang="en-US" sz="5400" b="1" dirty="0"/>
              <a:t>1982 World Series Highlights</a:t>
            </a:r>
          </a:p>
        </p:txBody>
      </p:sp>
      <p:sp>
        <p:nvSpPr>
          <p:cNvPr id="12" name="TextBox 11"/>
          <p:cNvSpPr txBox="1"/>
          <p:nvPr/>
        </p:nvSpPr>
        <p:spPr>
          <a:xfrm>
            <a:off x="6018245" y="246328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9DB719A7-F00D-A023-7FB1-4A3F49BFBB3D}"/>
              </a:ext>
            </a:extLst>
          </p:cNvPr>
          <p:cNvSpPr txBox="1"/>
          <p:nvPr/>
        </p:nvSpPr>
        <p:spPr>
          <a:xfrm>
            <a:off x="7575215" y="1120568"/>
            <a:ext cx="3896591" cy="5570756"/>
          </a:xfrm>
          <a:prstGeom prst="rect">
            <a:avLst/>
          </a:prstGeom>
          <a:noFill/>
        </p:spPr>
        <p:txBody>
          <a:bodyPr wrap="square" rtlCol="0">
            <a:spAutoFit/>
          </a:bodyPr>
          <a:lstStyle/>
          <a:p>
            <a:r>
              <a:rPr lang="en-US" sz="2000" b="1" dirty="0"/>
              <a:t>Busch Stadium II in St. Louis</a:t>
            </a:r>
          </a:p>
          <a:p>
            <a:endParaRPr lang="en-US" sz="2000" dirty="0"/>
          </a:p>
          <a:p>
            <a:r>
              <a:rPr lang="en-US" sz="2000" b="1" dirty="0">
                <a:solidFill>
                  <a:srgbClr val="C00000"/>
                </a:solidFill>
              </a:rPr>
              <a:t>Game 1 – October 12, 1982</a:t>
            </a:r>
            <a:endParaRPr lang="en-US" sz="2000" dirty="0">
              <a:solidFill>
                <a:srgbClr val="FF0000"/>
              </a:solidFill>
            </a:endParaRPr>
          </a:p>
          <a:p>
            <a:r>
              <a:rPr lang="en-US" sz="2000" b="1" dirty="0"/>
              <a:t>Brewers 10 – Cardinals 0</a:t>
            </a:r>
          </a:p>
          <a:p>
            <a:r>
              <a:rPr lang="en-US" sz="2000" dirty="0"/>
              <a:t>Brewers Paul Molitor  had five hits (a WS record) and  Robin Yount had four. Starter Mike Caldwell pitched a complete game shutout.</a:t>
            </a:r>
          </a:p>
          <a:p>
            <a:endParaRPr lang="en-US" sz="2000" dirty="0"/>
          </a:p>
          <a:p>
            <a:r>
              <a:rPr lang="en-US" sz="2000" b="1" dirty="0">
                <a:solidFill>
                  <a:srgbClr val="C00000"/>
                </a:solidFill>
              </a:rPr>
              <a:t>Game 2 – October 13</a:t>
            </a:r>
          </a:p>
          <a:p>
            <a:r>
              <a:rPr lang="en-US" sz="2000" b="1" dirty="0"/>
              <a:t>Cardinals 5– Brewers 4</a:t>
            </a:r>
          </a:p>
          <a:p>
            <a:r>
              <a:rPr lang="en-US" sz="2000" dirty="0"/>
              <a:t>Cards’ Darrell Porter had 2 RBI and PH Steve Braun walked w/ bases loaded to “drive in” the winning run in the 8</a:t>
            </a:r>
            <a:r>
              <a:rPr lang="en-US" sz="2000" baseline="30000" dirty="0"/>
              <a:t>th</a:t>
            </a:r>
            <a:r>
              <a:rPr lang="en-US" sz="2000" dirty="0"/>
              <a:t>.  RP Bruce Sutter went 2+ innings for the win.</a:t>
            </a:r>
          </a:p>
          <a:p>
            <a:endParaRPr lang="en-US" dirty="0"/>
          </a:p>
          <a:p>
            <a:r>
              <a:rPr lang="en-US" b="1" dirty="0"/>
              <a:t>SERIES TIED AT ONE WIN EACH</a:t>
            </a:r>
          </a:p>
        </p:txBody>
      </p:sp>
      <p:pic>
        <p:nvPicPr>
          <p:cNvPr id="5" name="Picture 4" descr="A stadium with a large arch in the background">
            <a:extLst>
              <a:ext uri="{FF2B5EF4-FFF2-40B4-BE49-F238E27FC236}">
                <a16:creationId xmlns:a16="http://schemas.microsoft.com/office/drawing/2014/main" id="{67D8157D-87FC-8A0A-6959-B514E648A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31" y="1120568"/>
            <a:ext cx="7042698" cy="5737432"/>
          </a:xfrm>
          <a:prstGeom prst="rect">
            <a:avLst/>
          </a:prstGeom>
        </p:spPr>
      </p:pic>
    </p:spTree>
    <p:extLst>
      <p:ext uri="{BB962C8B-B14F-4D97-AF65-F5344CB8AC3E}">
        <p14:creationId xmlns:p14="http://schemas.microsoft.com/office/powerpoint/2010/main" val="272732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14FEF6-E5DE-552C-7846-71E29D9A4F6A}"/>
              </a:ext>
            </a:extLst>
          </p:cNvPr>
          <p:cNvSpPr txBox="1"/>
          <p:nvPr/>
        </p:nvSpPr>
        <p:spPr>
          <a:xfrm>
            <a:off x="7889358" y="106326"/>
            <a:ext cx="4302642" cy="6924973"/>
          </a:xfrm>
          <a:prstGeom prst="rect">
            <a:avLst/>
          </a:prstGeom>
          <a:noFill/>
        </p:spPr>
        <p:txBody>
          <a:bodyPr wrap="square" rtlCol="0">
            <a:spAutoFit/>
          </a:bodyPr>
          <a:lstStyle/>
          <a:p>
            <a:r>
              <a:rPr lang="en-US" b="1" dirty="0"/>
              <a:t>County Stadium in Milwaukee</a:t>
            </a:r>
          </a:p>
          <a:p>
            <a:endParaRPr lang="en-US" b="1" dirty="0"/>
          </a:p>
          <a:p>
            <a:r>
              <a:rPr lang="en-US" b="1" dirty="0">
                <a:solidFill>
                  <a:srgbClr val="C00000"/>
                </a:solidFill>
              </a:rPr>
              <a:t>Game 3 – October 15</a:t>
            </a:r>
          </a:p>
          <a:p>
            <a:r>
              <a:rPr lang="en-US" b="1" dirty="0"/>
              <a:t>Cardinals 6 – Brewers 2</a:t>
            </a:r>
          </a:p>
          <a:p>
            <a:r>
              <a:rPr lang="en-US" dirty="0"/>
              <a:t>Cards’ Willie McGee homered twice and had 4 RBI.  Starting P Andujar pitched 6+ shutout innings.</a:t>
            </a:r>
          </a:p>
          <a:p>
            <a:endParaRPr lang="en-US" dirty="0"/>
          </a:p>
          <a:p>
            <a:r>
              <a:rPr lang="en-US" b="1" dirty="0">
                <a:solidFill>
                  <a:srgbClr val="C00000"/>
                </a:solidFill>
              </a:rPr>
              <a:t>Game 4 – October 16</a:t>
            </a:r>
            <a:endParaRPr lang="en-US" b="1" dirty="0">
              <a:solidFill>
                <a:srgbClr val="00B050"/>
              </a:solidFill>
            </a:endParaRPr>
          </a:p>
          <a:p>
            <a:r>
              <a:rPr lang="en-US" b="1" dirty="0"/>
              <a:t>Brewers  7 – Cardinals 5</a:t>
            </a:r>
          </a:p>
          <a:p>
            <a:r>
              <a:rPr lang="en-US" dirty="0"/>
              <a:t>Milwaukee rallied for 6 runs in the  7</a:t>
            </a:r>
            <a:r>
              <a:rPr lang="en-US" baseline="30000" dirty="0"/>
              <a:t>th</a:t>
            </a:r>
            <a:r>
              <a:rPr lang="en-US" dirty="0"/>
              <a:t> inning to overcome early Cardinals lead.  Yount and  Gorman Thomas both had two RBI.</a:t>
            </a:r>
          </a:p>
          <a:p>
            <a:r>
              <a:rPr lang="en-US" dirty="0"/>
              <a:t>Cards 2B Tom Herr had a 2-RBI sac fly:</a:t>
            </a:r>
          </a:p>
          <a:p>
            <a:r>
              <a:rPr lang="en-US" sz="1400" dirty="0">
                <a:hlinkClick r:id="rId3"/>
              </a:rPr>
              <a:t>https://www.youtube.com/watch?v=er16052Q1VQ</a:t>
            </a:r>
            <a:endParaRPr lang="en-US" sz="1400" dirty="0"/>
          </a:p>
          <a:p>
            <a:endParaRPr lang="en-US" dirty="0"/>
          </a:p>
          <a:p>
            <a:r>
              <a:rPr lang="en-US" b="1" dirty="0">
                <a:solidFill>
                  <a:srgbClr val="C00000"/>
                </a:solidFill>
              </a:rPr>
              <a:t>Game 5 – October 17</a:t>
            </a:r>
          </a:p>
          <a:p>
            <a:r>
              <a:rPr lang="en-US" b="1" dirty="0"/>
              <a:t>Brewers 6 – Cardinals 4</a:t>
            </a:r>
          </a:p>
          <a:p>
            <a:r>
              <a:rPr lang="en-US" dirty="0"/>
              <a:t>Another 4-hit game by Yount helped overcome a 15 hit attack by Cardinals.  Caldwell pitched 8+ inn. for  the win.</a:t>
            </a:r>
          </a:p>
          <a:p>
            <a:endParaRPr lang="en-US" dirty="0"/>
          </a:p>
          <a:p>
            <a:r>
              <a:rPr lang="en-US" b="1" dirty="0"/>
              <a:t>BREWERS LEAD SERIES 3 GAMES TO 2</a:t>
            </a:r>
          </a:p>
          <a:p>
            <a:endParaRPr lang="en-US" dirty="0"/>
          </a:p>
        </p:txBody>
      </p:sp>
      <p:pic>
        <p:nvPicPr>
          <p:cNvPr id="5" name="Picture 4" descr="A baseball stadium with a parking lot&#10;&#10;Description automatically generated">
            <a:extLst>
              <a:ext uri="{FF2B5EF4-FFF2-40B4-BE49-F238E27FC236}">
                <a16:creationId xmlns:a16="http://schemas.microsoft.com/office/drawing/2014/main" id="{ABB2BF08-60BB-D861-F782-0EB6602729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63" y="701749"/>
            <a:ext cx="7916370" cy="4880345"/>
          </a:xfrm>
          <a:prstGeom prst="rect">
            <a:avLst/>
          </a:prstGeom>
        </p:spPr>
      </p:pic>
    </p:spTree>
    <p:extLst>
      <p:ext uri="{BB962C8B-B14F-4D97-AF65-F5344CB8AC3E}">
        <p14:creationId xmlns:p14="http://schemas.microsoft.com/office/powerpoint/2010/main" val="133226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A0CD8-E232-3978-2ECF-10EA57232846}"/>
              </a:ext>
            </a:extLst>
          </p:cNvPr>
          <p:cNvSpPr txBox="1"/>
          <p:nvPr/>
        </p:nvSpPr>
        <p:spPr>
          <a:xfrm>
            <a:off x="381000" y="569767"/>
            <a:ext cx="7348870" cy="6709529"/>
          </a:xfrm>
          <a:prstGeom prst="rect">
            <a:avLst/>
          </a:prstGeom>
          <a:noFill/>
        </p:spPr>
        <p:txBody>
          <a:bodyPr wrap="square" rtlCol="0">
            <a:spAutoFit/>
          </a:bodyPr>
          <a:lstStyle/>
          <a:p>
            <a:r>
              <a:rPr lang="en-US" b="1" dirty="0"/>
              <a:t>The Series returns to  St. Louis for game 6</a:t>
            </a:r>
          </a:p>
          <a:p>
            <a:endParaRPr lang="en-US" dirty="0"/>
          </a:p>
          <a:p>
            <a:r>
              <a:rPr lang="en-US" b="1" dirty="0">
                <a:solidFill>
                  <a:srgbClr val="FF0000"/>
                </a:solidFill>
              </a:rPr>
              <a:t>Game 6 – October 19</a:t>
            </a:r>
          </a:p>
          <a:p>
            <a:r>
              <a:rPr lang="en-US" b="1" dirty="0"/>
              <a:t>Cardinals 13 – Brewers 1</a:t>
            </a:r>
          </a:p>
          <a:p>
            <a:r>
              <a:rPr lang="en-US" dirty="0"/>
              <a:t>Rookie P John </a:t>
            </a:r>
            <a:r>
              <a:rPr lang="en-US" dirty="0" err="1"/>
              <a:t>Stuper</a:t>
            </a:r>
            <a:r>
              <a:rPr lang="en-US" dirty="0"/>
              <a:t> threw a 4-hit complete game.  Keith Hernandez and Darrel Porter both homered – setting up a deciding game 7</a:t>
            </a:r>
          </a:p>
          <a:p>
            <a:endParaRPr lang="en-US" dirty="0"/>
          </a:p>
          <a:p>
            <a:r>
              <a:rPr lang="en-US" b="1" dirty="0">
                <a:solidFill>
                  <a:srgbClr val="FF0000"/>
                </a:solidFill>
              </a:rPr>
              <a:t>Game 7 -  October 20</a:t>
            </a:r>
          </a:p>
          <a:p>
            <a:r>
              <a:rPr lang="en-US" b="1" dirty="0"/>
              <a:t>Cardinals 6 – Brewers 3</a:t>
            </a:r>
          </a:p>
          <a:p>
            <a:r>
              <a:rPr lang="en-US" dirty="0"/>
              <a:t>Hernandez, Hendrick, and Porter all had RBI.  Cards’ ace Andujar pitched 7 innings and reliever Bruce Sutter closed out the game with a 2 inning save:</a:t>
            </a:r>
          </a:p>
          <a:p>
            <a:endParaRPr lang="en-US" dirty="0"/>
          </a:p>
          <a:p>
            <a:endParaRPr lang="en-US" dirty="0"/>
          </a:p>
          <a:p>
            <a:endParaRPr lang="en-US" dirty="0"/>
          </a:p>
          <a:p>
            <a:endParaRPr lang="en-US" dirty="0"/>
          </a:p>
          <a:p>
            <a:pPr algn="ctr"/>
            <a:r>
              <a:rPr lang="en-US" sz="4000" b="1" dirty="0"/>
              <a:t>CARDINALS WIN THE 1982 </a:t>
            </a:r>
          </a:p>
          <a:p>
            <a:pPr algn="ctr"/>
            <a:r>
              <a:rPr lang="en-US" sz="4000" b="1" dirty="0"/>
              <a:t>WORLD SERIES</a:t>
            </a:r>
          </a:p>
          <a:p>
            <a:pPr algn="ctr"/>
            <a:r>
              <a:rPr lang="en-US" sz="4000" b="1" dirty="0"/>
              <a:t>IN 7 GAMES</a:t>
            </a:r>
          </a:p>
          <a:p>
            <a:endParaRPr lang="en-US" sz="4000" dirty="0"/>
          </a:p>
        </p:txBody>
      </p:sp>
      <p:sp>
        <p:nvSpPr>
          <p:cNvPr id="3" name="TextBox 2">
            <a:extLst>
              <a:ext uri="{FF2B5EF4-FFF2-40B4-BE49-F238E27FC236}">
                <a16:creationId xmlns:a16="http://schemas.microsoft.com/office/drawing/2014/main" id="{6FFFEF7B-1967-0D99-95E5-ADD83BAA18ED}"/>
              </a:ext>
            </a:extLst>
          </p:cNvPr>
          <p:cNvSpPr txBox="1"/>
          <p:nvPr/>
        </p:nvSpPr>
        <p:spPr>
          <a:xfrm>
            <a:off x="1359195" y="3817088"/>
            <a:ext cx="4916539" cy="646331"/>
          </a:xfrm>
          <a:prstGeom prst="rect">
            <a:avLst/>
          </a:prstGeom>
          <a:noFill/>
        </p:spPr>
        <p:txBody>
          <a:bodyPr wrap="none" rtlCol="0">
            <a:spAutoFit/>
          </a:bodyPr>
          <a:lstStyle/>
          <a:p>
            <a:r>
              <a:rPr lang="en-US" dirty="0">
                <a:hlinkClick r:id="rId2"/>
              </a:rPr>
              <a:t>https://www.youtube.com/watch?v=41vjWTL73kg</a:t>
            </a:r>
            <a:endParaRPr lang="en-US" dirty="0"/>
          </a:p>
          <a:p>
            <a:endParaRPr lang="en-US" dirty="0"/>
          </a:p>
        </p:txBody>
      </p:sp>
      <p:pic>
        <p:nvPicPr>
          <p:cNvPr id="4" name="Picture 3" descr="A baseball player holding a bat">
            <a:extLst>
              <a:ext uri="{FF2B5EF4-FFF2-40B4-BE49-F238E27FC236}">
                <a16:creationId xmlns:a16="http://schemas.microsoft.com/office/drawing/2014/main" id="{DE733E9E-5307-A107-2912-5C0047981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506" y="712381"/>
            <a:ext cx="3279350" cy="4591091"/>
          </a:xfrm>
          <a:prstGeom prst="rect">
            <a:avLst/>
          </a:prstGeom>
        </p:spPr>
      </p:pic>
      <p:sp>
        <p:nvSpPr>
          <p:cNvPr id="9" name="TextBox 8">
            <a:extLst>
              <a:ext uri="{FF2B5EF4-FFF2-40B4-BE49-F238E27FC236}">
                <a16:creationId xmlns:a16="http://schemas.microsoft.com/office/drawing/2014/main" id="{E1168512-1FDD-F575-0B09-95BC5D0D127E}"/>
              </a:ext>
            </a:extLst>
          </p:cNvPr>
          <p:cNvSpPr txBox="1"/>
          <p:nvPr/>
        </p:nvSpPr>
        <p:spPr>
          <a:xfrm>
            <a:off x="8016949" y="5709684"/>
            <a:ext cx="3531480" cy="646331"/>
          </a:xfrm>
          <a:prstGeom prst="rect">
            <a:avLst/>
          </a:prstGeom>
          <a:noFill/>
        </p:spPr>
        <p:txBody>
          <a:bodyPr wrap="none" rtlCol="0">
            <a:spAutoFit/>
          </a:bodyPr>
          <a:lstStyle/>
          <a:p>
            <a:r>
              <a:rPr lang="en-US" dirty="0"/>
              <a:t>Cardinals catcher Darrell Porter was</a:t>
            </a:r>
          </a:p>
          <a:p>
            <a:r>
              <a:rPr lang="en-US" dirty="0"/>
              <a:t>named Series MVP.  </a:t>
            </a:r>
          </a:p>
        </p:txBody>
      </p:sp>
    </p:spTree>
    <p:extLst>
      <p:ext uri="{BB962C8B-B14F-4D97-AF65-F5344CB8AC3E}">
        <p14:creationId xmlns:p14="http://schemas.microsoft.com/office/powerpoint/2010/main" val="414250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7055" y="4451331"/>
            <a:ext cx="4871398" cy="1661993"/>
          </a:xfrm>
          <a:prstGeom prst="rect">
            <a:avLst/>
          </a:prstGeom>
          <a:noFill/>
        </p:spPr>
        <p:txBody>
          <a:bodyPr wrap="none" rtlCol="0">
            <a:spAutoFit/>
          </a:bodyPr>
          <a:lstStyle/>
          <a:p>
            <a:pPr algn="ctr"/>
            <a:r>
              <a:rPr lang="en-US" sz="6600" dirty="0"/>
              <a:t>Extra Innings!</a:t>
            </a:r>
          </a:p>
          <a:p>
            <a:pPr algn="ct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552" y="52019"/>
            <a:ext cx="7744408" cy="4346018"/>
          </a:xfrm>
          <a:prstGeom prst="rect">
            <a:avLst/>
          </a:prstGeom>
        </p:spPr>
      </p:pic>
    </p:spTree>
    <p:extLst>
      <p:ext uri="{BB962C8B-B14F-4D97-AF65-F5344CB8AC3E}">
        <p14:creationId xmlns:p14="http://schemas.microsoft.com/office/powerpoint/2010/main" val="630125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0392" y="0"/>
            <a:ext cx="6729214" cy="1323439"/>
          </a:xfrm>
          <a:prstGeom prst="rect">
            <a:avLst/>
          </a:prstGeom>
          <a:noFill/>
        </p:spPr>
        <p:txBody>
          <a:bodyPr wrap="none" rtlCol="0">
            <a:spAutoFit/>
          </a:bodyPr>
          <a:lstStyle/>
          <a:p>
            <a:r>
              <a:rPr lang="en-US" sz="8000" b="1" dirty="0"/>
              <a:t>1982 Top Songs</a:t>
            </a:r>
          </a:p>
        </p:txBody>
      </p:sp>
      <p:pic>
        <p:nvPicPr>
          <p:cNvPr id="4" name="Picture 3" descr="A record player with a record player&#10;&#10;Description automatically generated">
            <a:extLst>
              <a:ext uri="{FF2B5EF4-FFF2-40B4-BE49-F238E27FC236}">
                <a16:creationId xmlns:a16="http://schemas.microsoft.com/office/drawing/2014/main" id="{B2C6CE7E-FB7B-D4F0-36C1-AC1310AAE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753" y="1441845"/>
            <a:ext cx="8595833" cy="4910370"/>
          </a:xfrm>
          <a:prstGeom prst="rect">
            <a:avLst/>
          </a:prstGeom>
        </p:spPr>
      </p:pic>
    </p:spTree>
    <p:extLst>
      <p:ext uri="{BB962C8B-B14F-4D97-AF65-F5344CB8AC3E}">
        <p14:creationId xmlns:p14="http://schemas.microsoft.com/office/powerpoint/2010/main" val="2044988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4FE96-5144-F9B5-A9AF-E59BB8AA8466}"/>
            </a:ext>
          </a:extLst>
        </p:cNvPr>
        <p:cNvGrpSpPr/>
        <p:nvPr/>
      </p:nvGrpSpPr>
      <p:grpSpPr>
        <a:xfrm>
          <a:off x="0" y="0"/>
          <a:ext cx="0" cy="0"/>
          <a:chOff x="0" y="0"/>
          <a:chExt cx="0" cy="0"/>
        </a:xfrm>
      </p:grpSpPr>
      <p:pic>
        <p:nvPicPr>
          <p:cNvPr id="4" name="Picture 3" descr="A record player with a record player&#10;&#10;Description automatically generated">
            <a:extLst>
              <a:ext uri="{FF2B5EF4-FFF2-40B4-BE49-F238E27FC236}">
                <a16:creationId xmlns:a16="http://schemas.microsoft.com/office/drawing/2014/main" id="{66DA134F-370E-C971-ABCB-A6A6DDB15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57" y="148857"/>
            <a:ext cx="3648106" cy="2083981"/>
          </a:xfrm>
          <a:prstGeom prst="rect">
            <a:avLst/>
          </a:prstGeom>
        </p:spPr>
      </p:pic>
      <p:sp>
        <p:nvSpPr>
          <p:cNvPr id="2" name="TextBox 1">
            <a:extLst>
              <a:ext uri="{FF2B5EF4-FFF2-40B4-BE49-F238E27FC236}">
                <a16:creationId xmlns:a16="http://schemas.microsoft.com/office/drawing/2014/main" id="{6B8D0F0E-7FC5-32B3-F499-753DEE3F5C2A}"/>
              </a:ext>
            </a:extLst>
          </p:cNvPr>
          <p:cNvSpPr txBox="1"/>
          <p:nvPr/>
        </p:nvSpPr>
        <p:spPr>
          <a:xfrm>
            <a:off x="-84315" y="2599170"/>
            <a:ext cx="4267784" cy="3139321"/>
          </a:xfrm>
          <a:prstGeom prst="rect">
            <a:avLst/>
          </a:prstGeom>
          <a:noFill/>
        </p:spPr>
        <p:txBody>
          <a:bodyPr wrap="square" rtlCol="0">
            <a:spAutoFit/>
          </a:bodyPr>
          <a:lstStyle/>
          <a:p>
            <a:pPr algn="ctr"/>
            <a:r>
              <a:rPr lang="en-US" sz="6600" b="1" dirty="0"/>
              <a:t>Bobbie Sue</a:t>
            </a:r>
          </a:p>
          <a:p>
            <a:pPr algn="ctr"/>
            <a:endParaRPr lang="en-US" sz="2800" b="1" dirty="0"/>
          </a:p>
          <a:p>
            <a:pPr algn="ctr"/>
            <a:r>
              <a:rPr lang="en-US" sz="2800" b="1" dirty="0"/>
              <a:t>Oak Ridge Boys</a:t>
            </a:r>
          </a:p>
          <a:p>
            <a:pPr algn="ctr"/>
            <a:endParaRPr lang="en-US" sz="4400" b="1" dirty="0"/>
          </a:p>
          <a:p>
            <a:pPr algn="ctr"/>
            <a:endParaRPr lang="en-US" sz="3200" b="1" dirty="0"/>
          </a:p>
        </p:txBody>
      </p:sp>
      <p:sp>
        <p:nvSpPr>
          <p:cNvPr id="8" name="TextBox 7">
            <a:extLst>
              <a:ext uri="{FF2B5EF4-FFF2-40B4-BE49-F238E27FC236}">
                <a16:creationId xmlns:a16="http://schemas.microsoft.com/office/drawing/2014/main" id="{033459A1-6FCA-2FD2-6FB6-EE57E273FF46}"/>
              </a:ext>
            </a:extLst>
          </p:cNvPr>
          <p:cNvSpPr txBox="1"/>
          <p:nvPr/>
        </p:nvSpPr>
        <p:spPr>
          <a:xfrm>
            <a:off x="3507266" y="6198781"/>
            <a:ext cx="8325356" cy="646331"/>
          </a:xfrm>
          <a:prstGeom prst="rect">
            <a:avLst/>
          </a:prstGeom>
          <a:noFill/>
        </p:spPr>
        <p:txBody>
          <a:bodyPr wrap="none" rtlCol="0">
            <a:spAutoFit/>
          </a:bodyPr>
          <a:lstStyle/>
          <a:p>
            <a:r>
              <a:rPr lang="en-US" dirty="0">
                <a:hlinkClick r:id="rId3"/>
              </a:rPr>
              <a:t>https://www.youtube.com/watch?v=JWBuVv8IQfI&amp;list=RDJWBuVv8IQfI&amp;start_radio=1</a:t>
            </a:r>
            <a:endParaRPr lang="en-US" dirty="0"/>
          </a:p>
          <a:p>
            <a:endParaRPr lang="en-US" dirty="0"/>
          </a:p>
        </p:txBody>
      </p:sp>
      <p:pic>
        <p:nvPicPr>
          <p:cNvPr id="5" name="Picture 4" descr="A group of men posing for a photo&#10;&#10;Description automatically generated">
            <a:extLst>
              <a:ext uri="{FF2B5EF4-FFF2-40B4-BE49-F238E27FC236}">
                <a16:creationId xmlns:a16="http://schemas.microsoft.com/office/drawing/2014/main" id="{3DEF9FDB-B682-F363-48F2-F9B91D6F1F2C}"/>
              </a:ext>
            </a:extLst>
          </p:cNvPr>
          <p:cNvPicPr>
            <a:picLocks noChangeAspect="1"/>
          </p:cNvPicPr>
          <p:nvPr/>
        </p:nvPicPr>
        <p:blipFill>
          <a:blip r:embed="rId4">
            <a:extLst>
              <a:ext uri="{28A0092B-C50C-407E-A947-70E740481C1C}">
                <a14:useLocalDpi xmlns:a14="http://schemas.microsoft.com/office/drawing/2010/main" val="0"/>
              </a:ext>
            </a:extLst>
          </a:blip>
          <a:srcRect l="1" t="16578" r="-1671" b="25657"/>
          <a:stretch/>
        </p:blipFill>
        <p:spPr>
          <a:xfrm>
            <a:off x="4108943" y="900140"/>
            <a:ext cx="8138991" cy="4650055"/>
          </a:xfrm>
          <a:prstGeom prst="rect">
            <a:avLst/>
          </a:prstGeom>
        </p:spPr>
      </p:pic>
    </p:spTree>
    <p:extLst>
      <p:ext uri="{BB962C8B-B14F-4D97-AF65-F5344CB8AC3E}">
        <p14:creationId xmlns:p14="http://schemas.microsoft.com/office/powerpoint/2010/main" val="228223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3585" y="0"/>
            <a:ext cx="9372822" cy="1569660"/>
          </a:xfrm>
          <a:prstGeom prst="rect">
            <a:avLst/>
          </a:prstGeom>
          <a:noFill/>
        </p:spPr>
        <p:txBody>
          <a:bodyPr wrap="none" rtlCol="0">
            <a:spAutoFit/>
          </a:bodyPr>
          <a:lstStyle/>
          <a:p>
            <a:r>
              <a:rPr lang="en-US" sz="9600" b="1" dirty="0"/>
              <a:t>History from 1982</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539" y="1383175"/>
            <a:ext cx="6086364" cy="5318322"/>
          </a:xfrm>
          <a:prstGeom prst="rect">
            <a:avLst/>
          </a:prstGeom>
        </p:spPr>
      </p:pic>
    </p:spTree>
    <p:extLst>
      <p:ext uri="{BB962C8B-B14F-4D97-AF65-F5344CB8AC3E}">
        <p14:creationId xmlns:p14="http://schemas.microsoft.com/office/powerpoint/2010/main" val="1165325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C0843-92C3-3E32-9741-C7A0AB5C5B74}"/>
            </a:ext>
          </a:extLst>
        </p:cNvPr>
        <p:cNvGrpSpPr/>
        <p:nvPr/>
      </p:nvGrpSpPr>
      <p:grpSpPr>
        <a:xfrm>
          <a:off x="0" y="0"/>
          <a:ext cx="0" cy="0"/>
          <a:chOff x="0" y="0"/>
          <a:chExt cx="0" cy="0"/>
        </a:xfrm>
      </p:grpSpPr>
      <p:pic>
        <p:nvPicPr>
          <p:cNvPr id="4" name="Picture 3" descr="A record player with a record player&#10;&#10;Description automatically generated">
            <a:extLst>
              <a:ext uri="{FF2B5EF4-FFF2-40B4-BE49-F238E27FC236}">
                <a16:creationId xmlns:a16="http://schemas.microsoft.com/office/drawing/2014/main" id="{A474AF1F-B48B-160F-696B-7036F7048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57" y="148857"/>
            <a:ext cx="3648106" cy="2083981"/>
          </a:xfrm>
          <a:prstGeom prst="rect">
            <a:avLst/>
          </a:prstGeom>
        </p:spPr>
      </p:pic>
      <p:sp>
        <p:nvSpPr>
          <p:cNvPr id="2" name="TextBox 1">
            <a:extLst>
              <a:ext uri="{FF2B5EF4-FFF2-40B4-BE49-F238E27FC236}">
                <a16:creationId xmlns:a16="http://schemas.microsoft.com/office/drawing/2014/main" id="{509BC18B-055E-A69D-CA18-F1DA40EFC3E3}"/>
              </a:ext>
            </a:extLst>
          </p:cNvPr>
          <p:cNvSpPr txBox="1"/>
          <p:nvPr/>
        </p:nvSpPr>
        <p:spPr>
          <a:xfrm>
            <a:off x="0" y="2918393"/>
            <a:ext cx="4015330" cy="1600438"/>
          </a:xfrm>
          <a:prstGeom prst="rect">
            <a:avLst/>
          </a:prstGeom>
          <a:noFill/>
        </p:spPr>
        <p:txBody>
          <a:bodyPr wrap="none" rtlCol="0">
            <a:spAutoFit/>
          </a:bodyPr>
          <a:lstStyle/>
          <a:p>
            <a:pPr algn="ctr"/>
            <a:r>
              <a:rPr lang="en-US" sz="6600" b="1" dirty="0"/>
              <a:t>Centerfold</a:t>
            </a:r>
            <a:r>
              <a:rPr lang="en-US" sz="4400" b="1" dirty="0"/>
              <a:t> </a:t>
            </a:r>
          </a:p>
          <a:p>
            <a:pPr algn="ctr"/>
            <a:r>
              <a:rPr lang="en-US" sz="3200" b="1" dirty="0"/>
              <a:t>J. Geils Band</a:t>
            </a:r>
          </a:p>
        </p:txBody>
      </p:sp>
      <p:sp>
        <p:nvSpPr>
          <p:cNvPr id="3" name="TextBox 2">
            <a:extLst>
              <a:ext uri="{FF2B5EF4-FFF2-40B4-BE49-F238E27FC236}">
                <a16:creationId xmlns:a16="http://schemas.microsoft.com/office/drawing/2014/main" id="{CCC2FEAF-441C-5CFE-092D-ECDB869C10E3}"/>
              </a:ext>
            </a:extLst>
          </p:cNvPr>
          <p:cNvSpPr txBox="1"/>
          <p:nvPr/>
        </p:nvSpPr>
        <p:spPr>
          <a:xfrm>
            <a:off x="4958382" y="6220301"/>
            <a:ext cx="4849726" cy="646331"/>
          </a:xfrm>
          <a:prstGeom prst="rect">
            <a:avLst/>
          </a:prstGeom>
          <a:noFill/>
        </p:spPr>
        <p:txBody>
          <a:bodyPr wrap="none" rtlCol="0">
            <a:spAutoFit/>
          </a:bodyPr>
          <a:lstStyle/>
          <a:p>
            <a:r>
              <a:rPr lang="en-US" dirty="0">
                <a:hlinkClick r:id="rId3"/>
              </a:rPr>
              <a:t>https://www.youtube.com/watch?v=pEf8Uj_Yc7U</a:t>
            </a:r>
            <a:endParaRPr lang="en-US" dirty="0"/>
          </a:p>
          <a:p>
            <a:endParaRPr lang="en-US" dirty="0"/>
          </a:p>
        </p:txBody>
      </p:sp>
      <p:pic>
        <p:nvPicPr>
          <p:cNvPr id="7" name="Picture 6" descr="A cover of a cd&#10;&#10;Description automatically generated">
            <a:extLst>
              <a:ext uri="{FF2B5EF4-FFF2-40B4-BE49-F238E27FC236}">
                <a16:creationId xmlns:a16="http://schemas.microsoft.com/office/drawing/2014/main" id="{9A28ED12-AE58-2F1D-E866-F269F7176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295" y="448568"/>
            <a:ext cx="5477900" cy="5431673"/>
          </a:xfrm>
          <a:prstGeom prst="rect">
            <a:avLst/>
          </a:prstGeom>
        </p:spPr>
      </p:pic>
    </p:spTree>
    <p:extLst>
      <p:ext uri="{BB962C8B-B14F-4D97-AF65-F5344CB8AC3E}">
        <p14:creationId xmlns:p14="http://schemas.microsoft.com/office/powerpoint/2010/main" val="2068870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98024-480A-5B9F-8D9C-656412C2EAA7}"/>
            </a:ext>
          </a:extLst>
        </p:cNvPr>
        <p:cNvGrpSpPr/>
        <p:nvPr/>
      </p:nvGrpSpPr>
      <p:grpSpPr>
        <a:xfrm>
          <a:off x="0" y="0"/>
          <a:ext cx="0" cy="0"/>
          <a:chOff x="0" y="0"/>
          <a:chExt cx="0" cy="0"/>
        </a:xfrm>
      </p:grpSpPr>
      <p:pic>
        <p:nvPicPr>
          <p:cNvPr id="4" name="Picture 3" descr="A record player with a record player&#10;&#10;Description automatically generated">
            <a:extLst>
              <a:ext uri="{FF2B5EF4-FFF2-40B4-BE49-F238E27FC236}">
                <a16:creationId xmlns:a16="http://schemas.microsoft.com/office/drawing/2014/main" id="{7664397A-3654-066C-643A-AA5ED8E8F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25" y="0"/>
            <a:ext cx="3648106" cy="2083981"/>
          </a:xfrm>
          <a:prstGeom prst="rect">
            <a:avLst/>
          </a:prstGeom>
        </p:spPr>
      </p:pic>
      <p:sp>
        <p:nvSpPr>
          <p:cNvPr id="2" name="TextBox 1">
            <a:extLst>
              <a:ext uri="{FF2B5EF4-FFF2-40B4-BE49-F238E27FC236}">
                <a16:creationId xmlns:a16="http://schemas.microsoft.com/office/drawing/2014/main" id="{0CBFBB23-A9D3-CE12-E4E7-AB60ADD27277}"/>
              </a:ext>
            </a:extLst>
          </p:cNvPr>
          <p:cNvSpPr txBox="1"/>
          <p:nvPr/>
        </p:nvSpPr>
        <p:spPr>
          <a:xfrm>
            <a:off x="4260020" y="1387304"/>
            <a:ext cx="7931980" cy="2616101"/>
          </a:xfrm>
          <a:prstGeom prst="rect">
            <a:avLst/>
          </a:prstGeom>
          <a:noFill/>
        </p:spPr>
        <p:txBody>
          <a:bodyPr wrap="none" rtlCol="0">
            <a:spAutoFit/>
          </a:bodyPr>
          <a:lstStyle/>
          <a:p>
            <a:pPr algn="ctr"/>
            <a:r>
              <a:rPr lang="en-US" sz="6600" b="1" dirty="0"/>
              <a:t>She Got the Goldmine</a:t>
            </a:r>
          </a:p>
          <a:p>
            <a:pPr algn="ctr"/>
            <a:r>
              <a:rPr lang="en-US" sz="6600" b="1" dirty="0"/>
              <a:t>… I Got the Shaft</a:t>
            </a:r>
            <a:endParaRPr lang="en-US" sz="4400" b="1" dirty="0"/>
          </a:p>
          <a:p>
            <a:pPr algn="ctr"/>
            <a:r>
              <a:rPr lang="en-US" sz="3200" b="1" dirty="0"/>
              <a:t>Jerry Reed</a:t>
            </a:r>
          </a:p>
        </p:txBody>
      </p:sp>
      <p:sp>
        <p:nvSpPr>
          <p:cNvPr id="3" name="TextBox 2">
            <a:extLst>
              <a:ext uri="{FF2B5EF4-FFF2-40B4-BE49-F238E27FC236}">
                <a16:creationId xmlns:a16="http://schemas.microsoft.com/office/drawing/2014/main" id="{4D9CDE50-B02D-7356-DD48-56E5DAB23519}"/>
              </a:ext>
            </a:extLst>
          </p:cNvPr>
          <p:cNvSpPr txBox="1"/>
          <p:nvPr/>
        </p:nvSpPr>
        <p:spPr>
          <a:xfrm>
            <a:off x="4958382" y="6220301"/>
            <a:ext cx="4945393" cy="646331"/>
          </a:xfrm>
          <a:prstGeom prst="rect">
            <a:avLst/>
          </a:prstGeom>
          <a:noFill/>
        </p:spPr>
        <p:txBody>
          <a:bodyPr wrap="none" rtlCol="0">
            <a:spAutoFit/>
          </a:bodyPr>
          <a:lstStyle/>
          <a:p>
            <a:r>
              <a:rPr lang="en-US" dirty="0">
                <a:hlinkClick r:id="rId3"/>
              </a:rPr>
              <a:t>https://www.youtube.com/watch?v=kHvIcHbEHSU</a:t>
            </a:r>
            <a:endParaRPr lang="en-US" dirty="0"/>
          </a:p>
          <a:p>
            <a:endParaRPr lang="en-US" dirty="0"/>
          </a:p>
        </p:txBody>
      </p:sp>
      <p:pic>
        <p:nvPicPr>
          <p:cNvPr id="6" name="Picture 5" descr="A person holding a guitar&#10;&#10;Description automatically generated">
            <a:extLst>
              <a:ext uri="{FF2B5EF4-FFF2-40B4-BE49-F238E27FC236}">
                <a16:creationId xmlns:a16="http://schemas.microsoft.com/office/drawing/2014/main" id="{2C6F85E5-894A-9C81-042E-AEAA20EE4B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08266"/>
            <a:ext cx="4633794" cy="4633794"/>
          </a:xfrm>
          <a:prstGeom prst="rect">
            <a:avLst/>
          </a:prstGeom>
        </p:spPr>
      </p:pic>
    </p:spTree>
    <p:extLst>
      <p:ext uri="{BB962C8B-B14F-4D97-AF65-F5344CB8AC3E}">
        <p14:creationId xmlns:p14="http://schemas.microsoft.com/office/powerpoint/2010/main" val="1570680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34E0E-1188-A33A-1F67-5997A63787BC}"/>
            </a:ext>
          </a:extLst>
        </p:cNvPr>
        <p:cNvGrpSpPr/>
        <p:nvPr/>
      </p:nvGrpSpPr>
      <p:grpSpPr>
        <a:xfrm>
          <a:off x="0" y="0"/>
          <a:ext cx="0" cy="0"/>
          <a:chOff x="0" y="0"/>
          <a:chExt cx="0" cy="0"/>
        </a:xfrm>
      </p:grpSpPr>
      <p:pic>
        <p:nvPicPr>
          <p:cNvPr id="4" name="Picture 3" descr="A record player with a record player&#10;&#10;Description automatically generated">
            <a:extLst>
              <a:ext uri="{FF2B5EF4-FFF2-40B4-BE49-F238E27FC236}">
                <a16:creationId xmlns:a16="http://schemas.microsoft.com/office/drawing/2014/main" id="{A4043918-62AA-FE6F-DD4C-C32602F36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25" y="0"/>
            <a:ext cx="3648106" cy="2083981"/>
          </a:xfrm>
          <a:prstGeom prst="rect">
            <a:avLst/>
          </a:prstGeom>
        </p:spPr>
      </p:pic>
      <p:sp>
        <p:nvSpPr>
          <p:cNvPr id="2" name="TextBox 1">
            <a:extLst>
              <a:ext uri="{FF2B5EF4-FFF2-40B4-BE49-F238E27FC236}">
                <a16:creationId xmlns:a16="http://schemas.microsoft.com/office/drawing/2014/main" id="{29CA854C-37C8-0715-0517-0AB70BBA4F8E}"/>
              </a:ext>
            </a:extLst>
          </p:cNvPr>
          <p:cNvSpPr txBox="1"/>
          <p:nvPr/>
        </p:nvSpPr>
        <p:spPr>
          <a:xfrm>
            <a:off x="4261042" y="1041990"/>
            <a:ext cx="7547258" cy="3108543"/>
          </a:xfrm>
          <a:prstGeom prst="rect">
            <a:avLst/>
          </a:prstGeom>
          <a:noFill/>
        </p:spPr>
        <p:txBody>
          <a:bodyPr wrap="none" rtlCol="0">
            <a:spAutoFit/>
          </a:bodyPr>
          <a:lstStyle/>
          <a:p>
            <a:pPr algn="ctr"/>
            <a:r>
              <a:rPr lang="en-US" sz="6600" b="1" dirty="0"/>
              <a:t>Canción del Mariachi</a:t>
            </a:r>
          </a:p>
          <a:p>
            <a:pPr algn="ctr"/>
            <a:r>
              <a:rPr lang="en-US" sz="5400" b="1" dirty="0"/>
              <a:t>Morena de mi Corazón</a:t>
            </a:r>
          </a:p>
          <a:p>
            <a:pPr algn="ctr"/>
            <a:endParaRPr lang="en-US" sz="4400" b="1" dirty="0"/>
          </a:p>
          <a:p>
            <a:pPr algn="ctr"/>
            <a:r>
              <a:rPr lang="en-US" sz="3200" b="1" dirty="0"/>
              <a:t>Antonio Banderas y Los Lobos</a:t>
            </a:r>
          </a:p>
        </p:txBody>
      </p:sp>
      <p:sp>
        <p:nvSpPr>
          <p:cNvPr id="3" name="TextBox 2">
            <a:extLst>
              <a:ext uri="{FF2B5EF4-FFF2-40B4-BE49-F238E27FC236}">
                <a16:creationId xmlns:a16="http://schemas.microsoft.com/office/drawing/2014/main" id="{C6C794B7-629F-63B5-4DA2-2E35033071DB}"/>
              </a:ext>
            </a:extLst>
          </p:cNvPr>
          <p:cNvSpPr txBox="1"/>
          <p:nvPr/>
        </p:nvSpPr>
        <p:spPr>
          <a:xfrm>
            <a:off x="5312840" y="5387891"/>
            <a:ext cx="4953023" cy="646331"/>
          </a:xfrm>
          <a:prstGeom prst="rect">
            <a:avLst/>
          </a:prstGeom>
          <a:noFill/>
        </p:spPr>
        <p:txBody>
          <a:bodyPr wrap="none" rtlCol="0">
            <a:spAutoFit/>
          </a:bodyPr>
          <a:lstStyle/>
          <a:p>
            <a:r>
              <a:rPr lang="en-US" dirty="0">
                <a:hlinkClick r:id="rId3"/>
              </a:rPr>
              <a:t>https://www.youtube.com/watch?v=ATIK5ADxAH8</a:t>
            </a:r>
            <a:endParaRPr lang="en-US" dirty="0"/>
          </a:p>
          <a:p>
            <a:endParaRPr lang="en-US" dirty="0"/>
          </a:p>
        </p:txBody>
      </p:sp>
      <p:pic>
        <p:nvPicPr>
          <p:cNvPr id="7" name="Picture 6" descr="A person with long hair wearing a red shirt&#10;&#10;Description automatically generated">
            <a:extLst>
              <a:ext uri="{FF2B5EF4-FFF2-40B4-BE49-F238E27FC236}">
                <a16:creationId xmlns:a16="http://schemas.microsoft.com/office/drawing/2014/main" id="{74B67E28-CB7C-F5C4-DF0F-6115C6003E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224" y="2083981"/>
            <a:ext cx="4019105" cy="4993325"/>
          </a:xfrm>
          <a:prstGeom prst="rect">
            <a:avLst/>
          </a:prstGeom>
        </p:spPr>
      </p:pic>
    </p:spTree>
    <p:extLst>
      <p:ext uri="{BB962C8B-B14F-4D97-AF65-F5344CB8AC3E}">
        <p14:creationId xmlns:p14="http://schemas.microsoft.com/office/powerpoint/2010/main" val="2493286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09208-E75B-21F6-8E7E-8C2B8971043A}"/>
            </a:ext>
          </a:extLst>
        </p:cNvPr>
        <p:cNvGrpSpPr/>
        <p:nvPr/>
      </p:nvGrpSpPr>
      <p:grpSpPr>
        <a:xfrm>
          <a:off x="0" y="0"/>
          <a:ext cx="0" cy="0"/>
          <a:chOff x="0" y="0"/>
          <a:chExt cx="0" cy="0"/>
        </a:xfrm>
      </p:grpSpPr>
      <p:pic>
        <p:nvPicPr>
          <p:cNvPr id="4" name="Picture 3" descr="A record player with a record player&#10;&#10;Description automatically generated">
            <a:extLst>
              <a:ext uri="{FF2B5EF4-FFF2-40B4-BE49-F238E27FC236}">
                <a16:creationId xmlns:a16="http://schemas.microsoft.com/office/drawing/2014/main" id="{FB7F7C00-027B-DA78-AD74-6EABAF93C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57" y="148857"/>
            <a:ext cx="3648106" cy="2083981"/>
          </a:xfrm>
          <a:prstGeom prst="rect">
            <a:avLst/>
          </a:prstGeom>
        </p:spPr>
      </p:pic>
      <p:sp>
        <p:nvSpPr>
          <p:cNvPr id="2" name="TextBox 1">
            <a:extLst>
              <a:ext uri="{FF2B5EF4-FFF2-40B4-BE49-F238E27FC236}">
                <a16:creationId xmlns:a16="http://schemas.microsoft.com/office/drawing/2014/main" id="{1A14EEBC-09C3-6A05-9DFD-41769937252F}"/>
              </a:ext>
            </a:extLst>
          </p:cNvPr>
          <p:cNvSpPr txBox="1"/>
          <p:nvPr/>
        </p:nvSpPr>
        <p:spPr>
          <a:xfrm>
            <a:off x="245294" y="2588538"/>
            <a:ext cx="4267784" cy="3631763"/>
          </a:xfrm>
          <a:prstGeom prst="rect">
            <a:avLst/>
          </a:prstGeom>
          <a:noFill/>
        </p:spPr>
        <p:txBody>
          <a:bodyPr wrap="square" rtlCol="0">
            <a:spAutoFit/>
          </a:bodyPr>
          <a:lstStyle/>
          <a:p>
            <a:pPr algn="ctr"/>
            <a:r>
              <a:rPr lang="en-US" sz="6600" b="1" dirty="0"/>
              <a:t>Always</a:t>
            </a:r>
          </a:p>
          <a:p>
            <a:pPr algn="ctr"/>
            <a:r>
              <a:rPr lang="en-US" sz="6600" b="1" dirty="0"/>
              <a:t>on </a:t>
            </a:r>
          </a:p>
          <a:p>
            <a:pPr algn="ctr"/>
            <a:r>
              <a:rPr lang="en-US" sz="6600" b="1" dirty="0"/>
              <a:t>My Mind</a:t>
            </a:r>
            <a:r>
              <a:rPr lang="en-US" sz="4400" b="1" dirty="0"/>
              <a:t> </a:t>
            </a:r>
          </a:p>
          <a:p>
            <a:pPr algn="ctr"/>
            <a:endParaRPr lang="en-US" sz="3200" b="1" dirty="0"/>
          </a:p>
        </p:txBody>
      </p:sp>
      <p:pic>
        <p:nvPicPr>
          <p:cNvPr id="6" name="Picture 5" descr="A person with a beard and a cowboy hat&#10;&#10;Description automatically generated">
            <a:extLst>
              <a:ext uri="{FF2B5EF4-FFF2-40B4-BE49-F238E27FC236}">
                <a16:creationId xmlns:a16="http://schemas.microsoft.com/office/drawing/2014/main" id="{E5472884-18FD-7AE2-6F2E-3E7B933602AE}"/>
              </a:ext>
            </a:extLst>
          </p:cNvPr>
          <p:cNvPicPr>
            <a:picLocks noChangeAspect="1"/>
          </p:cNvPicPr>
          <p:nvPr/>
        </p:nvPicPr>
        <p:blipFill>
          <a:blip r:embed="rId3">
            <a:extLst>
              <a:ext uri="{28A0092B-C50C-407E-A947-70E740481C1C}">
                <a14:useLocalDpi xmlns:a14="http://schemas.microsoft.com/office/drawing/2010/main" val="0"/>
              </a:ext>
            </a:extLst>
          </a:blip>
          <a:srcRect t="7462" r="-443"/>
          <a:stretch/>
        </p:blipFill>
        <p:spPr>
          <a:xfrm>
            <a:off x="4958382" y="414670"/>
            <a:ext cx="5740333" cy="5262119"/>
          </a:xfrm>
          <a:prstGeom prst="rect">
            <a:avLst/>
          </a:prstGeom>
        </p:spPr>
      </p:pic>
      <p:sp>
        <p:nvSpPr>
          <p:cNvPr id="8" name="TextBox 7">
            <a:extLst>
              <a:ext uri="{FF2B5EF4-FFF2-40B4-BE49-F238E27FC236}">
                <a16:creationId xmlns:a16="http://schemas.microsoft.com/office/drawing/2014/main" id="{DFE77F7D-C9B2-4208-3B2B-50151739DAFA}"/>
              </a:ext>
            </a:extLst>
          </p:cNvPr>
          <p:cNvSpPr txBox="1"/>
          <p:nvPr/>
        </p:nvSpPr>
        <p:spPr>
          <a:xfrm>
            <a:off x="5272271" y="6028660"/>
            <a:ext cx="5112553" cy="646331"/>
          </a:xfrm>
          <a:prstGeom prst="rect">
            <a:avLst/>
          </a:prstGeom>
          <a:noFill/>
        </p:spPr>
        <p:txBody>
          <a:bodyPr wrap="none" rtlCol="0">
            <a:spAutoFit/>
          </a:bodyPr>
          <a:lstStyle/>
          <a:p>
            <a:r>
              <a:rPr lang="en-US" dirty="0">
                <a:hlinkClick r:id="rId4"/>
              </a:rPr>
              <a:t>https://www.youtube.com/watch?v=NH-gMXb1byM</a:t>
            </a:r>
            <a:endParaRPr lang="en-US" dirty="0"/>
          </a:p>
          <a:p>
            <a:endParaRPr lang="en-US" dirty="0"/>
          </a:p>
        </p:txBody>
      </p:sp>
    </p:spTree>
    <p:extLst>
      <p:ext uri="{BB962C8B-B14F-4D97-AF65-F5344CB8AC3E}">
        <p14:creationId xmlns:p14="http://schemas.microsoft.com/office/powerpoint/2010/main" val="261505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59" y="90199"/>
            <a:ext cx="11430000" cy="4219937"/>
          </a:xfrm>
          <a:prstGeom prst="rect">
            <a:avLst/>
          </a:prstGeom>
        </p:spPr>
      </p:pic>
      <p:sp>
        <p:nvSpPr>
          <p:cNvPr id="3" name="TextBox 2"/>
          <p:cNvSpPr txBox="1"/>
          <p:nvPr/>
        </p:nvSpPr>
        <p:spPr>
          <a:xfrm>
            <a:off x="223259" y="4310136"/>
            <a:ext cx="11175495" cy="2123658"/>
          </a:xfrm>
          <a:prstGeom prst="rect">
            <a:avLst/>
          </a:prstGeom>
          <a:noFill/>
        </p:spPr>
        <p:txBody>
          <a:bodyPr wrap="none" rtlCol="0">
            <a:spAutoFit/>
          </a:bodyPr>
          <a:lstStyle/>
          <a:p>
            <a:pPr algn="ctr"/>
            <a:r>
              <a:rPr lang="en-US" sz="6600" i="1" dirty="0">
                <a:latin typeface="Impact" panose="020B0806030902050204" pitchFamily="34" charset="0"/>
              </a:rPr>
              <a:t>Thanks!!</a:t>
            </a:r>
          </a:p>
          <a:p>
            <a:pPr algn="ctr"/>
            <a:r>
              <a:rPr lang="en-US" sz="6600" i="1" dirty="0">
                <a:latin typeface="Impact" panose="020B0806030902050204" pitchFamily="34" charset="0"/>
              </a:rPr>
              <a:t>We’ll see you again next month!</a:t>
            </a:r>
          </a:p>
        </p:txBody>
      </p:sp>
      <p:sp>
        <p:nvSpPr>
          <p:cNvPr id="4" name="TextBox 3"/>
          <p:cNvSpPr txBox="1"/>
          <p:nvPr/>
        </p:nvSpPr>
        <p:spPr>
          <a:xfrm>
            <a:off x="3378160" y="6433794"/>
            <a:ext cx="4865691" cy="646331"/>
          </a:xfrm>
          <a:prstGeom prst="rect">
            <a:avLst/>
          </a:prstGeom>
          <a:noFill/>
        </p:spPr>
        <p:txBody>
          <a:bodyPr wrap="none" rtlCol="0">
            <a:spAutoFit/>
          </a:bodyPr>
          <a:lstStyle/>
          <a:p>
            <a:r>
              <a:rPr lang="en-US" dirty="0">
                <a:solidFill>
                  <a:schemeClr val="bg1">
                    <a:lumMod val="95000"/>
                  </a:schemeClr>
                </a:solidFill>
                <a:hlinkClick r:id="rId3"/>
              </a:rPr>
              <a:t>https://www.youtube.com/watch?v=_IJkbs1D5PU</a:t>
            </a:r>
            <a:endParaRPr lang="en-US" dirty="0">
              <a:solidFill>
                <a:schemeClr val="bg1">
                  <a:lumMod val="95000"/>
                </a:schemeClr>
              </a:solidFill>
            </a:endParaRPr>
          </a:p>
          <a:p>
            <a:endParaRPr lang="en-US" dirty="0"/>
          </a:p>
        </p:txBody>
      </p:sp>
    </p:spTree>
    <p:extLst>
      <p:ext uri="{BB962C8B-B14F-4D97-AF65-F5344CB8AC3E}">
        <p14:creationId xmlns:p14="http://schemas.microsoft.com/office/powerpoint/2010/main" val="3119895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72175" y="371475"/>
            <a:ext cx="6296024" cy="3416320"/>
          </a:xfrm>
          <a:prstGeom prst="rect">
            <a:avLst/>
          </a:prstGeom>
          <a:solidFill>
            <a:schemeClr val="bg1"/>
          </a:solidFill>
        </p:spPr>
        <p:txBody>
          <a:bodyPr wrap="square" rtlCol="0">
            <a:spAutoFit/>
          </a:bodyPr>
          <a:lstStyle/>
          <a:p>
            <a:pPr algn="ctr"/>
            <a:r>
              <a:rPr lang="en-US" sz="5400" b="1" dirty="0"/>
              <a:t>First Rubik’s Cube</a:t>
            </a:r>
          </a:p>
          <a:p>
            <a:pPr algn="ctr"/>
            <a:r>
              <a:rPr lang="en-US" sz="5400" b="1" dirty="0"/>
              <a:t>World Championship</a:t>
            </a:r>
          </a:p>
          <a:p>
            <a:pPr algn="ctr"/>
            <a:r>
              <a:rPr lang="en-US" sz="5400" b="1" dirty="0"/>
              <a:t>Held </a:t>
            </a:r>
          </a:p>
          <a:p>
            <a:pPr algn="ctr"/>
            <a:endParaRPr lang="en-US" sz="5400" b="1" dirty="0"/>
          </a:p>
        </p:txBody>
      </p:sp>
      <p:pic>
        <p:nvPicPr>
          <p:cNvPr id="4" name="Picture 3" descr="A multicolored cube with different colored squares">
            <a:extLst>
              <a:ext uri="{FF2B5EF4-FFF2-40B4-BE49-F238E27FC236}">
                <a16:creationId xmlns:a16="http://schemas.microsoft.com/office/drawing/2014/main" id="{1EF12845-A062-E1AB-E047-28AA56535E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94" y="457200"/>
            <a:ext cx="5548423" cy="5548423"/>
          </a:xfrm>
          <a:prstGeom prst="rect">
            <a:avLst/>
          </a:prstGeom>
        </p:spPr>
      </p:pic>
      <p:sp>
        <p:nvSpPr>
          <p:cNvPr id="2" name="TextBox 1">
            <a:extLst>
              <a:ext uri="{FF2B5EF4-FFF2-40B4-BE49-F238E27FC236}">
                <a16:creationId xmlns:a16="http://schemas.microsoft.com/office/drawing/2014/main" id="{EE161BA1-9E30-4533-FCC8-A23CB9CC7B8F}"/>
              </a:ext>
            </a:extLst>
          </p:cNvPr>
          <p:cNvSpPr txBox="1"/>
          <p:nvPr/>
        </p:nvSpPr>
        <p:spPr>
          <a:xfrm>
            <a:off x="6122585" y="3185653"/>
            <a:ext cx="5739456" cy="3385542"/>
          </a:xfrm>
          <a:prstGeom prst="rect">
            <a:avLst/>
          </a:prstGeom>
          <a:noFill/>
        </p:spPr>
        <p:txBody>
          <a:bodyPr wrap="none" rtlCol="0">
            <a:spAutoFit/>
          </a:bodyPr>
          <a:lstStyle/>
          <a:p>
            <a:r>
              <a:rPr lang="en-US" sz="2800" dirty="0"/>
              <a:t>American representative Minh Thai , </a:t>
            </a:r>
          </a:p>
          <a:p>
            <a:r>
              <a:rPr lang="en-US" sz="2800" dirty="0"/>
              <a:t>a 16-year-old Vietnamese – American </a:t>
            </a:r>
          </a:p>
          <a:p>
            <a:r>
              <a:rPr lang="en-US" sz="2800" dirty="0"/>
              <a:t>high school student won the </a:t>
            </a:r>
          </a:p>
          <a:p>
            <a:r>
              <a:rPr lang="en-US" sz="2800" dirty="0"/>
              <a:t>title with a world-record time of:</a:t>
            </a:r>
          </a:p>
          <a:p>
            <a:endParaRPr lang="en-US" dirty="0"/>
          </a:p>
          <a:p>
            <a:endParaRPr lang="en-US" dirty="0"/>
          </a:p>
          <a:p>
            <a:pPr algn="r"/>
            <a:r>
              <a:rPr lang="en-US" sz="6600" b="1" dirty="0"/>
              <a:t>22.</a:t>
            </a:r>
            <a:r>
              <a:rPr lang="en-US" sz="3600" b="1" dirty="0"/>
              <a:t>95</a:t>
            </a:r>
            <a:r>
              <a:rPr lang="en-US" sz="6600" b="1" dirty="0"/>
              <a:t> seconds !</a:t>
            </a:r>
          </a:p>
        </p:txBody>
      </p:sp>
    </p:spTree>
    <p:extLst>
      <p:ext uri="{BB962C8B-B14F-4D97-AF65-F5344CB8AC3E}">
        <p14:creationId xmlns:p14="http://schemas.microsoft.com/office/powerpoint/2010/main" val="200415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532" y="265813"/>
            <a:ext cx="4617354" cy="1938992"/>
          </a:xfrm>
          <a:prstGeom prst="rect">
            <a:avLst/>
          </a:prstGeom>
          <a:noFill/>
        </p:spPr>
        <p:txBody>
          <a:bodyPr wrap="none" rtlCol="0">
            <a:spAutoFit/>
          </a:bodyPr>
          <a:lstStyle/>
          <a:p>
            <a:pPr algn="ctr"/>
            <a:r>
              <a:rPr lang="en-US" sz="6000" b="1" dirty="0"/>
              <a:t>AT&amp;T ordered</a:t>
            </a:r>
          </a:p>
          <a:p>
            <a:pPr algn="ctr"/>
            <a:r>
              <a:rPr lang="en-US" sz="6000" b="1" dirty="0"/>
              <a:t>to divest</a:t>
            </a:r>
          </a:p>
        </p:txBody>
      </p:sp>
      <p:sp>
        <p:nvSpPr>
          <p:cNvPr id="5" name="TextBox 4"/>
          <p:cNvSpPr txBox="1"/>
          <p:nvPr/>
        </p:nvSpPr>
        <p:spPr>
          <a:xfrm>
            <a:off x="5325065" y="2204805"/>
            <a:ext cx="6576352" cy="4832092"/>
          </a:xfrm>
          <a:prstGeom prst="rect">
            <a:avLst/>
          </a:prstGeom>
          <a:noFill/>
        </p:spPr>
        <p:txBody>
          <a:bodyPr wrap="none" rtlCol="0">
            <a:spAutoFit/>
          </a:bodyPr>
          <a:lstStyle/>
          <a:p>
            <a:r>
              <a:rPr lang="en-US" sz="4400" b="1" dirty="0"/>
              <a:t>22 wholly owned operating</a:t>
            </a:r>
          </a:p>
          <a:p>
            <a:r>
              <a:rPr lang="en-US" sz="4400" b="1" dirty="0"/>
              <a:t>companies spun off into</a:t>
            </a:r>
          </a:p>
          <a:p>
            <a:r>
              <a:rPr lang="en-US" sz="4400" b="1" dirty="0"/>
              <a:t>7 independent regionals</a:t>
            </a:r>
          </a:p>
          <a:p>
            <a:endParaRPr lang="en-US" sz="4400" b="1" dirty="0"/>
          </a:p>
          <a:p>
            <a:r>
              <a:rPr lang="en-US" sz="4400" b="1" dirty="0"/>
              <a:t>Southwestern Bell served</a:t>
            </a:r>
          </a:p>
          <a:p>
            <a:r>
              <a:rPr lang="en-US" sz="4400" b="1" dirty="0"/>
              <a:t>Texas and four other states</a:t>
            </a:r>
          </a:p>
          <a:p>
            <a:endParaRPr lang="en-US" sz="4400" b="1" dirty="0"/>
          </a:p>
        </p:txBody>
      </p:sp>
      <p:pic>
        <p:nvPicPr>
          <p:cNvPr id="8" name="Picture 7" descr="A blue and black bell with black text">
            <a:extLst>
              <a:ext uri="{FF2B5EF4-FFF2-40B4-BE49-F238E27FC236}">
                <a16:creationId xmlns:a16="http://schemas.microsoft.com/office/drawing/2014/main" id="{6C389878-D21C-5E2E-47B0-DD1728D637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2" y="2204805"/>
            <a:ext cx="8017333" cy="4509750"/>
          </a:xfrm>
          <a:prstGeom prst="rect">
            <a:avLst/>
          </a:prstGeom>
        </p:spPr>
      </p:pic>
    </p:spTree>
    <p:extLst>
      <p:ext uri="{BB962C8B-B14F-4D97-AF65-F5344CB8AC3E}">
        <p14:creationId xmlns:p14="http://schemas.microsoft.com/office/powerpoint/2010/main" val="3909245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6445" y="529362"/>
            <a:ext cx="3718795" cy="3416320"/>
          </a:xfrm>
          <a:prstGeom prst="rect">
            <a:avLst/>
          </a:prstGeom>
          <a:solidFill>
            <a:schemeClr val="bg1"/>
          </a:solidFill>
        </p:spPr>
        <p:txBody>
          <a:bodyPr wrap="square" rtlCol="0">
            <a:spAutoFit/>
          </a:bodyPr>
          <a:lstStyle/>
          <a:p>
            <a:pPr algn="ctr"/>
            <a:r>
              <a:rPr lang="en-US" sz="5400" b="1" dirty="0"/>
              <a:t>Compact</a:t>
            </a:r>
          </a:p>
          <a:p>
            <a:pPr algn="ctr"/>
            <a:r>
              <a:rPr lang="en-US" sz="5400" b="1" dirty="0"/>
              <a:t>Disks</a:t>
            </a:r>
          </a:p>
          <a:p>
            <a:pPr algn="ctr"/>
            <a:r>
              <a:rPr lang="en-US" sz="5400" b="1" dirty="0"/>
              <a:t>Introduced</a:t>
            </a:r>
          </a:p>
          <a:p>
            <a:pPr algn="ctr"/>
            <a:endParaRPr lang="en-US" sz="5400" b="1" dirty="0"/>
          </a:p>
        </p:txBody>
      </p:sp>
      <p:pic>
        <p:nvPicPr>
          <p:cNvPr id="7" name="Picture 6" descr="A close-up of a cd">
            <a:extLst>
              <a:ext uri="{FF2B5EF4-FFF2-40B4-BE49-F238E27FC236}">
                <a16:creationId xmlns:a16="http://schemas.microsoft.com/office/drawing/2014/main" id="{A9C3D82F-7A8F-48F2-6F6C-D1AE6E1F7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754" y="529362"/>
            <a:ext cx="7620000" cy="5080000"/>
          </a:xfrm>
          <a:prstGeom prst="rect">
            <a:avLst/>
          </a:prstGeom>
        </p:spPr>
      </p:pic>
    </p:spTree>
    <p:extLst>
      <p:ext uri="{BB962C8B-B14F-4D97-AF65-F5344CB8AC3E}">
        <p14:creationId xmlns:p14="http://schemas.microsoft.com/office/powerpoint/2010/main" val="1817642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7D86B-4A72-CFB5-BBC6-0D331BDB384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C34B5ED-6D9E-D705-FB67-45E84441D712}"/>
              </a:ext>
            </a:extLst>
          </p:cNvPr>
          <p:cNvSpPr txBox="1"/>
          <p:nvPr/>
        </p:nvSpPr>
        <p:spPr>
          <a:xfrm>
            <a:off x="429490" y="317999"/>
            <a:ext cx="3718795" cy="4247317"/>
          </a:xfrm>
          <a:prstGeom prst="rect">
            <a:avLst/>
          </a:prstGeom>
          <a:solidFill>
            <a:schemeClr val="bg1"/>
          </a:solidFill>
        </p:spPr>
        <p:txBody>
          <a:bodyPr wrap="square" rtlCol="0">
            <a:spAutoFit/>
          </a:bodyPr>
          <a:lstStyle/>
          <a:p>
            <a:pPr algn="ctr"/>
            <a:r>
              <a:rPr lang="en-US" sz="5400" b="1" dirty="0"/>
              <a:t>Compaq</a:t>
            </a:r>
          </a:p>
          <a:p>
            <a:pPr algn="ctr"/>
            <a:r>
              <a:rPr lang="en-US" sz="5400" b="1" dirty="0"/>
              <a:t>Portable</a:t>
            </a:r>
          </a:p>
          <a:p>
            <a:pPr algn="ctr"/>
            <a:r>
              <a:rPr lang="en-US" sz="5400" b="1" dirty="0"/>
              <a:t>Computer</a:t>
            </a:r>
          </a:p>
          <a:p>
            <a:pPr algn="ctr"/>
            <a:r>
              <a:rPr lang="en-US" sz="5400" b="1" dirty="0"/>
              <a:t>Announced</a:t>
            </a:r>
          </a:p>
          <a:p>
            <a:pPr algn="ctr"/>
            <a:endParaRPr lang="en-US" sz="5400" b="1" dirty="0"/>
          </a:p>
        </p:txBody>
      </p:sp>
      <p:pic>
        <p:nvPicPr>
          <p:cNvPr id="3" name="Picture 2" descr="A computer and keyboard on a table">
            <a:extLst>
              <a:ext uri="{FF2B5EF4-FFF2-40B4-BE49-F238E27FC236}">
                <a16:creationId xmlns:a16="http://schemas.microsoft.com/office/drawing/2014/main" id="{1D0E5314-3891-51B4-D643-773EF8AB1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742" y="437717"/>
            <a:ext cx="6457950" cy="5705475"/>
          </a:xfrm>
          <a:prstGeom prst="rect">
            <a:avLst/>
          </a:prstGeom>
        </p:spPr>
      </p:pic>
      <p:pic>
        <p:nvPicPr>
          <p:cNvPr id="5" name="Picture 4" descr="A white briefcase with a black handle">
            <a:extLst>
              <a:ext uri="{FF2B5EF4-FFF2-40B4-BE49-F238E27FC236}">
                <a16:creationId xmlns:a16="http://schemas.microsoft.com/office/drawing/2014/main" id="{98B3E9C4-AB2A-A0D2-3E8C-5B654094AF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639" y="3856588"/>
            <a:ext cx="3504646" cy="2872623"/>
          </a:xfrm>
          <a:prstGeom prst="rect">
            <a:avLst/>
          </a:prstGeom>
        </p:spPr>
      </p:pic>
    </p:spTree>
    <p:extLst>
      <p:ext uri="{BB962C8B-B14F-4D97-AF65-F5344CB8AC3E}">
        <p14:creationId xmlns:p14="http://schemas.microsoft.com/office/powerpoint/2010/main" val="377730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094" y="114881"/>
            <a:ext cx="10170367" cy="5720831"/>
          </a:xfrm>
          <a:prstGeom prst="rect">
            <a:avLst/>
          </a:prstGeom>
        </p:spPr>
      </p:pic>
      <p:sp>
        <p:nvSpPr>
          <p:cNvPr id="3" name="TextBox 2"/>
          <p:cNvSpPr txBox="1"/>
          <p:nvPr/>
        </p:nvSpPr>
        <p:spPr>
          <a:xfrm>
            <a:off x="2024742" y="5835712"/>
            <a:ext cx="6860019" cy="1107996"/>
          </a:xfrm>
          <a:prstGeom prst="rect">
            <a:avLst/>
          </a:prstGeom>
          <a:noFill/>
        </p:spPr>
        <p:txBody>
          <a:bodyPr wrap="none" rtlCol="0">
            <a:spAutoFit/>
          </a:bodyPr>
          <a:lstStyle/>
          <a:p>
            <a:r>
              <a:rPr lang="en-US" sz="6600" b="1" dirty="0"/>
              <a:t>In Between Innings</a:t>
            </a:r>
          </a:p>
        </p:txBody>
      </p:sp>
    </p:spTree>
    <p:extLst>
      <p:ext uri="{BB962C8B-B14F-4D97-AF65-F5344CB8AC3E}">
        <p14:creationId xmlns:p14="http://schemas.microsoft.com/office/powerpoint/2010/main" val="406043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2224</TotalTime>
  <Words>1754</Words>
  <Application>Microsoft Office PowerPoint</Application>
  <PresentationFormat>Widescreen</PresentationFormat>
  <Paragraphs>306</Paragraphs>
  <Slides>44</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Year in Baseball:   1982</vt:lpstr>
      <vt:lpstr>PowerPoint Presentation</vt:lpstr>
      <vt:lpstr>PowerPoint Presentation</vt:lpstr>
      <vt:lpstr>1982  Rookies of the Year</vt:lpstr>
      <vt:lpstr>7th Inning Stretch</vt:lpstr>
      <vt:lpstr>“Take Me Out to the Ballgame”</vt:lpstr>
      <vt:lpstr>“Deep in the Heart of Texas</vt:lpstr>
      <vt:lpstr>“Do the Hokey Pokey”</vt:lpstr>
      <vt:lpstr>“El baile del sombrero mexicano”</vt:lpstr>
      <vt:lpstr>1982 League Championships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Monte Cely</dc:creator>
  <cp:lastModifiedBy>Monte Cely</cp:lastModifiedBy>
  <cp:revision>285</cp:revision>
  <dcterms:created xsi:type="dcterms:W3CDTF">2023-08-09T12:53:40Z</dcterms:created>
  <dcterms:modified xsi:type="dcterms:W3CDTF">2025-01-16T11:56:14Z</dcterms:modified>
</cp:coreProperties>
</file>