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7.crdownload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341" r:id="rId3"/>
    <p:sldId id="461" r:id="rId4"/>
    <p:sldId id="343" r:id="rId5"/>
    <p:sldId id="423" r:id="rId6"/>
    <p:sldId id="427" r:id="rId7"/>
    <p:sldId id="259" r:id="rId8"/>
    <p:sldId id="436" r:id="rId9"/>
    <p:sldId id="439" r:id="rId10"/>
    <p:sldId id="437" r:id="rId11"/>
    <p:sldId id="438" r:id="rId12"/>
    <p:sldId id="344" r:id="rId13"/>
    <p:sldId id="369" r:id="rId14"/>
    <p:sldId id="430" r:id="rId15"/>
    <p:sldId id="431" r:id="rId16"/>
    <p:sldId id="432" r:id="rId17"/>
    <p:sldId id="433" r:id="rId18"/>
    <p:sldId id="434" r:id="rId19"/>
    <p:sldId id="272" r:id="rId20"/>
    <p:sldId id="324" r:id="rId21"/>
    <p:sldId id="440" r:id="rId22"/>
    <p:sldId id="429" r:id="rId23"/>
    <p:sldId id="258" r:id="rId24"/>
    <p:sldId id="374" r:id="rId25"/>
    <p:sldId id="279" r:id="rId26"/>
    <p:sldId id="281" r:id="rId27"/>
    <p:sldId id="282" r:id="rId28"/>
    <p:sldId id="283" r:id="rId29"/>
    <p:sldId id="362" r:id="rId30"/>
    <p:sldId id="363" r:id="rId31"/>
    <p:sldId id="290" r:id="rId32"/>
    <p:sldId id="377" r:id="rId33"/>
    <p:sldId id="292" r:id="rId34"/>
    <p:sldId id="288" r:id="rId35"/>
    <p:sldId id="335" r:id="rId36"/>
    <p:sldId id="336" r:id="rId37"/>
    <p:sldId id="435" r:id="rId38"/>
    <p:sldId id="337" r:id="rId39"/>
    <p:sldId id="298" r:id="rId40"/>
    <p:sldId id="462" r:id="rId41"/>
    <p:sldId id="352" r:id="rId42"/>
    <p:sldId id="442" r:id="rId43"/>
    <p:sldId id="460" r:id="rId44"/>
    <p:sldId id="447" r:id="rId45"/>
    <p:sldId id="448" r:id="rId46"/>
    <p:sldId id="458" r:id="rId47"/>
    <p:sldId id="451" r:id="rId48"/>
    <p:sldId id="452" r:id="rId49"/>
    <p:sldId id="453" r:id="rId50"/>
    <p:sldId id="449" r:id="rId51"/>
    <p:sldId id="456" r:id="rId52"/>
    <p:sldId id="443" r:id="rId53"/>
    <p:sldId id="454" r:id="rId54"/>
    <p:sldId id="455" r:id="rId55"/>
    <p:sldId id="457" r:id="rId56"/>
    <p:sldId id="441" r:id="rId57"/>
    <p:sldId id="450" r:id="rId58"/>
    <p:sldId id="459" r:id="rId59"/>
    <p:sldId id="444" r:id="rId60"/>
    <p:sldId id="445" r:id="rId61"/>
    <p:sldId id="36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 autoAdjust="0"/>
    <p:restoredTop sz="95119" autoAdjust="0"/>
  </p:normalViewPr>
  <p:slideViewPr>
    <p:cSldViewPr snapToGrid="0">
      <p:cViewPr varScale="1">
        <p:scale>
          <a:sx n="105" d="100"/>
          <a:sy n="105" d="100"/>
        </p:scale>
        <p:origin x="60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2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7DD-0292-48D7-AEF8-4BE0FAF3DD36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1C57-F410-4B1B-8161-99CBAB10D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“ALF” stood for Alien Life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4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6D2DF-6542-CCF5-346F-D10C3E492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581DE-0B9F-C408-35BF-D3A27B402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DD934-B2A2-DD6E-63A5-FC5149D8F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“ALF” stood for Alien Life 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4D98E-4155-1099-7A8C-0CC03AD5C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1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A24AA-CD6D-2A74-EB3C-675269D63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6044C-920D-F518-691C-5BAABDC9D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E20D2-E939-1E9E-C184-2C08D2138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“ALF” stood for Alien Life 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1437D-F0F9-035E-F6A0-DE17A8145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5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B6684-F7EA-2DA3-A182-3BA9C56D7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51514-FB67-0649-37A1-C01CDA21D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D795D-D718-1DB3-CD14-E55C9DC1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feel the need, the need for speed!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B7F1-4561-2E09-C07B-66E6EA63B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2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D1A0F-354D-FA3D-F148-6EE21D519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5CF44-ABD9-32A9-6F32-BF365904F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24CAE-24A8-21E1-E528-4D4B727D3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A4782-A550-7A06-6695-E47BAFB72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1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A99C9-CFE9-5867-A25B-48A2535CC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49276-CB5D-2F56-A6CB-E0040BD59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FED2D-6C20-FE8E-A093-005F8992B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4082-842D-8A7C-B305-0361A9A9B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5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 Richard Dent was the game’s MVP..  “The Refrigerator” Perry was a hit in this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HOF pitcher Steve Carlton notched his 4000</a:t>
            </a:r>
            <a:r>
              <a:rPr lang="en-US" baseline="30000" dirty="0"/>
              <a:t>th</a:t>
            </a:r>
            <a:r>
              <a:rPr lang="en-US" dirty="0"/>
              <a:t> strikeout – on of only four pitchers to reach that figure – (Nolan Ryan, Randy Johnson, Roger Clemens)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Video </a:t>
            </a:r>
            <a:r>
              <a:rPr lang="en-US" baseline="0"/>
              <a:t>of fly </a:t>
            </a:r>
            <a:r>
              <a:rPr lang="en-US" baseline="0" dirty="0"/>
              <a:t>ball bouncing off Canseco’s head into the stands for a HR</a:t>
            </a:r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three Blimps visited Austin on March 13 as part of centennial tour across the U.S.  All of the blimps are Zeppelin NT airships.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91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Scott also led NL in IP with 275. Was Clemens 3</a:t>
            </a:r>
            <a:r>
              <a:rPr lang="en-US" baseline="30000" dirty="0"/>
              <a:t>rd</a:t>
            </a:r>
            <a:r>
              <a:rPr lang="en-US" baseline="0" dirty="0"/>
              <a:t> season in MLB; Scott’s 8</a:t>
            </a:r>
            <a:r>
              <a:rPr lang="en-US" baseline="30000" dirty="0"/>
              <a:t>th</a:t>
            </a:r>
            <a:r>
              <a:rPr lang="en-US" baseline="0" dirty="0"/>
              <a:t> season in MLB.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1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Clemens won both the Cy Young and the MVP in ‘86.  This was Mike Schmidt’s 3</a:t>
            </a:r>
            <a:r>
              <a:rPr lang="en-US" baseline="30000" dirty="0"/>
              <a:t>rd</a:t>
            </a:r>
            <a:r>
              <a:rPr lang="en-US" baseline="0" dirty="0"/>
              <a:t> MVP, at 36 years old!  He won 10 Gold Gloves in his career.</a:t>
            </a:r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94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0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4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1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9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7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4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2867-3EDF-2560-5E75-DE257742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A17F0-54F1-6AA9-4EC4-B0D3B23B4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3E229-BA16-4F9A-9182-021286D7C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746CF-91BF-C5F4-5CD9-9CAE81E2D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13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61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71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509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C219D-D3AC-0D1B-30C3-72F77AB4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43999-7C21-746E-3DF7-4D1E89F2D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9069E-9249-0D63-C7FE-4316E1D85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4D0C5-8309-BC93-5D8D-6AE791A36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57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37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DE2F7-51D2-274D-553D-70B584A4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B0946-CB6E-C1B7-2D41-D557EE9C9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0F259-1901-8EF2-AF27-FC02315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783CD-25CB-663C-4994-8D784EA46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79BAE-67EF-4B98-9BC7-9AA07EAA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C7F8E-5201-3170-1268-B37240982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A509B-235C-32D0-ED94-6729C826B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B1D5E-0F10-B99C-22DD-E908B0F3F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4C5FB-9A69-BBD8-9FC1-9622DFD16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FF7DE-76F1-269C-5D93-3EF9E5013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A617A-E69C-FF78-83E0-071CF2D11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4AA59-F3F9-AD3A-DF36-4D7EAD1515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61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Voyager 2 had close fly-bys of Uranus in 1986 and Neptune in 1989.  It’s the only spacecraft to have visited the outer two planets in our solar system.   Discovered a new moon (the 5</a:t>
            </a:r>
            <a:r>
              <a:rPr lang="en-US" baseline="30000" dirty="0"/>
              <a:t>th</a:t>
            </a:r>
            <a:r>
              <a:rPr lang="en-US" dirty="0"/>
              <a:t> ) and that Uranus has “rings”.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96DF6-4F4C-15E1-2ECE-0A0D52E3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FDD9B-AC22-718E-1173-0DDBBBC1F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2C138-7993-2C9C-78A6-7A1C8C96B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3A9C0-0744-B0D7-B6E3-A0E2CF278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23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A52C3-86EC-C805-B066-7A8505C3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AF7A3-E98C-B47A-7829-1FEE38AF6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00B8C-3B76-E548-8F2E-A97D3A3EB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53720-DB7D-8897-30D7-617FEB546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05088-5CC3-EEDE-3C3D-7BB99F74E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3EA42-8546-FA3B-B512-7C1A4320D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9C36F-3672-FDA5-32B9-10DA6CD95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Celebrated the 100</a:t>
            </a:r>
            <a:r>
              <a:rPr lang="en-US" baseline="30000" dirty="0"/>
              <a:t>th</a:t>
            </a:r>
            <a:r>
              <a:rPr lang="en-US" dirty="0"/>
              <a:t> anniversary of the Statue being given by the French government to the U.S. in celebration of U.S. independence and as a symbol of freedom and democracy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D3B78-55EE-98E5-5BF8-1700D9250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4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5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2362-7AF9-4192-8A6F-E6DF85AED7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crdownload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hyperlink" Target="https://www.youtube.com/watch?v=ITeozxHXzV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QixQMUu4CKI" TargetMode="Externa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rK0U7RDI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harBeg9X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pyJjecJnuI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KKTTMBfYnI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lNLhuxeDJQ" TargetMode="External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GPdb7uOfow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8BOXJFF0jS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IJkbs1D5PU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AGE Thrive </a:t>
            </a:r>
            <a:r>
              <a:rPr lang="en-US" sz="3600" i="1" dirty="0"/>
              <a:t>with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/>
              <a:t>March 26, 2025</a:t>
            </a:r>
          </a:p>
          <a:p>
            <a:pPr algn="ctr"/>
            <a:r>
              <a:rPr lang="en-US" sz="2800" b="1" dirty="0"/>
              <a:t>Agenda</a:t>
            </a:r>
          </a:p>
          <a:p>
            <a:r>
              <a:rPr lang="en-US" sz="2800" b="1" u="sng" dirty="0"/>
              <a:t>Warm-up - Introductions</a:t>
            </a:r>
          </a:p>
          <a:p>
            <a:r>
              <a:rPr lang="en-US" sz="2800" b="1" dirty="0"/>
              <a:t>	</a:t>
            </a:r>
            <a:r>
              <a:rPr lang="en-US" sz="2800" b="1" u="sng" dirty="0"/>
              <a:t>Current Events</a:t>
            </a:r>
            <a:r>
              <a:rPr lang="en-US" sz="2800" b="1" dirty="0"/>
              <a:t>	</a:t>
            </a:r>
          </a:p>
          <a:p>
            <a:endParaRPr lang="en-US" sz="2800" b="1" u="sng" dirty="0"/>
          </a:p>
          <a:p>
            <a:r>
              <a:rPr lang="en-US" sz="2800" b="1" u="sng" dirty="0"/>
              <a:t>Gametime</a:t>
            </a:r>
            <a:r>
              <a:rPr lang="en-US" sz="2800" b="1" dirty="0"/>
              <a:t> – The Year in Baseball – </a:t>
            </a:r>
            <a:r>
              <a:rPr lang="en-US" sz="4000" b="1" dirty="0">
                <a:solidFill>
                  <a:srgbClr val="FF0000"/>
                </a:solidFill>
              </a:rPr>
              <a:t>1986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u="sng" dirty="0"/>
              <a:t>Seventh Inning Stretch </a:t>
            </a:r>
            <a:r>
              <a:rPr lang="en-US" sz="2800" b="1" dirty="0"/>
              <a:t>- “Take Me Out to the Ball Game”</a:t>
            </a:r>
          </a:p>
          <a:p>
            <a:r>
              <a:rPr lang="en-US" sz="2800" b="1" dirty="0"/>
              <a:t>					Get Up and Move, Sing, Dance!</a:t>
            </a:r>
          </a:p>
          <a:p>
            <a:endParaRPr lang="en-US" sz="2800" b="1" dirty="0"/>
          </a:p>
          <a:p>
            <a:r>
              <a:rPr lang="en-US" sz="2800" b="1" u="sng" dirty="0"/>
              <a:t>Extra Innings </a:t>
            </a:r>
            <a:r>
              <a:rPr lang="en-US" sz="2800" b="1" dirty="0"/>
              <a:t>– More stuff from the ‘70s and ‘80s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9" y="5230096"/>
            <a:ext cx="5235883" cy="128766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87" y="4525352"/>
            <a:ext cx="2350303" cy="2193502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6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68A43-44D5-420F-8094-431F6B68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FAE058-A1D2-7B30-3637-B77382A81CAC}"/>
              </a:ext>
            </a:extLst>
          </p:cNvPr>
          <p:cNvSpPr txBox="1"/>
          <p:nvPr/>
        </p:nvSpPr>
        <p:spPr>
          <a:xfrm>
            <a:off x="643418" y="5248275"/>
            <a:ext cx="11382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Canadian Patrick Morrow completes epic journey</a:t>
            </a:r>
          </a:p>
          <a:p>
            <a:r>
              <a:rPr lang="en-US" sz="4000" b="1" dirty="0"/>
              <a:t>He climbed the highest mountain on every continent</a:t>
            </a:r>
          </a:p>
        </p:txBody>
      </p:sp>
      <p:pic>
        <p:nvPicPr>
          <p:cNvPr id="6" name="Picture 5" descr="A person in a red jacket with a camera on his shoulder&#10;&#10;AI-generated content may be incorrect.">
            <a:extLst>
              <a:ext uri="{FF2B5EF4-FFF2-40B4-BE49-F238E27FC236}">
                <a16:creationId xmlns:a16="http://schemas.microsoft.com/office/drawing/2014/main" id="{5D297368-8649-4946-04C3-468AD9741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535558"/>
            <a:ext cx="3677041" cy="4552950"/>
          </a:xfrm>
          <a:prstGeom prst="rect">
            <a:avLst/>
          </a:prstGeom>
        </p:spPr>
      </p:pic>
      <p:pic>
        <p:nvPicPr>
          <p:cNvPr id="9" name="Picture 8" descr="A map of the world with names&#10;&#10;AI-generated content may be incorrect.">
            <a:extLst>
              <a:ext uri="{FF2B5EF4-FFF2-40B4-BE49-F238E27FC236}">
                <a16:creationId xmlns:a16="http://schemas.microsoft.com/office/drawing/2014/main" id="{BE0D93D3-791F-68AA-8E23-1498AF34D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84" y="650394"/>
            <a:ext cx="8118503" cy="4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7982D-944B-FA7E-9183-6C63419C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A7F3DE-4485-5174-1174-B00202661226}"/>
              </a:ext>
            </a:extLst>
          </p:cNvPr>
          <p:cNvSpPr txBox="1"/>
          <p:nvPr/>
        </p:nvSpPr>
        <p:spPr>
          <a:xfrm>
            <a:off x="6931436" y="1000305"/>
            <a:ext cx="5091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Statue of Liberty</a:t>
            </a:r>
          </a:p>
          <a:p>
            <a:pPr algn="ctr"/>
            <a:r>
              <a:rPr lang="en-US" sz="5400" b="1" dirty="0"/>
              <a:t>re-opens</a:t>
            </a:r>
          </a:p>
        </p:txBody>
      </p:sp>
      <p:pic>
        <p:nvPicPr>
          <p:cNvPr id="4" name="Picture 3" descr="A statue of liberty in the water&#10;&#10;AI-generated content may be incorrect.">
            <a:extLst>
              <a:ext uri="{FF2B5EF4-FFF2-40B4-BE49-F238E27FC236}">
                <a16:creationId xmlns:a16="http://schemas.microsoft.com/office/drawing/2014/main" id="{4C3FC8F7-4E88-E8A8-5F64-16F68A50F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r="8765" b="5892"/>
          <a:stretch/>
        </p:blipFill>
        <p:spPr>
          <a:xfrm>
            <a:off x="-594832" y="117157"/>
            <a:ext cx="7621693" cy="79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114881"/>
            <a:ext cx="10170367" cy="5720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742" y="5835712"/>
            <a:ext cx="6860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In Between Innings</a:t>
            </a:r>
          </a:p>
        </p:txBody>
      </p:sp>
    </p:spTree>
    <p:extLst>
      <p:ext uri="{BB962C8B-B14F-4D97-AF65-F5344CB8AC3E}">
        <p14:creationId xmlns:p14="http://schemas.microsoft.com/office/powerpoint/2010/main" val="406043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TV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91D92-2078-0771-81BB-8DF2DBF47798}"/>
              </a:ext>
            </a:extLst>
          </p:cNvPr>
          <p:cNvSpPr txBox="1"/>
          <p:nvPr/>
        </p:nvSpPr>
        <p:spPr>
          <a:xfrm>
            <a:off x="4791636" y="2695224"/>
            <a:ext cx="6881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alien spaceship crash lands on the garage of a suburban California family.  The alien’s name is Gordon Shumway, otherwise known as: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E.T.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ALF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My Favorite Martian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7F3E3-4EE1-9FE3-C55F-080070C24D44}"/>
              </a:ext>
            </a:extLst>
          </p:cNvPr>
          <p:cNvCxnSpPr>
            <a:cxnSpLocks/>
          </p:cNvCxnSpPr>
          <p:nvPr/>
        </p:nvCxnSpPr>
        <p:spPr>
          <a:xfrm flipH="1">
            <a:off x="5955166" y="5249691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in a garment giving a thumbs up&#10;&#10;AI-generated content may be incorrect.">
            <a:extLst>
              <a:ext uri="{FF2B5EF4-FFF2-40B4-BE49-F238E27FC236}">
                <a16:creationId xmlns:a16="http://schemas.microsoft.com/office/drawing/2014/main" id="{75A147C4-E654-98E1-9994-581CEBB87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6" y="2236974"/>
            <a:ext cx="4317688" cy="45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72ACF-8814-F38B-02A4-062F2F2A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F0181F-C2F0-7E35-663A-53E401CB6F98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48BB7-BE52-06BE-EFCC-0996969D1070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0DCD7-5136-4C40-35AB-5DC65F0496E5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BA1196-F8CB-F53E-C153-6EBB0A5C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F3196-63AF-C5A7-F186-DED538846A87}"/>
              </a:ext>
            </a:extLst>
          </p:cNvPr>
          <p:cNvSpPr txBox="1"/>
          <p:nvPr/>
        </p:nvSpPr>
        <p:spPr>
          <a:xfrm>
            <a:off x="4791636" y="2695224"/>
            <a:ext cx="6881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show was a comedy about the night shift at a Manhattan Criminal Court and its unorthodox young judge: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Night Court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Ironside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Here Comes the Judge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F5E1FC-F669-A3AB-0C45-A32BEEBC91F6}"/>
              </a:ext>
            </a:extLst>
          </p:cNvPr>
          <p:cNvCxnSpPr>
            <a:cxnSpLocks/>
          </p:cNvCxnSpPr>
          <p:nvPr/>
        </p:nvCxnSpPr>
        <p:spPr>
          <a:xfrm flipH="1">
            <a:off x="7608091" y="4199104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0E5F2BE-E5C2-FB28-F083-4ED9FB32D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3426" r="17327" b="-3426"/>
          <a:stretch/>
        </p:blipFill>
        <p:spPr>
          <a:xfrm>
            <a:off x="239825" y="2656607"/>
            <a:ext cx="4332175" cy="4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2C44A-9CB6-7D04-212C-FCEAD8EA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F59C0E-ED3D-CB06-CE7B-C2915E79ED2D}"/>
              </a:ext>
            </a:extLst>
          </p:cNvPr>
          <p:cNvSpPr txBox="1"/>
          <p:nvPr/>
        </p:nvSpPr>
        <p:spPr>
          <a:xfrm>
            <a:off x="2732938" y="-203769"/>
            <a:ext cx="6444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TV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CB550-6710-43FD-6B79-BCF8E5F75CE0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437E2-8C0B-A1AC-75A9-C27E4912E5FF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CCABFC-076F-D28D-E623-6959E761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EE88A-1EE8-4E84-D27E-A0715A35C8F1}"/>
              </a:ext>
            </a:extLst>
          </p:cNvPr>
          <p:cNvSpPr txBox="1"/>
          <p:nvPr/>
        </p:nvSpPr>
        <p:spPr>
          <a:xfrm>
            <a:off x="4791636" y="2695224"/>
            <a:ext cx="6881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syndicated talk show premiered in ’86 and was hosted by an iconic celebrity, businesswoman and philanthropist.  She’s worth $5 Billion today :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Judge Judy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Dinah Shore Show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Oprah Winfrey Show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8949F-619E-8C1A-0EED-EC261B594D71}"/>
              </a:ext>
            </a:extLst>
          </p:cNvPr>
          <p:cNvCxnSpPr>
            <a:cxnSpLocks/>
          </p:cNvCxnSpPr>
          <p:nvPr/>
        </p:nvCxnSpPr>
        <p:spPr>
          <a:xfrm flipH="1">
            <a:off x="9543896" y="6385640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97701A3A-AC1A-20CC-7ED9-C6F3968B2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2" y="2657562"/>
            <a:ext cx="3972128" cy="47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4D1C-D22C-AC85-36F1-0C3E07CE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6E35F2-7AFB-BD00-DA8C-AEB4E9632220}"/>
              </a:ext>
            </a:extLst>
          </p:cNvPr>
          <p:cNvSpPr txBox="1"/>
          <p:nvPr/>
        </p:nvSpPr>
        <p:spPr>
          <a:xfrm>
            <a:off x="1430758" y="-203769"/>
            <a:ext cx="9048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at the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FB6F1-DA29-3E84-BF36-4CB84D835293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38E56-0898-1330-333F-E9AF6E6E11D6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5EEEAF-4C7F-1ADA-BA5B-7165BABF7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DDE0B-978F-C646-BEB5-F6FBFB2B4A9C}"/>
              </a:ext>
            </a:extLst>
          </p:cNvPr>
          <p:cNvSpPr txBox="1"/>
          <p:nvPr/>
        </p:nvSpPr>
        <p:spPr>
          <a:xfrm>
            <a:off x="4791636" y="2695224"/>
            <a:ext cx="6881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Tom Cruise played the lead role in this movie about a hot-shot U.S. Navy fighter pilot:</a:t>
            </a:r>
          </a:p>
          <a:p>
            <a:endParaRPr lang="en-US" sz="24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Platoon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Top Gun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Winged Victory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4C31BC-8B80-0B7B-76B3-89CED5B9CE7E}"/>
              </a:ext>
            </a:extLst>
          </p:cNvPr>
          <p:cNvCxnSpPr>
            <a:cxnSpLocks/>
          </p:cNvCxnSpPr>
          <p:nvPr/>
        </p:nvCxnSpPr>
        <p:spPr>
          <a:xfrm flipH="1">
            <a:off x="7462176" y="5315598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flight suit holding a helmet&#10;&#10;AI-generated content may be incorrect.">
            <a:extLst>
              <a:ext uri="{FF2B5EF4-FFF2-40B4-BE49-F238E27FC236}">
                <a16:creationId xmlns:a16="http://schemas.microsoft.com/office/drawing/2014/main" id="{5E771307-FB23-DA53-4C10-0E9D16EB5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1871" r="-2212" b="5988"/>
          <a:stretch/>
        </p:blipFill>
        <p:spPr>
          <a:xfrm>
            <a:off x="384046" y="1806167"/>
            <a:ext cx="4173582" cy="49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2062-804D-33E5-3EA2-BB28210F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6A03F-5DEF-F40A-E532-E2FAD7B84B05}"/>
              </a:ext>
            </a:extLst>
          </p:cNvPr>
          <p:cNvSpPr txBox="1"/>
          <p:nvPr/>
        </p:nvSpPr>
        <p:spPr>
          <a:xfrm>
            <a:off x="1430758" y="-203769"/>
            <a:ext cx="9048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at the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7F652-5D52-60D1-6DEA-2E0A5A6A491B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E4FEC-5C33-6277-E529-63497B292B77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5CDF6E-24EC-33AA-9D69-EC5780287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7F4A9-36C5-35ED-2C66-1DC8024AF821}"/>
              </a:ext>
            </a:extLst>
          </p:cNvPr>
          <p:cNvSpPr txBox="1"/>
          <p:nvPr/>
        </p:nvSpPr>
        <p:spPr>
          <a:xfrm>
            <a:off x="4902740" y="2731605"/>
            <a:ext cx="6536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 Hackman starred in this movie about a small-town high school basketball team in the 1950s:</a:t>
            </a:r>
          </a:p>
          <a:p>
            <a:endParaRPr lang="en-US" sz="24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Rudy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Natural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Hoosiers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0017AB-653F-C4E1-3704-B270C242FCA0}"/>
              </a:ext>
            </a:extLst>
          </p:cNvPr>
          <p:cNvCxnSpPr>
            <a:cxnSpLocks/>
          </p:cNvCxnSpPr>
          <p:nvPr/>
        </p:nvCxnSpPr>
        <p:spPr>
          <a:xfrm flipH="1">
            <a:off x="7530270" y="6428847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asketball player being led by a coach&#10;&#10;AI-generated content may be incorrect.">
            <a:extLst>
              <a:ext uri="{FF2B5EF4-FFF2-40B4-BE49-F238E27FC236}">
                <a16:creationId xmlns:a16="http://schemas.microsoft.com/office/drawing/2014/main" id="{B6213698-CF71-8F2D-F2F5-418C1450B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2" r="-4278"/>
          <a:stretch/>
        </p:blipFill>
        <p:spPr>
          <a:xfrm>
            <a:off x="157285" y="1750982"/>
            <a:ext cx="4840592" cy="51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16296-CC36-A370-9EBD-CE4AFFA35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D5F4FC-84C3-8FC5-4613-17CFEF545910}"/>
              </a:ext>
            </a:extLst>
          </p:cNvPr>
          <p:cNvSpPr txBox="1"/>
          <p:nvPr/>
        </p:nvSpPr>
        <p:spPr>
          <a:xfrm>
            <a:off x="1430758" y="-203769"/>
            <a:ext cx="9048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/>
              <a:t>Scoreboard Quiz – 1986 at the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96097-6494-571A-E471-99CB17298B62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CEFED-A671-AC0C-19C0-8C533795355E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7BE24-CB50-B935-B711-0E66E6CD3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DC35A-E21A-0B6E-B6FA-FBB57B06E22E}"/>
              </a:ext>
            </a:extLst>
          </p:cNvPr>
          <p:cNvSpPr txBox="1"/>
          <p:nvPr/>
        </p:nvSpPr>
        <p:spPr>
          <a:xfrm>
            <a:off x="4902740" y="2731605"/>
            <a:ext cx="6536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Matthew Broderick starred in this movie about skipping high school and seeing the sights in Chicago – including a Cubs game.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Brighton Beach High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Ferris Bueller’s Day Off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</a:rPr>
              <a:t>Playin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’ Hooky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1A279F-A739-16CA-4A35-5DCA4052FCD9}"/>
              </a:ext>
            </a:extLst>
          </p:cNvPr>
          <p:cNvCxnSpPr>
            <a:cxnSpLocks/>
          </p:cNvCxnSpPr>
          <p:nvPr/>
        </p:nvCxnSpPr>
        <p:spPr>
          <a:xfrm flipH="1">
            <a:off x="10136919" y="5310166"/>
            <a:ext cx="12486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in a stadium&#10;&#10;AI-generated content may be incorrect.">
            <a:extLst>
              <a:ext uri="{FF2B5EF4-FFF2-40B4-BE49-F238E27FC236}">
                <a16:creationId xmlns:a16="http://schemas.microsoft.com/office/drawing/2014/main" id="{D18DEC6C-F15E-4046-9EF7-FBA378B11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9" t="11237" r="25617" b="-723"/>
          <a:stretch/>
        </p:blipFill>
        <p:spPr>
          <a:xfrm>
            <a:off x="-1869117" y="2937143"/>
            <a:ext cx="6771857" cy="36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49" y="9638"/>
            <a:ext cx="867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1986 Sporting News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2684431"/>
            <a:ext cx="4465782" cy="446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5" y="1924050"/>
            <a:ext cx="280416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1171575"/>
            <a:ext cx="2976563" cy="33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285010"/>
            <a:ext cx="11230231" cy="554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1" y="5301262"/>
            <a:ext cx="4845994" cy="12603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4821383"/>
            <a:ext cx="2220642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523" y="0"/>
            <a:ext cx="4919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Super Bowl XX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6F8F8-EA2D-3DD8-E615-4B071ECAD3CC}"/>
              </a:ext>
            </a:extLst>
          </p:cNvPr>
          <p:cNvSpPr txBox="1"/>
          <p:nvPr/>
        </p:nvSpPr>
        <p:spPr>
          <a:xfrm>
            <a:off x="244933" y="5469759"/>
            <a:ext cx="8628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Played on January 22 at </a:t>
            </a:r>
            <a:r>
              <a:rPr lang="en-US" sz="5400" b="1" dirty="0"/>
              <a:t>Louisiana Superdome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8BE53-FBE9-E8A3-CD78-0EE4B2E9509D}"/>
              </a:ext>
            </a:extLst>
          </p:cNvPr>
          <p:cNvSpPr txBox="1"/>
          <p:nvPr/>
        </p:nvSpPr>
        <p:spPr>
          <a:xfrm>
            <a:off x="10204278" y="1575948"/>
            <a:ext cx="207941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46</a:t>
            </a:r>
          </a:p>
          <a:p>
            <a:pPr algn="ctr"/>
            <a:r>
              <a:rPr lang="en-US" sz="4800" dirty="0"/>
              <a:t> to</a:t>
            </a:r>
          </a:p>
          <a:p>
            <a:r>
              <a:rPr lang="en-US" sz="4800" b="1" dirty="0"/>
              <a:t>        </a:t>
            </a:r>
            <a:r>
              <a:rPr lang="en-US" sz="6000" b="1" dirty="0"/>
              <a:t>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3AF7E-C52A-C452-8D72-9BC79ACE2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5" y="991033"/>
            <a:ext cx="6756760" cy="4506706"/>
          </a:xfrm>
          <a:prstGeom prst="rect">
            <a:avLst/>
          </a:prstGeom>
        </p:spPr>
      </p:pic>
      <p:pic>
        <p:nvPicPr>
          <p:cNvPr id="8" name="Picture 7" descr="A logo of a bear&#10;&#10;AI-generated content may be incorrect.">
            <a:extLst>
              <a:ext uri="{FF2B5EF4-FFF2-40B4-BE49-F238E27FC236}">
                <a16:creationId xmlns:a16="http://schemas.microsoft.com/office/drawing/2014/main" id="{0606EB44-F703-43EA-04D9-8C4434D7A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15" y="304546"/>
            <a:ext cx="2553763" cy="2542803"/>
          </a:xfrm>
          <a:prstGeom prst="rect">
            <a:avLst/>
          </a:prstGeom>
        </p:spPr>
      </p:pic>
      <p:pic>
        <p:nvPicPr>
          <p:cNvPr id="14" name="Picture 13" descr="A logo of a football team&#10;&#10;AI-generated content may be incorrect.">
            <a:extLst>
              <a:ext uri="{FF2B5EF4-FFF2-40B4-BE49-F238E27FC236}">
                <a16:creationId xmlns:a16="http://schemas.microsoft.com/office/drawing/2014/main" id="{A78AEC91-61A4-D434-DDEB-2197B14E8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65" y="3175910"/>
            <a:ext cx="2553763" cy="2544901"/>
          </a:xfrm>
          <a:prstGeom prst="rect">
            <a:avLst/>
          </a:prstGeom>
        </p:spPr>
      </p:pic>
      <p:pic>
        <p:nvPicPr>
          <p:cNvPr id="16" name="Picture 15" descr="A football player with his arms crossed&#10;&#10;AI-generated content may be incorrect.">
            <a:extLst>
              <a:ext uri="{FF2B5EF4-FFF2-40B4-BE49-F238E27FC236}">
                <a16:creationId xmlns:a16="http://schemas.microsoft.com/office/drawing/2014/main" id="{4D4C8B18-E746-A1EB-BCE1-F4931EFC8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97" y="792804"/>
            <a:ext cx="3505925" cy="49280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A452B2-A678-595C-6A82-1CC7338773C5}"/>
              </a:ext>
            </a:extLst>
          </p:cNvPr>
          <p:cNvSpPr txBox="1"/>
          <p:nvPr/>
        </p:nvSpPr>
        <p:spPr>
          <a:xfrm>
            <a:off x="2141670" y="6346922"/>
            <a:ext cx="483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https://www.youtube.com/watch?v=ITeozxHXzVE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otball player falling down to catch a football&#10;&#10;AI-generated content may be incorrect.">
            <a:extLst>
              <a:ext uri="{FF2B5EF4-FFF2-40B4-BE49-F238E27FC236}">
                <a16:creationId xmlns:a16="http://schemas.microsoft.com/office/drawing/2014/main" id="{6E37F04B-6309-7685-3070-4DD825C5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9149"/>
          <a:stretch/>
        </p:blipFill>
        <p:spPr>
          <a:xfrm>
            <a:off x="930612" y="0"/>
            <a:ext cx="51653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F06CF-55E3-1495-7487-0E620C0661F5}"/>
              </a:ext>
            </a:extLst>
          </p:cNvPr>
          <p:cNvSpPr txBox="1"/>
          <p:nvPr/>
        </p:nvSpPr>
        <p:spPr>
          <a:xfrm>
            <a:off x="6244175" y="953311"/>
            <a:ext cx="518610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Bears running back</a:t>
            </a:r>
          </a:p>
          <a:p>
            <a:pPr algn="ctr"/>
            <a:endParaRPr lang="en-US" sz="3200" b="1" dirty="0"/>
          </a:p>
          <a:p>
            <a:pPr algn="ctr"/>
            <a:r>
              <a:rPr lang="en-US" sz="6600" b="1" dirty="0"/>
              <a:t>Walter Payton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scored the 100</a:t>
            </a:r>
            <a:r>
              <a:rPr lang="en-US" sz="3200" b="1" baseline="30000" dirty="0"/>
              <a:t>th</a:t>
            </a:r>
            <a:r>
              <a:rPr lang="en-US" sz="3200" b="1" dirty="0"/>
              <a:t> touchdown</a:t>
            </a:r>
          </a:p>
          <a:p>
            <a:pPr algn="ctr"/>
            <a:r>
              <a:rPr lang="en-US" sz="3200" b="1" dirty="0"/>
              <a:t> of his career</a:t>
            </a:r>
          </a:p>
        </p:txBody>
      </p:sp>
    </p:spTree>
    <p:extLst>
      <p:ext uri="{BB962C8B-B14F-4D97-AF65-F5344CB8AC3E}">
        <p14:creationId xmlns:p14="http://schemas.microsoft.com/office/powerpoint/2010/main" val="183377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seball player throwing a pitch&#10;&#10;AI-generated content may be incorrect.">
            <a:extLst>
              <a:ext uri="{FF2B5EF4-FFF2-40B4-BE49-F238E27FC236}">
                <a16:creationId xmlns:a16="http://schemas.microsoft.com/office/drawing/2014/main" id="{09F44C46-737C-FA82-B955-D6E1270CC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979" r="54383"/>
          <a:stretch/>
        </p:blipFill>
        <p:spPr>
          <a:xfrm>
            <a:off x="3754875" y="102140"/>
            <a:ext cx="4452026" cy="66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1044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The Year in Baseball:   </a:t>
            </a:r>
            <a:r>
              <a:rPr lang="en-US" sz="8800" b="1" dirty="0">
                <a:latin typeface="+mn-lt"/>
              </a:rPr>
              <a:t>1986</a:t>
            </a:r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44" y="2406177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98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2150" y="6140709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859" y="6186875"/>
            <a:ext cx="4163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.240   33 HR   117 RBI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4345" y="5988074"/>
            <a:ext cx="52817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36 saves</a:t>
            </a:r>
            <a:r>
              <a:rPr lang="en-US" sz="3600" dirty="0"/>
              <a:t>,  2.08 ERA,</a:t>
            </a:r>
            <a:r>
              <a:rPr lang="en-US" sz="3600" b="1" dirty="0"/>
              <a:t>  </a:t>
            </a:r>
            <a:r>
              <a:rPr lang="en-US" sz="3600" dirty="0"/>
              <a:t>74 G</a:t>
            </a:r>
          </a:p>
          <a:p>
            <a:pPr algn="ctr"/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23669" y="399704"/>
            <a:ext cx="24311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1986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Rookies</a:t>
            </a:r>
          </a:p>
          <a:p>
            <a:pPr algn="ctr"/>
            <a:r>
              <a:rPr lang="en-US" sz="5400" b="1" dirty="0"/>
              <a:t>of the</a:t>
            </a:r>
          </a:p>
          <a:p>
            <a:pPr algn="ctr"/>
            <a:r>
              <a:rPr lang="en-US" sz="5400" b="1" dirty="0"/>
              <a:t>Year</a:t>
            </a:r>
          </a:p>
        </p:txBody>
      </p:sp>
      <p:pic>
        <p:nvPicPr>
          <p:cNvPr id="5" name="Picture 4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9AF54EF4-BCD0-E417-C6DD-A1D25890D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" y="24794"/>
            <a:ext cx="4284678" cy="6003051"/>
          </a:xfrm>
          <a:prstGeom prst="rect">
            <a:avLst/>
          </a:prstGeom>
        </p:spPr>
      </p:pic>
      <p:pic>
        <p:nvPicPr>
          <p:cNvPr id="9" name="Picture 8" descr="A baseball player in a red hat&#10;&#10;AI-generated content may be incorrect.">
            <a:extLst>
              <a:ext uri="{FF2B5EF4-FFF2-40B4-BE49-F238E27FC236}">
                <a16:creationId xmlns:a16="http://schemas.microsoft.com/office/drawing/2014/main" id="{D406CA45-6E09-C2E9-0F64-5368F65AA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>
          <a:xfrm>
            <a:off x="7146263" y="24794"/>
            <a:ext cx="4589485" cy="5963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EF92A7-B827-781B-B32F-31F809ADBB8B}"/>
              </a:ext>
            </a:extLst>
          </p:cNvPr>
          <p:cNvSpPr txBox="1"/>
          <p:nvPr/>
        </p:nvSpPr>
        <p:spPr>
          <a:xfrm>
            <a:off x="174859" y="5915301"/>
            <a:ext cx="500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https://www.youtube.com/watch?v=QixQMUu4CKI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1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49" y="6051469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24</a:t>
            </a:r>
            <a:r>
              <a:rPr lang="en-US" sz="3600" dirty="0"/>
              <a:t> – 4,  </a:t>
            </a:r>
            <a:r>
              <a:rPr lang="en-US" sz="3600" b="1" dirty="0"/>
              <a:t>2.48 ERA</a:t>
            </a:r>
            <a:r>
              <a:rPr lang="en-US" sz="3600" dirty="0"/>
              <a:t>, 254 IP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4693" y="540516"/>
            <a:ext cx="35485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1986</a:t>
            </a:r>
          </a:p>
          <a:p>
            <a:pPr algn="ctr"/>
            <a:r>
              <a:rPr lang="en-US" sz="6600" b="1" dirty="0"/>
              <a:t>Cy Young </a:t>
            </a:r>
          </a:p>
          <a:p>
            <a:pPr algn="ctr"/>
            <a:r>
              <a:rPr lang="en-US" sz="6600" b="1" dirty="0"/>
              <a:t>Winners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789A3-C6BC-BE47-0DF3-D960FC6BEC6B}"/>
              </a:ext>
            </a:extLst>
          </p:cNvPr>
          <p:cNvSpPr txBox="1"/>
          <p:nvPr/>
        </p:nvSpPr>
        <p:spPr>
          <a:xfrm>
            <a:off x="6869019" y="6070305"/>
            <a:ext cx="475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18 – 10, </a:t>
            </a:r>
            <a:r>
              <a:rPr lang="en-US" sz="3600" b="1" dirty="0"/>
              <a:t>2.22 ERA</a:t>
            </a:r>
            <a:r>
              <a:rPr lang="en-US" sz="3600" dirty="0"/>
              <a:t>, </a:t>
            </a:r>
            <a:r>
              <a:rPr lang="en-US" sz="3600" b="1" dirty="0"/>
              <a:t>306 K</a:t>
            </a:r>
          </a:p>
        </p:txBody>
      </p:sp>
      <p:pic>
        <p:nvPicPr>
          <p:cNvPr id="3" name="Picture 2" descr="A baseball player in a baseball uniform&#10;&#10;AI-generated content may be incorrect.">
            <a:extLst>
              <a:ext uri="{FF2B5EF4-FFF2-40B4-BE49-F238E27FC236}">
                <a16:creationId xmlns:a16="http://schemas.microsoft.com/office/drawing/2014/main" id="{D5895B3A-6F1B-C1E1-75B9-D1DB23C8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3035" r="5485" b="5668"/>
          <a:stretch/>
        </p:blipFill>
        <p:spPr>
          <a:xfrm>
            <a:off x="140549" y="314325"/>
            <a:ext cx="4010025" cy="5495925"/>
          </a:xfrm>
          <a:prstGeom prst="rect">
            <a:avLst/>
          </a:prstGeom>
        </p:spPr>
      </p:pic>
      <p:pic>
        <p:nvPicPr>
          <p:cNvPr id="6" name="Picture 5" descr="A baseball player in a blue uniform&#10;&#10;AI-generated content may be incorrect.">
            <a:extLst>
              <a:ext uri="{FF2B5EF4-FFF2-40B4-BE49-F238E27FC236}">
                <a16:creationId xmlns:a16="http://schemas.microsoft.com/office/drawing/2014/main" id="{11E7C0C3-FB92-DAFE-20D6-6E7ED984F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49" y="314324"/>
            <a:ext cx="4010025" cy="56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2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247" y="2074679"/>
            <a:ext cx="5801749" cy="8827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1986 </a:t>
            </a:r>
            <a:br>
              <a:rPr lang="en-US" sz="6600" b="1" dirty="0"/>
            </a:br>
            <a:r>
              <a:rPr lang="en-US" sz="6600" b="1" dirty="0"/>
              <a:t>Most</a:t>
            </a:r>
            <a:br>
              <a:rPr lang="en-US" sz="6600" b="1" dirty="0"/>
            </a:br>
            <a:r>
              <a:rPr lang="en-US" sz="6600" b="1" dirty="0"/>
              <a:t>Valuable</a:t>
            </a:r>
            <a:br>
              <a:rPr lang="en-US" sz="6600" b="1" dirty="0"/>
            </a:br>
            <a:r>
              <a:rPr lang="en-US" sz="6600" b="1" dirty="0"/>
              <a:t>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36132" y="6002209"/>
            <a:ext cx="397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37 HR</a:t>
            </a:r>
            <a:r>
              <a:rPr lang="en-US" sz="3600" dirty="0"/>
              <a:t>, </a:t>
            </a:r>
            <a:r>
              <a:rPr lang="en-US" sz="3600" b="1" dirty="0"/>
              <a:t>119 RBI</a:t>
            </a:r>
            <a:r>
              <a:rPr lang="en-US" sz="3600" dirty="0"/>
              <a:t>, .290</a:t>
            </a:r>
            <a:endParaRPr lang="en-US" sz="3600" b="1" dirty="0"/>
          </a:p>
        </p:txBody>
      </p:sp>
      <p:pic>
        <p:nvPicPr>
          <p:cNvPr id="3" name="Picture 2" descr="A baseball player in a baseball uniform&#10;&#10;AI-generated content may be incorrect.">
            <a:extLst>
              <a:ext uri="{FF2B5EF4-FFF2-40B4-BE49-F238E27FC236}">
                <a16:creationId xmlns:a16="http://schemas.microsoft.com/office/drawing/2014/main" id="{57A4712F-AC6A-B53D-E4CF-55CBCB60B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3035" r="5485" b="5668"/>
          <a:stretch/>
        </p:blipFill>
        <p:spPr>
          <a:xfrm>
            <a:off x="216749" y="181784"/>
            <a:ext cx="4050451" cy="5551330"/>
          </a:xfrm>
          <a:prstGeom prst="rect">
            <a:avLst/>
          </a:prstGeom>
        </p:spPr>
      </p:pic>
      <p:pic>
        <p:nvPicPr>
          <p:cNvPr id="6" name="Picture 5" descr="A baseball player wearing a red hat&#10;&#10;AI-generated content may be incorrect.">
            <a:extLst>
              <a:ext uri="{FF2B5EF4-FFF2-40B4-BE49-F238E27FC236}">
                <a16:creationId xmlns:a16="http://schemas.microsoft.com/office/drawing/2014/main" id="{41393115-FCAE-9045-6F8C-CE007CDD2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7141" r="12036"/>
          <a:stretch/>
        </p:blipFill>
        <p:spPr>
          <a:xfrm>
            <a:off x="7368068" y="91885"/>
            <a:ext cx="3680932" cy="58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Inning Stretch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“Take Me Out to the Ballgame”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1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“Deep in the Heart of Texas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84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https://www.youtube.com/watch?v=rcrK0U7RDIk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84928-DF36-B1E3-B573-16CD021F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D38781-4EF9-C9B7-7C02-157290490B2A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high angle view of a city&#10;&#10;AI-generated content may be incorrect.">
            <a:extLst>
              <a:ext uri="{FF2B5EF4-FFF2-40B4-BE49-F238E27FC236}">
                <a16:creationId xmlns:a16="http://schemas.microsoft.com/office/drawing/2014/main" id="{477406B5-9738-8653-B73B-9BF44E6BE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" y="661719"/>
            <a:ext cx="11534775" cy="6153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7A7AD-16F1-074D-2540-6E339C05B6A1}"/>
              </a:ext>
            </a:extLst>
          </p:cNvPr>
          <p:cNvSpPr txBox="1"/>
          <p:nvPr/>
        </p:nvSpPr>
        <p:spPr>
          <a:xfrm>
            <a:off x="414491" y="0"/>
            <a:ext cx="10526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Goodyear Blimp Celebrates 100 year Anniversary</a:t>
            </a:r>
          </a:p>
          <a:p>
            <a:pPr algn="ctr"/>
            <a:r>
              <a:rPr lang="en-US" sz="4000" b="1" dirty="0"/>
              <a:t> Visits Austin for SXSW</a:t>
            </a:r>
          </a:p>
        </p:txBody>
      </p:sp>
      <p:pic>
        <p:nvPicPr>
          <p:cNvPr id="11" name="Picture 10" descr="An aerial view of a stadium&#10;&#10;AI-generated content may be incorrect.">
            <a:extLst>
              <a:ext uri="{FF2B5EF4-FFF2-40B4-BE49-F238E27FC236}">
                <a16:creationId xmlns:a16="http://schemas.microsoft.com/office/drawing/2014/main" id="{6FCBD922-768E-C946-3021-547ED2BF8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" y="661719"/>
            <a:ext cx="11534775" cy="65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“Do the Hokey Pokey”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523" y="6052208"/>
            <a:ext cx="491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https://www.youtube.com/watch?v=vpharBeg9XA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4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1986 League Championships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35107" y="811385"/>
            <a:ext cx="353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Best 4 of 7 format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3992" y="2182551"/>
            <a:ext cx="3086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New York Mets</a:t>
            </a:r>
          </a:p>
          <a:p>
            <a:pPr algn="ctr"/>
            <a:r>
              <a:rPr lang="en-US" sz="3600" b="1" dirty="0"/>
              <a:t> won 4-2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7918" y="4998964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Boston Red Sox</a:t>
            </a:r>
          </a:p>
          <a:p>
            <a:pPr algn="ctr"/>
            <a:r>
              <a:rPr lang="en-US" sz="3600" b="1" dirty="0"/>
              <a:t>Won 4-3</a:t>
            </a:r>
          </a:p>
        </p:txBody>
      </p:sp>
      <p:pic>
        <p:nvPicPr>
          <p:cNvPr id="8" name="Picture 7" descr="A logo of a baseball team&#10;&#10;AI-generated content may be incorrect.">
            <a:extLst>
              <a:ext uri="{FF2B5EF4-FFF2-40B4-BE49-F238E27FC236}">
                <a16:creationId xmlns:a16="http://schemas.microsoft.com/office/drawing/2014/main" id="{410682A9-3B01-BE56-648B-8B547C19A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6387" r="4829" b="7931"/>
          <a:stretch/>
        </p:blipFill>
        <p:spPr>
          <a:xfrm>
            <a:off x="509085" y="860925"/>
            <a:ext cx="3157054" cy="3059031"/>
          </a:xfrm>
          <a:prstGeom prst="rect">
            <a:avLst/>
          </a:prstGeom>
        </p:spPr>
      </p:pic>
      <p:pic>
        <p:nvPicPr>
          <p:cNvPr id="17" name="Picture 16" descr="A logo of a baseball team&#10;&#10;AI-generated content may be incorrect.">
            <a:extLst>
              <a:ext uri="{FF2B5EF4-FFF2-40B4-BE49-F238E27FC236}">
                <a16:creationId xmlns:a16="http://schemas.microsoft.com/office/drawing/2014/main" id="{848A6D83-F7E3-2EC2-B6BE-2FC514C9E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76" y="886408"/>
            <a:ext cx="2799435" cy="2799435"/>
          </a:xfrm>
          <a:prstGeom prst="rect">
            <a:avLst/>
          </a:prstGeom>
        </p:spPr>
      </p:pic>
      <p:pic>
        <p:nvPicPr>
          <p:cNvPr id="19" name="Picture 18" descr="A red and white logo with socks on it&#10;&#10;AI-generated content may be incorrect.">
            <a:extLst>
              <a:ext uri="{FF2B5EF4-FFF2-40B4-BE49-F238E27FC236}">
                <a16:creationId xmlns:a16="http://schemas.microsoft.com/office/drawing/2014/main" id="{01319E1A-2F70-3253-BBEE-701033668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20308"/>
          <a:stretch/>
        </p:blipFill>
        <p:spPr>
          <a:xfrm>
            <a:off x="509085" y="3883683"/>
            <a:ext cx="3157054" cy="2974317"/>
          </a:xfrm>
          <a:prstGeom prst="rect">
            <a:avLst/>
          </a:prstGeom>
        </p:spPr>
      </p:pic>
      <p:pic>
        <p:nvPicPr>
          <p:cNvPr id="21" name="Picture 20" descr="A baseball logo with a red and blue stitching&#10;&#10;AI-generated content may be incorrect.">
            <a:extLst>
              <a:ext uri="{FF2B5EF4-FFF2-40B4-BE49-F238E27FC236}">
                <a16:creationId xmlns:a16="http://schemas.microsoft.com/office/drawing/2014/main" id="{2C0ABDE9-4640-9DE1-EA69-C763D38FA2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8" y="3919955"/>
            <a:ext cx="3072083" cy="30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0317" y="162521"/>
            <a:ext cx="5380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1986 World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0E2B6-5552-31AA-55FD-62D72BA741A3}"/>
              </a:ext>
            </a:extLst>
          </p:cNvPr>
          <p:cNvSpPr txBox="1"/>
          <p:nvPr/>
        </p:nvSpPr>
        <p:spPr>
          <a:xfrm>
            <a:off x="859948" y="5581001"/>
            <a:ext cx="10055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New York Mets vs. Boston Red Sox</a:t>
            </a:r>
          </a:p>
        </p:txBody>
      </p:sp>
      <p:pic>
        <p:nvPicPr>
          <p:cNvPr id="7" name="Picture 6" descr="A logo of a baseball team&#10;&#10;AI-generated content may be incorrect.">
            <a:extLst>
              <a:ext uri="{FF2B5EF4-FFF2-40B4-BE49-F238E27FC236}">
                <a16:creationId xmlns:a16="http://schemas.microsoft.com/office/drawing/2014/main" id="{DF8FF1D5-A060-0B69-B062-579C28590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6387" r="4829" b="7931"/>
          <a:stretch/>
        </p:blipFill>
        <p:spPr>
          <a:xfrm>
            <a:off x="639906" y="963343"/>
            <a:ext cx="4257675" cy="4125479"/>
          </a:xfrm>
          <a:prstGeom prst="rect">
            <a:avLst/>
          </a:prstGeom>
        </p:spPr>
      </p:pic>
      <p:pic>
        <p:nvPicPr>
          <p:cNvPr id="8" name="Picture 7" descr="A red and white logo with socks on it&#10;&#10;AI-generated content may be incorrect.">
            <a:extLst>
              <a:ext uri="{FF2B5EF4-FFF2-40B4-BE49-F238E27FC236}">
                <a16:creationId xmlns:a16="http://schemas.microsoft.com/office/drawing/2014/main" id="{C117EC9C-9F8E-59F0-5AED-0A622B23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20308"/>
          <a:stretch/>
        </p:blipFill>
        <p:spPr>
          <a:xfrm>
            <a:off x="6496050" y="1140254"/>
            <a:ext cx="4419599" cy="41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8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839887" y="238205"/>
            <a:ext cx="31638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1986</a:t>
            </a:r>
          </a:p>
          <a:p>
            <a:pPr algn="ctr"/>
            <a:r>
              <a:rPr lang="en-US" sz="5400" b="1" dirty="0"/>
              <a:t>Red Sox</a:t>
            </a:r>
          </a:p>
          <a:p>
            <a:endParaRPr lang="en-US" dirty="0"/>
          </a:p>
        </p:txBody>
      </p:sp>
      <p:pic>
        <p:nvPicPr>
          <p:cNvPr id="3" name="Picture 2" descr="A baseball card with a mustache and a baseball bat&#10;&#10;AI-generated content may be incorrect.">
            <a:extLst>
              <a:ext uri="{FF2B5EF4-FFF2-40B4-BE49-F238E27FC236}">
                <a16:creationId xmlns:a16="http://schemas.microsoft.com/office/drawing/2014/main" id="{6DFCCB8B-228E-D5A9-E5A0-145B5B724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4381" r="8664" b="9660"/>
          <a:stretch/>
        </p:blipFill>
        <p:spPr>
          <a:xfrm>
            <a:off x="107005" y="-260872"/>
            <a:ext cx="2794332" cy="3782286"/>
          </a:xfrm>
          <a:prstGeom prst="rect">
            <a:avLst/>
          </a:prstGeom>
        </p:spPr>
      </p:pic>
      <p:pic>
        <p:nvPicPr>
          <p:cNvPr id="5" name="Picture 4" descr="A person wearing a baseball cap&#10;&#10;AI-generated content may be incorrect.">
            <a:extLst>
              <a:ext uri="{FF2B5EF4-FFF2-40B4-BE49-F238E27FC236}">
                <a16:creationId xmlns:a16="http://schemas.microsoft.com/office/drawing/2014/main" id="{97FC49E0-EA71-C0AA-6D56-820AD9288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b="3772"/>
          <a:stretch/>
        </p:blipFill>
        <p:spPr>
          <a:xfrm>
            <a:off x="107004" y="3265490"/>
            <a:ext cx="2794332" cy="3548736"/>
          </a:xfrm>
          <a:prstGeom prst="rect">
            <a:avLst/>
          </a:prstGeom>
        </p:spPr>
      </p:pic>
      <p:pic>
        <p:nvPicPr>
          <p:cNvPr id="7" name="Picture 6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9C2E3E42-E807-F931-EE35-143132346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7225" r="4393" b="2192"/>
          <a:stretch/>
        </p:blipFill>
        <p:spPr>
          <a:xfrm>
            <a:off x="2901336" y="3411640"/>
            <a:ext cx="2415908" cy="3402585"/>
          </a:xfrm>
          <a:prstGeom prst="rect">
            <a:avLst/>
          </a:prstGeom>
        </p:spPr>
      </p:pic>
      <p:pic>
        <p:nvPicPr>
          <p:cNvPr id="9" name="Picture 8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8F4AB80F-E139-EB15-2667-98CD69769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t="6778" r="11280" b="6559"/>
          <a:stretch/>
        </p:blipFill>
        <p:spPr>
          <a:xfrm>
            <a:off x="3040967" y="-51642"/>
            <a:ext cx="2221697" cy="3463283"/>
          </a:xfrm>
          <a:prstGeom prst="rect">
            <a:avLst/>
          </a:prstGeom>
        </p:spPr>
      </p:pic>
      <p:pic>
        <p:nvPicPr>
          <p:cNvPr id="10" name="Picture 9" descr="A baseball player in a baseball uniform&#10;&#10;AI-generated content may be incorrect.">
            <a:extLst>
              <a:ext uri="{FF2B5EF4-FFF2-40B4-BE49-F238E27FC236}">
                <a16:creationId xmlns:a16="http://schemas.microsoft.com/office/drawing/2014/main" id="{4C2583AC-6319-7C7D-FB27-F2DCE1C16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6527" r="7679" b="11342"/>
          <a:stretch/>
        </p:blipFill>
        <p:spPr>
          <a:xfrm>
            <a:off x="6065301" y="41218"/>
            <a:ext cx="2466274" cy="3287384"/>
          </a:xfrm>
          <a:prstGeom prst="rect">
            <a:avLst/>
          </a:prstGeom>
        </p:spPr>
      </p:pic>
      <p:pic>
        <p:nvPicPr>
          <p:cNvPr id="12" name="Picture 11" descr="A person wearing a hat&#10;&#10;AI-generated content may be incorrect.">
            <a:extLst>
              <a:ext uri="{FF2B5EF4-FFF2-40B4-BE49-F238E27FC236}">
                <a16:creationId xmlns:a16="http://schemas.microsoft.com/office/drawing/2014/main" id="{CA716F48-C916-7601-32AF-827FF09BE3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93" y="3187161"/>
            <a:ext cx="2658001" cy="3627064"/>
          </a:xfrm>
          <a:prstGeom prst="rect">
            <a:avLst/>
          </a:prstGeom>
        </p:spPr>
      </p:pic>
      <p:pic>
        <p:nvPicPr>
          <p:cNvPr id="14" name="Picture 13" descr="A baseball player with a glove&#10;&#10;AI-generated content may be incorrect.">
            <a:extLst>
              <a:ext uri="{FF2B5EF4-FFF2-40B4-BE49-F238E27FC236}">
                <a16:creationId xmlns:a16="http://schemas.microsoft.com/office/drawing/2014/main" id="{0C6DEC9F-1F07-AF8D-D225-2697875845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8791" r="7840" b="3077"/>
          <a:stretch/>
        </p:blipFill>
        <p:spPr>
          <a:xfrm>
            <a:off x="5983319" y="3300044"/>
            <a:ext cx="2548256" cy="35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8069" y="323850"/>
            <a:ext cx="16498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1986</a:t>
            </a:r>
          </a:p>
          <a:p>
            <a:pPr algn="ctr"/>
            <a:r>
              <a:rPr lang="en-US" sz="5400" b="1" dirty="0"/>
              <a:t>Mets</a:t>
            </a:r>
          </a:p>
        </p:txBody>
      </p:sp>
      <p:pic>
        <p:nvPicPr>
          <p:cNvPr id="4" name="Picture 3" descr="A baseball player with a mustache&#10;&#10;AI-generated content may be incorrect.">
            <a:extLst>
              <a:ext uri="{FF2B5EF4-FFF2-40B4-BE49-F238E27FC236}">
                <a16:creationId xmlns:a16="http://schemas.microsoft.com/office/drawing/2014/main" id="{20BFB7C7-A1C3-38D3-F499-E68A0F371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8635" r="4457" b="2500"/>
          <a:stretch/>
        </p:blipFill>
        <p:spPr>
          <a:xfrm>
            <a:off x="0" y="3295650"/>
            <a:ext cx="2623931" cy="3562350"/>
          </a:xfrm>
          <a:prstGeom prst="rect">
            <a:avLst/>
          </a:prstGeom>
        </p:spPr>
      </p:pic>
      <p:pic>
        <p:nvPicPr>
          <p:cNvPr id="6" name="Picture 5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7F7FB209-07CC-2AD9-F6BC-763B95496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2591" r="3676" b="5181"/>
          <a:stretch/>
        </p:blipFill>
        <p:spPr>
          <a:xfrm>
            <a:off x="0" y="-95250"/>
            <a:ext cx="2419350" cy="3390900"/>
          </a:xfrm>
          <a:prstGeom prst="rect">
            <a:avLst/>
          </a:prstGeom>
        </p:spPr>
      </p:pic>
      <p:pic>
        <p:nvPicPr>
          <p:cNvPr id="8" name="Picture 7" descr="A baseball player running on a baseball field&#10;&#10;AI-generated content may be incorrect.">
            <a:extLst>
              <a:ext uri="{FF2B5EF4-FFF2-40B4-BE49-F238E27FC236}">
                <a16:creationId xmlns:a16="http://schemas.microsoft.com/office/drawing/2014/main" id="{E1F9E334-96E2-8524-251E-66C920892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7559" r="7866" b="4103"/>
          <a:stretch/>
        </p:blipFill>
        <p:spPr>
          <a:xfrm>
            <a:off x="2623931" y="3398160"/>
            <a:ext cx="2419350" cy="3459840"/>
          </a:xfrm>
          <a:prstGeom prst="rect">
            <a:avLst/>
          </a:prstGeom>
        </p:spPr>
      </p:pic>
      <p:pic>
        <p:nvPicPr>
          <p:cNvPr id="10" name="Picture 9" descr="A baseball player running with his bat&#10;&#10;AI-generated content may be incorrect.">
            <a:extLst>
              <a:ext uri="{FF2B5EF4-FFF2-40B4-BE49-F238E27FC236}">
                <a16:creationId xmlns:a16="http://schemas.microsoft.com/office/drawing/2014/main" id="{6086C53C-BE89-A833-4720-88DB4DA19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750" r="3055" b="5250"/>
          <a:stretch/>
        </p:blipFill>
        <p:spPr>
          <a:xfrm>
            <a:off x="2623931" y="7260"/>
            <a:ext cx="2419350" cy="3390900"/>
          </a:xfrm>
          <a:prstGeom prst="rect">
            <a:avLst/>
          </a:prstGeom>
        </p:spPr>
      </p:pic>
      <p:pic>
        <p:nvPicPr>
          <p:cNvPr id="12" name="Picture 11" descr="A baseball player throwing a ball&#10;&#10;AI-generated content may be incorrect.">
            <a:extLst>
              <a:ext uri="{FF2B5EF4-FFF2-40B4-BE49-F238E27FC236}">
                <a16:creationId xmlns:a16="http://schemas.microsoft.com/office/drawing/2014/main" id="{77591FE1-8E7B-3D00-B4F2-343B7DD1C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0589" r="8873" b="5457"/>
          <a:stretch/>
        </p:blipFill>
        <p:spPr>
          <a:xfrm>
            <a:off x="5510421" y="3450465"/>
            <a:ext cx="2419350" cy="3355230"/>
          </a:xfrm>
          <a:prstGeom prst="rect">
            <a:avLst/>
          </a:prstGeom>
        </p:spPr>
      </p:pic>
      <p:pic>
        <p:nvPicPr>
          <p:cNvPr id="14" name="Picture 13" descr="A baseball card with a person in a blue jersey&#10;&#10;AI-generated content may be incorrect.">
            <a:extLst>
              <a:ext uri="{FF2B5EF4-FFF2-40B4-BE49-F238E27FC236}">
                <a16:creationId xmlns:a16="http://schemas.microsoft.com/office/drawing/2014/main" id="{BB1DABAB-5D25-1BBA-41C9-8BDB9A6FB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30559" r="14704" b="7674"/>
          <a:stretch/>
        </p:blipFill>
        <p:spPr>
          <a:xfrm>
            <a:off x="5554109" y="42929"/>
            <a:ext cx="2331974" cy="3355231"/>
          </a:xfrm>
          <a:prstGeom prst="rect">
            <a:avLst/>
          </a:prstGeom>
        </p:spPr>
      </p:pic>
      <p:pic>
        <p:nvPicPr>
          <p:cNvPr id="16" name="Picture 15" descr="A person with a mustache wearing a blue hat&#10;&#10;AI-generated content may be incorrect.">
            <a:extLst>
              <a:ext uri="{FF2B5EF4-FFF2-40B4-BE49-F238E27FC236}">
                <a16:creationId xmlns:a16="http://schemas.microsoft.com/office/drawing/2014/main" id="{5AFFA887-08A4-8B89-CEF2-00766FDD6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3645" r="2870" b="4355"/>
          <a:stretch/>
        </p:blipFill>
        <p:spPr>
          <a:xfrm>
            <a:off x="9124950" y="2809875"/>
            <a:ext cx="26860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602" y="182944"/>
            <a:ext cx="839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1986 World Series Highlights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719A7-F00D-A023-7FB1-4A3F49BFBB3D}"/>
              </a:ext>
            </a:extLst>
          </p:cNvPr>
          <p:cNvSpPr txBox="1"/>
          <p:nvPr/>
        </p:nvSpPr>
        <p:spPr>
          <a:xfrm>
            <a:off x="7575215" y="1025318"/>
            <a:ext cx="389659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1 – October 18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/>
              <a:t>Red Sox 1 – Mets 0</a:t>
            </a:r>
          </a:p>
          <a:p>
            <a:r>
              <a:rPr lang="en-US" sz="2000" b="1" dirty="0"/>
              <a:t>Boston starter Bruce Hurst bested Mets’ starter Ron Darling.  Jim Rice scored an unearned run in the 7th.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2 – October 19</a:t>
            </a:r>
          </a:p>
          <a:p>
            <a:r>
              <a:rPr lang="en-US" sz="2000" b="1" dirty="0"/>
              <a:t>Red Sox 9 – Mets 3</a:t>
            </a:r>
          </a:p>
          <a:p>
            <a:r>
              <a:rPr lang="en-US" sz="2000" b="1" dirty="0"/>
              <a:t>Met’s ace Dwight Gooden allowed 6 runs in five innings.  Dave Henderson and Dwight Evans homered for the Red Sox.</a:t>
            </a:r>
          </a:p>
          <a:p>
            <a:endParaRPr lang="en-US" dirty="0"/>
          </a:p>
          <a:p>
            <a:pPr algn="ctr"/>
            <a:r>
              <a:rPr lang="en-US" sz="2800" b="1" dirty="0"/>
              <a:t>RED SOX LEAD 2-0  AS THEY RETURN HOME TO BOSTON</a:t>
            </a:r>
          </a:p>
        </p:txBody>
      </p:sp>
      <p:pic>
        <p:nvPicPr>
          <p:cNvPr id="5" name="Picture 4" descr="A stadium filled with people&#10;&#10;AI-generated content may be incorrect.">
            <a:extLst>
              <a:ext uri="{FF2B5EF4-FFF2-40B4-BE49-F238E27FC236}">
                <a16:creationId xmlns:a16="http://schemas.microsoft.com/office/drawing/2014/main" id="{8E8B86B7-0CA4-84CA-4278-6645143C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657"/>
            <a:ext cx="7271396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EC56DA-22C0-177C-A378-F6DC5A02C73E}"/>
              </a:ext>
            </a:extLst>
          </p:cNvPr>
          <p:cNvSpPr txBox="1"/>
          <p:nvPr/>
        </p:nvSpPr>
        <p:spPr>
          <a:xfrm>
            <a:off x="720194" y="6096000"/>
            <a:ext cx="6825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Shea Stadium – New York </a:t>
            </a:r>
          </a:p>
        </p:txBody>
      </p:sp>
    </p:spTree>
    <p:extLst>
      <p:ext uri="{BB962C8B-B14F-4D97-AF65-F5344CB8AC3E}">
        <p14:creationId xmlns:p14="http://schemas.microsoft.com/office/powerpoint/2010/main" val="27273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4FEF6-E5DE-552C-7846-71E29D9A4F6A}"/>
              </a:ext>
            </a:extLst>
          </p:cNvPr>
          <p:cNvSpPr txBox="1"/>
          <p:nvPr/>
        </p:nvSpPr>
        <p:spPr>
          <a:xfrm>
            <a:off x="7889358" y="106326"/>
            <a:ext cx="430264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Game 3 – October 21</a:t>
            </a:r>
          </a:p>
          <a:p>
            <a:r>
              <a:rPr lang="en-US" b="1" dirty="0"/>
              <a:t>Mets 7 – Red Sox 1</a:t>
            </a:r>
          </a:p>
          <a:p>
            <a:r>
              <a:rPr lang="en-US" b="1" dirty="0"/>
              <a:t>The Mets  scored 4 in  the top of the 1</a:t>
            </a:r>
            <a:r>
              <a:rPr lang="en-US" b="1" baseline="30000" dirty="0"/>
              <a:t>st</a:t>
            </a:r>
            <a:r>
              <a:rPr lang="en-US" b="1" dirty="0"/>
              <a:t> and cruised to a win.  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4 – October 22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/>
              <a:t>Mets 6 – Red Sox 2</a:t>
            </a:r>
          </a:p>
          <a:p>
            <a:r>
              <a:rPr lang="en-US" b="1" dirty="0"/>
              <a:t>Ron Darling continued to pitch well for the Mets and C Gary Carter hit two homers to power the Mets win.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5 – October 23</a:t>
            </a:r>
          </a:p>
          <a:p>
            <a:r>
              <a:rPr lang="en-US" b="1" dirty="0"/>
              <a:t>Red Sox 4 – Mets 2</a:t>
            </a:r>
          </a:p>
          <a:p>
            <a:r>
              <a:rPr lang="en-US" b="1" dirty="0"/>
              <a:t>The Red Sox got single RBI from Don Baylor,  Dwight Evans,  Dave Henderson and Spike Owen to best the Mets.</a:t>
            </a:r>
            <a:endParaRPr lang="en-US" dirty="0"/>
          </a:p>
          <a:p>
            <a:endParaRPr lang="en-US" dirty="0"/>
          </a:p>
          <a:p>
            <a:pPr algn="ctr"/>
            <a:r>
              <a:rPr lang="en-US" sz="3200" b="1" dirty="0"/>
              <a:t>THE RED SOX LEAD 3-2 AS THE SERIES</a:t>
            </a:r>
          </a:p>
          <a:p>
            <a:pPr algn="ctr"/>
            <a:r>
              <a:rPr lang="en-US" sz="3200" b="1" dirty="0"/>
              <a:t>RETURNS TO NEW YORK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aseball stadium with people in the stands with Fenway Park in the background&#10;&#10;AI-generated content may be incorrect.">
            <a:extLst>
              <a:ext uri="{FF2B5EF4-FFF2-40B4-BE49-F238E27FC236}">
                <a16:creationId xmlns:a16="http://schemas.microsoft.com/office/drawing/2014/main" id="{44FA2FD7-03C6-E350-82FB-5E3AFF2FD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37"/>
            <a:ext cx="772978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4633C-E96F-2E82-6802-022BA54100C3}"/>
              </a:ext>
            </a:extLst>
          </p:cNvPr>
          <p:cNvSpPr txBox="1"/>
          <p:nvPr/>
        </p:nvSpPr>
        <p:spPr>
          <a:xfrm>
            <a:off x="1162050" y="5847364"/>
            <a:ext cx="5652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Fenway Park - Boston</a:t>
            </a:r>
          </a:p>
        </p:txBody>
      </p:sp>
    </p:spTree>
    <p:extLst>
      <p:ext uri="{BB962C8B-B14F-4D97-AF65-F5344CB8AC3E}">
        <p14:creationId xmlns:p14="http://schemas.microsoft.com/office/powerpoint/2010/main" val="13322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AAC8E-C658-AC2E-4806-C190EDFD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BF98B44-9DEA-4836-7274-A56F09AA4B60}"/>
              </a:ext>
            </a:extLst>
          </p:cNvPr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FAB20-A8AD-5782-0D70-C927C830F4A0}"/>
              </a:ext>
            </a:extLst>
          </p:cNvPr>
          <p:cNvSpPr txBox="1"/>
          <p:nvPr/>
        </p:nvSpPr>
        <p:spPr>
          <a:xfrm>
            <a:off x="7477125" y="1120568"/>
            <a:ext cx="44672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6 – October 25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/>
              <a:t>Mets  6 – Red Sox 5 (10 innings)</a:t>
            </a:r>
          </a:p>
          <a:p>
            <a:r>
              <a:rPr lang="en-US" sz="2000" b="1" dirty="0"/>
              <a:t>Boston led 5-3 going into the bottom of the tenth inning.  The Mets scored one and then tied the game on a Bob Stanley wild pitch. </a:t>
            </a:r>
          </a:p>
          <a:p>
            <a:r>
              <a:rPr lang="en-US" sz="2000" b="1" dirty="0"/>
              <a:t>With Ray Knight on 2</a:t>
            </a:r>
            <a:r>
              <a:rPr lang="en-US" sz="2000" b="1" baseline="30000" dirty="0"/>
              <a:t>nd</a:t>
            </a:r>
            <a:r>
              <a:rPr lang="en-US" sz="2000" b="1" dirty="0"/>
              <a:t>, Mookie Wilson hit a grounder to Bill Buckner at first …</a:t>
            </a:r>
          </a:p>
          <a:p>
            <a:r>
              <a:rPr lang="en-US" sz="1600" dirty="0">
                <a:hlinkClick r:id="rId3"/>
              </a:rPr>
              <a:t>https://www.youtube.com/watch?v=rpyJjecJnuI</a:t>
            </a:r>
            <a:endParaRPr lang="en-US" sz="1600" dirty="0"/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7  – October 27</a:t>
            </a:r>
          </a:p>
          <a:p>
            <a:r>
              <a:rPr lang="en-US" sz="2000" b="1" dirty="0"/>
              <a:t>Mets  8 – Red Sox 5</a:t>
            </a:r>
          </a:p>
          <a:p>
            <a:r>
              <a:rPr lang="en-US" sz="2000" b="1" dirty="0"/>
              <a:t>3 RBI by Mets 1B Keith Hernandez and late homers by Ray Knight and Darryl Strawberry powered the Mets past an early 3-0 deficit to take the game. </a:t>
            </a:r>
          </a:p>
          <a:p>
            <a:endParaRPr lang="en-US" dirty="0"/>
          </a:p>
          <a:p>
            <a:pPr algn="ctr"/>
            <a:endParaRPr lang="en-US" b="1" dirty="0"/>
          </a:p>
        </p:txBody>
      </p:sp>
      <p:pic>
        <p:nvPicPr>
          <p:cNvPr id="5" name="Picture 4" descr="A stadium filled with people&#10;&#10;AI-generated content may be incorrect.">
            <a:extLst>
              <a:ext uri="{FF2B5EF4-FFF2-40B4-BE49-F238E27FC236}">
                <a16:creationId xmlns:a16="http://schemas.microsoft.com/office/drawing/2014/main" id="{1D465A9E-0B51-3759-B5E3-3F57BEC57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990600"/>
            <a:ext cx="72713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A0CD8-E232-3978-2ECF-10EA57232846}"/>
              </a:ext>
            </a:extLst>
          </p:cNvPr>
          <p:cNvSpPr txBox="1"/>
          <p:nvPr/>
        </p:nvSpPr>
        <p:spPr>
          <a:xfrm>
            <a:off x="107989" y="108231"/>
            <a:ext cx="65407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lvl="1" algn="ctr"/>
            <a:r>
              <a:rPr lang="en-US" sz="4000" b="1" dirty="0"/>
              <a:t>METS WIN 1986</a:t>
            </a:r>
          </a:p>
          <a:p>
            <a:pPr algn="ctr"/>
            <a:r>
              <a:rPr lang="en-US" sz="4000" b="1" dirty="0"/>
              <a:t>  WORLD SERIES</a:t>
            </a:r>
          </a:p>
          <a:p>
            <a:pPr algn="ctr"/>
            <a:r>
              <a:rPr lang="en-US" sz="4000" b="1" dirty="0"/>
              <a:t> 4 GAMES TO 3</a:t>
            </a:r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68512-1FDD-F575-0B09-95BC5D0D127E}"/>
              </a:ext>
            </a:extLst>
          </p:cNvPr>
          <p:cNvSpPr txBox="1"/>
          <p:nvPr/>
        </p:nvSpPr>
        <p:spPr>
          <a:xfrm>
            <a:off x="169235" y="2791664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Mets’ SS Ray Knight was named World Series MVP.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E4EB3-2A15-F074-EA59-85671A4B3055}"/>
              </a:ext>
            </a:extLst>
          </p:cNvPr>
          <p:cNvSpPr txBox="1"/>
          <p:nvPr/>
        </p:nvSpPr>
        <p:spPr>
          <a:xfrm>
            <a:off x="407473" y="4301198"/>
            <a:ext cx="5619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3"/>
              </a:rPr>
              <a:t>https://www.youtube.com/watch?v=IKKTTMBfYnI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3" name="Picture 2" descr="A baseball player on the cover of sports illustrated magazine&#10;&#10;AI-generated content may be incorrect.">
            <a:extLst>
              <a:ext uri="{FF2B5EF4-FFF2-40B4-BE49-F238E27FC236}">
                <a16:creationId xmlns:a16="http://schemas.microsoft.com/office/drawing/2014/main" id="{1946086F-A258-A497-AFE6-197946D89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84" y="0"/>
            <a:ext cx="52006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7055" y="4451331"/>
            <a:ext cx="48713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Extra Innings!</a:t>
            </a:r>
          </a:p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52" y="52019"/>
            <a:ext cx="7744408" cy="43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03411" y="204040"/>
            <a:ext cx="4952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Favorite Teams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16" y="-200762"/>
            <a:ext cx="6971489" cy="4483687"/>
          </a:xfrm>
          <a:prstGeom prst="rect">
            <a:avLst/>
          </a:prstGeom>
        </p:spPr>
      </p:pic>
      <p:pic>
        <p:nvPicPr>
          <p:cNvPr id="7" name="Picture 6" descr="A logo of a san antonio spurs&#10;&#10;Description automatically generated">
            <a:extLst>
              <a:ext uri="{FF2B5EF4-FFF2-40B4-BE49-F238E27FC236}">
                <a16:creationId xmlns:a16="http://schemas.microsoft.com/office/drawing/2014/main" id="{F3B66D9C-7781-F582-3874-D7CA988A6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82" y="1881185"/>
            <a:ext cx="4874047" cy="4221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DD409-775D-1F24-D71F-C34F4319291A}"/>
              </a:ext>
            </a:extLst>
          </p:cNvPr>
          <p:cNvSpPr txBox="1"/>
          <p:nvPr/>
        </p:nvSpPr>
        <p:spPr>
          <a:xfrm>
            <a:off x="1202682" y="3545554"/>
            <a:ext cx="380097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Basketball</a:t>
            </a:r>
          </a:p>
          <a:p>
            <a:r>
              <a:rPr lang="en-US" sz="6600" b="1" dirty="0"/>
              <a:t>Softball</a:t>
            </a:r>
          </a:p>
          <a:p>
            <a:r>
              <a:rPr lang="en-US" sz="6600" b="1" dirty="0"/>
              <a:t>Baseball</a:t>
            </a:r>
          </a:p>
          <a:p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8034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E031F-E859-8035-E564-624875EE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09F718-54BE-BC6D-D5A0-7BF47AB09484}"/>
              </a:ext>
            </a:extLst>
          </p:cNvPr>
          <p:cNvSpPr txBox="1"/>
          <p:nvPr/>
        </p:nvSpPr>
        <p:spPr>
          <a:xfrm>
            <a:off x="930805" y="5082267"/>
            <a:ext cx="98439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Knock the cover off the ball!</a:t>
            </a:r>
          </a:p>
          <a:p>
            <a:pPr algn="ctr"/>
            <a:endParaRPr lang="en-US" sz="3600" dirty="0"/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ECB47AA-DBC5-BAC2-A2C0-468572926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1" y="0"/>
            <a:ext cx="10099443" cy="5212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91C9B-2F33-4E84-9B83-92D3B53D9B74}"/>
              </a:ext>
            </a:extLst>
          </p:cNvPr>
          <p:cNvSpPr txBox="1"/>
          <p:nvPr/>
        </p:nvSpPr>
        <p:spPr>
          <a:xfrm>
            <a:off x="3273552" y="6211669"/>
            <a:ext cx="485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https://www.youtube.com/watch?v=tlNLhuxeDJQ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14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2425" y="552450"/>
            <a:ext cx="59049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1980s</a:t>
            </a:r>
          </a:p>
          <a:p>
            <a:r>
              <a:rPr lang="en-US" sz="7200" b="1" dirty="0"/>
              <a:t>Fads &amp; Fashion</a:t>
            </a:r>
          </a:p>
        </p:txBody>
      </p:sp>
      <p:pic>
        <p:nvPicPr>
          <p:cNvPr id="3" name="Picture 2" descr="A person smiling in front of a car&#10;&#10;AI-generated content may be incorrect.">
            <a:extLst>
              <a:ext uri="{FF2B5EF4-FFF2-40B4-BE49-F238E27FC236}">
                <a16:creationId xmlns:a16="http://schemas.microsoft.com/office/drawing/2014/main" id="{86ED96BA-E250-74F9-73EE-3446BD8F1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278011"/>
            <a:ext cx="10868025" cy="6113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67E0EC-BB88-292C-3CED-7A3A62AB7596}"/>
              </a:ext>
            </a:extLst>
          </p:cNvPr>
          <p:cNvSpPr txBox="1"/>
          <p:nvPr/>
        </p:nvSpPr>
        <p:spPr>
          <a:xfrm>
            <a:off x="1009649" y="3267968"/>
            <a:ext cx="6619875" cy="21236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spc="600" dirty="0">
                <a:solidFill>
                  <a:schemeClr val="bg1"/>
                </a:solidFill>
              </a:rPr>
              <a:t>FADS &amp; </a:t>
            </a:r>
          </a:p>
          <a:p>
            <a:pPr algn="ctr"/>
            <a:r>
              <a:rPr lang="en-US" sz="6600" b="1" i="1" spc="600" dirty="0">
                <a:solidFill>
                  <a:schemeClr val="bg1"/>
                </a:solidFill>
              </a:rPr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2044988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550A6-A7CC-99FA-8C40-F2766B642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61F3AC-5761-284D-3BE6-5548ACDD08EC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87F72-C02B-C10C-1583-9C0E1181A352}"/>
              </a:ext>
            </a:extLst>
          </p:cNvPr>
          <p:cNvSpPr txBox="1"/>
          <p:nvPr/>
        </p:nvSpPr>
        <p:spPr>
          <a:xfrm>
            <a:off x="9056047" y="2486025"/>
            <a:ext cx="26019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BIG</a:t>
            </a:r>
          </a:p>
          <a:p>
            <a:pPr algn="ctr"/>
            <a:r>
              <a:rPr lang="en-US" sz="7200" b="1" dirty="0"/>
              <a:t>HAIR !</a:t>
            </a:r>
          </a:p>
        </p:txBody>
      </p:sp>
      <p:pic>
        <p:nvPicPr>
          <p:cNvPr id="3" name="Picture 2" descr="A person with big hair and a colorful jacket&#10;&#10;AI-generated content may be incorrect.">
            <a:extLst>
              <a:ext uri="{FF2B5EF4-FFF2-40B4-BE49-F238E27FC236}">
                <a16:creationId xmlns:a16="http://schemas.microsoft.com/office/drawing/2014/main" id="{A72B564A-BEFF-7F98-86B7-64A9DF00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15139"/>
          <a:stretch/>
        </p:blipFill>
        <p:spPr>
          <a:xfrm>
            <a:off x="1009649" y="1322606"/>
            <a:ext cx="6800851" cy="5479042"/>
          </a:xfrm>
          <a:prstGeom prst="rect">
            <a:avLst/>
          </a:prstGeom>
        </p:spPr>
      </p:pic>
      <p:pic>
        <p:nvPicPr>
          <p:cNvPr id="5" name="Picture 4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4129FEC0-BB9A-C7EA-2800-AFCAD30F1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" y="1209675"/>
            <a:ext cx="4418794" cy="5648325"/>
          </a:xfrm>
          <a:prstGeom prst="rect">
            <a:avLst/>
          </a:prstGeom>
        </p:spPr>
      </p:pic>
      <p:pic>
        <p:nvPicPr>
          <p:cNvPr id="8" name="Picture 7" descr="A person with a very nice hair&#10;&#10;AI-generated content may be incorrect.">
            <a:extLst>
              <a:ext uri="{FF2B5EF4-FFF2-40B4-BE49-F238E27FC236}">
                <a16:creationId xmlns:a16="http://schemas.microsoft.com/office/drawing/2014/main" id="{3BBF38B7-DCDD-F44F-7D7E-B051039E3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1209675"/>
            <a:ext cx="4531672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4B9E-1407-F3C8-38FA-A2F44A48B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EEBCAD-6E6C-7318-3230-C028210D3644}"/>
              </a:ext>
            </a:extLst>
          </p:cNvPr>
          <p:cNvSpPr txBox="1"/>
          <p:nvPr/>
        </p:nvSpPr>
        <p:spPr>
          <a:xfrm>
            <a:off x="1009649" y="71735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31560-56C2-14D5-69E8-E68062350D1B}"/>
              </a:ext>
            </a:extLst>
          </p:cNvPr>
          <p:cNvSpPr txBox="1"/>
          <p:nvPr/>
        </p:nvSpPr>
        <p:spPr>
          <a:xfrm>
            <a:off x="6253757" y="1522541"/>
            <a:ext cx="5387180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Sparkly</a:t>
            </a:r>
          </a:p>
          <a:p>
            <a:pPr algn="ctr"/>
            <a:r>
              <a:rPr lang="en-US" sz="7200" b="1" dirty="0"/>
              <a:t>Prom Dresses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and more Big Hair</a:t>
            </a:r>
          </a:p>
          <a:p>
            <a:pPr algn="ctr"/>
            <a:endParaRPr lang="en-US" sz="7200" b="1" dirty="0"/>
          </a:p>
        </p:txBody>
      </p:sp>
      <p:pic>
        <p:nvPicPr>
          <p:cNvPr id="6" name="Picture 5" descr="A group of women in formal dresses&#10;&#10;AI-generated content may be incorrect.">
            <a:extLst>
              <a:ext uri="{FF2B5EF4-FFF2-40B4-BE49-F238E27FC236}">
                <a16:creationId xmlns:a16="http://schemas.microsoft.com/office/drawing/2014/main" id="{5A94D5BA-9545-7569-20A8-29A94D614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1170205"/>
            <a:ext cx="5086351" cy="58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7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04EF5-4717-D9F0-C327-9B5AED71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26EC7D-75B3-34E6-59ED-C929C7603916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04908-C013-FC86-34CD-EA4DAD526F3E}"/>
              </a:ext>
            </a:extLst>
          </p:cNvPr>
          <p:cNvSpPr txBox="1"/>
          <p:nvPr/>
        </p:nvSpPr>
        <p:spPr>
          <a:xfrm>
            <a:off x="7538509" y="1895817"/>
            <a:ext cx="42771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GLAMOUR</a:t>
            </a:r>
          </a:p>
          <a:p>
            <a:pPr algn="ctr"/>
            <a:r>
              <a:rPr lang="en-US" sz="7200" b="1" dirty="0"/>
              <a:t>SHOTS</a:t>
            </a:r>
          </a:p>
          <a:p>
            <a:pPr algn="ctr"/>
            <a:r>
              <a:rPr lang="en-US" sz="6000"/>
              <a:t>be </a:t>
            </a:r>
            <a:r>
              <a:rPr lang="en-US" sz="6000" dirty="0"/>
              <a:t>your </a:t>
            </a:r>
          </a:p>
          <a:p>
            <a:pPr algn="ctr"/>
            <a:r>
              <a:rPr lang="en-US" sz="6000" dirty="0"/>
              <a:t>own star!</a:t>
            </a:r>
          </a:p>
        </p:txBody>
      </p:sp>
      <p:pic>
        <p:nvPicPr>
          <p:cNvPr id="3" name="Picture 2" descr="A person with curly hair and big earrings&#10;&#10;AI-generated content may be incorrect.">
            <a:extLst>
              <a:ext uri="{FF2B5EF4-FFF2-40B4-BE49-F238E27FC236}">
                <a16:creationId xmlns:a16="http://schemas.microsoft.com/office/drawing/2014/main" id="{1669645A-20FA-40F9-64D3-B215D6C70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91" y="1322606"/>
            <a:ext cx="4042499" cy="5956426"/>
          </a:xfrm>
          <a:prstGeom prst="rect">
            <a:avLst/>
          </a:prstGeom>
        </p:spPr>
      </p:pic>
      <p:pic>
        <p:nvPicPr>
          <p:cNvPr id="8" name="Picture 7" descr="A person with large curly hair and large hoop earrings&#10;&#10;AI-generated content may be incorrect.">
            <a:extLst>
              <a:ext uri="{FF2B5EF4-FFF2-40B4-BE49-F238E27FC236}">
                <a16:creationId xmlns:a16="http://schemas.microsoft.com/office/drawing/2014/main" id="{61B6A648-4D00-136E-B2B4-2DCF0610B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11" y="1341384"/>
            <a:ext cx="4558489" cy="5516616"/>
          </a:xfrm>
          <a:prstGeom prst="rect">
            <a:avLst/>
          </a:prstGeom>
        </p:spPr>
      </p:pic>
      <p:pic>
        <p:nvPicPr>
          <p:cNvPr id="10" name="Picture 9" descr="A person with long blonde hair&#10;&#10;AI-generated content may be incorrect.">
            <a:extLst>
              <a:ext uri="{FF2B5EF4-FFF2-40B4-BE49-F238E27FC236}">
                <a16:creationId xmlns:a16="http://schemas.microsoft.com/office/drawing/2014/main" id="{77A2F076-1652-B349-8383-8C6EF8F29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" y="1322606"/>
            <a:ext cx="7558760" cy="6858000"/>
          </a:xfrm>
          <a:prstGeom prst="rect">
            <a:avLst/>
          </a:prstGeom>
        </p:spPr>
      </p:pic>
      <p:pic>
        <p:nvPicPr>
          <p:cNvPr id="12" name="Picture 11" descr="A couple of women holding roses&#10;&#10;AI-generated content may be incorrect.">
            <a:extLst>
              <a:ext uri="{FF2B5EF4-FFF2-40B4-BE49-F238E27FC236}">
                <a16:creationId xmlns:a16="http://schemas.microsoft.com/office/drawing/2014/main" id="{44A497AC-D95F-F4F6-6130-FEFC61F5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5" y="1322606"/>
            <a:ext cx="7407414" cy="5688988"/>
          </a:xfrm>
          <a:prstGeom prst="rect">
            <a:avLst/>
          </a:prstGeom>
        </p:spPr>
      </p:pic>
      <p:pic>
        <p:nvPicPr>
          <p:cNvPr id="14" name="Picture 13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4599AB89-58B1-28E3-D133-4BE54120D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595" y="1395243"/>
            <a:ext cx="7951018" cy="55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3BF3E-4424-5889-FB13-CA7CB3E7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AFA1F3-DDE2-C5C0-EF78-1671D803D34E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66E53-E73A-BCC0-E2D2-8E1097FA4B53}"/>
              </a:ext>
            </a:extLst>
          </p:cNvPr>
          <p:cNvSpPr txBox="1"/>
          <p:nvPr/>
        </p:nvSpPr>
        <p:spPr>
          <a:xfrm>
            <a:off x="74733" y="4623908"/>
            <a:ext cx="113862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Parachute Pants &amp; Warm-ups</a:t>
            </a:r>
          </a:p>
          <a:p>
            <a:pPr algn="ctr"/>
            <a:endParaRPr lang="en-US" sz="7200" b="1" dirty="0"/>
          </a:p>
        </p:txBody>
      </p:sp>
      <p:pic>
        <p:nvPicPr>
          <p:cNvPr id="3" name="Picture 2" descr="A group of men wearing sports clothes&#10;&#10;AI-generated content may be incorrect.">
            <a:extLst>
              <a:ext uri="{FF2B5EF4-FFF2-40B4-BE49-F238E27FC236}">
                <a16:creationId xmlns:a16="http://schemas.microsoft.com/office/drawing/2014/main" id="{792FC28A-45A2-36BF-7101-872AA8217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133475"/>
            <a:ext cx="110299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3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F7C9D-9F54-449A-ADD5-C8828758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1D44F9-C04D-7F86-1B6C-A43A2EAD4B58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E5D3-0A93-B0AF-0816-AF13F9365AF0}"/>
              </a:ext>
            </a:extLst>
          </p:cNvPr>
          <p:cNvSpPr txBox="1"/>
          <p:nvPr/>
        </p:nvSpPr>
        <p:spPr>
          <a:xfrm>
            <a:off x="6370400" y="1225689"/>
            <a:ext cx="51766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Leg Warmers</a:t>
            </a:r>
          </a:p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Exercise</a:t>
            </a:r>
          </a:p>
          <a:p>
            <a:pPr algn="ctr"/>
            <a:r>
              <a:rPr lang="en-US" sz="7200" b="1" dirty="0"/>
              <a:t>Videos</a:t>
            </a:r>
          </a:p>
        </p:txBody>
      </p:sp>
      <p:pic>
        <p:nvPicPr>
          <p:cNvPr id="5" name="Picture 4" descr="A person in yellow leotard and leg up&#10;&#10;AI-generated content may be incorrect.">
            <a:extLst>
              <a:ext uri="{FF2B5EF4-FFF2-40B4-BE49-F238E27FC236}">
                <a16:creationId xmlns:a16="http://schemas.microsoft.com/office/drawing/2014/main" id="{E8FF7D08-C9A9-707E-2DBD-056C81E06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6" y="1118435"/>
            <a:ext cx="5656852" cy="57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46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7EA48-BF31-B544-01F8-D77825DE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9EA99-E118-08A5-BB13-E2B12816E6E0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384D1-BCAF-D4D7-6270-0921B49137EC}"/>
              </a:ext>
            </a:extLst>
          </p:cNvPr>
          <p:cNvSpPr txBox="1"/>
          <p:nvPr/>
        </p:nvSpPr>
        <p:spPr>
          <a:xfrm>
            <a:off x="7289481" y="1927928"/>
            <a:ext cx="38978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Hot Pants</a:t>
            </a:r>
          </a:p>
          <a:p>
            <a:pPr algn="ctr"/>
            <a:endParaRPr lang="en-US" sz="7200" b="1" dirty="0"/>
          </a:p>
        </p:txBody>
      </p:sp>
      <p:pic>
        <p:nvPicPr>
          <p:cNvPr id="3" name="Picture 2" descr="A person in a garment on an airplane&#10;&#10;AI-generated content may be incorrect.">
            <a:extLst>
              <a:ext uri="{FF2B5EF4-FFF2-40B4-BE49-F238E27FC236}">
                <a16:creationId xmlns:a16="http://schemas.microsoft.com/office/drawing/2014/main" id="{C4D42400-9433-0498-508D-0237A375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18435"/>
            <a:ext cx="5105400" cy="6835682"/>
          </a:xfrm>
          <a:prstGeom prst="rect">
            <a:avLst/>
          </a:prstGeom>
        </p:spPr>
      </p:pic>
      <p:pic>
        <p:nvPicPr>
          <p:cNvPr id="8" name="Picture 7" descr="A person in cowboy outfit standing next to a cactus&#10;&#10;AI-generated content may be incorrect.">
            <a:extLst>
              <a:ext uri="{FF2B5EF4-FFF2-40B4-BE49-F238E27FC236}">
                <a16:creationId xmlns:a16="http://schemas.microsoft.com/office/drawing/2014/main" id="{5C78C473-43CF-2718-2073-399F44AFE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5469"/>
          <a:stretch/>
        </p:blipFill>
        <p:spPr>
          <a:xfrm>
            <a:off x="1371600" y="907337"/>
            <a:ext cx="5125963" cy="6369763"/>
          </a:xfrm>
          <a:prstGeom prst="rect">
            <a:avLst/>
          </a:prstGeom>
        </p:spPr>
      </p:pic>
      <p:pic>
        <p:nvPicPr>
          <p:cNvPr id="10" name="Picture 9" descr="A person in a uniform&#10;&#10;AI-generated content may be incorrect.">
            <a:extLst>
              <a:ext uri="{FF2B5EF4-FFF2-40B4-BE49-F238E27FC236}">
                <a16:creationId xmlns:a16="http://schemas.microsoft.com/office/drawing/2014/main" id="{9CF30AE7-A888-272B-A4F8-543165715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63" y="908341"/>
            <a:ext cx="5105400" cy="88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F60AE-1B3E-7360-5172-0EB256AB4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B6A7ED-853A-9B92-2BA8-968D7A112D32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F9954-3651-885C-5805-FAAE72B713C4}"/>
              </a:ext>
            </a:extLst>
          </p:cNvPr>
          <p:cNvSpPr txBox="1"/>
          <p:nvPr/>
        </p:nvSpPr>
        <p:spPr>
          <a:xfrm>
            <a:off x="7576657" y="1221151"/>
            <a:ext cx="43712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High-Waist</a:t>
            </a:r>
          </a:p>
          <a:p>
            <a:pPr algn="ctr"/>
            <a:r>
              <a:rPr lang="en-US" sz="7200" b="1" dirty="0"/>
              <a:t>Blue Jeans</a:t>
            </a:r>
          </a:p>
          <a:p>
            <a:pPr algn="ctr"/>
            <a:endParaRPr lang="en-US" sz="7200" b="1" dirty="0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0BE98EC-01D6-BA06-722D-4F29268E8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-2083"/>
          <a:stretch/>
        </p:blipFill>
        <p:spPr>
          <a:xfrm>
            <a:off x="291657" y="1118435"/>
            <a:ext cx="7056989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279C5-9D57-605E-63C1-06DA502B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E0A1A-E808-6E7E-769B-EB5358B0ABE5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1289-0A29-327C-C66A-A0062E82A29D}"/>
              </a:ext>
            </a:extLst>
          </p:cNvPr>
          <p:cNvSpPr txBox="1"/>
          <p:nvPr/>
        </p:nvSpPr>
        <p:spPr>
          <a:xfrm>
            <a:off x="8220251" y="1087769"/>
            <a:ext cx="269497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Stylish</a:t>
            </a:r>
          </a:p>
          <a:p>
            <a:pPr algn="ctr"/>
            <a:r>
              <a:rPr lang="en-US" sz="7200" b="1" dirty="0"/>
              <a:t>Sweat</a:t>
            </a:r>
          </a:p>
          <a:p>
            <a:pPr algn="ctr"/>
            <a:r>
              <a:rPr lang="en-US" sz="7200" b="1" dirty="0"/>
              <a:t>Bands</a:t>
            </a:r>
          </a:p>
          <a:p>
            <a:pPr algn="ctr"/>
            <a:endParaRPr lang="en-US" sz="7200" b="1" dirty="0"/>
          </a:p>
        </p:txBody>
      </p:sp>
      <p:pic>
        <p:nvPicPr>
          <p:cNvPr id="5" name="Picture 4" descr="A collage of people wearing headbands&#10;&#10;AI-generated content may be incorrect.">
            <a:extLst>
              <a:ext uri="{FF2B5EF4-FFF2-40B4-BE49-F238E27FC236}">
                <a16:creationId xmlns:a16="http://schemas.microsoft.com/office/drawing/2014/main" id="{1EBA655F-9B04-1194-95D5-4F8E3788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1364405" y="833983"/>
            <a:ext cx="6381075" cy="6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E45D-04F4-6C27-D8E3-6D07DA11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C263C-AA93-3C27-B48A-78537A357F93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8E144-74A8-09B3-BE63-70274E99421D}"/>
              </a:ext>
            </a:extLst>
          </p:cNvPr>
          <p:cNvSpPr txBox="1"/>
          <p:nvPr/>
        </p:nvSpPr>
        <p:spPr>
          <a:xfrm>
            <a:off x="-247650" y="5063705"/>
            <a:ext cx="1243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 </a:t>
            </a:r>
            <a:r>
              <a:rPr lang="en-US" sz="4800" b="1" dirty="0">
                <a:solidFill>
                  <a:srgbClr val="0070C0"/>
                </a:solidFill>
              </a:rPr>
              <a:t>U.S.</a:t>
            </a:r>
            <a:r>
              <a:rPr lang="en-US" sz="4800" b="1" dirty="0"/>
              <a:t> vs </a:t>
            </a:r>
            <a:r>
              <a:rPr lang="en-US" sz="4800" b="1" dirty="0">
                <a:solidFill>
                  <a:srgbClr val="FF0000"/>
                </a:solidFill>
              </a:rPr>
              <a:t>Canada</a:t>
            </a:r>
            <a:r>
              <a:rPr lang="en-US" sz="4800" b="1" dirty="0"/>
              <a:t> final went into overtime!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1FDF7-AFB1-2022-B0DE-E868DB58E74E}"/>
              </a:ext>
            </a:extLst>
          </p:cNvPr>
          <p:cNvSpPr txBox="1"/>
          <p:nvPr/>
        </p:nvSpPr>
        <p:spPr>
          <a:xfrm>
            <a:off x="3987387" y="418289"/>
            <a:ext cx="31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nations hockey </a:t>
            </a:r>
            <a:r>
              <a:rPr lang="en-US" dirty="0" err="1"/>
              <a:t>tornament</a:t>
            </a:r>
            <a:endParaRPr lang="en-US" dirty="0"/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BEE7099A-1074-AEE8-CB29-38141AD38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8658225" cy="4870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A7686-9615-4C63-6A10-7E1CC39C15A6}"/>
              </a:ext>
            </a:extLst>
          </p:cNvPr>
          <p:cNvSpPr txBox="1"/>
          <p:nvPr/>
        </p:nvSpPr>
        <p:spPr>
          <a:xfrm>
            <a:off x="3733800" y="6116545"/>
            <a:ext cx="496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https://www.youtube.com/watch?v=iGPdb7uOfow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AB34F-D9B6-33B1-ECB4-8DABCDD33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ECF09-6C8D-4736-609A-EC9589896ADF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7E78D-F85F-BB17-D90D-9BA988020D5B}"/>
              </a:ext>
            </a:extLst>
          </p:cNvPr>
          <p:cNvSpPr txBox="1"/>
          <p:nvPr/>
        </p:nvSpPr>
        <p:spPr>
          <a:xfrm>
            <a:off x="578523" y="4623503"/>
            <a:ext cx="108427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Women’s Padded Shoulders</a:t>
            </a:r>
          </a:p>
          <a:p>
            <a:pPr algn="ctr"/>
            <a:endParaRPr lang="en-US" sz="7200" b="1" dirty="0"/>
          </a:p>
        </p:txBody>
      </p:sp>
      <p:pic>
        <p:nvPicPr>
          <p:cNvPr id="5" name="Picture 4" descr="A collage of a person in different outfits&#10;&#10;AI-generated content may be incorrect.">
            <a:extLst>
              <a:ext uri="{FF2B5EF4-FFF2-40B4-BE49-F238E27FC236}">
                <a16:creationId xmlns:a16="http://schemas.microsoft.com/office/drawing/2014/main" id="{46883C27-5F0F-C123-0395-C3296A410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75" y="1118435"/>
            <a:ext cx="8753726" cy="47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7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C750D-E656-5E86-493E-3355248A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56C0F7-B374-5391-0268-304FC053B6A0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C75D0-7627-E93C-9D49-0F02A3036E3D}"/>
              </a:ext>
            </a:extLst>
          </p:cNvPr>
          <p:cNvSpPr txBox="1"/>
          <p:nvPr/>
        </p:nvSpPr>
        <p:spPr>
          <a:xfrm>
            <a:off x="7881831" y="1191124"/>
            <a:ext cx="294824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8800" b="1" dirty="0"/>
              <a:t>Jelly</a:t>
            </a:r>
          </a:p>
          <a:p>
            <a:pPr algn="ctr"/>
            <a:r>
              <a:rPr lang="en-US" sz="8800" b="1" dirty="0"/>
              <a:t>Shoes</a:t>
            </a:r>
          </a:p>
          <a:p>
            <a:pPr algn="ctr"/>
            <a:endParaRPr lang="en-US" sz="7200" b="1" dirty="0"/>
          </a:p>
        </p:txBody>
      </p:sp>
      <p:pic>
        <p:nvPicPr>
          <p:cNvPr id="3" name="Picture 2" descr="A pair of feet wearing red shoes&#10;&#10;AI-generated content may be incorrect.">
            <a:extLst>
              <a:ext uri="{FF2B5EF4-FFF2-40B4-BE49-F238E27FC236}">
                <a16:creationId xmlns:a16="http://schemas.microsoft.com/office/drawing/2014/main" id="{997FC924-36F9-45AD-2CF1-2CBEE9C8A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" y="1107996"/>
            <a:ext cx="6550680" cy="57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6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DF380-1DAA-B0DC-FAC9-1BA7E193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A2B663-340A-594B-D1F7-2A54FDE8B71B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15BC1-63C2-9EA5-8531-AA4EC810DA0A}"/>
              </a:ext>
            </a:extLst>
          </p:cNvPr>
          <p:cNvSpPr txBox="1"/>
          <p:nvPr/>
        </p:nvSpPr>
        <p:spPr>
          <a:xfrm>
            <a:off x="6510099" y="1565077"/>
            <a:ext cx="575029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THE </a:t>
            </a:r>
          </a:p>
          <a:p>
            <a:pPr algn="ctr"/>
            <a:r>
              <a:rPr lang="en-US" sz="7200" b="1" dirty="0"/>
              <a:t>MULLET</a:t>
            </a:r>
          </a:p>
          <a:p>
            <a:pPr algn="ctr"/>
            <a:r>
              <a:rPr lang="en-US" sz="6000" dirty="0"/>
              <a:t>“business</a:t>
            </a:r>
          </a:p>
          <a:p>
            <a:pPr algn="ctr"/>
            <a:r>
              <a:rPr lang="en-US" sz="6000" dirty="0"/>
              <a:t>in front, </a:t>
            </a:r>
          </a:p>
          <a:p>
            <a:pPr algn="ctr"/>
            <a:r>
              <a:rPr lang="en-US" sz="6000" dirty="0"/>
              <a:t>party in the back”</a:t>
            </a:r>
          </a:p>
        </p:txBody>
      </p:sp>
      <p:pic>
        <p:nvPicPr>
          <p:cNvPr id="5" name="Picture 4" descr="A person with long hair and mustache&#10;&#10;AI-generated content may be incorrect.">
            <a:extLst>
              <a:ext uri="{FF2B5EF4-FFF2-40B4-BE49-F238E27FC236}">
                <a16:creationId xmlns:a16="http://schemas.microsoft.com/office/drawing/2014/main" id="{8963713B-9928-5C7C-FA05-E0F141A12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62" y="1336536"/>
            <a:ext cx="5328186" cy="55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3B0C-74D0-4D6D-C263-9E254605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C67AAD-4086-68FC-CBD3-B285D105163A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B9258-C2D3-2B71-EA26-771F3DE671F5}"/>
              </a:ext>
            </a:extLst>
          </p:cNvPr>
          <p:cNvSpPr txBox="1"/>
          <p:nvPr/>
        </p:nvSpPr>
        <p:spPr>
          <a:xfrm>
            <a:off x="7068706" y="1432628"/>
            <a:ext cx="3177473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9600" b="1" dirty="0"/>
              <a:t>String</a:t>
            </a:r>
          </a:p>
          <a:p>
            <a:pPr algn="ctr"/>
            <a:r>
              <a:rPr lang="en-US" sz="9600" b="1" dirty="0"/>
              <a:t>Ties </a:t>
            </a:r>
          </a:p>
          <a:p>
            <a:pPr algn="ctr"/>
            <a:endParaRPr lang="en-US" sz="7200" b="1" dirty="0"/>
          </a:p>
          <a:p>
            <a:pPr algn="ctr"/>
            <a:endParaRPr lang="en-US" sz="7200" b="1" dirty="0"/>
          </a:p>
        </p:txBody>
      </p:sp>
      <p:pic>
        <p:nvPicPr>
          <p:cNvPr id="3" name="Picture 2" descr="A person in a suit&#10;&#10;AI-generated content may be incorrect.">
            <a:extLst>
              <a:ext uri="{FF2B5EF4-FFF2-40B4-BE49-F238E27FC236}">
                <a16:creationId xmlns:a16="http://schemas.microsoft.com/office/drawing/2014/main" id="{9C68F3F6-BBE1-0F4F-0FD4-30B1D0C26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9" y="1128874"/>
            <a:ext cx="5491073" cy="57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8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29A67-C373-9A79-4325-95A29443D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AF817F-4703-5FF9-3AC2-E712FC3F9C65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0F299-8C3F-BC7E-E2C9-7AA75018D22B}"/>
              </a:ext>
            </a:extLst>
          </p:cNvPr>
          <p:cNvSpPr txBox="1"/>
          <p:nvPr/>
        </p:nvSpPr>
        <p:spPr>
          <a:xfrm>
            <a:off x="7332241" y="1325624"/>
            <a:ext cx="4466736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8800" b="1" dirty="0"/>
              <a:t>“Preppy”</a:t>
            </a:r>
          </a:p>
          <a:p>
            <a:pPr algn="ctr"/>
            <a:r>
              <a:rPr lang="en-US" sz="8800" b="1" dirty="0"/>
              <a:t>Look</a:t>
            </a:r>
          </a:p>
          <a:p>
            <a:pPr algn="ctr"/>
            <a:endParaRPr lang="en-US" sz="7200" b="1" dirty="0"/>
          </a:p>
          <a:p>
            <a:pPr algn="ctr"/>
            <a:endParaRPr lang="en-US" sz="7200" b="1" dirty="0"/>
          </a:p>
        </p:txBody>
      </p:sp>
      <p:pic>
        <p:nvPicPr>
          <p:cNvPr id="5" name="Picture 4" descr="A person standing on a boat&#10;&#10;AI-generated content may be incorrect.">
            <a:extLst>
              <a:ext uri="{FF2B5EF4-FFF2-40B4-BE49-F238E27FC236}">
                <a16:creationId xmlns:a16="http://schemas.microsoft.com/office/drawing/2014/main" id="{4AA69221-793D-7395-11DE-E530DCFC4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9" y="1118435"/>
            <a:ext cx="5896716" cy="608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9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B5203-20FF-7CBF-B97A-1FAA0B13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3CE9A-C463-652C-A871-7D0A0C018643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D55E3-5238-A011-1AF4-C6D20ECE1531}"/>
              </a:ext>
            </a:extLst>
          </p:cNvPr>
          <p:cNvSpPr txBox="1"/>
          <p:nvPr/>
        </p:nvSpPr>
        <p:spPr>
          <a:xfrm>
            <a:off x="7886336" y="1325624"/>
            <a:ext cx="335854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 </a:t>
            </a:r>
          </a:p>
          <a:p>
            <a:pPr algn="ctr"/>
            <a:r>
              <a:rPr lang="en-US" sz="8800" b="1" dirty="0"/>
              <a:t>Bucket</a:t>
            </a:r>
          </a:p>
          <a:p>
            <a:pPr algn="ctr"/>
            <a:r>
              <a:rPr lang="en-US" sz="8800" b="1" dirty="0"/>
              <a:t>Hat</a:t>
            </a:r>
          </a:p>
          <a:p>
            <a:pPr algn="ctr"/>
            <a:endParaRPr lang="en-US" sz="7200" b="1" dirty="0"/>
          </a:p>
          <a:p>
            <a:pPr algn="ctr"/>
            <a:endParaRPr lang="en-US" sz="7200" b="1" dirty="0"/>
          </a:p>
        </p:txBody>
      </p:sp>
      <p:pic>
        <p:nvPicPr>
          <p:cNvPr id="3" name="Picture 2" descr="A person wearing a red hat and gold chain&#10;&#10;AI-generated content may be incorrect.">
            <a:extLst>
              <a:ext uri="{FF2B5EF4-FFF2-40B4-BE49-F238E27FC236}">
                <a16:creationId xmlns:a16="http://schemas.microsoft.com/office/drawing/2014/main" id="{83F3B184-1DB0-53A5-162F-C44060DBA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26" y="1232734"/>
            <a:ext cx="5949915" cy="57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00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ED80-49BB-B5F3-4B7F-EC571B822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C0EE94-BE64-9C23-D22C-61BA4C18157D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pic>
        <p:nvPicPr>
          <p:cNvPr id="6" name="Picture 5" descr="A silver boom box with two speakers&#10;&#10;AI-generated content may be incorrect.">
            <a:extLst>
              <a:ext uri="{FF2B5EF4-FFF2-40B4-BE49-F238E27FC236}">
                <a16:creationId xmlns:a16="http://schemas.microsoft.com/office/drawing/2014/main" id="{31149DE1-9366-1778-4574-C3250D4CE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93" y="1460480"/>
            <a:ext cx="5299044" cy="3937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8AC45-6556-F4AF-9891-0334C69EE740}"/>
              </a:ext>
            </a:extLst>
          </p:cNvPr>
          <p:cNvSpPr txBox="1"/>
          <p:nvPr/>
        </p:nvSpPr>
        <p:spPr>
          <a:xfrm>
            <a:off x="5554193" y="5535394"/>
            <a:ext cx="739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BOOM BOX</a:t>
            </a:r>
          </a:p>
        </p:txBody>
      </p:sp>
      <p:pic>
        <p:nvPicPr>
          <p:cNvPr id="3" name="Picture 2" descr="A person holding up a boom box above his head&#10;&#10;AI-generated content may be incorrect.">
            <a:extLst>
              <a:ext uri="{FF2B5EF4-FFF2-40B4-BE49-F238E27FC236}">
                <a16:creationId xmlns:a16="http://schemas.microsoft.com/office/drawing/2014/main" id="{F589451F-86B4-79B1-8778-DC12F533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6"/>
          <a:stretch/>
        </p:blipFill>
        <p:spPr>
          <a:xfrm>
            <a:off x="0" y="1322606"/>
            <a:ext cx="6422084" cy="55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6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4450F-07F0-8AD1-D4EE-47A1FFAA8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7E0653-E33E-A479-C9BB-D0804DA74BED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74B1A-76DF-9A36-2B35-F017E06AFC6B}"/>
              </a:ext>
            </a:extLst>
          </p:cNvPr>
          <p:cNvSpPr txBox="1"/>
          <p:nvPr/>
        </p:nvSpPr>
        <p:spPr>
          <a:xfrm>
            <a:off x="8121873" y="1905000"/>
            <a:ext cx="3843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BREAK</a:t>
            </a:r>
          </a:p>
          <a:p>
            <a:pPr algn="ctr"/>
            <a:r>
              <a:rPr lang="en-US" sz="7200" b="1" dirty="0"/>
              <a:t>DANCING</a:t>
            </a:r>
          </a:p>
        </p:txBody>
      </p:sp>
      <p:pic>
        <p:nvPicPr>
          <p:cNvPr id="3" name="Picture 2" descr="A person doing a handstand&#10;&#10;AI-generated content may be incorrect.">
            <a:extLst>
              <a:ext uri="{FF2B5EF4-FFF2-40B4-BE49-F238E27FC236}">
                <a16:creationId xmlns:a16="http://schemas.microsoft.com/office/drawing/2014/main" id="{57DD2A59-15A4-CCF2-9545-E5CBDABB5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9786" r="11199"/>
          <a:stretch/>
        </p:blipFill>
        <p:spPr>
          <a:xfrm>
            <a:off x="441102" y="1408331"/>
            <a:ext cx="7584544" cy="5320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45F0F-BC47-B659-57F5-91E55E9A308D}"/>
              </a:ext>
            </a:extLst>
          </p:cNvPr>
          <p:cNvSpPr txBox="1"/>
          <p:nvPr/>
        </p:nvSpPr>
        <p:spPr>
          <a:xfrm>
            <a:off x="8121873" y="4638675"/>
            <a:ext cx="3015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https://youtu.be/8BOXJFF0jSg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53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2040-7EA7-8E0C-FA2B-3DDDF518E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3AAAF5-D195-877A-2D06-0E5ACBF47675}"/>
              </a:ext>
            </a:extLst>
          </p:cNvPr>
          <p:cNvSpPr txBox="1"/>
          <p:nvPr/>
        </p:nvSpPr>
        <p:spPr>
          <a:xfrm>
            <a:off x="1009649" y="214610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9BCD5-26DE-EF8E-D638-E31C7FDAD9C2}"/>
              </a:ext>
            </a:extLst>
          </p:cNvPr>
          <p:cNvSpPr txBox="1"/>
          <p:nvPr/>
        </p:nvSpPr>
        <p:spPr>
          <a:xfrm>
            <a:off x="7668347" y="1814632"/>
            <a:ext cx="355039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Boy</a:t>
            </a:r>
          </a:p>
          <a:p>
            <a:pPr algn="ctr"/>
            <a:r>
              <a:rPr lang="en-US" sz="7200" b="1" dirty="0"/>
              <a:t>Bands</a:t>
            </a:r>
          </a:p>
          <a:p>
            <a:pPr algn="ctr"/>
            <a:endParaRPr lang="en-US" sz="7200" b="1" dirty="0"/>
          </a:p>
          <a:p>
            <a:pPr algn="ctr"/>
            <a:r>
              <a:rPr lang="en-US" sz="3600" dirty="0"/>
              <a:t>and more Mullets</a:t>
            </a:r>
          </a:p>
        </p:txBody>
      </p:sp>
      <p:pic>
        <p:nvPicPr>
          <p:cNvPr id="6" name="Picture 5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1B0D57B8-2664-39A0-6769-2CFB54A89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5" y="1303556"/>
            <a:ext cx="560702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31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DF35-C692-2586-9235-8577FADD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C1DF61-9AF4-C81F-11FF-43A68D3AD010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D7F42-D3DC-394D-2DBA-67C22518AE25}"/>
              </a:ext>
            </a:extLst>
          </p:cNvPr>
          <p:cNvSpPr txBox="1"/>
          <p:nvPr/>
        </p:nvSpPr>
        <p:spPr>
          <a:xfrm>
            <a:off x="7760345" y="2605936"/>
            <a:ext cx="38529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/>
              <a:t>PRINCESS</a:t>
            </a:r>
          </a:p>
          <a:p>
            <a:pPr algn="ctr"/>
            <a:r>
              <a:rPr lang="en-US" sz="7200" b="1" dirty="0"/>
              <a:t>DIANA</a:t>
            </a:r>
          </a:p>
        </p:txBody>
      </p:sp>
      <p:pic>
        <p:nvPicPr>
          <p:cNvPr id="3" name="Picture 2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C40EEE1D-1884-EF1D-17DD-9AFE2AA99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r="11962"/>
          <a:stretch/>
        </p:blipFill>
        <p:spPr>
          <a:xfrm>
            <a:off x="1233384" y="1118435"/>
            <a:ext cx="6179091" cy="57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6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55021-E3F7-8CE2-6057-673C4DCAA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90FE1E-D592-860F-8149-7B21C778E84E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1DC10-B7A4-178A-6C8A-F0C7ADB2354F}"/>
              </a:ext>
            </a:extLst>
          </p:cNvPr>
          <p:cNvSpPr txBox="1"/>
          <p:nvPr/>
        </p:nvSpPr>
        <p:spPr>
          <a:xfrm>
            <a:off x="0" y="-82048"/>
            <a:ext cx="12525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Opening Day @ Dell Diamond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45226-7064-F666-FA97-D6EFBAC48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8" y="1271173"/>
            <a:ext cx="6473480" cy="4315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68DCC-130D-1375-0557-29DE6BA1C66A}"/>
              </a:ext>
            </a:extLst>
          </p:cNvPr>
          <p:cNvSpPr txBox="1"/>
          <p:nvPr/>
        </p:nvSpPr>
        <p:spPr>
          <a:xfrm>
            <a:off x="128108" y="5833515"/>
            <a:ext cx="714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Tuesday April 1 vs. </a:t>
            </a:r>
            <a:r>
              <a:rPr lang="en-US" sz="4000" b="1" dirty="0">
                <a:solidFill>
                  <a:srgbClr val="FF0000"/>
                </a:solidFill>
              </a:rPr>
              <a:t>Toledo Mud Hens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72532-04C3-8189-ADC2-15C7B0E98084}"/>
              </a:ext>
            </a:extLst>
          </p:cNvPr>
          <p:cNvSpPr txBox="1"/>
          <p:nvPr/>
        </p:nvSpPr>
        <p:spPr>
          <a:xfrm>
            <a:off x="7143750" y="5648849"/>
            <a:ext cx="4550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Favorite team of a TV star</a:t>
            </a:r>
          </a:p>
          <a:p>
            <a:pPr algn="ctr"/>
            <a:r>
              <a:rPr lang="en-US" sz="3200" b="1" dirty="0"/>
              <a:t> from M*A*S*H</a:t>
            </a:r>
          </a:p>
        </p:txBody>
      </p:sp>
      <p:pic>
        <p:nvPicPr>
          <p:cNvPr id="9" name="Picture 8" descr="A person holding a bottle of wine&#10;&#10;AI-generated content may be incorrect.">
            <a:extLst>
              <a:ext uri="{FF2B5EF4-FFF2-40B4-BE49-F238E27FC236}">
                <a16:creationId xmlns:a16="http://schemas.microsoft.com/office/drawing/2014/main" id="{0D179763-CF43-69E8-EA37-68FE7B89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r="15256"/>
          <a:stretch/>
        </p:blipFill>
        <p:spPr>
          <a:xfrm>
            <a:off x="6619641" y="881306"/>
            <a:ext cx="4905610" cy="48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68774-D77C-D9C5-89A8-55952D69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E79B66-DB63-5DF2-5F55-FCEE388EFD72}"/>
              </a:ext>
            </a:extLst>
          </p:cNvPr>
          <p:cNvSpPr txBox="1"/>
          <p:nvPr/>
        </p:nvSpPr>
        <p:spPr>
          <a:xfrm>
            <a:off x="1097198" y="10439"/>
            <a:ext cx="9601201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1980s FADS &amp; 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C7FCA-34E9-461A-DB1D-2F531D6C7297}"/>
              </a:ext>
            </a:extLst>
          </p:cNvPr>
          <p:cNvSpPr txBox="1"/>
          <p:nvPr/>
        </p:nvSpPr>
        <p:spPr>
          <a:xfrm>
            <a:off x="8277833" y="1215286"/>
            <a:ext cx="28560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the</a:t>
            </a:r>
            <a:r>
              <a:rPr lang="en-US" sz="7200" b="1" dirty="0"/>
              <a:t> </a:t>
            </a:r>
          </a:p>
          <a:p>
            <a:pPr algn="ctr"/>
            <a:r>
              <a:rPr lang="en-US" sz="7200" b="1" dirty="0"/>
              <a:t>Video</a:t>
            </a:r>
          </a:p>
          <a:p>
            <a:pPr algn="ctr"/>
            <a:r>
              <a:rPr lang="en-US" sz="7200" b="1" dirty="0"/>
              <a:t>Arcade</a:t>
            </a:r>
          </a:p>
        </p:txBody>
      </p:sp>
      <p:pic>
        <p:nvPicPr>
          <p:cNvPr id="5" name="Picture 4" descr="A young person playing arcade games&#10;&#10;AI-generated content may be incorrect.">
            <a:extLst>
              <a:ext uri="{FF2B5EF4-FFF2-40B4-BE49-F238E27FC236}">
                <a16:creationId xmlns:a16="http://schemas.microsoft.com/office/drawing/2014/main" id="{868F1BF9-13A4-FC56-B106-910F2506E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118435"/>
            <a:ext cx="7757408" cy="54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209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" y="90199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259" y="4310136"/>
            <a:ext cx="11175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>
                <a:latin typeface="Impact" panose="020B0806030902050204" pitchFamily="34" charset="0"/>
              </a:rPr>
              <a:t>Thanks!!</a:t>
            </a:r>
          </a:p>
          <a:p>
            <a:pPr algn="ctr"/>
            <a:r>
              <a:rPr lang="en-US" sz="6600" i="1" dirty="0">
                <a:latin typeface="Impact" panose="020B0806030902050204" pitchFamily="34" charset="0"/>
              </a:rPr>
              <a:t>We’ll see you again next month!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8160" y="6433794"/>
            <a:ext cx="486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https://www.youtube.com/watch?v=_IJkbs1D5PU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9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585" y="0"/>
            <a:ext cx="9372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History from 1986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383175"/>
            <a:ext cx="6086364" cy="53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C659-CBA3-C126-96DB-A661CB302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EC3DB4-76DE-DA2A-6532-93F71AAEB26D}"/>
              </a:ext>
            </a:extLst>
          </p:cNvPr>
          <p:cNvSpPr txBox="1"/>
          <p:nvPr/>
        </p:nvSpPr>
        <p:spPr>
          <a:xfrm>
            <a:off x="310043" y="5494281"/>
            <a:ext cx="11382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Voyager 2 close encounter with Uranus</a:t>
            </a:r>
          </a:p>
        </p:txBody>
      </p:sp>
      <p:pic>
        <p:nvPicPr>
          <p:cNvPr id="7" name="Picture 6" descr="A satellite with a blue planet in the background&#10;&#10;AI-generated content may be incorrect.">
            <a:extLst>
              <a:ext uri="{FF2B5EF4-FFF2-40B4-BE49-F238E27FC236}">
                <a16:creationId xmlns:a16="http://schemas.microsoft.com/office/drawing/2014/main" id="{3F491E28-F379-1307-13C2-8D2F5832A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247650"/>
            <a:ext cx="9327345" cy="524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9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97CFD-3894-6F0C-57E0-BD04A781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1C59CC25-56EC-0D71-50A0-77FEAB90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91" y="0"/>
            <a:ext cx="8174159" cy="5447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880DAD-517B-830C-A007-6E526892D5AF}"/>
              </a:ext>
            </a:extLst>
          </p:cNvPr>
          <p:cNvSpPr txBox="1"/>
          <p:nvPr/>
        </p:nvSpPr>
        <p:spPr>
          <a:xfrm>
            <a:off x="3907" y="5191125"/>
            <a:ext cx="11439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First meeting of the </a:t>
            </a:r>
          </a:p>
          <a:p>
            <a:pPr algn="ctr"/>
            <a:r>
              <a:rPr lang="en-US" sz="5400" b="1" dirty="0"/>
              <a:t>Internet Engineering Task Force</a:t>
            </a:r>
          </a:p>
        </p:txBody>
      </p:sp>
    </p:spTree>
    <p:extLst>
      <p:ext uri="{BB962C8B-B14F-4D97-AF65-F5344CB8AC3E}">
        <p14:creationId xmlns:p14="http://schemas.microsoft.com/office/powerpoint/2010/main" val="3422228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1512</Words>
  <Application>Microsoft Office PowerPoint</Application>
  <PresentationFormat>Widescreen</PresentationFormat>
  <Paragraphs>331</Paragraphs>
  <Slides>61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Year in Baseball:   1986</vt:lpstr>
      <vt:lpstr>PowerPoint Presentation</vt:lpstr>
      <vt:lpstr>PowerPoint Presentation</vt:lpstr>
      <vt:lpstr>1986  Most Valuable Players</vt:lpstr>
      <vt:lpstr>7th Inning Stretch</vt:lpstr>
      <vt:lpstr>“Take Me Out to the Ballgame”</vt:lpstr>
      <vt:lpstr>“Deep in the Heart of Texas</vt:lpstr>
      <vt:lpstr>“Do the Hokey Pokey”</vt:lpstr>
      <vt:lpstr>1986 League Championships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396</cp:revision>
  <dcterms:created xsi:type="dcterms:W3CDTF">2023-08-09T12:53:40Z</dcterms:created>
  <dcterms:modified xsi:type="dcterms:W3CDTF">2025-03-23T19:43:39Z</dcterms:modified>
</cp:coreProperties>
</file>