
<file path=[Content_Types].xml><?xml version="1.0" encoding="utf-8"?>
<Types xmlns="http://schemas.openxmlformats.org/package/2006/content-types">
  <Default Extension="crdownload" ContentType="image/gi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341" r:id="rId3"/>
    <p:sldId id="343" r:id="rId4"/>
    <p:sldId id="461" r:id="rId5"/>
    <p:sldId id="259" r:id="rId6"/>
    <p:sldId id="463" r:id="rId7"/>
    <p:sldId id="464" r:id="rId8"/>
    <p:sldId id="465" r:id="rId9"/>
    <p:sldId id="467" r:id="rId10"/>
    <p:sldId id="466" r:id="rId11"/>
    <p:sldId id="344" r:id="rId12"/>
    <p:sldId id="369" r:id="rId13"/>
    <p:sldId id="468" r:id="rId14"/>
    <p:sldId id="469" r:id="rId15"/>
    <p:sldId id="470" r:id="rId16"/>
    <p:sldId id="472" r:id="rId17"/>
    <p:sldId id="473" r:id="rId18"/>
    <p:sldId id="272" r:id="rId19"/>
    <p:sldId id="429" r:id="rId20"/>
    <p:sldId id="324" r:id="rId21"/>
    <p:sldId id="258" r:id="rId22"/>
    <p:sldId id="374" r:id="rId23"/>
    <p:sldId id="279" r:id="rId24"/>
    <p:sldId id="281" r:id="rId25"/>
    <p:sldId id="282" r:id="rId26"/>
    <p:sldId id="283" r:id="rId27"/>
    <p:sldId id="362" r:id="rId28"/>
    <p:sldId id="363" r:id="rId29"/>
    <p:sldId id="290" r:id="rId30"/>
    <p:sldId id="377" r:id="rId31"/>
    <p:sldId id="292" r:id="rId32"/>
    <p:sldId id="288" r:id="rId33"/>
    <p:sldId id="335" r:id="rId34"/>
    <p:sldId id="336" r:id="rId35"/>
    <p:sldId id="435" r:id="rId36"/>
    <p:sldId id="474" r:id="rId37"/>
    <p:sldId id="298" r:id="rId38"/>
    <p:sldId id="475" r:id="rId39"/>
    <p:sldId id="356" r:id="rId40"/>
    <p:sldId id="476" r:id="rId41"/>
    <p:sldId id="477" r:id="rId42"/>
    <p:sldId id="478" r:id="rId43"/>
    <p:sldId id="479" r:id="rId44"/>
    <p:sldId id="383" r:id="rId45"/>
    <p:sldId id="385" r:id="rId46"/>
    <p:sldId id="386" r:id="rId47"/>
    <p:sldId id="387" r:id="rId48"/>
    <p:sldId id="36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4" autoAdjust="0"/>
    <p:restoredTop sz="95119" autoAdjust="0"/>
  </p:normalViewPr>
  <p:slideViewPr>
    <p:cSldViewPr snapToGrid="0">
      <p:cViewPr varScale="1">
        <p:scale>
          <a:sx n="105" d="100"/>
          <a:sy n="105" d="100"/>
        </p:scale>
        <p:origin x="49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429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E67DD-0292-48D7-AEF8-4BE0FAF3DD3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41C57-F410-4B1B-8161-99CBAB10D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23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16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B2A0C-9E28-C034-350D-41406271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48DFEA-4774-2F2A-14D6-432D1DCB6A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72D40C-5F90-7554-70F7-47B0A6FE73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ran in syndication for two more years.  Dick Clark was the host.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39903-BD9D-5ADC-C8D4-EED847903A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93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A5BE6-AC16-16BE-267D-65453CD8F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67C125-CE31-ADD3-C664-19A592E2CD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408B75-1C7A-6F04-336A-8E436E7561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male lead – Pierce Brosnan went on to start as James Bond.  The female lead was Stephanie Zimbalist.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9786C-3A0B-B8E5-D494-2C88E997E1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70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8A3AE-5DC5-ED32-2A5A-A692CEB4C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C54CFB-43C8-C663-3FA1-7B9680B5A3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7CFDCB-BCA6-AE7A-1244-8B8A92034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was the order?  Pike in the  pilot episode of Star Trek; Kirk in the 1960s Star Trek; Picard in the 1980s-90s Next Generation.  Jeffrey Hunter was original Pike; James Shatner as Kirk;  Patrick Stewart as Picard.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36651-0232-7F55-C931-CF4753A7AD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47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FD95F-2A37-CEC4-8921-551E9D223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502E12-3CFA-3AF9-8C67-4E2C575421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BAB3A8-FDE7-9984-1D5B-4666622A0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73FC3-5849-0BE2-53A7-18B4491E25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3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A5E2E-C8A0-5896-96E0-EDDE6283F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B14F40-1639-EA1A-F326-20F5D8BE38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823B08-81C0-541F-21A4-D26C81151B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 movie Wall </a:t>
            </a:r>
            <a:r>
              <a:rPr lang="en-US" dirty="0" err="1"/>
              <a:t>Sreet</a:t>
            </a:r>
            <a:r>
              <a:rPr lang="en-US" dirty="0"/>
              <a:t> and the character of Gordon Gekko was inspired by stock trader Ivan Boesky; who was convicted of fraud and insider trading .    In a speech at the Univ. of California – Berkeley in 1986, Boesky said “ … greed is healthy; you can be greedy and still feel good about yourself …”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6B41F-1715-0024-4EA1-8D338AE425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52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01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 Broncos were leading 10-9 at halftime.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80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91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Mickey Mantle hit 37 homers to lead the AL.  He also led the league in triples, walks, and SLG.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74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Clemens won CY for second year in  a row.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71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current won-loss for each team;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177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Mickey Mantle hit 37 homers to lead the AL.  He also led the league in triples, walks, and SLG.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944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500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123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04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35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712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30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Cardinals starters were blasted for  31 runs in 36 innings of work!  Worrell saved 2 of 3 wins.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690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Viola was only pitcher in Series to get two wins (and also one loss)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73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28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8234E-B69E-7A25-2953-7828EF53B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85ED64-07BE-31C1-4BC6-A9C4797A31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B58BBE-46FF-186A-363F-6E02395E89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current won-loss for each team;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3EC2F-C0A7-61F4-9268-7170AB6377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380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647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D2867-3EDF-2560-5E75-DE257742E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7A17F0-54F1-6AA9-4EC4-B0D3B23B42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A3E229-BA16-4F9A-9182-021286D7C0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was loud !!!!!!!!!!!  XX DECIBELS  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746CF-91BF-C5F4-5CD9-9CAE81E2D7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139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8278B-7344-C04A-C33E-247669E0B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727D4B-2444-6A75-5D1E-E60C56FC99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0CB702-C3C7-FCC4-D4BB-60D436163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C3519-6BB1-FD9F-CC4D-94E10B9222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890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video</a:t>
            </a:r>
            <a:r>
              <a:rPr lang="en-US" baseline="0" dirty="0"/>
              <a:t> at 3:05  and can </a:t>
            </a:r>
            <a:r>
              <a:rPr lang="en-US" baseline="0"/>
              <a:t>skip forward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809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073D5-6C34-5283-D6DD-4664D2728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F6D216-99C2-0F5C-0309-7333EDBEF1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A4BE35-714D-D885-C361-29EDF70A7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C1BF9-2A14-5569-2DC4-DEC3B0BFDD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448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CDC76-9075-3B42-40A7-F65CA6B30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D7812C-45A6-D70C-ED94-BBF3794385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07B8B9-378A-EE1F-9118-4C657FF80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AE4C4-F577-5D85-D076-3645B00DDC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542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7E6C6-A82A-7E3A-948E-F7D049784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F3CE43-E559-FE70-278B-8DD06B1ED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BD631F-F3B4-CFFF-3A24-CAEE7C9387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“Surely you can’t be serious” … “I am serious, and don’t call me Shirley”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62D29-0868-1D2B-CC9B-F6B004A47F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687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0E81A-55FA-4607-F4D5-677792526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12A56D-3F75-E7DF-E946-9D039AA9E0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8AC0EA-2CCF-532F-E587-2BD0B80CA6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5E3A1-A6F1-72A3-76A1-BF2330583D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837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105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98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327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775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94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5E1BF-07C6-9497-432D-F6A197144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7D3B1-79BB-C08D-B8CE-00BB635CE4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7144D0-F2BE-41C1-E013-6DAF572B60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4171C-9AC1-A7E2-660F-C06702DF3E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9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CA453-7847-F286-1028-E861F0848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8477D5-DA1F-2F99-881A-17675BBC81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593BE9-17E2-1171-9A43-A8143F0227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D5CD4-DC1F-9FD0-AEC6-45BC6BB4F3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00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5DBD5-24D7-C179-46B2-0FC1A67D6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E4B76F-AC73-FB97-40DB-9545011E13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D95749-339D-848C-4D55-77ACB595C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December 1987 – a squirrel gnawed thru a wire that caused an electric substation in Connecticut to go offline; the resulting  power outage took the NASDAQ exchange offline for 82 minutes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ECB05-96C3-15C7-2CFD-4B2985D29D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97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AB608-B56C-2A5F-6DA9-2D3569543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8FC68C-D8A9-6BD3-8557-8CB64121A8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C5678A-639B-E1A1-F735-F7C241D3C4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June 12, 1987 – President Reagan made a speech in West Berlin at the Brandenburg gate  - where he made a famous request to the Soviet General Secretary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340A8-7066-2C46-9C33-621BF47133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01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Homer,  Marge, Bart,  Lisa and Maggie …  the show is still in production after more than 780 episodes.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6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6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98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55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54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03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28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7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17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24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7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04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F2362-7AF9-4192-8A6F-E6DF85AED7A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5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hWUDFp6xirw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crdownload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hyperlink" Target="https://www.youtube.com/watch?v=V8PtBeeCRWw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crK0U7RDIk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pharBeg9XA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f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C1ikwQ5Zgc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bxUSsFXYo4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sKX3tWaOew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2_1ZZU4HUo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f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-OnRQ4P0VY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IJkbs1D5PU" TargetMode="Externa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9513" y="139146"/>
            <a:ext cx="11277462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AGE Thrive </a:t>
            </a:r>
            <a:r>
              <a:rPr lang="en-US" sz="3600" i="1" dirty="0"/>
              <a:t>with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0070C0"/>
                </a:solidFill>
              </a:rPr>
              <a:t>Baseball Memories</a:t>
            </a:r>
          </a:p>
          <a:p>
            <a:pPr algn="ctr"/>
            <a:r>
              <a:rPr lang="en-US" sz="2400" dirty="0"/>
              <a:t>April 23, 2025</a:t>
            </a:r>
          </a:p>
          <a:p>
            <a:pPr algn="ctr"/>
            <a:r>
              <a:rPr lang="en-US" sz="2800" b="1" dirty="0"/>
              <a:t>Agenda</a:t>
            </a:r>
          </a:p>
          <a:p>
            <a:r>
              <a:rPr lang="en-US" sz="2800" b="1" u="sng" dirty="0"/>
              <a:t>Warm-up - Introductions</a:t>
            </a:r>
          </a:p>
          <a:p>
            <a:r>
              <a:rPr lang="en-US" sz="2800" b="1" dirty="0"/>
              <a:t>	</a:t>
            </a:r>
            <a:r>
              <a:rPr lang="en-US" sz="2800" b="1" u="sng" dirty="0"/>
              <a:t>Current Events</a:t>
            </a:r>
            <a:r>
              <a:rPr lang="en-US" sz="2800" b="1" dirty="0"/>
              <a:t>	</a:t>
            </a:r>
          </a:p>
          <a:p>
            <a:endParaRPr lang="en-US" sz="2800" b="1" u="sng" dirty="0"/>
          </a:p>
          <a:p>
            <a:r>
              <a:rPr lang="en-US" sz="2800" b="1" u="sng" dirty="0"/>
              <a:t>Gametime</a:t>
            </a:r>
            <a:r>
              <a:rPr lang="en-US" sz="2800" b="1" dirty="0"/>
              <a:t> – The Year in Baseball – </a:t>
            </a:r>
            <a:r>
              <a:rPr lang="en-US" sz="4000" b="1" dirty="0">
                <a:solidFill>
                  <a:srgbClr val="FF0000"/>
                </a:solidFill>
              </a:rPr>
              <a:t>1987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b="1" u="sng" dirty="0"/>
              <a:t>Seventh Inning Stretch </a:t>
            </a:r>
            <a:r>
              <a:rPr lang="en-US" sz="2800" b="1" dirty="0"/>
              <a:t>- “Take Me Out to the Ball Game”</a:t>
            </a:r>
          </a:p>
          <a:p>
            <a:r>
              <a:rPr lang="en-US" sz="2800" b="1" dirty="0"/>
              <a:t>					Get Up and Move, Sing, Dance!</a:t>
            </a:r>
          </a:p>
          <a:p>
            <a:endParaRPr lang="en-US" sz="2800" b="1" dirty="0"/>
          </a:p>
          <a:p>
            <a:r>
              <a:rPr lang="en-US" sz="2800" b="1" u="sng" dirty="0"/>
              <a:t>Extra Innings </a:t>
            </a:r>
            <a:r>
              <a:rPr lang="en-US" sz="2800" b="1" dirty="0"/>
              <a:t>– More stuff from the ‘80s</a:t>
            </a:r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09" y="5230096"/>
            <a:ext cx="5235883" cy="1287662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487" y="4525352"/>
            <a:ext cx="2350303" cy="2193502"/>
          </a:xfrm>
          <a:prstGeom prst="rect">
            <a:avLst/>
          </a:prstGeom>
        </p:spPr>
      </p:pic>
      <p:pic>
        <p:nvPicPr>
          <p:cNvPr id="1026" name="Picture 2" descr="https://tse3.mm.bing.net/th?id=OIP.Yaxdg7FddkxXvWehe3Z_iwHaHa&amp;pid=Api&amp;P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66" y="129208"/>
            <a:ext cx="1456566" cy="145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063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E2FCF-C3DF-3ED9-C042-2A2EA09D0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at a podium with a crowd of people&#10;&#10;AI-generated content may be incorrect.">
            <a:extLst>
              <a:ext uri="{FF2B5EF4-FFF2-40B4-BE49-F238E27FC236}">
                <a16:creationId xmlns:a16="http://schemas.microsoft.com/office/drawing/2014/main" id="{53BF852E-5098-84DA-3FA1-36E7EC7CC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21" y="112775"/>
            <a:ext cx="9371940" cy="55348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5B9039-E6CA-4B4F-A6F9-7B44ED3826EA}"/>
              </a:ext>
            </a:extLst>
          </p:cNvPr>
          <p:cNvSpPr txBox="1"/>
          <p:nvPr/>
        </p:nvSpPr>
        <p:spPr>
          <a:xfrm>
            <a:off x="457148" y="5821895"/>
            <a:ext cx="51346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Mr. Gorbachev 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CB0983-5B04-BEDD-8360-05DBEFB40477}"/>
              </a:ext>
            </a:extLst>
          </p:cNvPr>
          <p:cNvSpPr txBox="1"/>
          <p:nvPr/>
        </p:nvSpPr>
        <p:spPr>
          <a:xfrm>
            <a:off x="5788991" y="5821895"/>
            <a:ext cx="62411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Tear Down This Wall!</a:t>
            </a:r>
          </a:p>
        </p:txBody>
      </p:sp>
    </p:spTree>
    <p:extLst>
      <p:ext uri="{BB962C8B-B14F-4D97-AF65-F5344CB8AC3E}">
        <p14:creationId xmlns:p14="http://schemas.microsoft.com/office/powerpoint/2010/main" val="299949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4" y="114881"/>
            <a:ext cx="10170367" cy="5720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4742" y="5835712"/>
            <a:ext cx="68600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In Between Innings</a:t>
            </a:r>
          </a:p>
        </p:txBody>
      </p:sp>
    </p:spTree>
    <p:extLst>
      <p:ext uri="{BB962C8B-B14F-4D97-AF65-F5344CB8AC3E}">
        <p14:creationId xmlns:p14="http://schemas.microsoft.com/office/powerpoint/2010/main" val="406043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2938" y="-203769"/>
            <a:ext cx="64444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/>
              <a:t>Scoreboard Quiz – 1987 TV</a:t>
            </a:r>
          </a:p>
        </p:txBody>
      </p:sp>
      <p:sp>
        <p:nvSpPr>
          <p:cNvPr id="6" name="Rectangle 5"/>
          <p:cNvSpPr/>
          <p:nvPr/>
        </p:nvSpPr>
        <p:spPr>
          <a:xfrm>
            <a:off x="314566" y="2656607"/>
            <a:ext cx="11283885" cy="4196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4566" y="188716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9787" y="472360"/>
            <a:ext cx="13379878" cy="2184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791D92-2078-0771-81BB-8DF2DBF47798}"/>
              </a:ext>
            </a:extLst>
          </p:cNvPr>
          <p:cNvSpPr txBox="1"/>
          <p:nvPr/>
        </p:nvSpPr>
        <p:spPr>
          <a:xfrm>
            <a:off x="5628246" y="2695224"/>
            <a:ext cx="604494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cartoon family first appeared as a “short sketch” on the Tracey Ullman Show.  Who are they?</a:t>
            </a: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The Jetsons</a:t>
            </a:r>
          </a:p>
          <a:p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The Simpsons</a:t>
            </a:r>
          </a:p>
          <a:p>
            <a:pPr marL="342900" indent="-342900">
              <a:buAutoNum type="alphaUcPeriod"/>
            </a:pPr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The Flintstones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77F3E3-4EE1-9FE3-C55F-080070C24D44}"/>
              </a:ext>
            </a:extLst>
          </p:cNvPr>
          <p:cNvCxnSpPr>
            <a:cxnSpLocks/>
          </p:cNvCxnSpPr>
          <p:nvPr/>
        </p:nvCxnSpPr>
        <p:spPr>
          <a:xfrm flipH="1">
            <a:off x="8921988" y="5320811"/>
            <a:ext cx="124864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208E4D-174E-E51E-94EB-7F9DB3767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r="9330"/>
          <a:stretch/>
        </p:blipFill>
        <p:spPr bwMode="auto">
          <a:xfrm>
            <a:off x="239825" y="2827275"/>
            <a:ext cx="5313680" cy="376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38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298E6-47B1-44A9-DB30-C280C367A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5E1310-0C12-ADD0-F8FE-E6790CA23772}"/>
              </a:ext>
            </a:extLst>
          </p:cNvPr>
          <p:cNvSpPr txBox="1"/>
          <p:nvPr/>
        </p:nvSpPr>
        <p:spPr>
          <a:xfrm>
            <a:off x="2732938" y="-203769"/>
            <a:ext cx="64444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/>
              <a:t>Scoreboard Quiz – 1987 TV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6E9EC4-9EC3-F9D2-4ED9-DE17520D673C}"/>
              </a:ext>
            </a:extLst>
          </p:cNvPr>
          <p:cNvSpPr/>
          <p:nvPr/>
        </p:nvSpPr>
        <p:spPr>
          <a:xfrm>
            <a:off x="314566" y="2656607"/>
            <a:ext cx="11283885" cy="4196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394FD0-96C3-0B2A-9431-59320831A6B8}"/>
              </a:ext>
            </a:extLst>
          </p:cNvPr>
          <p:cNvSpPr txBox="1"/>
          <p:nvPr/>
        </p:nvSpPr>
        <p:spPr>
          <a:xfrm>
            <a:off x="314566" y="188716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1E3967-E954-1555-CEC2-03CDAB3C3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8347" y="445064"/>
            <a:ext cx="13379878" cy="2184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6019A1-9478-C077-CF93-F7CB1841E1E1}"/>
              </a:ext>
            </a:extLst>
          </p:cNvPr>
          <p:cNvSpPr txBox="1"/>
          <p:nvPr/>
        </p:nvSpPr>
        <p:spPr>
          <a:xfrm>
            <a:off x="5553505" y="2629311"/>
            <a:ext cx="604494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dance &amp; music show aired its last episode on ABC, after over 2700 shows dating back to its premier in 1952:</a:t>
            </a: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Let’s Rock and Roll</a:t>
            </a:r>
          </a:p>
          <a:p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Kraft Music Hall</a:t>
            </a:r>
          </a:p>
          <a:p>
            <a:pPr marL="342900" indent="-342900">
              <a:buAutoNum type="alphaUcPeriod"/>
            </a:pPr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American Bandstand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F1DB54-D45F-F858-77EF-C4AC7B4FB34E}"/>
              </a:ext>
            </a:extLst>
          </p:cNvPr>
          <p:cNvCxnSpPr>
            <a:cxnSpLocks/>
          </p:cNvCxnSpPr>
          <p:nvPr/>
        </p:nvCxnSpPr>
        <p:spPr>
          <a:xfrm flipH="1">
            <a:off x="10141188" y="6235211"/>
            <a:ext cx="124864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clapping&#10;&#10;AI-generated content may be incorrect.">
            <a:extLst>
              <a:ext uri="{FF2B5EF4-FFF2-40B4-BE49-F238E27FC236}">
                <a16:creationId xmlns:a16="http://schemas.microsoft.com/office/drawing/2014/main" id="{B86ED74D-CDF4-70AC-8091-A61373B32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49" y="2265679"/>
            <a:ext cx="4850145" cy="486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8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1D186-AFCD-D816-4FD9-C81AC269E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E68D9F-518A-C90C-CFF8-D729C3457BCF}"/>
              </a:ext>
            </a:extLst>
          </p:cNvPr>
          <p:cNvSpPr txBox="1"/>
          <p:nvPr/>
        </p:nvSpPr>
        <p:spPr>
          <a:xfrm>
            <a:off x="2732938" y="-203769"/>
            <a:ext cx="64444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/>
              <a:t>Scoreboard Quiz – 1987 TV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9B0639-7EC2-29E5-B699-C289732E0AD0}"/>
              </a:ext>
            </a:extLst>
          </p:cNvPr>
          <p:cNvSpPr/>
          <p:nvPr/>
        </p:nvSpPr>
        <p:spPr>
          <a:xfrm>
            <a:off x="314566" y="2656607"/>
            <a:ext cx="11283885" cy="4196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2A320-286C-4761-7E9F-360FE285829B}"/>
              </a:ext>
            </a:extLst>
          </p:cNvPr>
          <p:cNvSpPr txBox="1"/>
          <p:nvPr/>
        </p:nvSpPr>
        <p:spPr>
          <a:xfrm>
            <a:off x="314566" y="188716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98F6E5-4B81-E652-6B88-9C1718527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8347" y="445064"/>
            <a:ext cx="13379878" cy="2184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EBC127-CA21-541B-218F-8BDEFE7536E6}"/>
              </a:ext>
            </a:extLst>
          </p:cNvPr>
          <p:cNvSpPr txBox="1"/>
          <p:nvPr/>
        </p:nvSpPr>
        <p:spPr>
          <a:xfrm>
            <a:off x="5344888" y="2783432"/>
            <a:ext cx="604494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“private eye” action show was cancelled and its star went on to portray 007 James Bond</a:t>
            </a: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Hawaii Five-O</a:t>
            </a:r>
          </a:p>
          <a:p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Remington Steele</a:t>
            </a:r>
          </a:p>
          <a:p>
            <a:pPr marL="342900" indent="-342900">
              <a:buAutoNum type="alphaUcPeriod"/>
            </a:pPr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Ironside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2960B90-942C-7A49-D7FD-6F90DB5D0CB6}"/>
              </a:ext>
            </a:extLst>
          </p:cNvPr>
          <p:cNvCxnSpPr>
            <a:cxnSpLocks/>
          </p:cNvCxnSpPr>
          <p:nvPr/>
        </p:nvCxnSpPr>
        <p:spPr>
          <a:xfrm flipH="1">
            <a:off x="9572228" y="5026171"/>
            <a:ext cx="124864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erson and person posing for a picture&#10;&#10;AI-generated content may be incorrect.">
            <a:extLst>
              <a:ext uri="{FF2B5EF4-FFF2-40B4-BE49-F238E27FC236}">
                <a16:creationId xmlns:a16="http://schemas.microsoft.com/office/drawing/2014/main" id="{C71CBD93-FFBF-2A42-3286-1449636CE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7" y="2376016"/>
            <a:ext cx="4620270" cy="447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1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E1E9E-58E9-7A47-25FE-39E87B7A8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0C6E3D-EC9E-8B52-474F-EE1F95DDBE5E}"/>
              </a:ext>
            </a:extLst>
          </p:cNvPr>
          <p:cNvSpPr txBox="1"/>
          <p:nvPr/>
        </p:nvSpPr>
        <p:spPr>
          <a:xfrm>
            <a:off x="2732938" y="-203769"/>
            <a:ext cx="64444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/>
              <a:t>Scoreboard Quiz – 1987 TV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653745-D5C1-92AC-3773-AD8F48A9A59C}"/>
              </a:ext>
            </a:extLst>
          </p:cNvPr>
          <p:cNvSpPr/>
          <p:nvPr/>
        </p:nvSpPr>
        <p:spPr>
          <a:xfrm>
            <a:off x="314566" y="2656607"/>
            <a:ext cx="11283885" cy="4196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9E09E7-701A-4DBA-604B-6207F3479A96}"/>
              </a:ext>
            </a:extLst>
          </p:cNvPr>
          <p:cNvSpPr txBox="1"/>
          <p:nvPr/>
        </p:nvSpPr>
        <p:spPr>
          <a:xfrm>
            <a:off x="314566" y="188716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AA776D-9502-ACA7-14E9-F3A180213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8347" y="445064"/>
            <a:ext cx="13379878" cy="2184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E45196-9543-2A37-AF37-6F85EA4ECC07}"/>
              </a:ext>
            </a:extLst>
          </p:cNvPr>
          <p:cNvSpPr txBox="1"/>
          <p:nvPr/>
        </p:nvSpPr>
        <p:spPr>
          <a:xfrm>
            <a:off x="5344888" y="2783432"/>
            <a:ext cx="604494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Star Trek Next Generation </a:t>
            </a:r>
            <a:r>
              <a:rPr lang="en-US" sz="2400" dirty="0"/>
              <a:t>premiered, based on the original Star Trek TV show of the ‘60s.  Patrick Stewart played the new captain:</a:t>
            </a: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Captain Kirk</a:t>
            </a:r>
          </a:p>
          <a:p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Captain Pike</a:t>
            </a:r>
          </a:p>
          <a:p>
            <a:pPr marL="342900" indent="-342900">
              <a:buAutoNum type="alphaUcPeriod"/>
            </a:pPr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Captain Picard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B54FC4-717A-EB79-4A69-60B863641658}"/>
              </a:ext>
            </a:extLst>
          </p:cNvPr>
          <p:cNvCxnSpPr>
            <a:cxnSpLocks/>
          </p:cNvCxnSpPr>
          <p:nvPr/>
        </p:nvCxnSpPr>
        <p:spPr>
          <a:xfrm flipH="1">
            <a:off x="8834739" y="6420067"/>
            <a:ext cx="124864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in a red and black uniform&#10;&#10;AI-generated content may be incorrect.">
            <a:extLst>
              <a:ext uri="{FF2B5EF4-FFF2-40B4-BE49-F238E27FC236}">
                <a16:creationId xmlns:a16="http://schemas.microsoft.com/office/drawing/2014/main" id="{A16AFAB0-E3B2-6B68-F4BA-75D447A8E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48" y="1922500"/>
            <a:ext cx="3663491" cy="48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9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1295A-6269-A478-4268-AA89316F5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9000ED-BD85-707C-12F4-74C391EB1D24}"/>
              </a:ext>
            </a:extLst>
          </p:cNvPr>
          <p:cNvSpPr txBox="1"/>
          <p:nvPr/>
        </p:nvSpPr>
        <p:spPr>
          <a:xfrm>
            <a:off x="2732938" y="-203769"/>
            <a:ext cx="64444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/>
              <a:t>Scoreboard Quiz – 1987 TV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A4A9E1-D71D-3554-FFE2-3038A364E0DB}"/>
              </a:ext>
            </a:extLst>
          </p:cNvPr>
          <p:cNvSpPr/>
          <p:nvPr/>
        </p:nvSpPr>
        <p:spPr>
          <a:xfrm>
            <a:off x="314566" y="2656607"/>
            <a:ext cx="11283885" cy="4196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8A48B7-5D18-5AE3-0E51-651B5B0B8F8C}"/>
              </a:ext>
            </a:extLst>
          </p:cNvPr>
          <p:cNvSpPr txBox="1"/>
          <p:nvPr/>
        </p:nvSpPr>
        <p:spPr>
          <a:xfrm>
            <a:off x="314566" y="188716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00A453-DFC7-CA13-A2E1-A83DF0CEA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8347" y="445064"/>
            <a:ext cx="13379878" cy="2184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EC55B4-716F-9A94-4046-13501528D829}"/>
              </a:ext>
            </a:extLst>
          </p:cNvPr>
          <p:cNvSpPr txBox="1"/>
          <p:nvPr/>
        </p:nvSpPr>
        <p:spPr>
          <a:xfrm>
            <a:off x="5344888" y="2783432"/>
            <a:ext cx="604494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the first time in over 30 years, a new major over-the-air television network had its debut:</a:t>
            </a: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ABC</a:t>
            </a:r>
          </a:p>
          <a:p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Fox</a:t>
            </a:r>
          </a:p>
          <a:p>
            <a:pPr marL="342900" indent="-342900">
              <a:buAutoNum type="alphaUcPeriod"/>
            </a:pPr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NBC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B76480-65F2-C2A0-E3CD-AA469320E599}"/>
              </a:ext>
            </a:extLst>
          </p:cNvPr>
          <p:cNvCxnSpPr>
            <a:cxnSpLocks/>
          </p:cNvCxnSpPr>
          <p:nvPr/>
        </p:nvCxnSpPr>
        <p:spPr>
          <a:xfrm flipH="1">
            <a:off x="6670659" y="4977347"/>
            <a:ext cx="124864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x Broadcasting Company 1987 logo *TCF colours V1 by ...">
            <a:extLst>
              <a:ext uri="{FF2B5EF4-FFF2-40B4-BE49-F238E27FC236}">
                <a16:creationId xmlns:a16="http://schemas.microsoft.com/office/drawing/2014/main" id="{8304E703-F9A5-F35B-047F-308E32D30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7" y="2627007"/>
            <a:ext cx="4201393" cy="420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30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9C9C4-EC97-9AAB-1631-F78916210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11F6F7-D3EA-8017-B7E8-714FCB741B29}"/>
              </a:ext>
            </a:extLst>
          </p:cNvPr>
          <p:cNvSpPr txBox="1"/>
          <p:nvPr/>
        </p:nvSpPr>
        <p:spPr>
          <a:xfrm>
            <a:off x="2184744" y="-203769"/>
            <a:ext cx="75408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/>
              <a:t>Scoreboard Quiz – 1987 Movies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F3C5AF-4236-0318-0A6B-13B9CDFE8216}"/>
              </a:ext>
            </a:extLst>
          </p:cNvPr>
          <p:cNvSpPr/>
          <p:nvPr/>
        </p:nvSpPr>
        <p:spPr>
          <a:xfrm>
            <a:off x="314566" y="2656607"/>
            <a:ext cx="11283885" cy="4196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B83C9D-C516-D211-1A9E-F9736ED56862}"/>
              </a:ext>
            </a:extLst>
          </p:cNvPr>
          <p:cNvSpPr txBox="1"/>
          <p:nvPr/>
        </p:nvSpPr>
        <p:spPr>
          <a:xfrm>
            <a:off x="314566" y="188716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B6068-8A5F-7312-F978-5EE590424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8347" y="445064"/>
            <a:ext cx="13379878" cy="2184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5879CC-BE3A-31A0-C48F-6AAAC829B3D8}"/>
              </a:ext>
            </a:extLst>
          </p:cNvPr>
          <p:cNvSpPr txBox="1"/>
          <p:nvPr/>
        </p:nvSpPr>
        <p:spPr>
          <a:xfrm>
            <a:off x="4997181" y="2783432"/>
            <a:ext cx="639265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Michael Douglas played corporate raider Gordon Gekko in </a:t>
            </a:r>
            <a:r>
              <a:rPr lang="en-US" sz="2400" b="1" dirty="0"/>
              <a:t>Wall Street</a:t>
            </a:r>
            <a:r>
              <a:rPr lang="en-US" sz="2400" dirty="0"/>
              <a:t>.  His famous line was: </a:t>
            </a: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“Use Other People’s Money”</a:t>
            </a:r>
          </a:p>
          <a:p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“Buy Low, Sell High”</a:t>
            </a:r>
          </a:p>
          <a:p>
            <a:pPr marL="342900" indent="-342900">
              <a:buAutoNum type="alphaUcPeriod"/>
            </a:pPr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“Greed is Good”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33CE5A-7EE0-4E5B-BA0C-555834D77F58}"/>
              </a:ext>
            </a:extLst>
          </p:cNvPr>
          <p:cNvCxnSpPr>
            <a:cxnSpLocks/>
          </p:cNvCxnSpPr>
          <p:nvPr/>
        </p:nvCxnSpPr>
        <p:spPr>
          <a:xfrm flipH="1">
            <a:off x="8954465" y="6084787"/>
            <a:ext cx="124864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Gordon Gekko e l'importanza dell'avidità | EfficaceMente">
            <a:extLst>
              <a:ext uri="{FF2B5EF4-FFF2-40B4-BE49-F238E27FC236}">
                <a16:creationId xmlns:a16="http://schemas.microsoft.com/office/drawing/2014/main" id="{638ED0D0-ABB7-2B49-DDAD-578A47754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41"/>
          <a:stretch/>
        </p:blipFill>
        <p:spPr bwMode="auto">
          <a:xfrm>
            <a:off x="314565" y="1836162"/>
            <a:ext cx="4682615" cy="501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erson on the cover of a magazine&#10;&#10;AI-generated content may be incorrect.">
            <a:extLst>
              <a:ext uri="{FF2B5EF4-FFF2-40B4-BE49-F238E27FC236}">
                <a16:creationId xmlns:a16="http://schemas.microsoft.com/office/drawing/2014/main" id="{EED66C6B-E213-3663-EA03-F2CF8ACF4E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8" y="617608"/>
            <a:ext cx="4974052" cy="651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0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1949" y="9638"/>
            <a:ext cx="86770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1987 Sporting News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00" y="2684431"/>
            <a:ext cx="4465782" cy="4465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05" y="1924050"/>
            <a:ext cx="2804160" cy="3505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37" y="1171575"/>
            <a:ext cx="2976563" cy="333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92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DC77DB-7ABB-2488-C20C-F32F26DFBD39}"/>
              </a:ext>
            </a:extLst>
          </p:cNvPr>
          <p:cNvSpPr txBox="1"/>
          <p:nvPr/>
        </p:nvSpPr>
        <p:spPr>
          <a:xfrm>
            <a:off x="6552483" y="300097"/>
            <a:ext cx="5084662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Hulk Hogan </a:t>
            </a:r>
          </a:p>
          <a:p>
            <a:pPr algn="ctr"/>
            <a:r>
              <a:rPr lang="en-US" sz="5400" b="1" dirty="0"/>
              <a:t>defeats </a:t>
            </a:r>
          </a:p>
          <a:p>
            <a:pPr algn="ctr"/>
            <a:r>
              <a:rPr lang="en-US" sz="5400" b="1" dirty="0"/>
              <a:t>Andre the Giant </a:t>
            </a:r>
          </a:p>
          <a:p>
            <a:pPr algn="ctr"/>
            <a:r>
              <a:rPr lang="en-US" sz="5400" b="1" dirty="0"/>
              <a:t>in </a:t>
            </a:r>
          </a:p>
          <a:p>
            <a:pPr algn="ctr"/>
            <a:r>
              <a:rPr lang="en-US" sz="5400" b="1" dirty="0"/>
              <a:t>WrestleMania III</a:t>
            </a:r>
            <a:endParaRPr lang="en-US" dirty="0"/>
          </a:p>
          <a:p>
            <a:endParaRPr lang="en-US" sz="2800" dirty="0"/>
          </a:p>
        </p:txBody>
      </p:sp>
      <p:pic>
        <p:nvPicPr>
          <p:cNvPr id="3074" name="Picture 2" descr="WrestleMania III (TV Special 1987) - IMDb">
            <a:extLst>
              <a:ext uri="{FF2B5EF4-FFF2-40B4-BE49-F238E27FC236}">
                <a16:creationId xmlns:a16="http://schemas.microsoft.com/office/drawing/2014/main" id="{0A3E1C50-C489-D12D-6945-EC08C5972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56" y="0"/>
            <a:ext cx="5810344" cy="746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C8C1F6-0C86-8205-9133-E4C5FE558B4D}"/>
              </a:ext>
            </a:extLst>
          </p:cNvPr>
          <p:cNvSpPr txBox="1"/>
          <p:nvPr/>
        </p:nvSpPr>
        <p:spPr>
          <a:xfrm>
            <a:off x="6615193" y="5557520"/>
            <a:ext cx="5021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https://www.youtube.com/watch?v=hWUDFp6xirw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16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8" y="285010"/>
            <a:ext cx="11230231" cy="5543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4182" y="1579417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661" y="5301262"/>
            <a:ext cx="4845994" cy="126033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8" y="4821383"/>
            <a:ext cx="2220642" cy="203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45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9523" y="0"/>
            <a:ext cx="4919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Super Bowl XXI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16F8F8-EA2D-3DD8-E615-4B071ECAD3CC}"/>
              </a:ext>
            </a:extLst>
          </p:cNvPr>
          <p:cNvSpPr txBox="1"/>
          <p:nvPr/>
        </p:nvSpPr>
        <p:spPr>
          <a:xfrm>
            <a:off x="-829952" y="5657671"/>
            <a:ext cx="8121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Played on January 25 at the </a:t>
            </a:r>
            <a:r>
              <a:rPr lang="en-US" sz="5400" b="1" dirty="0"/>
              <a:t>Rose Bowl</a:t>
            </a:r>
          </a:p>
          <a:p>
            <a:pPr algn="ctr"/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AC881EA-B2CE-1737-B70A-03F6F292A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88" y="923330"/>
            <a:ext cx="7538761" cy="473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enver Broncos Svg, Denver Broncos Logo, Denver Broncos Clip | Inspire ...">
            <a:extLst>
              <a:ext uri="{FF2B5EF4-FFF2-40B4-BE49-F238E27FC236}">
                <a16:creationId xmlns:a16="http://schemas.microsoft.com/office/drawing/2014/main" id="{E438391C-7368-F0EA-C0D5-B339F8432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73" y="2679698"/>
            <a:ext cx="2528730" cy="252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New York Giants 1987 logo    ">
            <a:extLst>
              <a:ext uri="{FF2B5EF4-FFF2-40B4-BE49-F238E27FC236}">
                <a16:creationId xmlns:a16="http://schemas.microsoft.com/office/drawing/2014/main" id="{8D6EF6ED-FAA9-9583-FEA6-646445F1C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825" y="129872"/>
            <a:ext cx="2416980" cy="236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EAA45D-2F14-462B-DFD1-225BDA5189E4}"/>
              </a:ext>
            </a:extLst>
          </p:cNvPr>
          <p:cNvSpPr txBox="1"/>
          <p:nvPr/>
        </p:nvSpPr>
        <p:spPr>
          <a:xfrm>
            <a:off x="9734276" y="461665"/>
            <a:ext cx="245772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39</a:t>
            </a:r>
          </a:p>
          <a:p>
            <a:r>
              <a:rPr lang="en-US" sz="5400" b="1" dirty="0"/>
              <a:t>     to</a:t>
            </a:r>
          </a:p>
          <a:p>
            <a:r>
              <a:rPr lang="en-US" sz="5400" b="1" dirty="0"/>
              <a:t>          20</a:t>
            </a:r>
          </a:p>
        </p:txBody>
      </p:sp>
      <p:pic>
        <p:nvPicPr>
          <p:cNvPr id="4104" name="Picture 8" descr="See more images of Super Bowl XXI">
            <a:extLst>
              <a:ext uri="{FF2B5EF4-FFF2-40B4-BE49-F238E27FC236}">
                <a16:creationId xmlns:a16="http://schemas.microsoft.com/office/drawing/2014/main" id="{EEFC4AA3-9FCA-A248-5498-13A0C7217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713" y="0"/>
            <a:ext cx="4420184" cy="570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C97D7C-CF7E-F3DC-DD5C-903EEFF9B1F2}"/>
              </a:ext>
            </a:extLst>
          </p:cNvPr>
          <p:cNvSpPr txBox="1"/>
          <p:nvPr/>
        </p:nvSpPr>
        <p:spPr>
          <a:xfrm>
            <a:off x="7451535" y="5596116"/>
            <a:ext cx="47404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Giants QB Phil Simms</a:t>
            </a:r>
          </a:p>
          <a:p>
            <a:pPr algn="ctr"/>
            <a:r>
              <a:rPr lang="en-US" sz="4000" b="1" dirty="0"/>
              <a:t> was the MVP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2BE517-1D66-19CA-E0A4-8709FD5D1F53}"/>
              </a:ext>
            </a:extLst>
          </p:cNvPr>
          <p:cNvSpPr txBox="1"/>
          <p:nvPr/>
        </p:nvSpPr>
        <p:spPr>
          <a:xfrm>
            <a:off x="579120" y="6428130"/>
            <a:ext cx="5079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7"/>
              </a:rPr>
              <a:t>https://www.youtube.com/watch?v=V8PtBeeCRWw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37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61044" y="148287"/>
            <a:ext cx="11971176" cy="1861488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+mn-lt"/>
              </a:rPr>
              <a:t>The Year in Baseball:   </a:t>
            </a:r>
            <a:r>
              <a:rPr lang="en-US" sz="8800" b="1" dirty="0">
                <a:latin typeface="+mn-lt"/>
              </a:rPr>
              <a:t>1987</a:t>
            </a:r>
          </a:p>
        </p:txBody>
      </p:sp>
      <p:pic>
        <p:nvPicPr>
          <p:cNvPr id="3" name="Picture 2" descr="https://tse3.mm.bing.net/th?id=OIP.Yaxdg7FddkxXvWehe3Z_iwHaHa&amp;pid=Api&amp;P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44" y="2406177"/>
            <a:ext cx="2879799" cy="287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698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37110" y="6003033"/>
            <a:ext cx="1090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4859" y="6186875"/>
            <a:ext cx="4163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.289   </a:t>
            </a:r>
            <a:r>
              <a:rPr lang="en-US" sz="3600" b="1" dirty="0"/>
              <a:t>49 HR   </a:t>
            </a:r>
            <a:r>
              <a:rPr lang="en-US" sz="3600" dirty="0"/>
              <a:t>118 RBI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7202" y="416691"/>
            <a:ext cx="243111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1987</a:t>
            </a:r>
          </a:p>
          <a:p>
            <a:pPr algn="ctr"/>
            <a:endParaRPr lang="en-US" sz="5400" b="1" dirty="0"/>
          </a:p>
          <a:p>
            <a:pPr algn="ctr"/>
            <a:r>
              <a:rPr lang="en-US" sz="5400" b="1" dirty="0"/>
              <a:t>Rookies</a:t>
            </a:r>
          </a:p>
          <a:p>
            <a:pPr algn="ctr"/>
            <a:r>
              <a:rPr lang="en-US" sz="5400" b="1" dirty="0"/>
              <a:t>of the</a:t>
            </a:r>
          </a:p>
          <a:p>
            <a:pPr algn="ctr"/>
            <a:r>
              <a:rPr lang="en-US" sz="5400" b="1" dirty="0"/>
              <a:t>Year</a:t>
            </a:r>
          </a:p>
        </p:txBody>
      </p:sp>
      <p:pic>
        <p:nvPicPr>
          <p:cNvPr id="1026" name="Picture 2" descr="1987 Donruss Rookies Mark McGwire #1 Baseball - VCP Price Guide">
            <a:extLst>
              <a:ext uri="{FF2B5EF4-FFF2-40B4-BE49-F238E27FC236}">
                <a16:creationId xmlns:a16="http://schemas.microsoft.com/office/drawing/2014/main" id="{38062765-BA1D-5B52-AEC4-D4C133840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58" y="496331"/>
            <a:ext cx="3990741" cy="566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987 Fleer Glossy Benito Santiago Rookie Card #429 NM/MT SD PADRES/HIGH ...">
            <a:extLst>
              <a:ext uri="{FF2B5EF4-FFF2-40B4-BE49-F238E27FC236}">
                <a16:creationId xmlns:a16="http://schemas.microsoft.com/office/drawing/2014/main" id="{45B8AB94-6EE3-57B1-A2C4-852A4C892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t="3152" r="5028" b="3529"/>
          <a:stretch/>
        </p:blipFill>
        <p:spPr bwMode="auto">
          <a:xfrm>
            <a:off x="7137680" y="588526"/>
            <a:ext cx="3811698" cy="545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C7EDBE-31E5-08F4-01C6-A7A2B48F6553}"/>
              </a:ext>
            </a:extLst>
          </p:cNvPr>
          <p:cNvSpPr txBox="1"/>
          <p:nvPr/>
        </p:nvSpPr>
        <p:spPr>
          <a:xfrm>
            <a:off x="5959905" y="6118143"/>
            <a:ext cx="6132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.300    18 HR 	</a:t>
            </a:r>
            <a:r>
              <a:rPr lang="en-US" sz="3600" b="1" dirty="0"/>
              <a:t>NL Silver Slugger</a:t>
            </a:r>
          </a:p>
        </p:txBody>
      </p:sp>
    </p:spTree>
    <p:extLst>
      <p:ext uri="{BB962C8B-B14F-4D97-AF65-F5344CB8AC3E}">
        <p14:creationId xmlns:p14="http://schemas.microsoft.com/office/powerpoint/2010/main" val="462410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549" y="6051469"/>
            <a:ext cx="3999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20</a:t>
            </a:r>
            <a:r>
              <a:rPr lang="en-US" sz="3600" dirty="0"/>
              <a:t> – 9   </a:t>
            </a:r>
            <a:r>
              <a:rPr lang="en-US" sz="3600" b="1" dirty="0"/>
              <a:t>18 CG</a:t>
            </a:r>
            <a:r>
              <a:rPr lang="en-US" sz="3600" dirty="0"/>
              <a:t>   256K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034693" y="540516"/>
            <a:ext cx="354853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/>
              <a:t>1987</a:t>
            </a:r>
          </a:p>
          <a:p>
            <a:pPr algn="ctr"/>
            <a:r>
              <a:rPr lang="en-US" sz="6600" b="1" dirty="0"/>
              <a:t>Cy Young </a:t>
            </a:r>
          </a:p>
          <a:p>
            <a:pPr algn="ctr"/>
            <a:r>
              <a:rPr lang="en-US" sz="6600" b="1" dirty="0"/>
              <a:t>Winners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7789A3-C6BC-BE47-0DF3-D960FC6BEC6B}"/>
              </a:ext>
            </a:extLst>
          </p:cNvPr>
          <p:cNvSpPr txBox="1"/>
          <p:nvPr/>
        </p:nvSpPr>
        <p:spPr>
          <a:xfrm>
            <a:off x="6499608" y="6063030"/>
            <a:ext cx="5692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40 Saves  </a:t>
            </a:r>
            <a:r>
              <a:rPr lang="en-US" sz="3600" dirty="0"/>
              <a:t>2.83 ERA  65 games</a:t>
            </a:r>
          </a:p>
        </p:txBody>
      </p:sp>
      <p:pic>
        <p:nvPicPr>
          <p:cNvPr id="3" name="Picture 2" descr="A baseball player in a baseball uniform&#10;&#10;AI-generated content may be incorrect.">
            <a:extLst>
              <a:ext uri="{FF2B5EF4-FFF2-40B4-BE49-F238E27FC236}">
                <a16:creationId xmlns:a16="http://schemas.microsoft.com/office/drawing/2014/main" id="{D5895B3A-6F1B-C1E1-75B9-D1DB23C8C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" t="11991" r="5485" b="5668"/>
          <a:stretch/>
        </p:blipFill>
        <p:spPr>
          <a:xfrm>
            <a:off x="42556" y="540516"/>
            <a:ext cx="4097614" cy="5065078"/>
          </a:xfrm>
          <a:prstGeom prst="rect">
            <a:avLst/>
          </a:prstGeom>
        </p:spPr>
      </p:pic>
      <p:pic>
        <p:nvPicPr>
          <p:cNvPr id="2050" name="Picture 2" descr="FREE SHIPPING-MINT-1987 (PHILLIES) Donruss #185 Steve Bedrosian PLUS ...">
            <a:extLst>
              <a:ext uri="{FF2B5EF4-FFF2-40B4-BE49-F238E27FC236}">
                <a16:creationId xmlns:a16="http://schemas.microsoft.com/office/drawing/2014/main" id="{BCD397C8-5044-FF92-3F26-0651C738E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446" y="314324"/>
            <a:ext cx="3923296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252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6247" y="2074679"/>
            <a:ext cx="5801749" cy="88277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latin typeface="+mn-lt"/>
              </a:rPr>
              <a:t>1987 </a:t>
            </a:r>
            <a:br>
              <a:rPr lang="en-US" sz="6600" b="1" dirty="0">
                <a:latin typeface="+mn-lt"/>
              </a:rPr>
            </a:br>
            <a:r>
              <a:rPr lang="en-US" sz="6600" b="1" dirty="0">
                <a:latin typeface="+mn-lt"/>
              </a:rPr>
              <a:t>Most</a:t>
            </a:r>
            <a:br>
              <a:rPr lang="en-US" sz="6600" b="1" dirty="0">
                <a:latin typeface="+mn-lt"/>
              </a:rPr>
            </a:br>
            <a:r>
              <a:rPr lang="en-US" sz="6600" b="1" dirty="0">
                <a:latin typeface="+mn-lt"/>
              </a:rPr>
              <a:t>Valuable</a:t>
            </a:r>
            <a:br>
              <a:rPr lang="en-US" sz="6600" b="1" dirty="0">
                <a:latin typeface="+mn-lt"/>
              </a:rPr>
            </a:br>
            <a:r>
              <a:rPr lang="en-US" sz="6600" b="1" dirty="0">
                <a:latin typeface="+mn-lt"/>
              </a:rPr>
              <a:t>Players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20472" y="6140709"/>
            <a:ext cx="391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91555" y="6040498"/>
            <a:ext cx="4200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49 HR  </a:t>
            </a:r>
            <a:r>
              <a:rPr lang="en-US" sz="3600" dirty="0"/>
              <a:t> </a:t>
            </a:r>
            <a:r>
              <a:rPr lang="en-US" sz="3600" b="1" dirty="0"/>
              <a:t>137 RBI  </a:t>
            </a:r>
            <a:r>
              <a:rPr lang="en-US" sz="3600" dirty="0"/>
              <a:t> .287</a:t>
            </a:r>
            <a:endParaRPr lang="en-US" sz="3600" b="1" dirty="0"/>
          </a:p>
        </p:txBody>
      </p:sp>
      <p:pic>
        <p:nvPicPr>
          <p:cNvPr id="6" name="Picture 5" descr="A baseball card with a baseball bat&#10;&#10;AI-generated content may be incorrect.">
            <a:extLst>
              <a:ext uri="{FF2B5EF4-FFF2-40B4-BE49-F238E27FC236}">
                <a16:creationId xmlns:a16="http://schemas.microsoft.com/office/drawing/2014/main" id="{29A7B450-5190-C226-F8EB-51341F0DB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 t="26322" r="10129" b="7861"/>
          <a:stretch/>
        </p:blipFill>
        <p:spPr>
          <a:xfrm>
            <a:off x="-51766" y="223927"/>
            <a:ext cx="4112895" cy="56603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E61199-AE76-1ABC-08DA-B9C27D09BA78}"/>
              </a:ext>
            </a:extLst>
          </p:cNvPr>
          <p:cNvSpPr txBox="1"/>
          <p:nvPr/>
        </p:nvSpPr>
        <p:spPr>
          <a:xfrm>
            <a:off x="121920" y="6073658"/>
            <a:ext cx="4267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.308    47 HR   </a:t>
            </a:r>
            <a:r>
              <a:rPr lang="en-US" sz="3600" b="1" dirty="0"/>
              <a:t>134 RBI</a:t>
            </a:r>
          </a:p>
        </p:txBody>
      </p:sp>
      <p:pic>
        <p:nvPicPr>
          <p:cNvPr id="3074" name="Picture 2" descr="The Andre Dawson Baseball Card Only a Blank Check Could Buy">
            <a:extLst>
              <a:ext uri="{FF2B5EF4-FFF2-40B4-BE49-F238E27FC236}">
                <a16:creationId xmlns:a16="http://schemas.microsoft.com/office/drawing/2014/main" id="{E08E1650-D1F3-3575-2740-B07770674D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" t="3104" r="6694" b="5700"/>
          <a:stretch/>
        </p:blipFill>
        <p:spPr bwMode="auto">
          <a:xfrm>
            <a:off x="7378232" y="425655"/>
            <a:ext cx="3736808" cy="553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818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598" y="5081954"/>
            <a:ext cx="10515600" cy="1026238"/>
          </a:xfrm>
        </p:spPr>
        <p:txBody>
          <a:bodyPr/>
          <a:lstStyle/>
          <a:p>
            <a:pPr algn="ctr"/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Inning Stretch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" y="539496"/>
            <a:ext cx="11473839" cy="41879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05628" y="809434"/>
            <a:ext cx="548640" cy="9187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64664" y="809434"/>
            <a:ext cx="548640" cy="9187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272272" y="809434"/>
            <a:ext cx="548640" cy="9187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559832" y="790280"/>
            <a:ext cx="1166080" cy="1038519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92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686" y="79671"/>
            <a:ext cx="6237961" cy="22768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90466" y="173737"/>
            <a:ext cx="5486400" cy="61264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90466" y="3831336"/>
            <a:ext cx="5422138" cy="100545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“Take Me Out to the Ballgame”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764"/>
            <a:ext cx="6291072" cy="471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01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3027" y="5239512"/>
            <a:ext cx="10222738" cy="100545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“Deep in the Heart of Texas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86211" y="6108192"/>
            <a:ext cx="4847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>
                <a:hlinkClick r:id="rId3"/>
              </a:rPr>
              <a:t>https://www.youtube.com/watch?v=rcrK0U7RDIk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28" y="0"/>
            <a:ext cx="7936519" cy="52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27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3027" y="5239512"/>
            <a:ext cx="10222738" cy="100545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“Do the Hokey Pokey”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4523" y="6052208"/>
            <a:ext cx="49197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>
                <a:hlinkClick r:id="rId3"/>
              </a:rPr>
              <a:t>https://www.youtube.com/watch?v=vpharBeg9XA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28" y="0"/>
            <a:ext cx="7936519" cy="52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84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596" y="0"/>
            <a:ext cx="10515600" cy="886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/>
              <a:t>1987 LCS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78278" y="14928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35107" y="811385"/>
            <a:ext cx="3539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Best 4 of 7 format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51691" y="1859036"/>
            <a:ext cx="31280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/>
              <a:t>Cardinals</a:t>
            </a:r>
          </a:p>
          <a:p>
            <a:pPr algn="ctr"/>
            <a:r>
              <a:rPr lang="en-US" sz="6000" b="1" dirty="0"/>
              <a:t> won 4-3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3157" y="4380356"/>
            <a:ext cx="28684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/>
              <a:t>Twins</a:t>
            </a:r>
          </a:p>
          <a:p>
            <a:pPr algn="ctr"/>
            <a:r>
              <a:rPr lang="en-US" sz="6000" b="1" dirty="0"/>
              <a:t>Won 4-1</a:t>
            </a:r>
          </a:p>
        </p:txBody>
      </p:sp>
      <p:pic>
        <p:nvPicPr>
          <p:cNvPr id="10" name="Picture 9" descr="A red bird sitting on a baseball bat&#10;&#10;AI-generated content may be incorrect.">
            <a:extLst>
              <a:ext uri="{FF2B5EF4-FFF2-40B4-BE49-F238E27FC236}">
                <a16:creationId xmlns:a16="http://schemas.microsoft.com/office/drawing/2014/main" id="{5288CD92-472E-8681-A3E5-94888DBFC1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1134550"/>
            <a:ext cx="2818426" cy="2818426"/>
          </a:xfrm>
          <a:prstGeom prst="rect">
            <a:avLst/>
          </a:prstGeom>
        </p:spPr>
      </p:pic>
      <p:pic>
        <p:nvPicPr>
          <p:cNvPr id="17" name="Picture 16" descr="A logo of a baseball&#10;&#10;AI-generated content may be incorrect.">
            <a:extLst>
              <a:ext uri="{FF2B5EF4-FFF2-40B4-BE49-F238E27FC236}">
                <a16:creationId xmlns:a16="http://schemas.microsoft.com/office/drawing/2014/main" id="{292F295D-F06C-90F3-1FFB-4AF5DF2C8E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3" r="5612"/>
          <a:stretch/>
        </p:blipFill>
        <p:spPr>
          <a:xfrm>
            <a:off x="7872764" y="1492898"/>
            <a:ext cx="3383281" cy="2213003"/>
          </a:xfrm>
          <a:prstGeom prst="rect">
            <a:avLst/>
          </a:prstGeom>
        </p:spPr>
      </p:pic>
      <p:pic>
        <p:nvPicPr>
          <p:cNvPr id="19" name="Picture 18" descr="A logo of a baseball&#10;&#10;AI-generated content may be incorrect.">
            <a:extLst>
              <a:ext uri="{FF2B5EF4-FFF2-40B4-BE49-F238E27FC236}">
                <a16:creationId xmlns:a16="http://schemas.microsoft.com/office/drawing/2014/main" id="{0B80E095-AB09-73FD-2669-510F717A4A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" b="9014"/>
          <a:stretch/>
        </p:blipFill>
        <p:spPr>
          <a:xfrm>
            <a:off x="595439" y="3993860"/>
            <a:ext cx="3212508" cy="2711984"/>
          </a:xfrm>
          <a:prstGeom prst="rect">
            <a:avLst/>
          </a:prstGeom>
        </p:spPr>
      </p:pic>
      <p:pic>
        <p:nvPicPr>
          <p:cNvPr id="21" name="Picture 20" descr="A logo with text and numbers&#10;&#10;AI-generated content may be incorrect.">
            <a:extLst>
              <a:ext uri="{FF2B5EF4-FFF2-40B4-BE49-F238E27FC236}">
                <a16:creationId xmlns:a16="http://schemas.microsoft.com/office/drawing/2014/main" id="{4841FFE2-7221-7840-C7D1-461FCA4723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4" t="10440" r="8293" b="11672"/>
          <a:stretch/>
        </p:blipFill>
        <p:spPr>
          <a:xfrm>
            <a:off x="8208043" y="3993860"/>
            <a:ext cx="2839607" cy="271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9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4182" y="1579417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31019" y="299584"/>
            <a:ext cx="96872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Baseball Season is Underway!</a:t>
            </a:r>
          </a:p>
        </p:txBody>
      </p:sp>
      <p:pic>
        <p:nvPicPr>
          <p:cNvPr id="8" name="Picture 7" descr="A logo of a baseball team&#10;&#10;AI-generated content may be incorrect.">
            <a:extLst>
              <a:ext uri="{FF2B5EF4-FFF2-40B4-BE49-F238E27FC236}">
                <a16:creationId xmlns:a16="http://schemas.microsoft.com/office/drawing/2014/main" id="{CFD06312-0740-5267-64E9-F93E0E1EA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" t="2494" r="2282" b="7868"/>
          <a:stretch/>
        </p:blipFill>
        <p:spPr>
          <a:xfrm>
            <a:off x="7850438" y="1924050"/>
            <a:ext cx="4341562" cy="3419475"/>
          </a:xfrm>
          <a:prstGeom prst="rect">
            <a:avLst/>
          </a:prstGeom>
        </p:spPr>
      </p:pic>
      <p:pic>
        <p:nvPicPr>
          <p:cNvPr id="10" name="Picture 9" descr="A logo of a baseball team&#10;&#10;AI-generated content may be incorrect.">
            <a:extLst>
              <a:ext uri="{FF2B5EF4-FFF2-40B4-BE49-F238E27FC236}">
                <a16:creationId xmlns:a16="http://schemas.microsoft.com/office/drawing/2014/main" id="{BFA1AC6D-8299-D324-4E2E-528DC66E85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 t="4626" r="2122" b="3870"/>
          <a:stretch/>
        </p:blipFill>
        <p:spPr>
          <a:xfrm>
            <a:off x="0" y="1719262"/>
            <a:ext cx="3524251" cy="3419475"/>
          </a:xfrm>
          <a:prstGeom prst="rect">
            <a:avLst/>
          </a:prstGeom>
        </p:spPr>
      </p:pic>
      <p:pic>
        <p:nvPicPr>
          <p:cNvPr id="12" name="Picture 11" descr="A logo of a baseball team&#10;&#10;AI-generated content may be incorrect.">
            <a:extLst>
              <a:ext uri="{FF2B5EF4-FFF2-40B4-BE49-F238E27FC236}">
                <a16:creationId xmlns:a16="http://schemas.microsoft.com/office/drawing/2014/main" id="{83CCBB84-EC3F-35AD-9BBB-C7C0B3911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423" y="1833560"/>
            <a:ext cx="3524251" cy="352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15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4182" y="1579417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20317" y="162521"/>
            <a:ext cx="5380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1987 World Series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0E2B6-5552-31AA-55FD-62D72BA741A3}"/>
              </a:ext>
            </a:extLst>
          </p:cNvPr>
          <p:cNvSpPr txBox="1"/>
          <p:nvPr/>
        </p:nvSpPr>
        <p:spPr>
          <a:xfrm>
            <a:off x="290988" y="5601321"/>
            <a:ext cx="11384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St. Louis Cardinals vs. Minnesota Twins</a:t>
            </a:r>
          </a:p>
        </p:txBody>
      </p:sp>
      <p:pic>
        <p:nvPicPr>
          <p:cNvPr id="2" name="Picture 1" descr="A logo of a baseball&#10;&#10;AI-generated content may be incorrect.">
            <a:extLst>
              <a:ext uri="{FF2B5EF4-FFF2-40B4-BE49-F238E27FC236}">
                <a16:creationId xmlns:a16="http://schemas.microsoft.com/office/drawing/2014/main" id="{D7C38B03-CF23-5AF7-807A-D0E9E2095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" b="9014"/>
          <a:stretch/>
        </p:blipFill>
        <p:spPr>
          <a:xfrm>
            <a:off x="6210412" y="1299153"/>
            <a:ext cx="4743411" cy="4004365"/>
          </a:xfrm>
          <a:prstGeom prst="rect">
            <a:avLst/>
          </a:prstGeom>
        </p:spPr>
      </p:pic>
      <p:pic>
        <p:nvPicPr>
          <p:cNvPr id="5" name="Picture 4" descr="A red bird sitting on a baseball bat&#10;&#10;AI-generated content may be incorrect.">
            <a:extLst>
              <a:ext uri="{FF2B5EF4-FFF2-40B4-BE49-F238E27FC236}">
                <a16:creationId xmlns:a16="http://schemas.microsoft.com/office/drawing/2014/main" id="{A26416A8-5F3F-5472-F19C-B59C7D63F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11" y="1152496"/>
            <a:ext cx="429768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28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005637" y="238205"/>
            <a:ext cx="283237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1987</a:t>
            </a:r>
          </a:p>
          <a:p>
            <a:pPr algn="ctr"/>
            <a:r>
              <a:rPr lang="en-US" sz="5400" b="1" dirty="0"/>
              <a:t>Cardinals</a:t>
            </a:r>
          </a:p>
          <a:p>
            <a:endParaRPr lang="en-US" dirty="0"/>
          </a:p>
        </p:txBody>
      </p:sp>
      <p:pic>
        <p:nvPicPr>
          <p:cNvPr id="1026" name="Picture 2" descr="1987 Fleer Glossy 304 Willie McGee - St. Louis Cardinals (Baseball ...">
            <a:extLst>
              <a:ext uri="{FF2B5EF4-FFF2-40B4-BE49-F238E27FC236}">
                <a16:creationId xmlns:a16="http://schemas.microsoft.com/office/drawing/2014/main" id="{3C0463F7-B1EF-8E50-7628-655B0AF48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" t="2191" r="12858" b="2805"/>
          <a:stretch/>
        </p:blipFill>
        <p:spPr bwMode="auto">
          <a:xfrm>
            <a:off x="1" y="0"/>
            <a:ext cx="2499360" cy="364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ozzie smith 1987 baseball card">
            <a:extLst>
              <a:ext uri="{FF2B5EF4-FFF2-40B4-BE49-F238E27FC236}">
                <a16:creationId xmlns:a16="http://schemas.microsoft.com/office/drawing/2014/main" id="{B7152E67-918C-C3D5-3579-5F11A87C9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8" t="3614" r="7151" b="6252"/>
          <a:stretch/>
        </p:blipFill>
        <p:spPr bwMode="auto">
          <a:xfrm>
            <a:off x="2600960" y="0"/>
            <a:ext cx="2398721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whitey herzog 1987 baseball card">
            <a:extLst>
              <a:ext uri="{FF2B5EF4-FFF2-40B4-BE49-F238E27FC236}">
                <a16:creationId xmlns:a16="http://schemas.microsoft.com/office/drawing/2014/main" id="{25DF4575-D171-F033-E74F-406115539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t="3024" r="8545"/>
          <a:stretch/>
        </p:blipFill>
        <p:spPr bwMode="auto">
          <a:xfrm>
            <a:off x="9005637" y="2269530"/>
            <a:ext cx="2499361" cy="364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ony Pena 1987 baseball card">
            <a:extLst>
              <a:ext uri="{FF2B5EF4-FFF2-40B4-BE49-F238E27FC236}">
                <a16:creationId xmlns:a16="http://schemas.microsoft.com/office/drawing/2014/main" id="{4D28A27E-0C73-FB7A-2591-7B8C77293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1" y="3645533"/>
            <a:ext cx="2405380" cy="3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Jose Oquendo1987 baseball card">
            <a:extLst>
              <a:ext uri="{FF2B5EF4-FFF2-40B4-BE49-F238E27FC236}">
                <a16:creationId xmlns:a16="http://schemas.microsoft.com/office/drawing/2014/main" id="{BEBDC2FF-6E79-890D-468A-458CAAE89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t="8309" r="5803" b="4296"/>
          <a:stretch/>
        </p:blipFill>
        <p:spPr bwMode="auto">
          <a:xfrm>
            <a:off x="2550640" y="3429000"/>
            <a:ext cx="2499360" cy="347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1987 Donruss #307 Todd Worrell | Trading Card Database">
            <a:extLst>
              <a:ext uri="{FF2B5EF4-FFF2-40B4-BE49-F238E27FC236}">
                <a16:creationId xmlns:a16="http://schemas.microsoft.com/office/drawing/2014/main" id="{72C7E232-1635-D483-24C4-26E1E7C7B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t="3413" r="3294" b="3571"/>
          <a:stretch/>
        </p:blipFill>
        <p:spPr bwMode="auto">
          <a:xfrm>
            <a:off x="6229710" y="121425"/>
            <a:ext cx="2314850" cy="330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37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72434" y="323850"/>
            <a:ext cx="18411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1987</a:t>
            </a:r>
          </a:p>
          <a:p>
            <a:pPr algn="ctr"/>
            <a:r>
              <a:rPr lang="en-US" sz="5400" b="1" dirty="0"/>
              <a:t>Twins</a:t>
            </a:r>
          </a:p>
        </p:txBody>
      </p:sp>
      <p:pic>
        <p:nvPicPr>
          <p:cNvPr id="2050" name="Picture 2" descr="Image result for Tom Kelly 1987 baseball card">
            <a:extLst>
              <a:ext uri="{FF2B5EF4-FFF2-40B4-BE49-F238E27FC236}">
                <a16:creationId xmlns:a16="http://schemas.microsoft.com/office/drawing/2014/main" id="{734482BE-5678-C67F-0973-1F8C7DB3D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649" y="2672080"/>
            <a:ext cx="2758622" cy="386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Dan Gladden 1987 baseball card">
            <a:extLst>
              <a:ext uri="{FF2B5EF4-FFF2-40B4-BE49-F238E27FC236}">
                <a16:creationId xmlns:a16="http://schemas.microsoft.com/office/drawing/2014/main" id="{2E3587E8-FDD0-30E9-0846-D629BF486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7" r="13160" b="4934"/>
          <a:stretch/>
        </p:blipFill>
        <p:spPr bwMode="auto">
          <a:xfrm>
            <a:off x="2824480" y="-101600"/>
            <a:ext cx="2438400" cy="360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Kent Hrbek 1987 baseball card">
            <a:extLst>
              <a:ext uri="{FF2B5EF4-FFF2-40B4-BE49-F238E27FC236}">
                <a16:creationId xmlns:a16="http://schemas.microsoft.com/office/drawing/2014/main" id="{E79C1351-219B-FE6C-CA8C-A34D09D81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" t="3230" r="4502" b="3714"/>
          <a:stretch/>
        </p:blipFill>
        <p:spPr bwMode="auto">
          <a:xfrm>
            <a:off x="111760" y="3505200"/>
            <a:ext cx="2323366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Gary Gaetti 1987 baseball card">
            <a:extLst>
              <a:ext uri="{FF2B5EF4-FFF2-40B4-BE49-F238E27FC236}">
                <a16:creationId xmlns:a16="http://schemas.microsoft.com/office/drawing/2014/main" id="{2C69D0A5-17FA-950A-35DF-83055827A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3" t="9132" r="18391" b="7845"/>
          <a:stretch/>
        </p:blipFill>
        <p:spPr bwMode="auto">
          <a:xfrm>
            <a:off x="111760" y="-209867"/>
            <a:ext cx="2641600" cy="371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Kirby Puckett 1987 baseball card">
            <a:extLst>
              <a:ext uri="{FF2B5EF4-FFF2-40B4-BE49-F238E27FC236}">
                <a16:creationId xmlns:a16="http://schemas.microsoft.com/office/drawing/2014/main" id="{910DFC32-D52E-96D8-280F-5D04AEB15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60" y="3466261"/>
            <a:ext cx="2407493" cy="343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Frank Viola 1987 baseball card">
            <a:extLst>
              <a:ext uri="{FF2B5EF4-FFF2-40B4-BE49-F238E27FC236}">
                <a16:creationId xmlns:a16="http://schemas.microsoft.com/office/drawing/2014/main" id="{0762451A-6E71-01D0-1692-C43730A9D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219" y="0"/>
            <a:ext cx="2503805" cy="346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Blyleven 1987 baseball card">
            <a:extLst>
              <a:ext uri="{FF2B5EF4-FFF2-40B4-BE49-F238E27FC236}">
                <a16:creationId xmlns:a16="http://schemas.microsoft.com/office/drawing/2014/main" id="{615154EA-9A9C-B4AA-EDC5-FF79100D2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219" y="3505199"/>
            <a:ext cx="2503804" cy="338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214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12602" y="109021"/>
            <a:ext cx="8395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1987 World Series Highlights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8245" y="24632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719A7-F00D-A023-7FB1-4A3F49BFBB3D}"/>
              </a:ext>
            </a:extLst>
          </p:cNvPr>
          <p:cNvSpPr txBox="1"/>
          <p:nvPr/>
        </p:nvSpPr>
        <p:spPr>
          <a:xfrm>
            <a:off x="7575215" y="1025318"/>
            <a:ext cx="4545665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Game 1 – October 17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/>
              <a:t>Twins jumped on Cards starter Magrane and the bullpen for 7 runs in the 4</a:t>
            </a:r>
            <a:r>
              <a:rPr lang="en-US" sz="2000" baseline="30000" dirty="0"/>
              <a:t>th</a:t>
            </a:r>
            <a:r>
              <a:rPr lang="en-US" sz="2000" dirty="0"/>
              <a:t>.  Gladden’s grand slam was the key blow.  Twins starter Frank Viola was the winner.</a:t>
            </a:r>
          </a:p>
          <a:p>
            <a:r>
              <a:rPr lang="en-US" sz="2800" b="1" dirty="0"/>
              <a:t>TWINS 10 – CARDINALS 1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Game 2 – October 18</a:t>
            </a:r>
          </a:p>
          <a:p>
            <a:r>
              <a:rPr lang="en-US" dirty="0"/>
              <a:t>Twins again pounded the Cards starter for 6 runs in the 4</a:t>
            </a:r>
            <a:r>
              <a:rPr lang="en-US" baseline="30000" dirty="0"/>
              <a:t>th</a:t>
            </a:r>
            <a:r>
              <a:rPr lang="en-US" dirty="0"/>
              <a:t>.  Twins C Laudner had a solo homer plus three more RBI to lead the offense.   Twins starter Bert Blyleven  got the Win. </a:t>
            </a:r>
          </a:p>
          <a:p>
            <a:r>
              <a:rPr lang="en-US" sz="2800" b="1" dirty="0"/>
              <a:t>TWINS 8 – CARDINALS 4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TWINS LEAD 2-0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AS THE SERIES MOVES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TO ST. LOUIS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EC56DA-22C0-177C-A378-F6DC5A02C73E}"/>
              </a:ext>
            </a:extLst>
          </p:cNvPr>
          <p:cNvSpPr txBox="1"/>
          <p:nvPr/>
        </p:nvSpPr>
        <p:spPr>
          <a:xfrm>
            <a:off x="0" y="6027003"/>
            <a:ext cx="81959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HHH Metrodome - Minneapolis</a:t>
            </a:r>
          </a:p>
        </p:txBody>
      </p:sp>
      <p:pic>
        <p:nvPicPr>
          <p:cNvPr id="1026" name="Picture 2" descr="The Hubert H. Humphrey Metrodome during the 1987 World Series. Lots of ...">
            <a:extLst>
              <a:ext uri="{FF2B5EF4-FFF2-40B4-BE49-F238E27FC236}">
                <a16:creationId xmlns:a16="http://schemas.microsoft.com/office/drawing/2014/main" id="{722359F0-8102-AE30-3152-4D1EBC823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94" y="969697"/>
            <a:ext cx="7019610" cy="526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32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14FEF6-E5DE-552C-7846-71E29D9A4F6A}"/>
              </a:ext>
            </a:extLst>
          </p:cNvPr>
          <p:cNvSpPr txBox="1"/>
          <p:nvPr/>
        </p:nvSpPr>
        <p:spPr>
          <a:xfrm>
            <a:off x="7833385" y="-86714"/>
            <a:ext cx="4358615" cy="763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Game 3 – October 20</a:t>
            </a:r>
          </a:p>
          <a:p>
            <a:r>
              <a:rPr lang="en-US" dirty="0"/>
              <a:t>Cards starter John Tudor held the Twins’ offense in check and “</a:t>
            </a:r>
            <a:r>
              <a:rPr lang="en-US" dirty="0" err="1"/>
              <a:t>Whiteyball</a:t>
            </a:r>
            <a:r>
              <a:rPr lang="en-US" dirty="0"/>
              <a:t>” prevailed as Vince Coleman and Ozzie Smith had the RBI in the  7</a:t>
            </a:r>
            <a:r>
              <a:rPr lang="en-US" baseline="30000" dirty="0"/>
              <a:t>th</a:t>
            </a:r>
            <a:r>
              <a:rPr lang="en-US" dirty="0"/>
              <a:t> inning.</a:t>
            </a:r>
          </a:p>
          <a:p>
            <a:r>
              <a:rPr lang="en-US" sz="2800" b="1" dirty="0"/>
              <a:t>CARDINALS 3 – TWINS 1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Game 4 – October 21</a:t>
            </a:r>
            <a:endParaRPr lang="en-US" b="1" dirty="0">
              <a:solidFill>
                <a:srgbClr val="00B050"/>
              </a:solidFill>
            </a:endParaRPr>
          </a:p>
          <a:p>
            <a:r>
              <a:rPr lang="en-US" dirty="0"/>
              <a:t>The Cardinals blew the game open with six runs in the 4</a:t>
            </a:r>
            <a:r>
              <a:rPr lang="en-US" baseline="30000" dirty="0"/>
              <a:t>th</a:t>
            </a:r>
            <a:r>
              <a:rPr lang="en-US" dirty="0"/>
              <a:t> inning.   Backup 3B Tom Lawless hit a 3-run HR  and SS Ozzie Smith had two RBI.  Veteran Cards pitcher Bob Forsch got the win in relief.</a:t>
            </a:r>
          </a:p>
          <a:p>
            <a:r>
              <a:rPr lang="en-US" sz="2800" b="1" dirty="0"/>
              <a:t>CARDINALS 7 – TWINS 2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Game 5 – October 22</a:t>
            </a:r>
          </a:p>
          <a:p>
            <a:r>
              <a:rPr lang="en-US" dirty="0"/>
              <a:t>Cards score three in the 6</a:t>
            </a:r>
            <a:r>
              <a:rPr lang="en-US" baseline="30000" dirty="0"/>
              <a:t>th</a:t>
            </a:r>
            <a:r>
              <a:rPr lang="en-US" dirty="0"/>
              <a:t>  and that was enough.  CF Curt Ford had 2 RBI and Ozzie Smith 1.</a:t>
            </a:r>
          </a:p>
          <a:p>
            <a:r>
              <a:rPr lang="en-US" sz="2800" b="1" dirty="0"/>
              <a:t>CARDINALS 5 – TWINS 2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CARDINALS LEAD 3-2 …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BACK TO TWIN CITIES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C4633C-E96F-2E82-6802-022BA54100C3}"/>
              </a:ext>
            </a:extLst>
          </p:cNvPr>
          <p:cNvSpPr txBox="1"/>
          <p:nvPr/>
        </p:nvSpPr>
        <p:spPr>
          <a:xfrm>
            <a:off x="328930" y="5553971"/>
            <a:ext cx="71244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Busch Stadium II – St. Louis</a:t>
            </a:r>
          </a:p>
        </p:txBody>
      </p:sp>
      <p:pic>
        <p:nvPicPr>
          <p:cNvPr id="2050" name="Picture 2" descr="Busch Memorial Stadium during the 1987 National League Championship ...">
            <a:extLst>
              <a:ext uri="{FF2B5EF4-FFF2-40B4-BE49-F238E27FC236}">
                <a16:creationId xmlns:a16="http://schemas.microsoft.com/office/drawing/2014/main" id="{73B68F32-2043-B9E1-98F3-2DA37CF4E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33" y="179639"/>
            <a:ext cx="7905418" cy="522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26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AAC8E-C658-AC2E-4806-C190EDFD1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BF98B44-9DEA-4836-7274-A56F09AA4B60}"/>
              </a:ext>
            </a:extLst>
          </p:cNvPr>
          <p:cNvSpPr txBox="1"/>
          <p:nvPr/>
        </p:nvSpPr>
        <p:spPr>
          <a:xfrm>
            <a:off x="6018245" y="24632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2FAB20-A8AD-5782-0D70-C927C830F4A0}"/>
              </a:ext>
            </a:extLst>
          </p:cNvPr>
          <p:cNvSpPr txBox="1"/>
          <p:nvPr/>
        </p:nvSpPr>
        <p:spPr>
          <a:xfrm>
            <a:off x="7185687" y="444755"/>
            <a:ext cx="500631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Game 6 – October 24</a:t>
            </a:r>
          </a:p>
          <a:p>
            <a:r>
              <a:rPr lang="en-US" sz="2000" dirty="0"/>
              <a:t>The Cards were ahead 5-2  in the middle of the 5</a:t>
            </a:r>
            <a:r>
              <a:rPr lang="en-US" sz="2000" baseline="30000" dirty="0"/>
              <a:t>th</a:t>
            </a:r>
            <a:r>
              <a:rPr lang="en-US" sz="2000" dirty="0"/>
              <a:t>, but the Twins bats came alive and scored 9 unanswered runs the rest of the way.  Twins 3B </a:t>
            </a:r>
            <a:r>
              <a:rPr lang="en-US" sz="2000" dirty="0" err="1"/>
              <a:t>Hrbeck</a:t>
            </a:r>
            <a:r>
              <a:rPr lang="en-US" sz="2000" dirty="0"/>
              <a:t> hit a grand slam in the 6</a:t>
            </a:r>
            <a:r>
              <a:rPr lang="en-US" sz="2000" baseline="30000" dirty="0"/>
              <a:t>th</a:t>
            </a:r>
            <a:r>
              <a:rPr lang="en-US" sz="2000" dirty="0"/>
              <a:t> , following  a Don Baylor HR in the 5</a:t>
            </a:r>
            <a:r>
              <a:rPr lang="en-US" sz="2000" baseline="30000" dirty="0"/>
              <a:t>th</a:t>
            </a:r>
            <a:r>
              <a:rPr lang="en-US" sz="2000" dirty="0"/>
              <a:t>.  The Twins bullpen allowed only one run over the last six innings.</a:t>
            </a:r>
          </a:p>
          <a:p>
            <a:r>
              <a:rPr lang="en-US" sz="2800" b="1" dirty="0"/>
              <a:t>TWINS 11 -  CARDINALS 5</a:t>
            </a:r>
          </a:p>
          <a:p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400" b="1" dirty="0">
                <a:solidFill>
                  <a:srgbClr val="7030A0"/>
                </a:solidFill>
              </a:rPr>
              <a:t>THIS SETS UP A DECIDING 7</a:t>
            </a:r>
            <a:r>
              <a:rPr lang="en-US" sz="2400" b="1" baseline="30000" dirty="0">
                <a:solidFill>
                  <a:srgbClr val="7030A0"/>
                </a:solidFill>
              </a:rPr>
              <a:t>TH</a:t>
            </a:r>
            <a:r>
              <a:rPr lang="en-US" sz="2400" b="1" dirty="0">
                <a:solidFill>
                  <a:srgbClr val="7030A0"/>
                </a:solidFill>
              </a:rPr>
              <a:t> GAME!!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Game 7  – October 25</a:t>
            </a:r>
          </a:p>
          <a:p>
            <a:r>
              <a:rPr lang="en-US" dirty="0"/>
              <a:t>The Twins scored single runs in the  2</a:t>
            </a:r>
            <a:r>
              <a:rPr lang="en-US" baseline="30000" dirty="0"/>
              <a:t>nd</a:t>
            </a:r>
            <a:r>
              <a:rPr lang="en-US" dirty="0"/>
              <a:t>, 5</a:t>
            </a:r>
            <a:r>
              <a:rPr lang="en-US" baseline="30000" dirty="0"/>
              <a:t>th</a:t>
            </a:r>
            <a:r>
              <a:rPr lang="en-US" dirty="0"/>
              <a:t>, 6</a:t>
            </a:r>
            <a:r>
              <a:rPr lang="en-US" baseline="30000" dirty="0"/>
              <a:t>th</a:t>
            </a:r>
            <a:r>
              <a:rPr lang="en-US" dirty="0"/>
              <a:t>, and 8</a:t>
            </a:r>
            <a:r>
              <a:rPr lang="en-US" baseline="30000" dirty="0"/>
              <a:t>th</a:t>
            </a:r>
            <a:r>
              <a:rPr lang="en-US" dirty="0"/>
              <a:t> innings to prevail in the deciding game.  Starter Frank Viola pitched 8 innings for the win, his second in the series.</a:t>
            </a:r>
          </a:p>
          <a:p>
            <a:r>
              <a:rPr lang="en-US" sz="2800" b="1" dirty="0"/>
              <a:t>TWINS 4 – CARDINALS 2</a:t>
            </a:r>
          </a:p>
          <a:p>
            <a:pPr algn="ctr"/>
            <a:endParaRPr lang="en-US" b="1" dirty="0"/>
          </a:p>
        </p:txBody>
      </p:sp>
      <p:pic>
        <p:nvPicPr>
          <p:cNvPr id="3074" name="Picture 2" descr="Hubert H. Humphrey Metrodome – Vikings | SPORTS TEAM HISTORY">
            <a:extLst>
              <a:ext uri="{FF2B5EF4-FFF2-40B4-BE49-F238E27FC236}">
                <a16:creationId xmlns:a16="http://schemas.microsoft.com/office/drawing/2014/main" id="{5AF00223-F641-1EE0-7947-0C0F38B24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755"/>
            <a:ext cx="7185687" cy="477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39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9B884-B233-A8B5-C0D0-22931DA70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BBA758-DF3E-2E25-2E66-DAD157E0F79B}"/>
              </a:ext>
            </a:extLst>
          </p:cNvPr>
          <p:cNvSpPr txBox="1"/>
          <p:nvPr/>
        </p:nvSpPr>
        <p:spPr>
          <a:xfrm>
            <a:off x="554182" y="1579417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163BF6-518C-C9EA-CBEA-D72906AE74C3}"/>
              </a:ext>
            </a:extLst>
          </p:cNvPr>
          <p:cNvSpPr txBox="1"/>
          <p:nvPr/>
        </p:nvSpPr>
        <p:spPr>
          <a:xfrm>
            <a:off x="84357" y="3985370"/>
            <a:ext cx="538019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Minnesota Twins</a:t>
            </a:r>
          </a:p>
          <a:p>
            <a:pPr algn="ctr"/>
            <a:r>
              <a:rPr lang="en-US" sz="5400" b="1" dirty="0"/>
              <a:t>win </a:t>
            </a:r>
          </a:p>
          <a:p>
            <a:pPr algn="ctr"/>
            <a:r>
              <a:rPr lang="en-US" sz="5400" b="1" dirty="0"/>
              <a:t>1987 World Series</a:t>
            </a:r>
          </a:p>
        </p:txBody>
      </p:sp>
      <p:pic>
        <p:nvPicPr>
          <p:cNvPr id="2" name="Picture 1" descr="A logo of a baseball&#10;&#10;AI-generated content may be incorrect.">
            <a:extLst>
              <a:ext uri="{FF2B5EF4-FFF2-40B4-BE49-F238E27FC236}">
                <a16:creationId xmlns:a16="http://schemas.microsoft.com/office/drawing/2014/main" id="{71E0B036-B87F-ED27-BD82-304D1CFF14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" b="9014"/>
          <a:stretch/>
        </p:blipFill>
        <p:spPr>
          <a:xfrm>
            <a:off x="250348" y="0"/>
            <a:ext cx="4743411" cy="40043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9FFF93-A47A-6F95-6E33-2E834BDF34BC}"/>
              </a:ext>
            </a:extLst>
          </p:cNvPr>
          <p:cNvSpPr txBox="1"/>
          <p:nvPr/>
        </p:nvSpPr>
        <p:spPr>
          <a:xfrm>
            <a:off x="5730240" y="386080"/>
            <a:ext cx="518276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Home Team  won every game in the Series</a:t>
            </a:r>
          </a:p>
          <a:p>
            <a:endParaRPr lang="en-US" dirty="0"/>
          </a:p>
          <a:p>
            <a:r>
              <a:rPr lang="en-US" dirty="0"/>
              <a:t>The Metrodome was </a:t>
            </a:r>
            <a:r>
              <a:rPr lang="en-US" b="1" dirty="0"/>
              <a:t>LOUD  - </a:t>
            </a:r>
            <a:r>
              <a:rPr lang="en-US" dirty="0"/>
              <a:t>as high as 114 decibels </a:t>
            </a:r>
          </a:p>
          <a:p>
            <a:r>
              <a:rPr lang="en-US" b="1" dirty="0"/>
              <a:t>	</a:t>
            </a:r>
            <a:r>
              <a:rPr lang="en-US" dirty="0"/>
              <a:t>(as loud as a jet engine at takeoff!)</a:t>
            </a:r>
          </a:p>
          <a:p>
            <a:endParaRPr lang="en-US" dirty="0"/>
          </a:p>
          <a:p>
            <a:r>
              <a:rPr lang="en-US" dirty="0"/>
              <a:t>At home </a:t>
            </a:r>
            <a:r>
              <a:rPr lang="en-US" dirty="0" err="1"/>
              <a:t>theTwins</a:t>
            </a:r>
            <a:r>
              <a:rPr lang="en-US" dirty="0"/>
              <a:t> outscored the Cardinals  33 – 12</a:t>
            </a:r>
          </a:p>
          <a:p>
            <a:endParaRPr lang="en-US" dirty="0"/>
          </a:p>
          <a:p>
            <a:r>
              <a:rPr lang="en-US" dirty="0"/>
              <a:t>At home the Cardinals outscored the Twins  14 – 5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14" descr="Image result for Frank Viola 1987 baseball card">
            <a:extLst>
              <a:ext uri="{FF2B5EF4-FFF2-40B4-BE49-F238E27FC236}">
                <a16:creationId xmlns:a16="http://schemas.microsoft.com/office/drawing/2014/main" id="{E1258526-63CC-1452-4B66-62BA62E8C5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b="3797"/>
          <a:stretch/>
        </p:blipFill>
        <p:spPr bwMode="auto">
          <a:xfrm>
            <a:off x="8673771" y="2552987"/>
            <a:ext cx="3518229" cy="430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7611B1-6C9B-0316-CE47-C145571C16DF}"/>
              </a:ext>
            </a:extLst>
          </p:cNvPr>
          <p:cNvSpPr txBox="1"/>
          <p:nvPr/>
        </p:nvSpPr>
        <p:spPr>
          <a:xfrm>
            <a:off x="5508797" y="3366665"/>
            <a:ext cx="312072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Twins starting</a:t>
            </a:r>
          </a:p>
          <a:p>
            <a:pPr algn="ctr"/>
            <a:r>
              <a:rPr lang="en-US" sz="2800" b="1" dirty="0"/>
              <a:t>pitcher Frank Viola </a:t>
            </a:r>
          </a:p>
          <a:p>
            <a:pPr algn="ctr"/>
            <a:r>
              <a:rPr lang="en-US" sz="2800" b="1" dirty="0"/>
              <a:t>was the Series MVP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He won</a:t>
            </a:r>
          </a:p>
          <a:p>
            <a:pPr algn="ctr"/>
            <a:r>
              <a:rPr lang="en-US" sz="2800" b="1" dirty="0"/>
              <a:t>Games 1 and 7</a:t>
            </a:r>
          </a:p>
        </p:txBody>
      </p:sp>
    </p:spTree>
    <p:extLst>
      <p:ext uri="{BB962C8B-B14F-4D97-AF65-F5344CB8AC3E}">
        <p14:creationId xmlns:p14="http://schemas.microsoft.com/office/powerpoint/2010/main" val="39926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5615" y="5030451"/>
            <a:ext cx="487139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/>
              <a:t>Extra Innings!</a:t>
            </a:r>
          </a:p>
          <a:p>
            <a:pPr algn="ctr"/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881" y="92691"/>
            <a:ext cx="8798866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252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4632" y="40640"/>
            <a:ext cx="92910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‘80s Top Movies &amp; TV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4" y="1808480"/>
            <a:ext cx="6452304" cy="46837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D525F-2B20-22C3-FFA8-4C8CFE7151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411" y="1463040"/>
            <a:ext cx="3843597" cy="511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397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50332" y="127860"/>
            <a:ext cx="683764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/>
              <a:t>In search of the</a:t>
            </a:r>
          </a:p>
          <a:p>
            <a:pPr algn="ctr"/>
            <a:r>
              <a:rPr lang="en-US" sz="6000" dirty="0"/>
              <a:t> Biblical Arc</a:t>
            </a:r>
          </a:p>
          <a:p>
            <a:pPr algn="ctr"/>
            <a:endParaRPr lang="en-US" sz="6000" b="1" dirty="0"/>
          </a:p>
          <a:p>
            <a:pPr algn="ctr"/>
            <a:r>
              <a:rPr lang="en-US" sz="6000" dirty="0"/>
              <a:t>Harrison Ford starred</a:t>
            </a:r>
          </a:p>
          <a:p>
            <a:pPr algn="ctr"/>
            <a:r>
              <a:rPr lang="en-US" sz="6000" dirty="0"/>
              <a:t>as an archeologist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0689" y="5996127"/>
            <a:ext cx="4993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https://www.youtube.com/watch?v=mC1ikwQ5Zgc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909" y="0"/>
            <a:ext cx="5553265" cy="832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0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976B3-FFBC-FAF5-F883-AE7220409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B409D8-4CBA-AB60-D502-767233E86891}"/>
              </a:ext>
            </a:extLst>
          </p:cNvPr>
          <p:cNvSpPr txBox="1"/>
          <p:nvPr/>
        </p:nvSpPr>
        <p:spPr>
          <a:xfrm>
            <a:off x="554182" y="1579417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B4DA5C-9824-9029-1997-ECF20B61F4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9" y="1187156"/>
            <a:ext cx="6971489" cy="44836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0EA4A2-7DD5-3943-00D9-FDB5251EC924}"/>
              </a:ext>
            </a:extLst>
          </p:cNvPr>
          <p:cNvSpPr txBox="1"/>
          <p:nvPr/>
        </p:nvSpPr>
        <p:spPr>
          <a:xfrm>
            <a:off x="7525671" y="1841187"/>
            <a:ext cx="380097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Basketball</a:t>
            </a:r>
          </a:p>
          <a:p>
            <a:r>
              <a:rPr lang="en-US" sz="6600" b="1" dirty="0"/>
              <a:t>Softball</a:t>
            </a:r>
          </a:p>
          <a:p>
            <a:r>
              <a:rPr lang="en-US" sz="6600" b="1" dirty="0"/>
              <a:t>Baseball</a:t>
            </a:r>
          </a:p>
          <a:p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5666495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B6804-EA0C-42FB-6312-9BAD0A500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CB196A-5930-29F2-0CDE-0729DD641703}"/>
              </a:ext>
            </a:extLst>
          </p:cNvPr>
          <p:cNvSpPr txBox="1"/>
          <p:nvPr/>
        </p:nvSpPr>
        <p:spPr>
          <a:xfrm>
            <a:off x="124136" y="77060"/>
            <a:ext cx="6589368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/>
              <a:t>Arnold </a:t>
            </a:r>
          </a:p>
          <a:p>
            <a:pPr algn="ctr"/>
            <a:r>
              <a:rPr lang="en-US" sz="6000" dirty="0"/>
              <a:t>Schwarzenegger</a:t>
            </a:r>
          </a:p>
          <a:p>
            <a:pPr algn="ctr"/>
            <a:r>
              <a:rPr lang="en-US" sz="6000" dirty="0"/>
              <a:t>starred in this action</a:t>
            </a:r>
          </a:p>
          <a:p>
            <a:pPr algn="ctr"/>
            <a:r>
              <a:rPr lang="en-US" sz="6000" dirty="0"/>
              <a:t>film</a:t>
            </a:r>
          </a:p>
          <a:p>
            <a:pPr algn="ctr"/>
            <a:r>
              <a:rPr lang="en-US" sz="6000" dirty="0"/>
              <a:t>His famous line was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</a:rPr>
              <a:t>“Hasta la vista …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</a:rPr>
              <a:t>Baby”</a:t>
            </a:r>
          </a:p>
        </p:txBody>
      </p:sp>
      <p:pic>
        <p:nvPicPr>
          <p:cNvPr id="1026" name="Picture 2" descr="Image result for terminator movie">
            <a:extLst>
              <a:ext uri="{FF2B5EF4-FFF2-40B4-BE49-F238E27FC236}">
                <a16:creationId xmlns:a16="http://schemas.microsoft.com/office/drawing/2014/main" id="{6FC420BC-4CAB-90D9-6F0A-5DA6C8E6E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424" y="0"/>
            <a:ext cx="4533616" cy="68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56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38A5F-512B-6CA9-159E-3C486522F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BFF571-1B54-982D-769A-4CBB1002CC12}"/>
              </a:ext>
            </a:extLst>
          </p:cNvPr>
          <p:cNvSpPr txBox="1"/>
          <p:nvPr/>
        </p:nvSpPr>
        <p:spPr>
          <a:xfrm>
            <a:off x="433964" y="77060"/>
            <a:ext cx="596971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/>
              <a:t>In this science </a:t>
            </a:r>
          </a:p>
          <a:p>
            <a:pPr algn="ctr"/>
            <a:r>
              <a:rPr lang="en-US" sz="6000" dirty="0"/>
              <a:t>fiction movie, the </a:t>
            </a:r>
          </a:p>
          <a:p>
            <a:pPr algn="ctr"/>
            <a:r>
              <a:rPr lang="en-US" sz="6000" dirty="0"/>
              <a:t>alien wanted to:</a:t>
            </a:r>
          </a:p>
          <a:p>
            <a:pPr algn="ctr"/>
            <a:endParaRPr lang="en-US" sz="6000" dirty="0"/>
          </a:p>
          <a:p>
            <a:pPr algn="ctr"/>
            <a:r>
              <a:rPr lang="en-US" sz="6000" dirty="0">
                <a:solidFill>
                  <a:srgbClr val="FF0000"/>
                </a:solidFill>
              </a:rPr>
              <a:t>… Phone Home</a:t>
            </a:r>
          </a:p>
        </p:txBody>
      </p:sp>
      <p:pic>
        <p:nvPicPr>
          <p:cNvPr id="2050" name="Picture 2" descr="E.T. The Extra-Terrestrial Celebrates Its 40th Anniversary In 4K UHD ...">
            <a:extLst>
              <a:ext uri="{FF2B5EF4-FFF2-40B4-BE49-F238E27FC236}">
                <a16:creationId xmlns:a16="http://schemas.microsoft.com/office/drawing/2014/main" id="{062ABA19-F27C-366B-BD26-20723D737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5"/>
          <a:stretch/>
        </p:blipFill>
        <p:spPr bwMode="auto">
          <a:xfrm>
            <a:off x="6198929" y="314960"/>
            <a:ext cx="5487987" cy="595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97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4DCDF-750D-D3C0-6752-8C34FA796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D9DD0B-0A3D-5913-6F29-AB6260C9FBE9}"/>
              </a:ext>
            </a:extLst>
          </p:cNvPr>
          <p:cNvSpPr txBox="1"/>
          <p:nvPr/>
        </p:nvSpPr>
        <p:spPr>
          <a:xfrm>
            <a:off x="379471" y="264160"/>
            <a:ext cx="504464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Leslie Nielsen</a:t>
            </a:r>
          </a:p>
          <a:p>
            <a:pPr algn="ctr"/>
            <a:r>
              <a:rPr lang="en-US" sz="6000" dirty="0"/>
              <a:t>starred in this</a:t>
            </a:r>
          </a:p>
          <a:p>
            <a:pPr algn="ctr"/>
            <a:r>
              <a:rPr lang="en-US" sz="6000" dirty="0"/>
              <a:t>spoof about </a:t>
            </a:r>
          </a:p>
          <a:p>
            <a:pPr algn="ctr"/>
            <a:r>
              <a:rPr lang="en-US" sz="6000" dirty="0"/>
              <a:t>air disasters</a:t>
            </a:r>
          </a:p>
          <a:p>
            <a:pPr algn="ctr"/>
            <a:endParaRPr lang="en-US" sz="6000" dirty="0"/>
          </a:p>
          <a:p>
            <a:pPr algn="ctr"/>
            <a:r>
              <a:rPr lang="en-US" sz="6000" dirty="0">
                <a:solidFill>
                  <a:srgbClr val="FF0000"/>
                </a:solidFill>
              </a:rPr>
              <a:t>“Don’t call me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</a:rPr>
              <a:t>Shirley!”</a:t>
            </a:r>
          </a:p>
        </p:txBody>
      </p:sp>
      <p:pic>
        <p:nvPicPr>
          <p:cNvPr id="3074" name="Picture 2" descr="Airplane! movie review &amp; film summary (1980) | Roger Ebert">
            <a:extLst>
              <a:ext uri="{FF2B5EF4-FFF2-40B4-BE49-F238E27FC236}">
                <a16:creationId xmlns:a16="http://schemas.microsoft.com/office/drawing/2014/main" id="{902C7E7C-BD24-E7F5-7A4C-BB582C872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801" y="41910"/>
            <a:ext cx="4516120" cy="677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86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DCF0F-2F1B-4052-9BE7-EAB185C30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46F9854-F28C-63BD-BDCB-3E3AA1139270}"/>
              </a:ext>
            </a:extLst>
          </p:cNvPr>
          <p:cNvSpPr txBox="1"/>
          <p:nvPr/>
        </p:nvSpPr>
        <p:spPr>
          <a:xfrm>
            <a:off x="121920" y="151179"/>
            <a:ext cx="678846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Bruce Willis stars as an off-duty L.A. cop that foils a criminal gang</a:t>
            </a:r>
          </a:p>
          <a:p>
            <a:pPr algn="ctr"/>
            <a:endParaRPr lang="en-US" sz="6000" dirty="0"/>
          </a:p>
          <a:p>
            <a:pPr algn="ctr"/>
            <a:r>
              <a:rPr lang="en-US" sz="6000" dirty="0">
                <a:solidFill>
                  <a:srgbClr val="FF0000"/>
                </a:solidFill>
              </a:rPr>
              <a:t>“Yippee o ki-ay M.F.” </a:t>
            </a:r>
            <a:r>
              <a:rPr lang="en-US" sz="4000" dirty="0">
                <a:solidFill>
                  <a:srgbClr val="FF0000"/>
                </a:solidFill>
              </a:rPr>
              <a:t>(bad word abbreviated)</a:t>
            </a:r>
          </a:p>
        </p:txBody>
      </p:sp>
      <p:pic>
        <p:nvPicPr>
          <p:cNvPr id="4098" name="Picture 2" descr="See related image detail. Die Hard | Movie fanart | fanart.tv">
            <a:extLst>
              <a:ext uri="{FF2B5EF4-FFF2-40B4-BE49-F238E27FC236}">
                <a16:creationId xmlns:a16="http://schemas.microsoft.com/office/drawing/2014/main" id="{DE920E71-AF1A-5A45-32E6-D5FDCD097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51179"/>
            <a:ext cx="4509452" cy="642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7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57316" y="147565"/>
            <a:ext cx="734239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/>
          </a:p>
          <a:p>
            <a:pPr algn="ctr"/>
            <a:r>
              <a:rPr lang="en-US" sz="4800" dirty="0"/>
              <a:t>Three women deal with</a:t>
            </a:r>
          </a:p>
          <a:p>
            <a:pPr algn="ctr"/>
            <a:r>
              <a:rPr lang="en-US" sz="4800" dirty="0"/>
              <a:t>a sexist, chauvinist boss</a:t>
            </a:r>
          </a:p>
          <a:p>
            <a:pPr algn="ctr"/>
            <a:endParaRPr lang="en-US" sz="4800" dirty="0"/>
          </a:p>
          <a:p>
            <a:pPr algn="ctr"/>
            <a:r>
              <a:rPr lang="en-US" sz="4800" dirty="0"/>
              <a:t>Jane Fonda, Lily Tomlin, and </a:t>
            </a:r>
          </a:p>
          <a:p>
            <a:pPr algn="ctr"/>
            <a:r>
              <a:rPr lang="en-US" sz="4800" dirty="0"/>
              <a:t>Dolly Parton star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2805" y="6133778"/>
            <a:ext cx="4925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https://www.youtube.com/watch?v=UbxUSsFXYo4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263" y="127860"/>
            <a:ext cx="4915662" cy="673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17986" y="216350"/>
            <a:ext cx="71185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Long-running TV drama</a:t>
            </a:r>
            <a:endParaRPr lang="en-US" sz="6000" b="1" dirty="0"/>
          </a:p>
          <a:p>
            <a:pPr algn="ctr"/>
            <a:r>
              <a:rPr lang="en-US" sz="6000" dirty="0"/>
              <a:t>about a wealthy </a:t>
            </a:r>
          </a:p>
          <a:p>
            <a:pPr algn="ctr"/>
            <a:r>
              <a:rPr lang="en-US" sz="6000" dirty="0"/>
              <a:t>Texas oil family</a:t>
            </a:r>
          </a:p>
          <a:p>
            <a:pPr algn="ctr"/>
            <a:endParaRPr lang="en-US" sz="6000" b="1" dirty="0"/>
          </a:p>
          <a:p>
            <a:pPr algn="ctr"/>
            <a:r>
              <a:rPr lang="en-US" sz="6000" dirty="0"/>
              <a:t>Larry Hagman as “J.R.”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3979" y="6281262"/>
            <a:ext cx="504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https://www.youtube.com/watch?v=8sKX3tWaOew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002" y="51994"/>
            <a:ext cx="5001267" cy="680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49476" y="6211669"/>
            <a:ext cx="4961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https://www.youtube.com/watch?v=I2_1ZZU4HUo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77" y="1018133"/>
            <a:ext cx="7650104" cy="4293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7693"/>
            <a:ext cx="711855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Top rated news program</a:t>
            </a:r>
          </a:p>
          <a:p>
            <a:pPr algn="ctr"/>
            <a:endParaRPr lang="en-US" sz="5400" b="1" dirty="0"/>
          </a:p>
          <a:p>
            <a:pPr algn="ctr"/>
            <a:r>
              <a:rPr lang="en-US" sz="5400" dirty="0"/>
              <a:t>A one hour “news </a:t>
            </a:r>
          </a:p>
          <a:p>
            <a:pPr algn="ctr"/>
            <a:r>
              <a:rPr lang="en-US" sz="5400" dirty="0"/>
              <a:t>magazine” every Sunday evening</a:t>
            </a:r>
          </a:p>
          <a:p>
            <a:pPr algn="ctr"/>
            <a:endParaRPr lang="en-US" sz="5400" dirty="0"/>
          </a:p>
          <a:p>
            <a:pPr algn="ctr"/>
            <a:r>
              <a:rPr lang="en-US" sz="5400" dirty="0"/>
              <a:t>The intro showed a ticking stop watch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20253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49476" y="6211669"/>
            <a:ext cx="4996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https://www.youtube.com/watch?v=_-OnRQ4P0VY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17693"/>
            <a:ext cx="711855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A top rated comedy</a:t>
            </a:r>
          </a:p>
          <a:p>
            <a:pPr algn="ctr"/>
            <a:endParaRPr lang="en-US" sz="5400" b="1" dirty="0"/>
          </a:p>
          <a:p>
            <a:pPr algn="ctr"/>
            <a:r>
              <a:rPr lang="en-US" sz="5400" dirty="0"/>
              <a:t>Spin-off of </a:t>
            </a:r>
          </a:p>
          <a:p>
            <a:pPr algn="ctr"/>
            <a:r>
              <a:rPr lang="en-US" sz="5400" i="1" dirty="0"/>
              <a:t>All in the Family</a:t>
            </a:r>
          </a:p>
          <a:p>
            <a:pPr algn="ctr"/>
            <a:endParaRPr lang="en-US" sz="5400" dirty="0"/>
          </a:p>
          <a:p>
            <a:pPr algn="ctr"/>
            <a:r>
              <a:rPr lang="en-US" sz="5400" dirty="0"/>
              <a:t>About Archie Bunker’s neighbor George …</a:t>
            </a:r>
            <a:endParaRPr lang="en-US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1" y="117693"/>
            <a:ext cx="53530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0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9" y="90199"/>
            <a:ext cx="11430000" cy="4219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259" y="4310136"/>
            <a:ext cx="1117549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i="1" dirty="0">
                <a:latin typeface="Impact" panose="020B0806030902050204" pitchFamily="34" charset="0"/>
              </a:rPr>
              <a:t>Thanks!!</a:t>
            </a:r>
          </a:p>
          <a:p>
            <a:pPr algn="ctr"/>
            <a:r>
              <a:rPr lang="en-US" sz="6600" i="1" dirty="0">
                <a:latin typeface="Impact" panose="020B0806030902050204" pitchFamily="34" charset="0"/>
              </a:rPr>
              <a:t>We’ll see you again next month!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78160" y="6433794"/>
            <a:ext cx="4865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hlinkClick r:id="rId3"/>
              </a:rPr>
              <a:t>https://www.youtube.com/watch?v=_IJkbs1D5PU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895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3585" y="0"/>
            <a:ext cx="93728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History from 1987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539" y="1383175"/>
            <a:ext cx="6086364" cy="531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25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F09EF-8C27-1F8F-A22C-9381A0A14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AEAE31-D68A-7BE5-6AA3-BC282B5CB188}"/>
              </a:ext>
            </a:extLst>
          </p:cNvPr>
          <p:cNvSpPr txBox="1"/>
          <p:nvPr/>
        </p:nvSpPr>
        <p:spPr>
          <a:xfrm>
            <a:off x="403288" y="195414"/>
            <a:ext cx="1138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Chrysler acquires American Motors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CC94FC-56F5-202F-FCB4-D789EEA9E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83" y="1550345"/>
            <a:ext cx="4119259" cy="411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DA15D20-8F66-2E85-32D4-F227ECC70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31" y="1268732"/>
            <a:ext cx="4245986" cy="475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587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CF356-63CF-6BD3-AE37-06A55EE8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46FD05-F155-DD95-7C09-00824ABD15C5}"/>
              </a:ext>
            </a:extLst>
          </p:cNvPr>
          <p:cNvSpPr txBox="1"/>
          <p:nvPr/>
        </p:nvSpPr>
        <p:spPr>
          <a:xfrm>
            <a:off x="244360" y="-118911"/>
            <a:ext cx="11718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Golden Gate Bridge 50</a:t>
            </a:r>
            <a:r>
              <a:rPr lang="en-US" sz="6000" b="1" baseline="30000" dirty="0"/>
              <a:t>th</a:t>
            </a:r>
            <a:r>
              <a:rPr lang="en-US" sz="6000" b="1" dirty="0"/>
              <a:t> anniversary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915D55C-CD06-D594-79F5-D96B47A38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96"/>
          <a:stretch/>
        </p:blipFill>
        <p:spPr bwMode="auto">
          <a:xfrm>
            <a:off x="0" y="1211076"/>
            <a:ext cx="7886764" cy="536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CFB8D5-D0FF-1DD5-CEA7-9CE0DE0518A4}"/>
              </a:ext>
            </a:extLst>
          </p:cNvPr>
          <p:cNvSpPr txBox="1"/>
          <p:nvPr/>
        </p:nvSpPr>
        <p:spPr>
          <a:xfrm>
            <a:off x="8274113" y="671691"/>
            <a:ext cx="354017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800,000 people walked across the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famous Golden Gate Bridge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The combined weight of the crowd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caused the deck to sag 7 FEET !</a:t>
            </a:r>
          </a:p>
        </p:txBody>
      </p:sp>
    </p:spTree>
    <p:extLst>
      <p:ext uri="{BB962C8B-B14F-4D97-AF65-F5344CB8AC3E}">
        <p14:creationId xmlns:p14="http://schemas.microsoft.com/office/powerpoint/2010/main" val="167355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73E63-A126-6535-2C1B-F3AD2FBED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93BB5B-ED4C-51C7-FD8A-60867C2FF81A}"/>
              </a:ext>
            </a:extLst>
          </p:cNvPr>
          <p:cNvSpPr txBox="1"/>
          <p:nvPr/>
        </p:nvSpPr>
        <p:spPr>
          <a:xfrm>
            <a:off x="-390524" y="-71286"/>
            <a:ext cx="11934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/>
              <a:t>Dow Jones Industrial Average closes above </a:t>
            </a:r>
            <a:r>
              <a:rPr lang="en-US" sz="4800" b="1" dirty="0">
                <a:solidFill>
                  <a:srgbClr val="FF0000"/>
                </a:solidFill>
              </a:rPr>
              <a:t>2500</a:t>
            </a:r>
            <a:r>
              <a:rPr lang="en-US" sz="4800" b="1" dirty="0"/>
              <a:t> !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21C736C-B254-ABFC-B0DE-40B5C12E8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9" y="837621"/>
            <a:ext cx="8786581" cy="585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F29349-E58C-218E-CE9A-78F1EB499A0C}"/>
              </a:ext>
            </a:extLst>
          </p:cNvPr>
          <p:cNvSpPr txBox="1"/>
          <p:nvPr/>
        </p:nvSpPr>
        <p:spPr>
          <a:xfrm>
            <a:off x="9378986" y="2931003"/>
            <a:ext cx="2813014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In December</a:t>
            </a:r>
          </a:p>
          <a:p>
            <a:pPr algn="ctr"/>
            <a:r>
              <a:rPr lang="en-US" sz="3600" b="1" dirty="0"/>
              <a:t>2024 the DJIA</a:t>
            </a:r>
          </a:p>
          <a:p>
            <a:pPr algn="ctr"/>
            <a:r>
              <a:rPr lang="en-US" sz="3600" b="1" dirty="0"/>
              <a:t>closed over</a:t>
            </a:r>
          </a:p>
          <a:p>
            <a:pPr algn="ctr"/>
            <a:endParaRPr lang="en-US" sz="3200" b="1" dirty="0"/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45,000 </a:t>
            </a:r>
            <a:r>
              <a:rPr lang="en-US" sz="4800" b="1" dirty="0"/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414273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FC0C0-A0F6-9B57-D2FD-979BAC244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855B534-1CF3-1CFF-684C-8DDCF36343DD}"/>
              </a:ext>
            </a:extLst>
          </p:cNvPr>
          <p:cNvSpPr txBox="1"/>
          <p:nvPr/>
        </p:nvSpPr>
        <p:spPr>
          <a:xfrm>
            <a:off x="216792" y="5842215"/>
            <a:ext cx="119955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A squirrel shut down the stock exchange!</a:t>
            </a:r>
          </a:p>
        </p:txBody>
      </p:sp>
      <p:pic>
        <p:nvPicPr>
          <p:cNvPr id="3" name="Picture 2" descr="A cartoon squirrel holding a power cord&#10;&#10;AI-generated content may be incorrect.">
            <a:extLst>
              <a:ext uri="{FF2B5EF4-FFF2-40B4-BE49-F238E27FC236}">
                <a16:creationId xmlns:a16="http://schemas.microsoft.com/office/drawing/2014/main" id="{823BDB17-627B-0FDD-F74C-FC065D00E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24" y="658368"/>
            <a:ext cx="6196119" cy="456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6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3910</TotalTime>
  <Words>1669</Words>
  <Application>Microsoft Office PowerPoint</Application>
  <PresentationFormat>Widescreen</PresentationFormat>
  <Paragraphs>321</Paragraphs>
  <Slides>48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Year in Baseball:   1987</vt:lpstr>
      <vt:lpstr>PowerPoint Presentation</vt:lpstr>
      <vt:lpstr>PowerPoint Presentation</vt:lpstr>
      <vt:lpstr>1987  Most Valuable Players</vt:lpstr>
      <vt:lpstr>7th Inning Stretch</vt:lpstr>
      <vt:lpstr>“Take Me Out to the Ballgame”</vt:lpstr>
      <vt:lpstr>“Deep in the Heart of Texas</vt:lpstr>
      <vt:lpstr>“Do the Hokey Pokey”</vt:lpstr>
      <vt:lpstr>1987 LCS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Monte Cely</dc:creator>
  <cp:lastModifiedBy>Monte Cely</cp:lastModifiedBy>
  <cp:revision>447</cp:revision>
  <dcterms:created xsi:type="dcterms:W3CDTF">2023-08-09T12:53:40Z</dcterms:created>
  <dcterms:modified xsi:type="dcterms:W3CDTF">2025-04-21T20:23:06Z</dcterms:modified>
</cp:coreProperties>
</file>