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72.tmp" ContentType="image/jpe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image84.crdownload" ContentType="image/jpe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341" r:id="rId3"/>
    <p:sldId id="343" r:id="rId4"/>
    <p:sldId id="461" r:id="rId5"/>
    <p:sldId id="259" r:id="rId6"/>
    <p:sldId id="464" r:id="rId7"/>
    <p:sldId id="482" r:id="rId8"/>
    <p:sldId id="483" r:id="rId9"/>
    <p:sldId id="484" r:id="rId10"/>
    <p:sldId id="485" r:id="rId11"/>
    <p:sldId id="344" r:id="rId12"/>
    <p:sldId id="369" r:id="rId13"/>
    <p:sldId id="486" r:id="rId14"/>
    <p:sldId id="487" r:id="rId15"/>
    <p:sldId id="488" r:id="rId16"/>
    <p:sldId id="489" r:id="rId17"/>
    <p:sldId id="490" r:id="rId18"/>
    <p:sldId id="272" r:id="rId19"/>
    <p:sldId id="324" r:id="rId20"/>
    <p:sldId id="491" r:id="rId21"/>
    <p:sldId id="492" r:id="rId22"/>
    <p:sldId id="480" r:id="rId23"/>
    <p:sldId id="258" r:id="rId24"/>
    <p:sldId id="374" r:id="rId25"/>
    <p:sldId id="279" r:id="rId26"/>
    <p:sldId id="281" r:id="rId27"/>
    <p:sldId id="282" r:id="rId28"/>
    <p:sldId id="283" r:id="rId29"/>
    <p:sldId id="362" r:id="rId30"/>
    <p:sldId id="363" r:id="rId31"/>
    <p:sldId id="290" r:id="rId32"/>
    <p:sldId id="377" r:id="rId33"/>
    <p:sldId id="292" r:id="rId34"/>
    <p:sldId id="288" r:id="rId35"/>
    <p:sldId id="335" r:id="rId36"/>
    <p:sldId id="336" r:id="rId37"/>
    <p:sldId id="474" r:id="rId38"/>
    <p:sldId id="298" r:id="rId39"/>
    <p:sldId id="315" r:id="rId40"/>
    <p:sldId id="326" r:id="rId41"/>
    <p:sldId id="328" r:id="rId42"/>
    <p:sldId id="327" r:id="rId43"/>
    <p:sldId id="329" r:id="rId44"/>
    <p:sldId id="330" r:id="rId45"/>
    <p:sldId id="332" r:id="rId46"/>
    <p:sldId id="333" r:id="rId47"/>
    <p:sldId id="339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31" r:id="rId57"/>
    <p:sldId id="36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 autoAdjust="0"/>
    <p:restoredTop sz="95119" autoAdjust="0"/>
  </p:normalViewPr>
  <p:slideViewPr>
    <p:cSldViewPr snapToGrid="0">
      <p:cViewPr varScale="1">
        <p:scale>
          <a:sx n="94" d="100"/>
          <a:sy n="94" d="100"/>
        </p:scale>
        <p:origin x="66" y="2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2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7DD-0292-48D7-AEF8-4BE0FAF3DD3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1C57-F410-4B1B-8161-99CBAB10D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02F96-DB00-2A2B-C3AF-AFF947B9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4151B-4A60-D61B-4797-88491D4B5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288E6-9487-561D-AFC5-477D384E8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E70FB-5978-7577-7BB7-C0F839A12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9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E8F3-896E-B5D9-6531-A8DD1558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57456-E7E0-060E-B980-4A04BF703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3AA34-9CEB-C762-E48B-021B0ABD9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than 1100 fugitives were captured after being profiled on this show.  It began a new season in April, 2025.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0C8F4-7DA4-10C6-7009-1B28518DC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16419-D672-400A-A0FA-F4D045D0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3D8A6-FE35-D6BC-26F8-1A0339F79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70B50-9DF4-D2E0-B358-E5EC7EF32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AFCF-214B-2120-E113-42EEFD4F0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5DC10-D296-E4FE-2502-3579DC79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8BB0E-9B3C-6F8A-1A35-CF432718E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6C502-F67F-802F-BFF2-8548FA9DC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2F002-D720-DE44-933C-6FA28ED1F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86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C68E7-9A80-B8EB-7455-9F9FE8B3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6A2B3-1EE9-308F-F467-427CF18263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34EFA-3784-C59C-3E50-5FDB3E8EC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9F268-595C-AED9-1ACD-622C6480E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2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Broncos were leading 10-0 at end of 1Q. 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569A6-5942-7873-093A-7A813493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94680-86AB-1D5C-B1E9-B9BC52E2A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D77C4-F8F8-E918-2CBA-23FA3516E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185DC-4E1D-67E0-757F-83079F200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96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5140B-6188-994D-EDB5-AF442DC3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8BEEE-86D5-973D-24CE-71EB58574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65485-D083-20CD-F1CA-FEC42A3BF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4D5A-9E44-1D64-77DF-65F19CEB5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1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Must not have been a strong year for rookies!</a:t>
            </a:r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7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Clemens won CY for second year in  a row.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1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94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0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4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1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Bash Brothers both hit under .100 for the Series.  McGwire had the A’s only HR.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9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Kirk Gibson had only one AB, but it was a famous homer as we’ll see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234E-B69E-7A25-2953-7828EF53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5ED64-07BE-31C1-4BC6-A9C4797A3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58BBE-46FF-186A-363F-6E02395E8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3EC2F-C0A7-61F4-9268-7170AB637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38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Trim down the length of the Vin Scully video/audio a the end of game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8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4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278B-7344-C04A-C33E-247669E0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27D4B-2444-6A75-5D1E-E60C56FC9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CB702-C3C7-FCC4-D4BB-60D436163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C3519-6BB1-FD9F-CC4D-94E10B922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9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had a string of eighty charted popular hits, spanning from 1940 to 1957, and after appearing in a handful of feature films, she went on to a four-decade career in American television.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6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98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Army recruiting</a:t>
            </a:r>
            <a:r>
              <a:rPr lang="en-US" baseline="0" dirty="0"/>
              <a:t> slogan from 1980 to 2001, and re-established in 2023.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5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1907, he bought 300 shares of stock in Coca-Cola. Over the next 20 years, he expanded that to 24,000 shares. When Cobb died in 1961, he owned $2.1 million worth of Coca-Cola stock.  He was also a big investor in General Motors.  Jingle from the ‘60s.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7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666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89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lot of baseball</a:t>
            </a:r>
            <a:r>
              <a:rPr lang="en-US" baseline="0" dirty="0"/>
              <a:t> players did ads for Miller Light – here’s Brewer’s announcer and former big league catcher Bob </a:t>
            </a:r>
            <a:r>
              <a:rPr lang="en-US" baseline="0" dirty="0" err="1"/>
              <a:t>Uecker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7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5E1BF-07C6-9497-432D-F6A19714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7D3B1-79BB-C08D-B8CE-00BB635CE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144D0-F2BE-41C1-E013-6DAF572B6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Soviet-made videogame to be imported to U.S. – Arcade versions in ‘88; Home video controller versions in ‘89.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4171C-9AC1-A7E2-660F-C06702DF3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A-B is a major sponsor of most sports programming in the U.S.  A tradition on Opening Day in St. Louis.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255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you’ve drank too much Miller Lite or Budweiser, you may need this product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2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20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71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482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336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46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8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17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Karl Malden was known for the traveler’s check commercials;</a:t>
            </a:r>
            <a:r>
              <a:rPr lang="en-US" baseline="0" dirty="0"/>
              <a:t> Mel Blanc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76FD-A90D-9A72-AF54-379B9B31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68758-6508-0405-F7C3-1D971B906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52C8B-9BCD-C596-E21E-D3C703413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F73B7-0EF7-4522-BD6B-3EA509588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B7F0-A077-D441-7A6A-2610B29E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CE8A5-5082-C7AD-0B80-EC612252B0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3093D-FF9D-F4D9-F516-9A3210050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Apple sued for $5.5 Billion in damages – the courts rejected their arguments .. Eventually the Supreme Court rejected </a:t>
            </a:r>
            <a:r>
              <a:rPr lang="en-US"/>
              <a:t>Apple’s appeal.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7E8E-5FBE-279E-E842-07FA58968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1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FF12-F971-0F50-3616-14A1B4E9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530BB-6B27-3C1D-F8DC-6CE6F10FF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932F8-1893-04EA-C9C9-A3FB10121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FBB42-0EF7-14B7-642F-FE25C2BE8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79091-37A1-6AC9-87AC-8F14E7526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ECC48-FF35-4851-5B7A-4A95571B5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C5660-B358-E4E0-CC2E-EB0BDA2F6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a landslide!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55A4F-CE8C-7157-0BED-E9C4249C4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5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2362-7AF9-4192-8A6F-E6DF85AED7A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uHfP6X_axY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rK0U7RDI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harBeg9X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4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4nwMDZYXT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qhR8GZ_WWM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1zxOTDHIBQ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9QbEUYIN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axdEwF4N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80ebi4AKg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4RIITcOt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hyperlink" Target="https://www.youtube.com/watch?v=U80ebi4AKg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onBHcQgHA4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crdownload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zNJkx1NoQ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IJkbs1D5PU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-FAzHyXZPm0&amp;t=21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AGE Thrive </a:t>
            </a:r>
            <a:r>
              <a:rPr lang="en-US" sz="3600" i="1" dirty="0"/>
              <a:t>with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/>
              <a:t>May 21, 2025</a:t>
            </a:r>
          </a:p>
          <a:p>
            <a:pPr algn="ctr"/>
            <a:r>
              <a:rPr lang="en-US" sz="2800" b="1" dirty="0"/>
              <a:t>Agenda</a:t>
            </a:r>
          </a:p>
          <a:p>
            <a:r>
              <a:rPr lang="en-US" sz="2800" b="1" u="sng" dirty="0"/>
              <a:t>Warm-up - Introductions</a:t>
            </a:r>
          </a:p>
          <a:p>
            <a:r>
              <a:rPr lang="en-US" sz="2800" b="1" dirty="0"/>
              <a:t>	</a:t>
            </a:r>
            <a:r>
              <a:rPr lang="en-US" sz="2800" b="1" u="sng" dirty="0"/>
              <a:t>Current Events</a:t>
            </a:r>
            <a:r>
              <a:rPr lang="en-US" sz="2800" b="1" dirty="0"/>
              <a:t>	</a:t>
            </a:r>
          </a:p>
          <a:p>
            <a:endParaRPr lang="en-US" sz="2800" b="1" u="sng" dirty="0"/>
          </a:p>
          <a:p>
            <a:r>
              <a:rPr lang="en-US" sz="2800" b="1" u="sng" dirty="0"/>
              <a:t>Gametime</a:t>
            </a:r>
            <a:r>
              <a:rPr lang="en-US" sz="2800" b="1" dirty="0"/>
              <a:t> – The Year in Baseball – </a:t>
            </a:r>
            <a:r>
              <a:rPr lang="en-US" sz="4000" b="1" dirty="0">
                <a:solidFill>
                  <a:srgbClr val="FF0000"/>
                </a:solidFill>
              </a:rPr>
              <a:t>1988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u="sng" dirty="0"/>
              <a:t>Seventh Inning Stretch </a:t>
            </a:r>
            <a:r>
              <a:rPr lang="en-US" sz="2800" b="1" dirty="0"/>
              <a:t>- “Take Me Out to the Ball Game”</a:t>
            </a:r>
          </a:p>
          <a:p>
            <a:r>
              <a:rPr lang="en-US" sz="2800" b="1" dirty="0"/>
              <a:t>					Get Up and Move, Sing, Dance!</a:t>
            </a:r>
          </a:p>
          <a:p>
            <a:endParaRPr lang="en-US" sz="2800" b="1" dirty="0"/>
          </a:p>
          <a:p>
            <a:r>
              <a:rPr lang="en-US" sz="2800" b="1" u="sng" dirty="0"/>
              <a:t>Extra Innings </a:t>
            </a:r>
            <a:r>
              <a:rPr lang="en-US" sz="2800" b="1" dirty="0"/>
              <a:t>– More stuff from the ‘80s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9" y="5230096"/>
            <a:ext cx="5235883" cy="128766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87" y="4525352"/>
            <a:ext cx="2350303" cy="2193502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6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D4C1-9D28-F730-FFD6-64589E11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 of america with a map of the united states of america with a map of the united states of america with a map of the united states of america with a map of&#10;&#10;AI-generated content may be incorrect.">
            <a:extLst>
              <a:ext uri="{FF2B5EF4-FFF2-40B4-BE49-F238E27FC236}">
                <a16:creationId xmlns:a16="http://schemas.microsoft.com/office/drawing/2014/main" id="{A3266150-947F-70B6-0E75-54CE5B431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2" y="0"/>
            <a:ext cx="6179535" cy="6858000"/>
          </a:xfrm>
          <a:prstGeom prst="rect">
            <a:avLst/>
          </a:prstGeom>
        </p:spPr>
      </p:pic>
      <p:pic>
        <p:nvPicPr>
          <p:cNvPr id="8" name="Picture 7" descr="A red and blue pie chart&#10;&#10;AI-generated content may be incorrect.">
            <a:extLst>
              <a:ext uri="{FF2B5EF4-FFF2-40B4-BE49-F238E27FC236}">
                <a16:creationId xmlns:a16="http://schemas.microsoft.com/office/drawing/2014/main" id="{55EAEBBF-460F-F89D-6010-9ABDA30C4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51" y="81566"/>
            <a:ext cx="3584448" cy="3646248"/>
          </a:xfrm>
          <a:prstGeom prst="rect">
            <a:avLst/>
          </a:prstGeom>
        </p:spPr>
      </p:pic>
      <p:pic>
        <p:nvPicPr>
          <p:cNvPr id="14" name="Picture 13" descr="A blue and red circle with numbers and a red circle with black text&#10;&#10;AI-generated content may be incorrect.">
            <a:extLst>
              <a:ext uri="{FF2B5EF4-FFF2-40B4-BE49-F238E27FC236}">
                <a16:creationId xmlns:a16="http://schemas.microsoft.com/office/drawing/2014/main" id="{C8664239-5528-C276-B192-1511B0D6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78" y="3727814"/>
            <a:ext cx="3829821" cy="29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1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114881"/>
            <a:ext cx="10170367" cy="5720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742" y="5835712"/>
            <a:ext cx="6860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In Between Innings</a:t>
            </a:r>
          </a:p>
        </p:txBody>
      </p:sp>
    </p:spTree>
    <p:extLst>
      <p:ext uri="{BB962C8B-B14F-4D97-AF65-F5344CB8AC3E}">
        <p14:creationId xmlns:p14="http://schemas.microsoft.com/office/powerpoint/2010/main" val="40604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1988 TV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91D92-2078-0771-81BB-8DF2DBF47798}"/>
              </a:ext>
            </a:extLst>
          </p:cNvPr>
          <p:cNvSpPr txBox="1"/>
          <p:nvPr/>
        </p:nvSpPr>
        <p:spPr>
          <a:xfrm>
            <a:off x="5628246" y="2695224"/>
            <a:ext cx="60449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was the Conner Family – living in Lansford, Illinois - on a long-running TV show that debuted in ‘88.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Father Knows Best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Roseanne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Bill Cosby Show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7F3E3-4EE1-9FE3-C55F-080070C24D44}"/>
              </a:ext>
            </a:extLst>
          </p:cNvPr>
          <p:cNvCxnSpPr>
            <a:cxnSpLocks/>
          </p:cNvCxnSpPr>
          <p:nvPr/>
        </p:nvCxnSpPr>
        <p:spPr>
          <a:xfrm flipH="1">
            <a:off x="8026396" y="531166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Roseanne - Cast, Ages, Trivia | Famous Birthdays">
            <a:extLst>
              <a:ext uri="{FF2B5EF4-FFF2-40B4-BE49-F238E27FC236}">
                <a16:creationId xmlns:a16="http://schemas.microsoft.com/office/drawing/2014/main" id="{87411E41-9C25-AAFB-09D0-9C470BEC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" y="2749919"/>
            <a:ext cx="5201748" cy="34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8DF3-3CA2-FAFA-4A80-928BC1F3C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AE77F-6DBB-F6E6-A803-972F7F68B2E3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1988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3823F-4F99-0563-7B0C-E067563DD03E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86744-297B-7E45-EFC9-341C86B1B4A0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404D99-5C8B-4241-7BDD-ADD18254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840B8-BF4A-4E6B-4751-73C5655F8DE2}"/>
              </a:ext>
            </a:extLst>
          </p:cNvPr>
          <p:cNvSpPr txBox="1"/>
          <p:nvPr/>
        </p:nvSpPr>
        <p:spPr>
          <a:xfrm>
            <a:off x="6095999" y="2731605"/>
            <a:ext cx="56519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TV show was based on the award-winning movie about a black detective in a Southern town: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Heat of the Night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Perry Mason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77 Sunset Strip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BAF13A-0F24-B41F-DC4A-C752F7C7B727}"/>
              </a:ext>
            </a:extLst>
          </p:cNvPr>
          <p:cNvCxnSpPr>
            <a:cxnSpLocks/>
          </p:cNvCxnSpPr>
          <p:nvPr/>
        </p:nvCxnSpPr>
        <p:spPr>
          <a:xfrm flipH="1">
            <a:off x="10010644" y="421438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n the Heat of the Night (TV Series 1988–1995) - Episode list - IMDb">
            <a:extLst>
              <a:ext uri="{FF2B5EF4-FFF2-40B4-BE49-F238E27FC236}">
                <a16:creationId xmlns:a16="http://schemas.microsoft.com/office/drawing/2014/main" id="{F850E8F8-104A-8899-E81D-433A6C4A9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2" y="2731605"/>
            <a:ext cx="5963047" cy="34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1C54C-A01E-AAD1-74DE-4C930BD21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76B698-AA16-3528-02CB-9C75A720CB90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1988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578F-3E2F-5AC6-8E9A-BA5D0126689A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9E1BF-6C8C-2FBD-F044-DB91227F010D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453FB-63A4-6CE9-9D1C-5A96FE32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CD407-D74A-AD1D-254D-1E3B14D16D0E}"/>
              </a:ext>
            </a:extLst>
          </p:cNvPr>
          <p:cNvSpPr txBox="1">
            <a:spLocks/>
          </p:cNvSpPr>
          <p:nvPr/>
        </p:nvSpPr>
        <p:spPr>
          <a:xfrm>
            <a:off x="4096512" y="2749919"/>
            <a:ext cx="7095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John Walsh hosted this TV show that featured reenactments about real fugitives that were wanted for their crimes: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Dragnet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Defenders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America’s Most Wanted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885C07-2AC5-F611-A570-DDFEDD083ACA}"/>
              </a:ext>
            </a:extLst>
          </p:cNvPr>
          <p:cNvCxnSpPr>
            <a:cxnSpLocks/>
          </p:cNvCxnSpPr>
          <p:nvPr/>
        </p:nvCxnSpPr>
        <p:spPr>
          <a:xfrm flipH="1">
            <a:off x="9459062" y="6433491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merica's Most Wanted' Gets 20-Episode Pickup at Lifetime">
            <a:extLst>
              <a:ext uri="{FF2B5EF4-FFF2-40B4-BE49-F238E27FC236}">
                <a16:creationId xmlns:a16="http://schemas.microsoft.com/office/drawing/2014/main" id="{29B54C3B-2059-7CAB-51B9-1E977D134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4" y="2012791"/>
            <a:ext cx="3571634" cy="47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F450-17B5-2DDA-1AB2-90786168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2E7E55-A19B-F048-043E-524C97439CD9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1988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0936E8-67BF-42E1-0346-52FF905C7B6C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D80B4-C4CB-F7DD-A46A-322EA844065F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D04A9-DFD4-0541-6226-FD51106C3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CE213-D118-A277-0017-986540787229}"/>
              </a:ext>
            </a:extLst>
          </p:cNvPr>
          <p:cNvSpPr txBox="1">
            <a:spLocks/>
          </p:cNvSpPr>
          <p:nvPr/>
        </p:nvSpPr>
        <p:spPr>
          <a:xfrm>
            <a:off x="4264627" y="2947275"/>
            <a:ext cx="70957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show was a drama set at an Army evacuation hospital during the Vietnam War: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Hello Vietnam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M.A.S.H.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China Beach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2366FD-AACA-4EF4-34AC-3D1E91FEE603}"/>
              </a:ext>
            </a:extLst>
          </p:cNvPr>
          <p:cNvCxnSpPr>
            <a:cxnSpLocks/>
          </p:cNvCxnSpPr>
          <p:nvPr/>
        </p:nvCxnSpPr>
        <p:spPr>
          <a:xfrm flipH="1">
            <a:off x="7648550" y="6278043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hina Beach (TV Series 1988–1991) - IMDb">
            <a:extLst>
              <a:ext uri="{FF2B5EF4-FFF2-40B4-BE49-F238E27FC236}">
                <a16:creationId xmlns:a16="http://schemas.microsoft.com/office/drawing/2014/main" id="{465CBDD8-709D-8EB8-0C63-5620874F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2" y="1495008"/>
            <a:ext cx="3877385" cy="53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AABF3-903A-9718-3B1B-F03ACB84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A73013-691A-82C5-7A91-DF4A25904134}"/>
              </a:ext>
            </a:extLst>
          </p:cNvPr>
          <p:cNvSpPr txBox="1">
            <a:spLocks/>
          </p:cNvSpPr>
          <p:nvPr/>
        </p:nvSpPr>
        <p:spPr>
          <a:xfrm>
            <a:off x="1164268" y="-213847"/>
            <a:ext cx="9406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1988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7E5E0-27F4-6B79-A37F-4D7347139553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735FC-3FC8-D3A8-B1A1-17CCD41511C6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08DC90-76EA-480E-F65A-074263CFA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0411B-92FE-CBFF-6510-8A54FCF35930}"/>
              </a:ext>
            </a:extLst>
          </p:cNvPr>
          <p:cNvSpPr txBox="1">
            <a:spLocks/>
          </p:cNvSpPr>
          <p:nvPr/>
        </p:nvSpPr>
        <p:spPr>
          <a:xfrm>
            <a:off x="5349324" y="2791827"/>
            <a:ext cx="624912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Michael Keaton played the title role in this dark comedy about a lively, foul-mouthed ghost: 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Ghostbusters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Beetlejuice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Exorcism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89B658-E47B-EA9F-900C-6CFCBC9C5A4D}"/>
              </a:ext>
            </a:extLst>
          </p:cNvPr>
          <p:cNvCxnSpPr>
            <a:cxnSpLocks/>
          </p:cNvCxnSpPr>
          <p:nvPr/>
        </p:nvCxnSpPr>
        <p:spPr>
          <a:xfrm flipH="1">
            <a:off x="7977734" y="4988739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ow to Watch 'Beetlejuice' for Free Streaming Online in 2024">
            <a:extLst>
              <a:ext uri="{FF2B5EF4-FFF2-40B4-BE49-F238E27FC236}">
                <a16:creationId xmlns:a16="http://schemas.microsoft.com/office/drawing/2014/main" id="{F8EA484D-5099-F7C3-C645-AD7B8143D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4" y="1636502"/>
            <a:ext cx="5155907" cy="512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51AF7-1704-F555-08E0-4FA10D173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F402F2-CCBD-DD16-ADCF-D5830BCEBEE4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822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1988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39329-830D-E2B6-4EAF-FB30E8D31806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16D18-3FC6-887C-1868-5BAF37992C72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2688CE-4AE5-2ADF-589B-1F37FD9C8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F17D1C-A0ED-07F0-A0A1-656C8B098638}"/>
              </a:ext>
            </a:extLst>
          </p:cNvPr>
          <p:cNvSpPr txBox="1">
            <a:spLocks/>
          </p:cNvSpPr>
          <p:nvPr/>
        </p:nvSpPr>
        <p:spPr>
          <a:xfrm>
            <a:off x="6200153" y="2723099"/>
            <a:ext cx="52938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Costner played the lead role as a minor-league catcher tasked with helping the team’s pitching phenom: 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Catcher in the Rye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Yogi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Bull Durham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580FF7-84D8-DC25-114D-DD1DAAC583FD}"/>
              </a:ext>
            </a:extLst>
          </p:cNvPr>
          <p:cNvCxnSpPr>
            <a:cxnSpLocks/>
          </p:cNvCxnSpPr>
          <p:nvPr/>
        </p:nvCxnSpPr>
        <p:spPr>
          <a:xfrm flipH="1">
            <a:off x="9276182" y="6385640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Bull Durham (1988) - IMDb">
            <a:extLst>
              <a:ext uri="{FF2B5EF4-FFF2-40B4-BE49-F238E27FC236}">
                <a16:creationId xmlns:a16="http://schemas.microsoft.com/office/drawing/2014/main" id="{0D28FB99-1B99-CFEA-B345-10200B4E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35" y="1752712"/>
            <a:ext cx="6888787" cy="46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36FE-B11F-7610-EA2D-F668980955E2}"/>
              </a:ext>
            </a:extLst>
          </p:cNvPr>
          <p:cNvSpPr txBox="1"/>
          <p:nvPr/>
        </p:nvSpPr>
        <p:spPr>
          <a:xfrm>
            <a:off x="666597" y="6431806"/>
            <a:ext cx="4904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https://www.youtube.com/watch?v=euHfP6X_axY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49" y="9638"/>
            <a:ext cx="867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1988 Sporting News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2684431"/>
            <a:ext cx="4465782" cy="446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5" y="1924050"/>
            <a:ext cx="280416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1171575"/>
            <a:ext cx="2976563" cy="33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891" y="0"/>
            <a:ext cx="4919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Super Bowl XXII</a:t>
            </a:r>
            <a:endParaRPr lang="en-US" sz="3600" dirty="0"/>
          </a:p>
        </p:txBody>
      </p:sp>
      <p:pic>
        <p:nvPicPr>
          <p:cNvPr id="10" name="Picture 9" descr="A logo of a native american&#10;&#10;AI-generated content may be incorrect.">
            <a:extLst>
              <a:ext uri="{FF2B5EF4-FFF2-40B4-BE49-F238E27FC236}">
                <a16:creationId xmlns:a16="http://schemas.microsoft.com/office/drawing/2014/main" id="{9EE6F8E5-90B8-089B-1E71-AD064C7E5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62" y="269550"/>
            <a:ext cx="2708831" cy="2507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AA45D-2F14-462B-DFD1-225BDA5189E4}"/>
              </a:ext>
            </a:extLst>
          </p:cNvPr>
          <p:cNvSpPr txBox="1"/>
          <p:nvPr/>
        </p:nvSpPr>
        <p:spPr>
          <a:xfrm>
            <a:off x="9734276" y="461665"/>
            <a:ext cx="24577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42</a:t>
            </a:r>
          </a:p>
          <a:p>
            <a:r>
              <a:rPr lang="en-US" sz="5400" b="1" dirty="0"/>
              <a:t>     to</a:t>
            </a:r>
          </a:p>
          <a:p>
            <a:r>
              <a:rPr lang="en-US" sz="5400" b="1" dirty="0"/>
              <a:t>          10</a:t>
            </a:r>
          </a:p>
        </p:txBody>
      </p:sp>
      <p:pic>
        <p:nvPicPr>
          <p:cNvPr id="4" name="Picture 4" descr="Denver Broncos Svg, Denver Broncos Logo, Denver Broncos Clip | Inspire ...">
            <a:extLst>
              <a:ext uri="{FF2B5EF4-FFF2-40B4-BE49-F238E27FC236}">
                <a16:creationId xmlns:a16="http://schemas.microsoft.com/office/drawing/2014/main" id="{E438391C-7368-F0EA-C0D5-B339F8432AA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2" y="2733129"/>
            <a:ext cx="2528730" cy="25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football game with a crowd watching&#10;&#10;AI-generated content may be incorrect.">
            <a:extLst>
              <a:ext uri="{FF2B5EF4-FFF2-40B4-BE49-F238E27FC236}">
                <a16:creationId xmlns:a16="http://schemas.microsoft.com/office/drawing/2014/main" id="{34818B7B-353B-A640-DCE7-4A5B125BC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116"/>
            <a:ext cx="7344662" cy="49282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639F0A-FB7F-9426-2515-C59C1682FA34}"/>
              </a:ext>
            </a:extLst>
          </p:cNvPr>
          <p:cNvSpPr txBox="1"/>
          <p:nvPr/>
        </p:nvSpPr>
        <p:spPr>
          <a:xfrm>
            <a:off x="49052" y="5981768"/>
            <a:ext cx="717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Played in San Diego for the first time</a:t>
            </a:r>
          </a:p>
        </p:txBody>
      </p:sp>
      <p:pic>
        <p:nvPicPr>
          <p:cNvPr id="15" name="Picture 14" descr="A football player holding a football and pointing his finger&#10;&#10;AI-generated content may be incorrect.">
            <a:extLst>
              <a:ext uri="{FF2B5EF4-FFF2-40B4-BE49-F238E27FC236}">
                <a16:creationId xmlns:a16="http://schemas.microsoft.com/office/drawing/2014/main" id="{B3C27942-17F1-7301-4D11-D91372D40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93" y="278665"/>
            <a:ext cx="4766473" cy="4997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70C60B-5B51-A095-0E11-C7A4F152BD4E}"/>
              </a:ext>
            </a:extLst>
          </p:cNvPr>
          <p:cNvSpPr txBox="1"/>
          <p:nvPr/>
        </p:nvSpPr>
        <p:spPr>
          <a:xfrm>
            <a:off x="7784096" y="5559448"/>
            <a:ext cx="4148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Washington QB Doug Williams </a:t>
            </a:r>
          </a:p>
          <a:p>
            <a:pPr algn="ctr"/>
            <a:r>
              <a:rPr lang="en-US" sz="2400" b="1" dirty="0"/>
              <a:t>was the Super Bowl MVP</a:t>
            </a:r>
          </a:p>
        </p:txBody>
      </p:sp>
    </p:spTree>
    <p:extLst>
      <p:ext uri="{BB962C8B-B14F-4D97-AF65-F5344CB8AC3E}">
        <p14:creationId xmlns:p14="http://schemas.microsoft.com/office/powerpoint/2010/main" val="32283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285010"/>
            <a:ext cx="11230231" cy="554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1" y="5301262"/>
            <a:ext cx="4845994" cy="12603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4821383"/>
            <a:ext cx="2220642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4EEF3-29CC-7617-3E8D-B6FD7555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4A071A-4CE6-1892-36A3-332FA7CE34A3}"/>
              </a:ext>
            </a:extLst>
          </p:cNvPr>
          <p:cNvSpPr txBox="1"/>
          <p:nvPr/>
        </p:nvSpPr>
        <p:spPr>
          <a:xfrm>
            <a:off x="289560" y="5753168"/>
            <a:ext cx="6340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NFL’s Football Cardinals relocate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8D05B4-5D5D-A0E3-F5CD-915C14BC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9901"/>
            <a:ext cx="6505264" cy="51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the united states with black dots&#10;&#10;AI-generated content may be incorrect.">
            <a:extLst>
              <a:ext uri="{FF2B5EF4-FFF2-40B4-BE49-F238E27FC236}">
                <a16:creationId xmlns:a16="http://schemas.microsoft.com/office/drawing/2014/main" id="{B7A21978-304B-5D2F-22EA-B6C9D66B7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37" y="1207009"/>
            <a:ext cx="6830204" cy="4192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F66D8-2CC4-F982-95EC-51255D90FC5D}"/>
              </a:ext>
            </a:extLst>
          </p:cNvPr>
          <p:cNvSpPr txBox="1"/>
          <p:nvPr/>
        </p:nvSpPr>
        <p:spPr>
          <a:xfrm>
            <a:off x="8293608" y="5753168"/>
            <a:ext cx="1613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AGAIN!</a:t>
            </a:r>
          </a:p>
        </p:txBody>
      </p:sp>
    </p:spTree>
    <p:extLst>
      <p:ext uri="{BB962C8B-B14F-4D97-AF65-F5344CB8AC3E}">
        <p14:creationId xmlns:p14="http://schemas.microsoft.com/office/powerpoint/2010/main" val="10247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38A5A-A5B7-6FB4-8C55-F6B14357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DF9ED05-7CF7-6EE8-DD2D-5883234BCE26}"/>
              </a:ext>
            </a:extLst>
          </p:cNvPr>
          <p:cNvSpPr txBox="1"/>
          <p:nvPr/>
        </p:nvSpPr>
        <p:spPr>
          <a:xfrm>
            <a:off x="451041" y="961712"/>
            <a:ext cx="39693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Orioles lose the </a:t>
            </a:r>
          </a:p>
          <a:p>
            <a:pPr algn="ctr"/>
            <a:r>
              <a:rPr lang="en-US" sz="4400" b="1" dirty="0"/>
              <a:t>first </a:t>
            </a:r>
            <a:r>
              <a:rPr lang="en-US" sz="6600" b="1" dirty="0">
                <a:solidFill>
                  <a:srgbClr val="FF0000"/>
                </a:solidFill>
              </a:rPr>
              <a:t>21</a:t>
            </a:r>
            <a:r>
              <a:rPr lang="en-US" sz="4400" b="1" dirty="0"/>
              <a:t> games </a:t>
            </a:r>
          </a:p>
          <a:p>
            <a:pPr algn="ctr"/>
            <a:r>
              <a:rPr lang="en-US" sz="4400" b="1" dirty="0"/>
              <a:t>of the</a:t>
            </a:r>
          </a:p>
          <a:p>
            <a:pPr algn="ctr"/>
            <a:r>
              <a:rPr lang="en-US" sz="4400" b="1" dirty="0"/>
              <a:t>1988 season !</a:t>
            </a:r>
          </a:p>
        </p:txBody>
      </p:sp>
      <p:pic>
        <p:nvPicPr>
          <p:cNvPr id="3" name="Picture 2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BD76322F-1252-ECC7-EDE8-C88D893A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22" y="0"/>
            <a:ext cx="680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77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seball player throwing a ball&#10;&#10;AI-generated content may be incorrect.">
            <a:extLst>
              <a:ext uri="{FF2B5EF4-FFF2-40B4-BE49-F238E27FC236}">
                <a16:creationId xmlns:a16="http://schemas.microsoft.com/office/drawing/2014/main" id="{5B8F3FA8-98B7-3E43-9FA8-074EA39C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1" y="263581"/>
            <a:ext cx="4347755" cy="5991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C045F-D7E7-F387-8E57-213F26E91392}"/>
              </a:ext>
            </a:extLst>
          </p:cNvPr>
          <p:cNvSpPr txBox="1"/>
          <p:nvPr/>
        </p:nvSpPr>
        <p:spPr>
          <a:xfrm>
            <a:off x="5163818" y="1120676"/>
            <a:ext cx="673177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Dodgers’ pitcher </a:t>
            </a:r>
          </a:p>
          <a:p>
            <a:pPr algn="ctr"/>
            <a:r>
              <a:rPr lang="en-US" sz="3600" b="1" dirty="0"/>
              <a:t>Orel Hershiser </a:t>
            </a:r>
          </a:p>
          <a:p>
            <a:pPr algn="ctr"/>
            <a:r>
              <a:rPr lang="en-US" sz="3600" b="1" dirty="0"/>
              <a:t>sets MLB record pitching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</a:rPr>
              <a:t>59</a:t>
            </a:r>
            <a:r>
              <a:rPr lang="en-US" sz="3600" b="1" dirty="0"/>
              <a:t> consecutive scoreless innings</a:t>
            </a:r>
          </a:p>
        </p:txBody>
      </p:sp>
    </p:spTree>
    <p:extLst>
      <p:ext uri="{BB962C8B-B14F-4D97-AF65-F5344CB8AC3E}">
        <p14:creationId xmlns:p14="http://schemas.microsoft.com/office/powerpoint/2010/main" val="40596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1044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The Year in Baseball:   </a:t>
            </a:r>
            <a:r>
              <a:rPr lang="en-US" sz="8800" b="1" dirty="0">
                <a:latin typeface="+mn-lt"/>
              </a:rPr>
              <a:t>1988</a:t>
            </a:r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44" y="2406177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98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7110" y="6003033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98" y="6049199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.250   44 R   39 RBI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202" y="416691"/>
            <a:ext cx="24311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1988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Rookies</a:t>
            </a:r>
          </a:p>
          <a:p>
            <a:pPr algn="ctr"/>
            <a:r>
              <a:rPr lang="en-US" sz="5400" b="1" dirty="0"/>
              <a:t>of the</a:t>
            </a:r>
          </a:p>
          <a:p>
            <a:pPr algn="ctr"/>
            <a:r>
              <a:rPr lang="en-US" sz="5400" b="1" dirty="0"/>
              <a:t>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7EDBE-31E5-08F4-01C6-A7A2B48F6553}"/>
              </a:ext>
            </a:extLst>
          </p:cNvPr>
          <p:cNvSpPr txBox="1"/>
          <p:nvPr/>
        </p:nvSpPr>
        <p:spPr>
          <a:xfrm>
            <a:off x="7315291" y="6049198"/>
            <a:ext cx="356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.271    11 HR  74 R</a:t>
            </a:r>
            <a:endParaRPr lang="en-US" sz="3600" b="1" dirty="0"/>
          </a:p>
        </p:txBody>
      </p:sp>
      <p:pic>
        <p:nvPicPr>
          <p:cNvPr id="2" name="Picture 2" descr="1988 Topps Traded #126T Walt Weiss | Trading Card Database">
            <a:extLst>
              <a:ext uri="{FF2B5EF4-FFF2-40B4-BE49-F238E27FC236}">
                <a16:creationId xmlns:a16="http://schemas.microsoft.com/office/drawing/2014/main" id="{D49329C0-3365-2E68-577B-57E8F9FB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" y="-31114"/>
            <a:ext cx="4255107" cy="61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ris Sabo 1988 All-Star 1989 Alternate | All star, Sports cards ...">
            <a:extLst>
              <a:ext uri="{FF2B5EF4-FFF2-40B4-BE49-F238E27FC236}">
                <a16:creationId xmlns:a16="http://schemas.microsoft.com/office/drawing/2014/main" id="{04C6F343-88DC-7377-EB56-FC881365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97" y="274913"/>
            <a:ext cx="4156379" cy="57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1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64193"/>
            <a:ext cx="488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24</a:t>
            </a:r>
            <a:r>
              <a:rPr lang="en-US" sz="3600" dirty="0"/>
              <a:t> – 7   2.64 ERA    255 IP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4693" y="540516"/>
            <a:ext cx="35485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1988</a:t>
            </a:r>
          </a:p>
          <a:p>
            <a:pPr algn="ctr"/>
            <a:r>
              <a:rPr lang="en-US" sz="6600" b="1" dirty="0"/>
              <a:t>Cy Young </a:t>
            </a:r>
          </a:p>
          <a:p>
            <a:pPr algn="ctr"/>
            <a:r>
              <a:rPr lang="en-US" sz="6600" b="1" dirty="0"/>
              <a:t>Winners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789A3-C6BC-BE47-0DF3-D960FC6BEC6B}"/>
              </a:ext>
            </a:extLst>
          </p:cNvPr>
          <p:cNvSpPr txBox="1"/>
          <p:nvPr/>
        </p:nvSpPr>
        <p:spPr>
          <a:xfrm>
            <a:off x="7302248" y="5994318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23 </a:t>
            </a:r>
            <a:r>
              <a:rPr lang="en-US" sz="3600" dirty="0"/>
              <a:t>– 8    </a:t>
            </a:r>
            <a:r>
              <a:rPr lang="en-US" sz="3600" b="1" dirty="0"/>
              <a:t>8</a:t>
            </a:r>
            <a:r>
              <a:rPr lang="en-US" sz="3600" dirty="0"/>
              <a:t> SHO    </a:t>
            </a:r>
            <a:r>
              <a:rPr lang="en-US" sz="3600" b="1" dirty="0"/>
              <a:t>267</a:t>
            </a:r>
            <a:r>
              <a:rPr lang="en-US" sz="3600" dirty="0"/>
              <a:t> IP</a:t>
            </a:r>
          </a:p>
        </p:txBody>
      </p:sp>
      <p:pic>
        <p:nvPicPr>
          <p:cNvPr id="2" name="Picture 2" descr="1988 Donruss Frank Viola #149 Baseball Card Minnesota Twins EX-MT | eBay">
            <a:extLst>
              <a:ext uri="{FF2B5EF4-FFF2-40B4-BE49-F238E27FC236}">
                <a16:creationId xmlns:a16="http://schemas.microsoft.com/office/drawing/2014/main" id="{C15349C3-C501-D9A1-5D7E-1D9FFBFA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7881" r="6096" b="5075"/>
          <a:stretch/>
        </p:blipFill>
        <p:spPr bwMode="auto">
          <a:xfrm>
            <a:off x="78437" y="0"/>
            <a:ext cx="4087163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88 Topps - Collector's Edition (Tiffany) #40 Orel Hershiser | Trading ...">
            <a:extLst>
              <a:ext uri="{FF2B5EF4-FFF2-40B4-BE49-F238E27FC236}">
                <a16:creationId xmlns:a16="http://schemas.microsoft.com/office/drawing/2014/main" id="{6B4E0780-3E4F-CAAB-AC2E-DD884E868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3194" r="4188" b="3194"/>
          <a:stretch/>
        </p:blipFill>
        <p:spPr bwMode="auto">
          <a:xfrm>
            <a:off x="7583229" y="-16117"/>
            <a:ext cx="4087163" cy="59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252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247" y="2074679"/>
            <a:ext cx="5801749" cy="8827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+mn-lt"/>
              </a:rPr>
              <a:t>1988 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Most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Valuable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8574" y="6040498"/>
            <a:ext cx="396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25 HR   76 RBI   .290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61199-AE76-1ABC-08DA-B9C27D09BA78}"/>
              </a:ext>
            </a:extLst>
          </p:cNvPr>
          <p:cNvSpPr txBox="1"/>
          <p:nvPr/>
        </p:nvSpPr>
        <p:spPr>
          <a:xfrm>
            <a:off x="121920" y="6073658"/>
            <a:ext cx="42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.307    </a:t>
            </a:r>
            <a:r>
              <a:rPr lang="en-US" sz="3600" b="1" dirty="0"/>
              <a:t>42 </a:t>
            </a:r>
            <a:r>
              <a:rPr lang="en-US" sz="3600" dirty="0"/>
              <a:t>HR   </a:t>
            </a:r>
            <a:r>
              <a:rPr lang="en-US" sz="3600" b="1" dirty="0"/>
              <a:t>124 </a:t>
            </a:r>
            <a:r>
              <a:rPr lang="en-US" sz="3600" dirty="0"/>
              <a:t>RBI</a:t>
            </a:r>
          </a:p>
        </p:txBody>
      </p:sp>
      <p:pic>
        <p:nvPicPr>
          <p:cNvPr id="3" name="Picture 2" descr="1988 AL ALL-STAR JOSE CANSECO CARD #401 | eBay | Jose canseco, Baseball ...">
            <a:extLst>
              <a:ext uri="{FF2B5EF4-FFF2-40B4-BE49-F238E27FC236}">
                <a16:creationId xmlns:a16="http://schemas.microsoft.com/office/drawing/2014/main" id="{61128FA0-1B66-BD79-D364-4AC0C1CB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6645" r="8663" b="6143"/>
          <a:stretch/>
        </p:blipFill>
        <p:spPr bwMode="auto">
          <a:xfrm rot="165775">
            <a:off x="247383" y="391922"/>
            <a:ext cx="3926220" cy="56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1988 World Series in Baseball Cards — One Per Game! – Wax Pack Gods">
            <a:extLst>
              <a:ext uri="{FF2B5EF4-FFF2-40B4-BE49-F238E27FC236}">
                <a16:creationId xmlns:a16="http://schemas.microsoft.com/office/drawing/2014/main" id="{1F4285B5-B73E-1329-8A46-7F9F4EF9E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7958" r="6798" b="-1334"/>
          <a:stretch/>
        </p:blipFill>
        <p:spPr bwMode="auto">
          <a:xfrm>
            <a:off x="7393496" y="518147"/>
            <a:ext cx="3796306" cy="55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81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Inning Stretch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“Take Me Out to the Ballgame”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1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“Deep in the Heart of Texas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84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https://www.youtube.com/watch?v=rcrK0U7RDIk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1019" y="299584"/>
            <a:ext cx="968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Baseball Season is Underway!</a:t>
            </a:r>
          </a:p>
        </p:txBody>
      </p:sp>
      <p:pic>
        <p:nvPicPr>
          <p:cNvPr id="8" name="Picture 7" descr="A logo of a baseball team&#10;&#10;AI-generated content may be incorrect.">
            <a:extLst>
              <a:ext uri="{FF2B5EF4-FFF2-40B4-BE49-F238E27FC236}">
                <a16:creationId xmlns:a16="http://schemas.microsoft.com/office/drawing/2014/main" id="{CFD06312-0740-5267-64E9-F93E0E1E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2494" r="2282" b="7868"/>
          <a:stretch/>
        </p:blipFill>
        <p:spPr>
          <a:xfrm>
            <a:off x="7850438" y="1924050"/>
            <a:ext cx="4341562" cy="3419475"/>
          </a:xfrm>
          <a:prstGeom prst="rect">
            <a:avLst/>
          </a:prstGeom>
        </p:spPr>
      </p:pic>
      <p:pic>
        <p:nvPicPr>
          <p:cNvPr id="10" name="Picture 9" descr="A logo of a baseball team&#10;&#10;AI-generated content may be incorrect.">
            <a:extLst>
              <a:ext uri="{FF2B5EF4-FFF2-40B4-BE49-F238E27FC236}">
                <a16:creationId xmlns:a16="http://schemas.microsoft.com/office/drawing/2014/main" id="{BFA1AC6D-8299-D324-4E2E-528DC66E8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4626" r="2122" b="3870"/>
          <a:stretch/>
        </p:blipFill>
        <p:spPr>
          <a:xfrm>
            <a:off x="30408" y="1719262"/>
            <a:ext cx="3524251" cy="3419475"/>
          </a:xfrm>
          <a:prstGeom prst="rect">
            <a:avLst/>
          </a:prstGeom>
        </p:spPr>
      </p:pic>
      <p:pic>
        <p:nvPicPr>
          <p:cNvPr id="12" name="Picture 11" descr="A logo of a baseball team&#10;&#10;AI-generated content may be incorrect.">
            <a:extLst>
              <a:ext uri="{FF2B5EF4-FFF2-40B4-BE49-F238E27FC236}">
                <a16:creationId xmlns:a16="http://schemas.microsoft.com/office/drawing/2014/main" id="{83CCBB84-EC3F-35AD-9BBB-C7C0B391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23" y="1833560"/>
            <a:ext cx="3524251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5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“Do the Hokey Pokey”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523" y="6052208"/>
            <a:ext cx="491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https://www.youtube.com/watch?v=vpharBeg9XA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4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1988 LCS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5107" y="811385"/>
            <a:ext cx="353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Best 4 of 7 format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6852" y="1625356"/>
            <a:ext cx="29434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Dodgers</a:t>
            </a:r>
          </a:p>
          <a:p>
            <a:pPr algn="ctr"/>
            <a:r>
              <a:rPr lang="en-US" sz="6000" b="1" dirty="0"/>
              <a:t> won 4-3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5751" y="4380356"/>
            <a:ext cx="33632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A’s</a:t>
            </a:r>
          </a:p>
          <a:p>
            <a:pPr algn="ctr"/>
            <a:r>
              <a:rPr lang="en-US" sz="6000" b="1" dirty="0"/>
              <a:t>swept 4-0</a:t>
            </a:r>
          </a:p>
        </p:txBody>
      </p:sp>
      <p:pic>
        <p:nvPicPr>
          <p:cNvPr id="4106" name="Picture 10" descr="Los-Angeles-Dodgers-Logo-Baseball-Wallpaper-Los-Angeles-Dodgers - The ...">
            <a:extLst>
              <a:ext uri="{FF2B5EF4-FFF2-40B4-BE49-F238E27FC236}">
                <a16:creationId xmlns:a16="http://schemas.microsoft.com/office/drawing/2014/main" id="{76B78372-3B76-E5AF-9C2E-E95C8016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" y="726599"/>
            <a:ext cx="3753797" cy="28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Logos and uniforms of the New York Mets - Wikipedia">
            <a:extLst>
              <a:ext uri="{FF2B5EF4-FFF2-40B4-BE49-F238E27FC236}">
                <a16:creationId xmlns:a16="http://schemas.microsoft.com/office/drawing/2014/main" id="{E29896F7-D5B9-3EA2-5D4C-1235C871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03" y="638793"/>
            <a:ext cx="3048824" cy="30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ston Red Sox Logo Wallpapers - Wallpaper Cave">
            <a:extLst>
              <a:ext uri="{FF2B5EF4-FFF2-40B4-BE49-F238E27FC236}">
                <a16:creationId xmlns:a16="http://schemas.microsoft.com/office/drawing/2014/main" id="{604179FE-15D1-88EE-496C-54B7AF403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r="15237" b="3357"/>
          <a:stretch/>
        </p:blipFill>
        <p:spPr bwMode="auto">
          <a:xfrm>
            <a:off x="8457242" y="3564348"/>
            <a:ext cx="3363293" cy="32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akland Athletics(9) logo, Vector Logo of Oakland Athletics(9) brand ...">
            <a:extLst>
              <a:ext uri="{FF2B5EF4-FFF2-40B4-BE49-F238E27FC236}">
                <a16:creationId xmlns:a16="http://schemas.microsoft.com/office/drawing/2014/main" id="{C1F41249-4EE5-04B6-6D5B-0C6C7075B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3004" r="9629" b="4239"/>
          <a:stretch/>
        </p:blipFill>
        <p:spPr bwMode="auto">
          <a:xfrm>
            <a:off x="122044" y="3134360"/>
            <a:ext cx="3377319" cy="38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0317" y="162521"/>
            <a:ext cx="5380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1988 World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0E2B6-5552-31AA-55FD-62D72BA741A3}"/>
              </a:ext>
            </a:extLst>
          </p:cNvPr>
          <p:cNvSpPr txBox="1"/>
          <p:nvPr/>
        </p:nvSpPr>
        <p:spPr>
          <a:xfrm>
            <a:off x="963921" y="5601322"/>
            <a:ext cx="10264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L.A. Dodgers  vs.  Oakland Athletics</a:t>
            </a:r>
          </a:p>
        </p:txBody>
      </p:sp>
      <p:pic>
        <p:nvPicPr>
          <p:cNvPr id="7" name="Picture 10" descr="Los-Angeles-Dodgers-Logo-Baseball-Wallpaper-Los-Angeles-Dodgers - The ...">
            <a:extLst>
              <a:ext uri="{FF2B5EF4-FFF2-40B4-BE49-F238E27FC236}">
                <a16:creationId xmlns:a16="http://schemas.microsoft.com/office/drawing/2014/main" id="{320DE033-A74C-7399-0BAA-AD76325F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5" y="1511371"/>
            <a:ext cx="5010690" cy="383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akland Athletics(9) logo, Vector Logo of Oakland Athletics(9) brand ...">
            <a:extLst>
              <a:ext uri="{FF2B5EF4-FFF2-40B4-BE49-F238E27FC236}">
                <a16:creationId xmlns:a16="http://schemas.microsoft.com/office/drawing/2014/main" id="{CE29C044-2A67-89EE-ABD6-1A30148C5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3004" r="9629" b="4239"/>
          <a:stretch/>
        </p:blipFill>
        <p:spPr bwMode="auto">
          <a:xfrm>
            <a:off x="7034653" y="919175"/>
            <a:ext cx="4303907" cy="48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28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079342" y="238205"/>
            <a:ext cx="26849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1988</a:t>
            </a:r>
          </a:p>
          <a:p>
            <a:pPr algn="ctr"/>
            <a:r>
              <a:rPr lang="en-US" sz="5400" b="1" dirty="0"/>
              <a:t>Athletics</a:t>
            </a:r>
          </a:p>
          <a:p>
            <a:endParaRPr lang="en-US" dirty="0"/>
          </a:p>
        </p:txBody>
      </p:sp>
      <p:pic>
        <p:nvPicPr>
          <p:cNvPr id="1026" name="Picture 2" descr="1989 Donruss #450 Dave Henderson | Trading Card Database">
            <a:extLst>
              <a:ext uri="{FF2B5EF4-FFF2-40B4-BE49-F238E27FC236}">
                <a16:creationId xmlns:a16="http://schemas.microsoft.com/office/drawing/2014/main" id="{E4396E8D-D6BF-EB92-D866-C45B71E45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t="5235" r="4889" b="-1745"/>
          <a:stretch/>
        </p:blipFill>
        <p:spPr bwMode="auto">
          <a:xfrm>
            <a:off x="101600" y="81280"/>
            <a:ext cx="2428240" cy="37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9 Baseball Cards">
            <a:extLst>
              <a:ext uri="{FF2B5EF4-FFF2-40B4-BE49-F238E27FC236}">
                <a16:creationId xmlns:a16="http://schemas.microsoft.com/office/drawing/2014/main" id="{EC11D2D9-2FE8-4F5C-C726-DD0D5ACE01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9501" r="7409" b="-3058"/>
          <a:stretch/>
        </p:blipFill>
        <p:spPr bwMode="auto">
          <a:xfrm>
            <a:off x="101600" y="3288138"/>
            <a:ext cx="2503397" cy="373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rry Steinbach autographed baseball card (Oakland Athletics) 1988 ...">
            <a:extLst>
              <a:ext uri="{FF2B5EF4-FFF2-40B4-BE49-F238E27FC236}">
                <a16:creationId xmlns:a16="http://schemas.microsoft.com/office/drawing/2014/main" id="{EA9A28D4-A62C-0003-706C-C2DDF87840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8469" r="12201" b="7399"/>
          <a:stretch/>
        </p:blipFill>
        <p:spPr bwMode="auto">
          <a:xfrm>
            <a:off x="2580979" y="0"/>
            <a:ext cx="2355809" cy="345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988 Topps #476 Dave Stewart | Trading Card Database">
            <a:extLst>
              <a:ext uri="{FF2B5EF4-FFF2-40B4-BE49-F238E27FC236}">
                <a16:creationId xmlns:a16="http://schemas.microsoft.com/office/drawing/2014/main" id="{8BC9106F-DFE2-188D-E131-DCCED73E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91" y="-125401"/>
            <a:ext cx="2503397" cy="355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988 Topps #641 Rick Honeycutt NM | eBay">
            <a:extLst>
              <a:ext uri="{FF2B5EF4-FFF2-40B4-BE49-F238E27FC236}">
                <a16:creationId xmlns:a16="http://schemas.microsoft.com/office/drawing/2014/main" id="{75DB3C1D-3739-A032-CDBB-79239FC70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4403" r="6300" b="6000"/>
          <a:stretch/>
        </p:blipFill>
        <p:spPr bwMode="auto">
          <a:xfrm>
            <a:off x="7077482" y="3267671"/>
            <a:ext cx="2503398" cy="35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ny LaRussa #639 Prices | 1990 Topps | Baseball Cards">
            <a:extLst>
              <a:ext uri="{FF2B5EF4-FFF2-40B4-BE49-F238E27FC236}">
                <a16:creationId xmlns:a16="http://schemas.microsoft.com/office/drawing/2014/main" id="{22E5B67A-7295-BA00-80C0-DAE9DB958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b="5225"/>
          <a:stretch/>
        </p:blipFill>
        <p:spPr bwMode="auto">
          <a:xfrm>
            <a:off x="9580880" y="1996075"/>
            <a:ext cx="2611120" cy="37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51E3DAC-7C73-C176-AB77-8D05B6E3C7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5310" b="5476"/>
          <a:stretch/>
        </p:blipFill>
        <p:spPr bwMode="auto">
          <a:xfrm>
            <a:off x="2668145" y="3536394"/>
            <a:ext cx="4346189" cy="32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7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2397" y="445770"/>
            <a:ext cx="2547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1988</a:t>
            </a:r>
          </a:p>
          <a:p>
            <a:pPr algn="ctr"/>
            <a:r>
              <a:rPr lang="en-US" sz="5400" b="1" dirty="0"/>
              <a:t>Dodgers</a:t>
            </a:r>
          </a:p>
        </p:txBody>
      </p:sp>
      <p:pic>
        <p:nvPicPr>
          <p:cNvPr id="3" name="Picture 4" descr="The 1988 World Series in Baseball Cards — One Per Game! – Wax Pack Gods">
            <a:extLst>
              <a:ext uri="{FF2B5EF4-FFF2-40B4-BE49-F238E27FC236}">
                <a16:creationId xmlns:a16="http://schemas.microsoft.com/office/drawing/2014/main" id="{3AB5B73D-2A5D-414C-C328-9055B9067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7959" r="9132" b="6804"/>
          <a:stretch/>
        </p:blipFill>
        <p:spPr bwMode="auto">
          <a:xfrm>
            <a:off x="0" y="-1"/>
            <a:ext cx="2495042" cy="3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aseball player pointing at the camera&#10;&#10;AI-generated content may be incorrect.">
            <a:extLst>
              <a:ext uri="{FF2B5EF4-FFF2-40B4-BE49-F238E27FC236}">
                <a16:creationId xmlns:a16="http://schemas.microsoft.com/office/drawing/2014/main" id="{DFB424A7-99E3-D4C6-814D-DC1948DAA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80" y="2373214"/>
            <a:ext cx="2956560" cy="403901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E11570C-5868-77C9-C399-0A2AA147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3355685"/>
            <a:ext cx="2484882" cy="35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D109A670-15DB-00FB-6975-AD85E846B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161045F-77D1-C03E-997D-FFF972AC76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41" y="-187961"/>
            <a:ext cx="2685669" cy="37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7D288AC-B280-ACBC-95E4-E30AD352EC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4709" r="8720" b="5296"/>
          <a:stretch/>
        </p:blipFill>
        <p:spPr bwMode="auto">
          <a:xfrm>
            <a:off x="2532316" y="3426804"/>
            <a:ext cx="2397394" cy="35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988 Topps - Collector's Edition (Tiffany) #40 Orel Hershiser | Trading ...">
            <a:extLst>
              <a:ext uri="{FF2B5EF4-FFF2-40B4-BE49-F238E27FC236}">
                <a16:creationId xmlns:a16="http://schemas.microsoft.com/office/drawing/2014/main" id="{8DA60A52-4FE7-188E-AF0A-9072D5286D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3194" r="4188" b="3194"/>
          <a:stretch/>
        </p:blipFill>
        <p:spPr bwMode="auto">
          <a:xfrm>
            <a:off x="6248400" y="-137358"/>
            <a:ext cx="2446851" cy="35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7B20DA7-942D-D7BF-2331-85B84E853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00" y="3415837"/>
            <a:ext cx="2590800" cy="35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1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6475" y="90368"/>
            <a:ext cx="839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1988 World Series Highlights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719A7-F00D-A023-7FB1-4A3F49BFBB3D}"/>
              </a:ext>
            </a:extLst>
          </p:cNvPr>
          <p:cNvSpPr txBox="1">
            <a:spLocks/>
          </p:cNvSpPr>
          <p:nvPr/>
        </p:nvSpPr>
        <p:spPr>
          <a:xfrm>
            <a:off x="8322491" y="305068"/>
            <a:ext cx="386950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1 – October 15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Canseco hit a 2</a:t>
            </a:r>
            <a:r>
              <a:rPr lang="en-US" sz="2000" baseline="30000" dirty="0"/>
              <a:t>nd</a:t>
            </a:r>
            <a:r>
              <a:rPr lang="en-US" sz="2000" dirty="0"/>
              <a:t> inning slam to put the A’s up 4-2.   The Dodgers scored on in the  6</a:t>
            </a:r>
            <a:r>
              <a:rPr lang="en-US" sz="2000" baseline="30000" dirty="0"/>
              <a:t>th</a:t>
            </a:r>
            <a:r>
              <a:rPr lang="en-US" sz="2000" dirty="0"/>
              <a:t>  and were down by a run in the bottom of the ninth:</a:t>
            </a:r>
          </a:p>
          <a:p>
            <a:r>
              <a:rPr lang="en-US" sz="1200" dirty="0">
                <a:hlinkClick r:id="rId3"/>
              </a:rPr>
              <a:t>https://www.youtube.com/watch?v=N4nwMDZYXTI</a:t>
            </a:r>
            <a:endParaRPr lang="en-US" sz="1200" dirty="0"/>
          </a:p>
          <a:p>
            <a:r>
              <a:rPr lang="en-US" sz="2800" b="1" dirty="0"/>
              <a:t>DODGERS  5  –  A’s 4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2 – October 16</a:t>
            </a:r>
          </a:p>
          <a:p>
            <a:r>
              <a:rPr lang="en-US" sz="2000" dirty="0"/>
              <a:t>Mike Marshall hit a 3-run homer in the 3</a:t>
            </a:r>
            <a:r>
              <a:rPr lang="en-US" sz="2000" baseline="30000" dirty="0"/>
              <a:t>rd</a:t>
            </a:r>
            <a:r>
              <a:rPr lang="en-US" sz="2000" dirty="0"/>
              <a:t>  and the Dodgers never trailed.  Ace Hershiser  pitched a three-hit complete game shutout.</a:t>
            </a:r>
          </a:p>
          <a:p>
            <a:r>
              <a:rPr lang="en-US" sz="2800" b="1" dirty="0"/>
              <a:t>DODGERS 6 – A’s  0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DODGERS LEAD 2-0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AS THE SERIES MOVES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TO OAKLAND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C56DA-22C0-177C-A378-F6DC5A02C73E}"/>
              </a:ext>
            </a:extLst>
          </p:cNvPr>
          <p:cNvSpPr txBox="1"/>
          <p:nvPr/>
        </p:nvSpPr>
        <p:spPr>
          <a:xfrm>
            <a:off x="0" y="6027003"/>
            <a:ext cx="7864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Dodger Stadium – Los Angeles</a:t>
            </a:r>
          </a:p>
        </p:txBody>
      </p:sp>
      <p:pic>
        <p:nvPicPr>
          <p:cNvPr id="1026" name="Picture 2" descr="Dodger Stadium - Los Angeles Dodgers">
            <a:extLst>
              <a:ext uri="{FF2B5EF4-FFF2-40B4-BE49-F238E27FC236}">
                <a16:creationId xmlns:a16="http://schemas.microsoft.com/office/drawing/2014/main" id="{F38F1F93-804B-A573-CD6D-47AA8550E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9008"/>
          <a:stretch/>
        </p:blipFill>
        <p:spPr bwMode="auto">
          <a:xfrm>
            <a:off x="111759" y="1189116"/>
            <a:ext cx="8098973" cy="471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4FEF6-E5DE-552C-7846-71E29D9A4F6A}"/>
              </a:ext>
            </a:extLst>
          </p:cNvPr>
          <p:cNvSpPr txBox="1"/>
          <p:nvPr/>
        </p:nvSpPr>
        <p:spPr>
          <a:xfrm>
            <a:off x="7711465" y="103667"/>
            <a:ext cx="435861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Game 3 – October 18</a:t>
            </a:r>
          </a:p>
          <a:p>
            <a:r>
              <a:rPr lang="en-US" dirty="0"/>
              <a:t>Mark McGwire hit a  walk-off homer in the 9</a:t>
            </a:r>
            <a:r>
              <a:rPr lang="en-US" baseline="30000" dirty="0"/>
              <a:t>th</a:t>
            </a:r>
            <a:r>
              <a:rPr lang="en-US" dirty="0"/>
              <a:t> inning to give the A’s a win in this pitcher’s duel:</a:t>
            </a:r>
          </a:p>
          <a:p>
            <a:r>
              <a:rPr lang="en-US" sz="2800" b="1" dirty="0"/>
              <a:t>OAKLAND  2  -  DODGERS  1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4 – October 19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LA scored two in the top of the 1</a:t>
            </a:r>
            <a:r>
              <a:rPr lang="en-US" baseline="30000" dirty="0"/>
              <a:t>st</a:t>
            </a:r>
            <a:r>
              <a:rPr lang="en-US" dirty="0"/>
              <a:t> and never trailed in another close game.   Two unearned runs cost A’s starter Stewart a win.</a:t>
            </a:r>
          </a:p>
          <a:p>
            <a:r>
              <a:rPr lang="en-US" sz="2800" b="1" dirty="0"/>
              <a:t>DODGERS  4  -  A’s  3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5 – October 20</a:t>
            </a:r>
          </a:p>
          <a:p>
            <a:r>
              <a:rPr lang="en-US" dirty="0"/>
              <a:t>Dodgers ace  Hershiser  pitched another  complete game – allowing only  2 runs on 4 hits.  Two-run homers by  Hatcher and Davis provided the Dodgers four of their five runs.</a:t>
            </a:r>
          </a:p>
          <a:p>
            <a:r>
              <a:rPr lang="en-US" sz="2800" b="1" dirty="0"/>
              <a:t>DODGERS 5 – ATHLETICS 2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4633C-E96F-2E82-6802-022BA54100C3}"/>
              </a:ext>
            </a:extLst>
          </p:cNvPr>
          <p:cNvSpPr txBox="1">
            <a:spLocks/>
          </p:cNvSpPr>
          <p:nvPr/>
        </p:nvSpPr>
        <p:spPr>
          <a:xfrm>
            <a:off x="101600" y="5184673"/>
            <a:ext cx="691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Oakland-Alameda County </a:t>
            </a:r>
          </a:p>
          <a:p>
            <a:pPr algn="ctr"/>
            <a:r>
              <a:rPr lang="en-US" sz="4800" b="1" dirty="0"/>
              <a:t>Coliseum</a:t>
            </a:r>
          </a:p>
        </p:txBody>
      </p:sp>
      <p:pic>
        <p:nvPicPr>
          <p:cNvPr id="4" name="Picture 2" descr="Pin by Perry Winkle on Stadiums | Mlb stadiums, Baseball park, Oakland ...">
            <a:extLst>
              <a:ext uri="{FF2B5EF4-FFF2-40B4-BE49-F238E27FC236}">
                <a16:creationId xmlns:a16="http://schemas.microsoft.com/office/drawing/2014/main" id="{9CE9DBB5-55C1-7D04-BF1E-A74CE0920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5" t="9116" r="5545" b="15131"/>
          <a:stretch/>
        </p:blipFill>
        <p:spPr bwMode="auto">
          <a:xfrm>
            <a:off x="-658929" y="103667"/>
            <a:ext cx="8035102" cy="49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B884-B233-A8B5-C0D0-22931DA7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BBA758-DF3E-2E25-2E66-DAD157E0F79B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63BF6-518C-C9EA-CBEA-D72906AE74C3}"/>
              </a:ext>
            </a:extLst>
          </p:cNvPr>
          <p:cNvSpPr txBox="1"/>
          <p:nvPr/>
        </p:nvSpPr>
        <p:spPr>
          <a:xfrm>
            <a:off x="84358" y="4164221"/>
            <a:ext cx="5380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L. A. Dodgers win </a:t>
            </a:r>
          </a:p>
          <a:p>
            <a:pPr algn="ctr"/>
            <a:r>
              <a:rPr lang="en-US" sz="5400" b="1" dirty="0"/>
              <a:t>1988 World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611B1-6C9B-0316-CE47-C145571C16DF}"/>
              </a:ext>
            </a:extLst>
          </p:cNvPr>
          <p:cNvSpPr txBox="1"/>
          <p:nvPr/>
        </p:nvSpPr>
        <p:spPr>
          <a:xfrm>
            <a:off x="6283415" y="5111496"/>
            <a:ext cx="50073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Dodgers starter Orel Hershiser</a:t>
            </a:r>
          </a:p>
          <a:p>
            <a:pPr algn="ctr"/>
            <a:r>
              <a:rPr lang="en-US" sz="2800" b="1" dirty="0"/>
              <a:t>was the Series MVP</a:t>
            </a:r>
          </a:p>
          <a:p>
            <a:pPr algn="ctr"/>
            <a:r>
              <a:rPr lang="en-US" sz="2800" b="1" dirty="0"/>
              <a:t>he won Games 2 and 5; </a:t>
            </a:r>
          </a:p>
          <a:p>
            <a:pPr algn="ctr"/>
            <a:r>
              <a:rPr lang="en-US" sz="2800" b="1" dirty="0"/>
              <a:t>both wins were complete games</a:t>
            </a:r>
          </a:p>
        </p:txBody>
      </p:sp>
      <p:pic>
        <p:nvPicPr>
          <p:cNvPr id="3" name="Picture 10" descr="Los-Angeles-Dodgers-Logo-Baseball-Wallpaper-Los-Angeles-Dodgers - The ...">
            <a:extLst>
              <a:ext uri="{FF2B5EF4-FFF2-40B4-BE49-F238E27FC236}">
                <a16:creationId xmlns:a16="http://schemas.microsoft.com/office/drawing/2014/main" id="{FDCF4D86-E836-0769-AD9E-17FDB6DF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" y="711201"/>
            <a:ext cx="5317137" cy="40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aseball player on the cover of a sports illustrated magazine&#10;&#10;AI-generated content may be incorrect.">
            <a:extLst>
              <a:ext uri="{FF2B5EF4-FFF2-40B4-BE49-F238E27FC236}">
                <a16:creationId xmlns:a16="http://schemas.microsoft.com/office/drawing/2014/main" id="{178878F1-D0C5-E077-58B3-707855D74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65" y="0"/>
            <a:ext cx="3901297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615" y="5030451"/>
            <a:ext cx="48713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Extra Innings!</a:t>
            </a:r>
          </a:p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1" y="92691"/>
            <a:ext cx="879886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48" y="0"/>
            <a:ext cx="117736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Product Jingles &amp; Slogans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314450"/>
            <a:ext cx="98552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1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76B3-FFBC-FAF5-F883-AE7220409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B409D8-4CBA-AB60-D502-767233E86891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4DA5C-9824-9029-1997-ECF20B61F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9" y="1187156"/>
            <a:ext cx="6971489" cy="4483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EA4A2-7DD5-3943-00D9-FDB5251EC924}"/>
              </a:ext>
            </a:extLst>
          </p:cNvPr>
          <p:cNvSpPr txBox="1"/>
          <p:nvPr/>
        </p:nvSpPr>
        <p:spPr>
          <a:xfrm>
            <a:off x="7525671" y="1841187"/>
            <a:ext cx="313098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Softball</a:t>
            </a:r>
          </a:p>
          <a:p>
            <a:endParaRPr lang="en-US" sz="6600" b="1" dirty="0"/>
          </a:p>
          <a:p>
            <a:r>
              <a:rPr lang="en-US" sz="6600" b="1" dirty="0"/>
              <a:t>Baseball</a:t>
            </a:r>
          </a:p>
          <a:p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566649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48" y="0"/>
            <a:ext cx="120110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“See the U.S.A. in your …”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78" y="1244163"/>
            <a:ext cx="7802896" cy="4389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5770" y="5751000"/>
            <a:ext cx="543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https://www.youtube.com/watch?v=qhR8GZ_WWMM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574" y="5658666"/>
            <a:ext cx="5203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famous singer and TV personality</a:t>
            </a:r>
          </a:p>
          <a:p>
            <a:r>
              <a:rPr lang="en-US" sz="2400" b="1" dirty="0"/>
              <a:t> sang the jingle?</a:t>
            </a:r>
          </a:p>
        </p:txBody>
      </p:sp>
    </p:spTree>
    <p:extLst>
      <p:ext uri="{BB962C8B-B14F-4D97-AF65-F5344CB8AC3E}">
        <p14:creationId xmlns:p14="http://schemas.microsoft.com/office/powerpoint/2010/main" val="14678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740" y="155642"/>
            <a:ext cx="120136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“You can trust your car</a:t>
            </a:r>
          </a:p>
          <a:p>
            <a:r>
              <a:rPr lang="en-US" sz="6600" dirty="0"/>
              <a:t> to the man who </a:t>
            </a:r>
          </a:p>
          <a:p>
            <a:r>
              <a:rPr lang="en-US" sz="6600" dirty="0"/>
              <a:t>wears the star …”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0119" y="5702363"/>
            <a:ext cx="4974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https://www.youtube.com/watch?v=b1zxOTDHIBQ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12" y="1295982"/>
            <a:ext cx="5428032" cy="54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48" y="0"/>
            <a:ext cx="113069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“Be all that you can be!”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17" y="1201452"/>
            <a:ext cx="6017835" cy="5416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18" y="1316212"/>
            <a:ext cx="4565127" cy="45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03016"/>
            <a:ext cx="6677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“Things go </a:t>
            </a:r>
          </a:p>
          <a:p>
            <a:r>
              <a:rPr lang="en-US" sz="6600" dirty="0"/>
              <a:t>better with ___-___, things go better with ____”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6144" y="6093726"/>
            <a:ext cx="4946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https://www.youtube.com/watch?v=cF9QbEUYINg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807" y="148471"/>
            <a:ext cx="43740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Baseball star Ty Cobb (aka the Georgia Peach) was an early investor in this beverage company in Atlanta.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5" y="0"/>
            <a:ext cx="4854189" cy="6212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98" y="0"/>
            <a:ext cx="2465167" cy="3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94" y="257107"/>
            <a:ext cx="5858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“The Breakfast</a:t>
            </a:r>
          </a:p>
          <a:p>
            <a:r>
              <a:rPr lang="en-US" sz="6600" dirty="0"/>
              <a:t> of Champions”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472" y="5704231"/>
            <a:ext cx="5171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https://www.youtube.com/watch?v=CGaxdEwF4Ns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93" y="4702"/>
            <a:ext cx="4560559" cy="68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8" y="568191"/>
            <a:ext cx="5114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“Where’s the beef 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509" y="5764613"/>
            <a:ext cx="490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https://www.youtube.com/watch?v=U80ebi4AKgs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59" y="191119"/>
            <a:ext cx="621982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8191"/>
            <a:ext cx="5835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“Tastes great, less filling”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567" y="5487614"/>
            <a:ext cx="4932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https://www.youtube.com/watch?v=Sp4RIITcOt0</a:t>
            </a:r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41" y="245814"/>
            <a:ext cx="6413659" cy="6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54549"/>
            <a:ext cx="67563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“Here comes</a:t>
            </a:r>
          </a:p>
          <a:p>
            <a:pPr algn="ctr"/>
            <a:r>
              <a:rPr lang="en-US" sz="8000" dirty="0"/>
              <a:t> the </a:t>
            </a:r>
          </a:p>
          <a:p>
            <a:pPr algn="ctr"/>
            <a:r>
              <a:rPr lang="en-US" sz="8000" dirty="0"/>
              <a:t>King of Beers”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0" y="0"/>
            <a:ext cx="53523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946" y="5190837"/>
            <a:ext cx="5089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https://www.youtube.com/watch?v=onBHcQgHA4s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54549"/>
            <a:ext cx="11915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“Plop, plop, fizz, fizz, oh</a:t>
            </a:r>
          </a:p>
          <a:p>
            <a:pPr algn="ctr"/>
            <a:r>
              <a:rPr lang="en-US" sz="8000" dirty="0"/>
              <a:t>what a relief it is!”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18" y="2809093"/>
            <a:ext cx="10875782" cy="31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54549"/>
            <a:ext cx="57911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“The best part of waking up is _______ in your cup.”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62" y="-123825"/>
            <a:ext cx="5414963" cy="7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585" y="0"/>
            <a:ext cx="9372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History from 1988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383175"/>
            <a:ext cx="6086364" cy="53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54549"/>
            <a:ext cx="12096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“Some times you feel like a nut, sometimes you don’t”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81" y="2505074"/>
            <a:ext cx="7900988" cy="44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2900" y="117693"/>
            <a:ext cx="68103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“Sorry Charlie, we don’t want tuna with good taste, we want tuna that tastes good”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16686"/>
            <a:ext cx="6019658" cy="51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7693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“Give it to Mikey. He won’t eat it, he hates everything!”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264019"/>
            <a:ext cx="9953626" cy="459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7693"/>
            <a:ext cx="46863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“You deserve a break today, at ________ 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79" y="221526"/>
            <a:ext cx="8963746" cy="63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4300" y="1153780"/>
            <a:ext cx="4686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“You’re in good hands”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685800"/>
            <a:ext cx="102616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687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“Like a good neighbor, ____ ____ is there”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4" y="2733674"/>
            <a:ext cx="9458326" cy="44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71" y="191119"/>
            <a:ext cx="41526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“Don’t leave home without it”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948" y="5487415"/>
            <a:ext cx="504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https://www.youtube.com/watch?v=nMzNJkx1NoQ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21" y="257107"/>
            <a:ext cx="7720553" cy="49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8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" y="90199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59" y="4310136"/>
            <a:ext cx="11175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>
                <a:latin typeface="Impact" panose="020B0806030902050204" pitchFamily="34" charset="0"/>
              </a:rPr>
              <a:t>Thanks!!</a:t>
            </a:r>
          </a:p>
          <a:p>
            <a:pPr algn="ctr"/>
            <a:r>
              <a:rPr lang="en-US" sz="6600" i="1" dirty="0">
                <a:latin typeface="Impact" panose="020B0806030902050204" pitchFamily="34" charset="0"/>
              </a:rPr>
              <a:t>We’ll see you again next month!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8160" y="6433794"/>
            <a:ext cx="486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https://www.youtube.com/watch?v=_IJkbs1D5PU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9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CF356-63CF-6BD3-AE37-06A55EE8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6FD05-F155-DD95-7C09-00824ABD15C5}"/>
              </a:ext>
            </a:extLst>
          </p:cNvPr>
          <p:cNvSpPr txBox="1"/>
          <p:nvPr/>
        </p:nvSpPr>
        <p:spPr>
          <a:xfrm>
            <a:off x="5888493" y="94333"/>
            <a:ext cx="58417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Tetris video-game</a:t>
            </a:r>
          </a:p>
          <a:p>
            <a:pPr algn="ctr"/>
            <a:r>
              <a:rPr lang="en-US" sz="6000" b="1" dirty="0"/>
              <a:t> released</a:t>
            </a:r>
          </a:p>
        </p:txBody>
      </p:sp>
      <p:pic>
        <p:nvPicPr>
          <p:cNvPr id="1028" name="Picture 4" descr="Tetris (1988) Reviews - Metacritic">
            <a:extLst>
              <a:ext uri="{FF2B5EF4-FFF2-40B4-BE49-F238E27FC236}">
                <a16:creationId xmlns:a16="http://schemas.microsoft.com/office/drawing/2014/main" id="{93C80CDD-CB72-94FB-92C1-47B5AEA3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0" y="94333"/>
            <a:ext cx="4439404" cy="66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0E536-593A-2890-03FB-51C0DB0DA59E}"/>
              </a:ext>
            </a:extLst>
          </p:cNvPr>
          <p:cNvSpPr txBox="1"/>
          <p:nvPr/>
        </p:nvSpPr>
        <p:spPr>
          <a:xfrm>
            <a:off x="6163056" y="6172200"/>
            <a:ext cx="561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https://www.youtube.com/watch?v=-FAzHyXZPm0&amp;t=21s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F8022-41A8-CC73-12BA-19AEE26CB230}"/>
              </a:ext>
            </a:extLst>
          </p:cNvPr>
          <p:cNvSpPr txBox="1"/>
          <p:nvPr/>
        </p:nvSpPr>
        <p:spPr>
          <a:xfrm>
            <a:off x="5575510" y="2734056"/>
            <a:ext cx="59317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Over 520 Million copies</a:t>
            </a:r>
          </a:p>
          <a:p>
            <a:pPr algn="ctr"/>
            <a:r>
              <a:rPr lang="en-US" sz="4000" dirty="0"/>
              <a:t> have been sold across the</a:t>
            </a:r>
          </a:p>
          <a:p>
            <a:pPr algn="ctr"/>
            <a:r>
              <a:rPr lang="en-US" sz="4000" dirty="0"/>
              <a:t>multiple systems it runs on!</a:t>
            </a:r>
          </a:p>
        </p:txBody>
      </p:sp>
    </p:spTree>
    <p:extLst>
      <p:ext uri="{BB962C8B-B14F-4D97-AF65-F5344CB8AC3E}">
        <p14:creationId xmlns:p14="http://schemas.microsoft.com/office/powerpoint/2010/main" val="167355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15644-149C-7CDE-8E94-609BFEC8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F54CE1-36B4-1D87-C5D6-4444904CB458}"/>
              </a:ext>
            </a:extLst>
          </p:cNvPr>
          <p:cNvSpPr txBox="1"/>
          <p:nvPr/>
        </p:nvSpPr>
        <p:spPr>
          <a:xfrm>
            <a:off x="6004778" y="94333"/>
            <a:ext cx="56091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First Major</a:t>
            </a:r>
          </a:p>
          <a:p>
            <a:pPr algn="ctr"/>
            <a:r>
              <a:rPr lang="en-US" sz="6000" b="1" dirty="0"/>
              <a:t>Internet “Worm”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012CC-5B5C-D565-54AC-CA7D828D9DE8}"/>
              </a:ext>
            </a:extLst>
          </p:cNvPr>
          <p:cNvSpPr txBox="1"/>
          <p:nvPr/>
        </p:nvSpPr>
        <p:spPr>
          <a:xfrm>
            <a:off x="6654399" y="2167128"/>
            <a:ext cx="40300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Created by Cornell</a:t>
            </a:r>
          </a:p>
          <a:p>
            <a:pPr algn="ctr"/>
            <a:r>
              <a:rPr lang="en-US" sz="4000" dirty="0"/>
              <a:t>graduate student</a:t>
            </a:r>
          </a:p>
          <a:p>
            <a:pPr algn="ctr"/>
            <a:r>
              <a:rPr lang="en-US" sz="4000" dirty="0"/>
              <a:t>Robert Morris</a:t>
            </a:r>
          </a:p>
        </p:txBody>
      </p:sp>
      <p:pic>
        <p:nvPicPr>
          <p:cNvPr id="2050" name="Picture 2" descr="Morris Worm&quot; Sticker for Sale by The-Shy-Guy | Redbubble">
            <a:extLst>
              <a:ext uri="{FF2B5EF4-FFF2-40B4-BE49-F238E27FC236}">
                <a16:creationId xmlns:a16="http://schemas.microsoft.com/office/drawing/2014/main" id="{8DA82D09-C68A-FE79-EF13-D4B6663F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8" y="-43891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DED41-3794-1849-7108-3AC5BBA0715F}"/>
              </a:ext>
            </a:extLst>
          </p:cNvPr>
          <p:cNvSpPr txBox="1"/>
          <p:nvPr/>
        </p:nvSpPr>
        <p:spPr>
          <a:xfrm>
            <a:off x="5805320" y="4599618"/>
            <a:ext cx="56752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It infected about 6,000</a:t>
            </a:r>
          </a:p>
          <a:p>
            <a:pPr algn="ctr"/>
            <a:r>
              <a:rPr lang="en-US" sz="2800" dirty="0"/>
              <a:t> of the 60,000 computers that</a:t>
            </a:r>
          </a:p>
          <a:p>
            <a:pPr algn="ctr"/>
            <a:r>
              <a:rPr lang="en-US" sz="2800" dirty="0"/>
              <a:t>were connected to the infant Internet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75CF3-9BBC-A341-A683-147F0520FAAE}"/>
              </a:ext>
            </a:extLst>
          </p:cNvPr>
          <p:cNvSpPr txBox="1"/>
          <p:nvPr/>
        </p:nvSpPr>
        <p:spPr>
          <a:xfrm>
            <a:off x="475487" y="5861304"/>
            <a:ext cx="4895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The Morris Worm!</a:t>
            </a:r>
          </a:p>
        </p:txBody>
      </p:sp>
    </p:spTree>
    <p:extLst>
      <p:ext uri="{BB962C8B-B14F-4D97-AF65-F5344CB8AC3E}">
        <p14:creationId xmlns:p14="http://schemas.microsoft.com/office/powerpoint/2010/main" val="154493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C0EE-EF84-4CDD-BAB0-D36D568DD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pyright case study: Apple Vs Microsoft | IPONLINE">
            <a:extLst>
              <a:ext uri="{FF2B5EF4-FFF2-40B4-BE49-F238E27FC236}">
                <a16:creationId xmlns:a16="http://schemas.microsoft.com/office/drawing/2014/main" id="{33B7C421-82BF-929C-10A3-44358ADA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8" y="937135"/>
            <a:ext cx="7957996" cy="3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08C8F-D5DC-3481-BCCA-0B35429010D7}"/>
              </a:ext>
            </a:extLst>
          </p:cNvPr>
          <p:cNvSpPr txBox="1"/>
          <p:nvPr/>
        </p:nvSpPr>
        <p:spPr>
          <a:xfrm>
            <a:off x="2791827" y="154984"/>
            <a:ext cx="6370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Apple vs. Microsoft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A1AF5-0506-E97D-E672-14319471B4AF}"/>
              </a:ext>
            </a:extLst>
          </p:cNvPr>
          <p:cNvSpPr txBox="1"/>
          <p:nvPr/>
        </p:nvSpPr>
        <p:spPr>
          <a:xfrm>
            <a:off x="458819" y="4764024"/>
            <a:ext cx="11274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Copyright infringement lawsuit claiming Microsoft</a:t>
            </a:r>
          </a:p>
          <a:p>
            <a:pPr algn="ctr"/>
            <a:r>
              <a:rPr lang="en-US" sz="4000" dirty="0"/>
              <a:t>illegally copied design elements of the</a:t>
            </a:r>
          </a:p>
          <a:p>
            <a:pPr algn="ctr"/>
            <a:r>
              <a:rPr lang="en-US" sz="4000" dirty="0"/>
              <a:t> graphical user interface (GUI) of the Apple Macintosh</a:t>
            </a:r>
          </a:p>
        </p:txBody>
      </p:sp>
    </p:spTree>
    <p:extLst>
      <p:ext uri="{BB962C8B-B14F-4D97-AF65-F5344CB8AC3E}">
        <p14:creationId xmlns:p14="http://schemas.microsoft.com/office/powerpoint/2010/main" val="129853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72BCE-310F-6BE1-6AC5-EE012C82A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945F6E-5AC0-5873-AA4F-3837C781A3C0}"/>
              </a:ext>
            </a:extLst>
          </p:cNvPr>
          <p:cNvSpPr txBox="1"/>
          <p:nvPr/>
        </p:nvSpPr>
        <p:spPr>
          <a:xfrm>
            <a:off x="1876607" y="0"/>
            <a:ext cx="8438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1988 Presidential Election</a:t>
            </a:r>
          </a:p>
        </p:txBody>
      </p:sp>
      <p:pic>
        <p:nvPicPr>
          <p:cNvPr id="9" name="Picture 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2D57446-985F-5095-C2FA-E5FCA3D47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" y="3850088"/>
            <a:ext cx="2304573" cy="2852928"/>
          </a:xfrm>
          <a:prstGeom prst="rect">
            <a:avLst/>
          </a:prstGeom>
        </p:spPr>
      </p:pic>
      <p:pic>
        <p:nvPicPr>
          <p:cNvPr id="4" name="Picture 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9CD8E014-ADA1-8DB4-5653-A9776384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00" y="950977"/>
            <a:ext cx="2835007" cy="3677088"/>
          </a:xfrm>
          <a:prstGeom prst="rect">
            <a:avLst/>
          </a:prstGeom>
        </p:spPr>
      </p:pic>
      <p:pic>
        <p:nvPicPr>
          <p:cNvPr id="11" name="Picture 1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B344F34-CEE4-46A8-94EE-FD491D495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43" y="3941063"/>
            <a:ext cx="2243359" cy="2852928"/>
          </a:xfrm>
          <a:prstGeom prst="rect">
            <a:avLst/>
          </a:prstGeom>
        </p:spPr>
      </p:pic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858BEDA-0D77-DF9B-3237-EB5C8C86C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99" y="1042417"/>
            <a:ext cx="2951545" cy="3585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71288D-6DB4-2735-84BD-F731EBE95417}"/>
              </a:ext>
            </a:extLst>
          </p:cNvPr>
          <p:cNvSpPr txBox="1"/>
          <p:nvPr/>
        </p:nvSpPr>
        <p:spPr>
          <a:xfrm>
            <a:off x="2326223" y="4697245"/>
            <a:ext cx="3500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VP George H.W. Bush</a:t>
            </a:r>
          </a:p>
          <a:p>
            <a:r>
              <a:rPr lang="en-US" sz="2400" b="1" dirty="0"/>
              <a:t> (Texas)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Sen. Dan Quayle (Indiana)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D42C10-9E40-5823-D39A-8D6DCCB7CB80}"/>
              </a:ext>
            </a:extLst>
          </p:cNvPr>
          <p:cNvSpPr txBox="1"/>
          <p:nvPr/>
        </p:nvSpPr>
        <p:spPr>
          <a:xfrm>
            <a:off x="6361479" y="4556866"/>
            <a:ext cx="35707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Gov. Michael Dukakis</a:t>
            </a:r>
          </a:p>
          <a:p>
            <a:r>
              <a:rPr lang="en-US" sz="2400" b="1" dirty="0"/>
              <a:t> (Mass.)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Former Sen. and Treasury</a:t>
            </a:r>
          </a:p>
          <a:p>
            <a:r>
              <a:rPr lang="en-US" sz="2400" b="1" dirty="0"/>
              <a:t> Sec. Lloyd Bentsen (Texas)</a:t>
            </a:r>
          </a:p>
        </p:txBody>
      </p:sp>
    </p:spTree>
    <p:extLst>
      <p:ext uri="{BB962C8B-B14F-4D97-AF65-F5344CB8AC3E}">
        <p14:creationId xmlns:p14="http://schemas.microsoft.com/office/powerpoint/2010/main" val="341003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1672</Words>
  <Application>Microsoft Office PowerPoint</Application>
  <PresentationFormat>Widescreen</PresentationFormat>
  <Paragraphs>320</Paragraphs>
  <Slides>57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Year in Baseball:   1988</vt:lpstr>
      <vt:lpstr>PowerPoint Presentation</vt:lpstr>
      <vt:lpstr>PowerPoint Presentation</vt:lpstr>
      <vt:lpstr>1988  Most Valuable Players</vt:lpstr>
      <vt:lpstr>7th Inning Stretch</vt:lpstr>
      <vt:lpstr>“Take Me Out to the Ballgame”</vt:lpstr>
      <vt:lpstr>“Deep in the Heart of Texas</vt:lpstr>
      <vt:lpstr>“Do the Hokey Pokey”</vt:lpstr>
      <vt:lpstr>1988 LCS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497</cp:revision>
  <dcterms:created xsi:type="dcterms:W3CDTF">2023-08-09T12:53:40Z</dcterms:created>
  <dcterms:modified xsi:type="dcterms:W3CDTF">2025-05-14T12:15:29Z</dcterms:modified>
</cp:coreProperties>
</file>