
<file path=[Content_Types].xml><?xml version="1.0" encoding="utf-8"?>
<Types xmlns="http://schemas.openxmlformats.org/package/2006/content-types">
  <Default Extension="crdownload" ContentType="image/gi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41" r:id="rId3"/>
    <p:sldId id="343" r:id="rId4"/>
    <p:sldId id="461" r:id="rId5"/>
    <p:sldId id="515" r:id="rId6"/>
    <p:sldId id="259" r:id="rId7"/>
    <p:sldId id="464" r:id="rId8"/>
    <p:sldId id="496" r:id="rId9"/>
    <p:sldId id="497" r:id="rId10"/>
    <p:sldId id="499" r:id="rId11"/>
    <p:sldId id="500" r:id="rId12"/>
    <p:sldId id="501" r:id="rId13"/>
    <p:sldId id="344" r:id="rId14"/>
    <p:sldId id="502" r:id="rId15"/>
    <p:sldId id="490" r:id="rId16"/>
    <p:sldId id="503" r:id="rId17"/>
    <p:sldId id="504" r:id="rId18"/>
    <p:sldId id="505" r:id="rId19"/>
    <p:sldId id="506" r:id="rId20"/>
    <p:sldId id="272" r:id="rId21"/>
    <p:sldId id="324" r:id="rId22"/>
    <p:sldId id="507" r:id="rId23"/>
    <p:sldId id="508" r:id="rId24"/>
    <p:sldId id="509" r:id="rId25"/>
    <p:sldId id="258" r:id="rId26"/>
    <p:sldId id="374" r:id="rId27"/>
    <p:sldId id="279" r:id="rId28"/>
    <p:sldId id="281" r:id="rId29"/>
    <p:sldId id="282" r:id="rId30"/>
    <p:sldId id="283" r:id="rId31"/>
    <p:sldId id="362" r:id="rId32"/>
    <p:sldId id="363" r:id="rId33"/>
    <p:sldId id="290" r:id="rId34"/>
    <p:sldId id="377" r:id="rId35"/>
    <p:sldId id="292" r:id="rId36"/>
    <p:sldId id="288" r:id="rId37"/>
    <p:sldId id="335" r:id="rId38"/>
    <p:sldId id="336" r:id="rId39"/>
    <p:sldId id="474" r:id="rId40"/>
    <p:sldId id="298" r:id="rId41"/>
    <p:sldId id="315" r:id="rId42"/>
    <p:sldId id="512" r:id="rId43"/>
    <p:sldId id="511" r:id="rId44"/>
    <p:sldId id="513" r:id="rId45"/>
    <p:sldId id="514" r:id="rId46"/>
    <p:sldId id="517" r:id="rId47"/>
    <p:sldId id="516" r:id="rId48"/>
    <p:sldId id="518" r:id="rId49"/>
    <p:sldId id="36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4" autoAdjust="0"/>
    <p:restoredTop sz="95119" autoAdjust="0"/>
  </p:normalViewPr>
  <p:slideViewPr>
    <p:cSldViewPr snapToGrid="0">
      <p:cViewPr varScale="1">
        <p:scale>
          <a:sx n="105" d="100"/>
          <a:sy n="105" d="100"/>
        </p:scale>
        <p:origin x="60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2429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E67DD-0292-48D7-AEF8-4BE0FAF3DD36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41C57-F410-4B1B-8161-99CBAB10D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3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16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EB881-F0A3-7348-0470-3BB8F558D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8EC0EF-78B8-52B7-E320-29B21BD6C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94690-A55A-6C0F-85DF-0F217B889F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“San Francisco Earthquake” – a 6.9 strength centered about 60 miles SE of San Francisco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76CFC-D49C-BCEE-3E66-E5DD1CF4D3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36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2B7DE-5C35-13C9-F454-36B44681D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99DAA-9E1F-4D6A-08EC-E328D8053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D17FCC-59DE-60B6-3F7B-7AE694C7E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Hoffman’s character, Raymond Babbitt, had autism and Savant Syndrome.   Won Academy Award for Best Movie.  Based on true life story of  Kim Peek.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43D13-A6D3-8E91-614F-320491B73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04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C68E7-9A80-B8EB-7455-9F9FE8B3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6A2B3-1EE9-308F-F467-427CF18263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34EFA-3784-C59C-3E50-5FDB3E8EC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9F268-595C-AED9-1ACD-622C6480E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62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65611-53A6-4705-DC9D-FBC921F5A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336730-1F46-5B68-86D8-8564E7354C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7890B5-DE9E-0F94-EA7A-4B09CE1EF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07DF8-A0A4-185E-061B-7EAAC94FAD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73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41714-42A2-C02B-9EF8-B40DAAD2F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CF106B-2640-45A0-DC84-8C6F48CEB0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7BE1B-88B5-EACC-C590-1837AA659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5BFA41-50D5-9683-6CC0-384A15DC36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04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A5833-A27D-B772-018B-EB69A2E1D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DBC8D-8606-A5EA-893F-FDE89A231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94DF9-2E41-C570-15F5-7C462C2B0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A201-BFBC-7DBD-26DD-7F589AA9B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88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60DD1-3A14-EFE6-F505-F3743F77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2FA270-4415-17E1-D1F4-81C518742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3D51C-74A7-BBFB-90B1-3663BAD47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5FE10-5892-FCB1-8E4C-D3922C869E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3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Down 16–13, San Francisco got the ball on their own 8-yard line with 3:10 on the clock and marched 92 yards down the field in under three minutes. They then scored the winning touchdown on a Joe Montana pass to John Taylor with just 34 seconds left in the game.  </a:t>
            </a:r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80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91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7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current won-loss for each team;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7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1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Yount’s 2</a:t>
            </a:r>
            <a:r>
              <a:rPr lang="en-US" baseline="30000" dirty="0"/>
              <a:t>nd</a:t>
            </a:r>
            <a:r>
              <a:rPr lang="en-US" baseline="0" dirty="0"/>
              <a:t> MVP – started career as a SS and eventually moved to outfield</a:t>
            </a:r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944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50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2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04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3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1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3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9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8234E-B69E-7A25-2953-7828EF53B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85ED64-07BE-31C1-4BC6-A9C4797A31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B58BBE-46FF-186A-363F-6E02395E8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FINALS of the 2025 WCWS featured two teams from Texas </a:t>
            </a:r>
            <a:r>
              <a:rPr lang="en-US" dirty="0" err="1"/>
              <a:t>universitites</a:t>
            </a:r>
            <a:r>
              <a:rPr lang="en-US" dirty="0"/>
              <a:t> in the best-of-three faceoff.  The Longhorns won game 1, the Red Raiders won game 2, setting up a one-game final shootout.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3EC2F-C0A7-61F4-9268-7170AB637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38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 video zero – 1:15; then pick up at  2:00  then fast-forward to 3:00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4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8278B-7344-C04A-C33E-247669E0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727D4B-2444-6A75-5D1E-E60C56FC9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CB702-C3C7-FCC4-D4BB-60D436163A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C3519-6BB1-FD9F-CC4D-94E10B922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890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2E782-B1D1-28C5-401A-CBBF2EDD3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CD70C-4482-3A5B-CFCE-1C34C352E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87E3A8-0DFB-7022-AA9C-FE2A01097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Waylon Jennings sang the intro.  They lived outside of Hazzard, Georgia.  Ran for 147 episodes over 7 seasons; highly rated, some years second only to Dallas in viewership.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3E2BD-94D8-EBC0-DF16-6DAE9F108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9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Visuals, clothing and music followed the hip “New Age” genre.  Rock bands from the ‘80s wanted to have their music played on the show.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01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0067E-1B75-6471-640B-73A473994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D57D1F-87DF-4784-2EDC-7F89F26AE6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0ABA0-B40B-902E-A267-0109207F9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4D689-EDA3-B7FC-CFD3-B562BACA6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005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C7F62-625E-E876-6C11-E614B1335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5C55A-8A8B-8FEB-D424-38B5244C2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22428D-30E5-78BF-5C7D-74F88B25B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2BBA2-5833-C436-1341-2F2208E01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34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E55B-527F-D299-2284-5DCB5817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87DED8-EAF6-27AD-3239-272E64D80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506FF8-36E8-5ADF-26CC-3DF4696B1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5458D-F7F1-97A2-B480-BC9A4E15DA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1932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33EE9-DC4B-F9D3-9779-C3C2D85B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98E5E-DACD-0EA0-D963-771DDAD322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ACC24-F7D6-55F3-28F2-4B5A3BE429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60E48-CB31-683C-E2BE-583C1CC640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29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CEA83-D291-D7F1-CACB-59941D92D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A223D5-46AC-EF62-3C66-C79D424E23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7F414-D9A3-BAD7-F056-D67AD3018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ECBDD-7A72-654E-3ECA-355399FE1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9C3EE-8729-30FD-760D-816B301A6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A8E64F-6DE4-6669-50AF-893070CCD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585C9D-B387-6D58-18AA-50AD763C4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Longhorns won the final game in convincing  fashion 10-3; to win their first national championship in Softball.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6C3E2-4BC1-CC9D-AB8D-C14E4AC5B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5E1BF-07C6-9497-432D-F6A19714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97D3B1-79BB-C08D-B8CE-00BB635CE4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7144D0-F2BE-41C1-E013-6DAF572B6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4171C-9AC1-A7E2-660F-C06702DF3E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C4890-13B8-E6C9-DC03-238F8759F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16E5D8-6684-FC70-5605-18EE23AC21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9D4073-5B67-4792-D530-B401B85FB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BA947-F1B7-701C-035E-A1D03F10F0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91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26EA5-B20E-DBC0-1DED-DDA982F31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2D7277-6E4C-C0F5-1DDF-E3DAB51D0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59FA6E-9E05-F7FE-AFFA-3683B9169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0E33A-3C2A-9B64-8162-32467AA73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2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828C1-969C-0586-C86C-C39409A0B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2A5C2-E3CA-E747-50B8-DC542B1DDF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5FCE6-0522-31D3-E363-6F284F253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.the new Nintendo game console  - SWITCH2 – has sold  3.5M units just this month – June 2025 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06AC7-3878-4D5B-C32E-D2BDC9DAB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7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D154E-B894-C404-58A1-59FC0A824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43651-B0C7-A4E9-7BC9-7000ED9C9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DE761-7B10-3B47-6C45-4142AE2453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 is the nominal number of GPS in orbit concurrently; there are 31 aloft 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8DF53-C4FD-0E5C-8731-4599EF2FEA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D41C57-F410-4B1B-8161-99CBAB10D8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2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6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5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0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5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0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2362-7AF9-4192-8A6F-E6DF85AED7A1}" type="datetimeFigureOut">
              <a:rPr lang="en-US" smtClean="0"/>
              <a:t>6/16/2025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C048E-47DF-4FDC-8CF7-B1A6D415A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5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crdownload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www.youtube.com/watch?v=-TXY7VMKco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crK0U7RDI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harBeg9XA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KNvoAAa8s&amp;list=PLKG46EhQsrxCIH1UUnvJ5HHMNcdUzkI9o&amp;index=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67gig0f4HLo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2qZOmcMwpg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6hzHEdDJ2o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IJkbs1D5PU" TargetMode="External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9513" y="139146"/>
            <a:ext cx="11277462" cy="917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AGE Thrive </a:t>
            </a:r>
            <a:r>
              <a:rPr lang="en-US" sz="3600" i="1" dirty="0"/>
              <a:t>with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70C0"/>
                </a:solidFill>
              </a:rPr>
              <a:t>Baseball Memories</a:t>
            </a:r>
          </a:p>
          <a:p>
            <a:pPr algn="ctr"/>
            <a:r>
              <a:rPr lang="en-US" sz="2400" dirty="0"/>
              <a:t>June 18, 2025</a:t>
            </a:r>
          </a:p>
          <a:p>
            <a:pPr algn="ctr"/>
            <a:r>
              <a:rPr lang="en-US" sz="2800" b="1" dirty="0"/>
              <a:t>Agenda</a:t>
            </a:r>
          </a:p>
          <a:p>
            <a:r>
              <a:rPr lang="en-US" sz="2800" b="1" u="sng" dirty="0"/>
              <a:t>Warm-up - Introductions</a:t>
            </a:r>
          </a:p>
          <a:p>
            <a:r>
              <a:rPr lang="en-US" sz="2800" b="1" dirty="0"/>
              <a:t>	</a:t>
            </a:r>
            <a:r>
              <a:rPr lang="en-US" sz="2800" b="1" u="sng" dirty="0"/>
              <a:t>Current Events</a:t>
            </a:r>
            <a:r>
              <a:rPr lang="en-US" sz="2800" b="1" dirty="0"/>
              <a:t>	</a:t>
            </a:r>
          </a:p>
          <a:p>
            <a:endParaRPr lang="en-US" sz="2800" b="1" u="sng" dirty="0"/>
          </a:p>
          <a:p>
            <a:r>
              <a:rPr lang="en-US" sz="2800" b="1" u="sng" dirty="0"/>
              <a:t>Gametime</a:t>
            </a:r>
            <a:r>
              <a:rPr lang="en-US" sz="2800" b="1" dirty="0"/>
              <a:t> – The Year in Baseball – </a:t>
            </a:r>
            <a:r>
              <a:rPr lang="en-US" sz="5400" b="1" dirty="0">
                <a:solidFill>
                  <a:srgbClr val="FF0000"/>
                </a:solidFill>
              </a:rPr>
              <a:t>1989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u="sng" dirty="0"/>
              <a:t>Seventh Inning Stretch </a:t>
            </a:r>
            <a:r>
              <a:rPr lang="en-US" sz="2800" b="1" dirty="0"/>
              <a:t>- “Take Me Out to the Ball Game”</a:t>
            </a:r>
          </a:p>
          <a:p>
            <a:r>
              <a:rPr lang="en-US" sz="2800" b="1" dirty="0"/>
              <a:t>					Get Up and Move, Sing, Dance!</a:t>
            </a:r>
          </a:p>
          <a:p>
            <a:endParaRPr lang="en-US" sz="2800" b="1" dirty="0"/>
          </a:p>
          <a:p>
            <a:r>
              <a:rPr lang="en-US" sz="2800" b="1" u="sng" dirty="0"/>
              <a:t>Extra Innings </a:t>
            </a:r>
            <a:r>
              <a:rPr lang="en-US" sz="2800" b="1" dirty="0"/>
              <a:t>– More stuff from the past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7" y="5441130"/>
            <a:ext cx="5235883" cy="128766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11" y="4725017"/>
            <a:ext cx="2350303" cy="2193502"/>
          </a:xfrm>
          <a:prstGeom prst="rect">
            <a:avLst/>
          </a:prstGeom>
        </p:spPr>
      </p:pic>
      <p:pic>
        <p:nvPicPr>
          <p:cNvPr id="1026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66" y="129208"/>
            <a:ext cx="1456566" cy="145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06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BA70F-6FD3-4848-7E0F-4DC17148A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663277-60B7-793D-571C-B5C61A644EE5}"/>
              </a:ext>
            </a:extLst>
          </p:cNvPr>
          <p:cNvSpPr txBox="1"/>
          <p:nvPr/>
        </p:nvSpPr>
        <p:spPr>
          <a:xfrm>
            <a:off x="4797851" y="249230"/>
            <a:ext cx="64346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Nintendo </a:t>
            </a:r>
            <a:r>
              <a:rPr lang="en-US" sz="6000" b="1" dirty="0" err="1"/>
              <a:t>GameBoy</a:t>
            </a:r>
            <a:endParaRPr lang="en-US" sz="6000" b="1" dirty="0"/>
          </a:p>
          <a:p>
            <a:pPr algn="ctr"/>
            <a:r>
              <a:rPr lang="en-US" sz="6000" b="1" dirty="0"/>
              <a:t>released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74C19-29BB-47F7-1049-668F962C46BA}"/>
              </a:ext>
            </a:extLst>
          </p:cNvPr>
          <p:cNvSpPr txBox="1"/>
          <p:nvPr/>
        </p:nvSpPr>
        <p:spPr>
          <a:xfrm>
            <a:off x="4470400" y="3059728"/>
            <a:ext cx="718923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Popular Handheld game console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More than 118 Million have been sold worldwide</a:t>
            </a:r>
            <a:endParaRPr lang="en-US" sz="3600" dirty="0"/>
          </a:p>
          <a:p>
            <a:pPr algn="ctr"/>
            <a:endParaRPr lang="en-US" sz="400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5C85415-7708-3F3E-EF55-14A03240EC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C239A43E-FD32-0C95-F824-F724B63106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 descr="A close up of a handheld game console&#10;&#10;AI-generated content may be incorrect.">
            <a:extLst>
              <a:ext uri="{FF2B5EF4-FFF2-40B4-BE49-F238E27FC236}">
                <a16:creationId xmlns:a16="http://schemas.microsoft.com/office/drawing/2014/main" id="{85C0341E-C96E-D7B6-1B46-8D88A8EBB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4"/>
          <a:stretch>
            <a:fillRect/>
          </a:stretch>
        </p:blipFill>
        <p:spPr>
          <a:xfrm>
            <a:off x="532362" y="0"/>
            <a:ext cx="3826278" cy="66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11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50F05-3FDF-62E0-FE9B-A56503A2B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D6E2FC-3969-75FA-10F6-D74F1803641C}"/>
              </a:ext>
            </a:extLst>
          </p:cNvPr>
          <p:cNvSpPr txBox="1"/>
          <p:nvPr/>
        </p:nvSpPr>
        <p:spPr>
          <a:xfrm>
            <a:off x="6886857" y="68112"/>
            <a:ext cx="51730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First operational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</a:rPr>
              <a:t>GPS Satellite</a:t>
            </a:r>
          </a:p>
          <a:p>
            <a:pPr algn="ctr"/>
            <a:r>
              <a:rPr lang="en-US" sz="6000" b="1" dirty="0"/>
              <a:t>put into orbit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8E21B136-FBD7-27F9-5A6E-DA312A36D8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41412829-B1BC-70E8-ABC7-B84A51A73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Feb. 14, 1989: GPS Enters Orbit « Adafruit Industries – Makers, hackers ...">
            <a:extLst>
              <a:ext uri="{FF2B5EF4-FFF2-40B4-BE49-F238E27FC236}">
                <a16:creationId xmlns:a16="http://schemas.microsoft.com/office/drawing/2014/main" id="{EC5D19FF-9556-265B-B18E-55C8D68B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9237" cy="575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88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62FE0D-6586-681C-3B48-67967584A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D8515F-C0E9-2D86-9CB8-C807AC8CD584}"/>
              </a:ext>
            </a:extLst>
          </p:cNvPr>
          <p:cNvSpPr txBox="1"/>
          <p:nvPr/>
        </p:nvSpPr>
        <p:spPr>
          <a:xfrm>
            <a:off x="-915341" y="5967092"/>
            <a:ext cx="13717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The Loma Prieta Earthquake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DE7A1E1-3017-DC91-809D-DF553CD516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A1BB3A24-4177-0BCD-7341-7B1700349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1989 Loma Prieta Earthquake Highlighted Critical Flaws In ...">
            <a:extLst>
              <a:ext uri="{FF2B5EF4-FFF2-40B4-BE49-F238E27FC236}">
                <a16:creationId xmlns:a16="http://schemas.microsoft.com/office/drawing/2014/main" id="{8F094840-4589-CA93-B8A2-2424E1ED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840" y="27645"/>
            <a:ext cx="8585200" cy="58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27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4" y="114881"/>
            <a:ext cx="10170367" cy="57208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4742" y="5835712"/>
            <a:ext cx="68600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In Between Innings</a:t>
            </a:r>
          </a:p>
        </p:txBody>
      </p:sp>
    </p:spTree>
    <p:extLst>
      <p:ext uri="{BB962C8B-B14F-4D97-AF65-F5344CB8AC3E}">
        <p14:creationId xmlns:p14="http://schemas.microsoft.com/office/powerpoint/2010/main" val="40604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9C55-7C57-5E93-706D-68AFF5E68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26ACA4-46E4-B850-67EE-EDCF96468F3F}"/>
              </a:ext>
            </a:extLst>
          </p:cNvPr>
          <p:cNvSpPr txBox="1">
            <a:spLocks/>
          </p:cNvSpPr>
          <p:nvPr/>
        </p:nvSpPr>
        <p:spPr>
          <a:xfrm>
            <a:off x="1050891" y="-161589"/>
            <a:ext cx="8225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Scoreboard Quiz – 1989 Movies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6D377-2111-3212-42A9-9B95B74296EF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8F802-139E-5DD0-714B-19D1BBAA5BE4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E7CE1F-DABB-993C-0933-376D9D8EB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3516FE-AC3F-F576-DF94-BE8A9C295EA1}"/>
              </a:ext>
            </a:extLst>
          </p:cNvPr>
          <p:cNvSpPr txBox="1">
            <a:spLocks/>
          </p:cNvSpPr>
          <p:nvPr/>
        </p:nvSpPr>
        <p:spPr>
          <a:xfrm>
            <a:off x="6200442" y="2656607"/>
            <a:ext cx="539800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Dustin Hoffman and Tom Cruise starred as brothers; Hoffman had an affliction that made him a blackjack savant. 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Viva Las Vegas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Rain Man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Blackjack Brothers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32CFDE-A3BF-E29F-F50E-2D61AB4A2201}"/>
              </a:ext>
            </a:extLst>
          </p:cNvPr>
          <p:cNvCxnSpPr>
            <a:cxnSpLocks/>
          </p:cNvCxnSpPr>
          <p:nvPr/>
        </p:nvCxnSpPr>
        <p:spPr>
          <a:xfrm flipH="1">
            <a:off x="8651859" y="5242640"/>
            <a:ext cx="1248646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ain man” - Iacopo Melio">
            <a:extLst>
              <a:ext uri="{FF2B5EF4-FFF2-40B4-BE49-F238E27FC236}">
                <a16:creationId xmlns:a16="http://schemas.microsoft.com/office/drawing/2014/main" id="{0D47B972-5CD8-0F6F-0730-E77AC856A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89" y="2602114"/>
            <a:ext cx="6254241" cy="420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3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51AF7-1704-F555-08E0-4FA10D173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F402F2-CCBD-DD16-ADCF-D5830BCEBEE4}"/>
              </a:ext>
            </a:extLst>
          </p:cNvPr>
          <p:cNvSpPr txBox="1">
            <a:spLocks/>
          </p:cNvSpPr>
          <p:nvPr/>
        </p:nvSpPr>
        <p:spPr>
          <a:xfrm>
            <a:off x="1050891" y="-161589"/>
            <a:ext cx="8225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Scoreboard Quiz – 1989 Movies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39329-830D-E2B6-4EAF-FB30E8D31806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816D18-3FC6-887C-1868-5BAF37992C72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2688CE-4AE5-2ADF-589B-1F37FD9C8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17D1C-A0ED-07F0-A0A1-656C8B098638}"/>
              </a:ext>
            </a:extLst>
          </p:cNvPr>
          <p:cNvSpPr txBox="1">
            <a:spLocks/>
          </p:cNvSpPr>
          <p:nvPr/>
        </p:nvSpPr>
        <p:spPr>
          <a:xfrm>
            <a:off x="5034130" y="2821518"/>
            <a:ext cx="656432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Michael Keaton starred as millionaire Bruce Wayne in this superhero movie set in “Gotham City”.      Jack Nicholson played the super-villain.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Superman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Spiderman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Batman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580FF7-84D8-DC25-114D-DD1DAAC583FD}"/>
              </a:ext>
            </a:extLst>
          </p:cNvPr>
          <p:cNvCxnSpPr>
            <a:cxnSpLocks/>
          </p:cNvCxnSpPr>
          <p:nvPr/>
        </p:nvCxnSpPr>
        <p:spPr>
          <a:xfrm flipH="1">
            <a:off x="7858862" y="6496150"/>
            <a:ext cx="14173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>
            <a:extLst>
              <a:ext uri="{FF2B5EF4-FFF2-40B4-BE49-F238E27FC236}">
                <a16:creationId xmlns:a16="http://schemas.microsoft.com/office/drawing/2014/main" id="{B7C9D888-2C38-D660-9CFE-D01D74ECA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6"/>
          <a:stretch>
            <a:fillRect/>
          </a:stretch>
        </p:blipFill>
        <p:spPr bwMode="auto">
          <a:xfrm>
            <a:off x="593549" y="1747925"/>
            <a:ext cx="3673651" cy="51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story - Michael Keaton and Jack Nicholson as Batman and Joker for Tim  Burton's “Batman”, 1989. | Facebook">
            <a:extLst>
              <a:ext uri="{FF2B5EF4-FFF2-40B4-BE49-F238E27FC236}">
                <a16:creationId xmlns:a16="http://schemas.microsoft.com/office/drawing/2014/main" id="{F078BDC7-18C7-61B4-324C-D38E3D78C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6" y="1402598"/>
            <a:ext cx="4426507" cy="585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8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B144F-79C3-A354-8EAA-962206477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EA3D35-DD92-F7AB-87E8-5DDED399C0D6}"/>
              </a:ext>
            </a:extLst>
          </p:cNvPr>
          <p:cNvSpPr txBox="1">
            <a:spLocks/>
          </p:cNvSpPr>
          <p:nvPr/>
        </p:nvSpPr>
        <p:spPr>
          <a:xfrm>
            <a:off x="1050891" y="-161589"/>
            <a:ext cx="8225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Scoreboard Quiz – 1989 Movies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FA72B0-8430-B817-B1CC-9599444A2280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B8371-AEA5-E830-C73F-675AED452F9B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86F3DA-8695-09F9-A49B-DA6B2D343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B9E2F6-2ABA-A778-AF0D-9BD50398E21C}"/>
              </a:ext>
            </a:extLst>
          </p:cNvPr>
          <p:cNvSpPr txBox="1">
            <a:spLocks/>
          </p:cNvSpPr>
          <p:nvPr/>
        </p:nvSpPr>
        <p:spPr>
          <a:xfrm>
            <a:off x="5020056" y="2656607"/>
            <a:ext cx="68573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Bob Hoskins stars as a detective that must exonerate a cartoon character accused of murder.  This Disney movie was part animation and part live-action.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Free Daffy Duck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Who Framed Roger Rabbit?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Bugs Bunny Arrested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1D70F92-1106-9BC4-657D-479D8D957D15}"/>
              </a:ext>
            </a:extLst>
          </p:cNvPr>
          <p:cNvCxnSpPr>
            <a:cxnSpLocks/>
          </p:cNvCxnSpPr>
          <p:nvPr/>
        </p:nvCxnSpPr>
        <p:spPr>
          <a:xfrm flipH="1">
            <a:off x="11022686" y="5215990"/>
            <a:ext cx="14173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Who Framed Roger Rabbit 1988 -The 80s &amp; 90s Best Movies Podcast">
            <a:extLst>
              <a:ext uri="{FF2B5EF4-FFF2-40B4-BE49-F238E27FC236}">
                <a16:creationId xmlns:a16="http://schemas.microsoft.com/office/drawing/2014/main" id="{439C7EEA-2098-4CF6-0E4A-865D7462C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9"/>
          <a:stretch>
            <a:fillRect/>
          </a:stretch>
        </p:blipFill>
        <p:spPr bwMode="auto">
          <a:xfrm>
            <a:off x="405384" y="2656607"/>
            <a:ext cx="4614672" cy="411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B7B94-5A32-FBB7-D7D1-A8086FF27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441A0A-6301-4FB1-28BB-FA7BCCFD3DEF}"/>
              </a:ext>
            </a:extLst>
          </p:cNvPr>
          <p:cNvSpPr txBox="1">
            <a:spLocks/>
          </p:cNvSpPr>
          <p:nvPr/>
        </p:nvSpPr>
        <p:spPr>
          <a:xfrm>
            <a:off x="1050891" y="-161589"/>
            <a:ext cx="8225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Scoreboard Quiz – 1989 Movies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674DD0-CEC3-CD39-6289-9CA7CD6F4D77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66CF2-AD64-C909-20F1-AF4803EF50CE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1E84DD-8ACC-9FEA-9F1A-20DAE1DBB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AA843-FD1D-2177-FBD1-F527A095C01F}"/>
              </a:ext>
            </a:extLst>
          </p:cNvPr>
          <p:cNvSpPr txBox="1">
            <a:spLocks/>
          </p:cNvSpPr>
          <p:nvPr/>
        </p:nvSpPr>
        <p:spPr>
          <a:xfrm>
            <a:off x="5020056" y="2656607"/>
            <a:ext cx="6578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Costner starred as an Iowa farmer who builds a baseball diamond in part of his corn field.</a:t>
            </a:r>
          </a:p>
          <a:p>
            <a:endParaRPr lang="en-US" sz="24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Bull Durham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For the Love of the Game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Field of Dreams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5D841D-D5F9-9AF6-683E-8BE6578AA9B6}"/>
              </a:ext>
            </a:extLst>
          </p:cNvPr>
          <p:cNvCxnSpPr>
            <a:cxnSpLocks/>
          </p:cNvCxnSpPr>
          <p:nvPr/>
        </p:nvCxnSpPr>
        <p:spPr>
          <a:xfrm flipH="1">
            <a:off x="8754974" y="6294982"/>
            <a:ext cx="14173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On second review, &quot;Field of Dreams&quot; is a ridiculously bad movie | Golf News  and Tour Information | Golf Digest">
            <a:extLst>
              <a:ext uri="{FF2B5EF4-FFF2-40B4-BE49-F238E27FC236}">
                <a16:creationId xmlns:a16="http://schemas.microsoft.com/office/drawing/2014/main" id="{F4487870-24EF-7AB6-D19F-D7A37EF9D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2"/>
          <a:stretch>
            <a:fillRect/>
          </a:stretch>
        </p:blipFill>
        <p:spPr bwMode="auto">
          <a:xfrm>
            <a:off x="314566" y="2606971"/>
            <a:ext cx="4612881" cy="419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1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C8188-E372-49FD-DD50-1C3B4086E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088C0B-6045-BE87-B1C8-13E8F46E186B}"/>
              </a:ext>
            </a:extLst>
          </p:cNvPr>
          <p:cNvSpPr txBox="1">
            <a:spLocks/>
          </p:cNvSpPr>
          <p:nvPr/>
        </p:nvSpPr>
        <p:spPr>
          <a:xfrm>
            <a:off x="1050891" y="-161589"/>
            <a:ext cx="9418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Scoreboard Quiz – 1989 TV Premiers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8F97E5-82E6-56A9-08C2-AE04EDDD1564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10724-1D24-31B1-3A20-00B48C726657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D9D8DD-B2DA-E070-5BAE-22CE4861A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F9FEB5-D699-3885-58BE-B725B53EEE40}"/>
              </a:ext>
            </a:extLst>
          </p:cNvPr>
          <p:cNvSpPr txBox="1">
            <a:spLocks/>
          </p:cNvSpPr>
          <p:nvPr/>
        </p:nvSpPr>
        <p:spPr>
          <a:xfrm>
            <a:off x="5020056" y="2656607"/>
            <a:ext cx="6578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TV show about a group of lifeguards starred Pamela Anderson, Carmen Electra and David Hasselhoff, among others.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Baywatch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Hawaii Five - O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CHIPS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E882D51-F00C-2A5C-DBBA-A95612434A6E}"/>
              </a:ext>
            </a:extLst>
          </p:cNvPr>
          <p:cNvCxnSpPr>
            <a:cxnSpLocks/>
          </p:cNvCxnSpPr>
          <p:nvPr/>
        </p:nvCxnSpPr>
        <p:spPr>
          <a:xfrm flipH="1">
            <a:off x="7703414" y="4136998"/>
            <a:ext cx="14173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40F1AB7-A62F-76E5-E375-7829B861C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6" y="1823158"/>
            <a:ext cx="4540111" cy="51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F0242-9262-2D3D-393A-22FBEA437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4E087A-3B35-93BA-AD9E-B63BFD1F3A62}"/>
              </a:ext>
            </a:extLst>
          </p:cNvPr>
          <p:cNvSpPr txBox="1">
            <a:spLocks/>
          </p:cNvSpPr>
          <p:nvPr/>
        </p:nvSpPr>
        <p:spPr>
          <a:xfrm>
            <a:off x="1050891" y="-161589"/>
            <a:ext cx="9418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/>
              <a:t>Scoreboard Quiz – 1989 TV Premiers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C1728-6DB0-F7FF-F9C2-270F14FF297F}"/>
              </a:ext>
            </a:extLst>
          </p:cNvPr>
          <p:cNvSpPr/>
          <p:nvPr/>
        </p:nvSpPr>
        <p:spPr>
          <a:xfrm>
            <a:off x="314566" y="2656607"/>
            <a:ext cx="11283885" cy="4196784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8369C-5A87-0644-C65C-6CCB4E441458}"/>
              </a:ext>
            </a:extLst>
          </p:cNvPr>
          <p:cNvSpPr txBox="1"/>
          <p:nvPr/>
        </p:nvSpPr>
        <p:spPr>
          <a:xfrm>
            <a:off x="314566" y="1887166"/>
            <a:ext cx="4812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h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913C83-DB2F-54AB-DC45-E66D8E08C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9787" y="472360"/>
            <a:ext cx="13379878" cy="218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C6E9C6-3C83-E414-9C11-6A9E6898CF30}"/>
              </a:ext>
            </a:extLst>
          </p:cNvPr>
          <p:cNvSpPr txBox="1">
            <a:spLocks/>
          </p:cNvSpPr>
          <p:nvPr/>
        </p:nvSpPr>
        <p:spPr>
          <a:xfrm>
            <a:off x="5020056" y="2656607"/>
            <a:ext cx="657839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situation comedy featured Kramer, George, Elaine and Jerry in the </a:t>
            </a:r>
            <a:r>
              <a:rPr lang="en-US" sz="2400" i="1" dirty="0"/>
              <a:t>“little show about nothing”.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Friends</a:t>
            </a:r>
          </a:p>
          <a:p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Cheers</a:t>
            </a:r>
          </a:p>
          <a:p>
            <a:pPr marL="342900" indent="-342900">
              <a:buAutoNum type="alphaUcPeriod"/>
            </a:pPr>
            <a:endParaRPr lang="en-US" sz="3200" dirty="0"/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Seinfeld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460D84-BD08-A1E4-321D-01DDA66D9182}"/>
              </a:ext>
            </a:extLst>
          </p:cNvPr>
          <p:cNvCxnSpPr>
            <a:cxnSpLocks/>
          </p:cNvCxnSpPr>
          <p:nvPr/>
        </p:nvCxnSpPr>
        <p:spPr>
          <a:xfrm flipH="1">
            <a:off x="7200494" y="5974942"/>
            <a:ext cx="14173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Game poster image">
            <a:extLst>
              <a:ext uri="{FF2B5EF4-FFF2-40B4-BE49-F238E27FC236}">
                <a16:creationId xmlns:a16="http://schemas.microsoft.com/office/drawing/2014/main" id="{ADDDDED1-8F39-875F-E603-85F921DA1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0"/>
          <a:stretch>
            <a:fillRect/>
          </a:stretch>
        </p:blipFill>
        <p:spPr bwMode="auto">
          <a:xfrm>
            <a:off x="0" y="2656607"/>
            <a:ext cx="5009934" cy="41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8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8" y="285010"/>
            <a:ext cx="11230231" cy="5543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61" y="5301262"/>
            <a:ext cx="4845994" cy="126033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8" y="4821383"/>
            <a:ext cx="2220642" cy="2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4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949" y="9638"/>
            <a:ext cx="86770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1989 Sporting News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2684431"/>
            <a:ext cx="4465782" cy="4465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905" y="1924050"/>
            <a:ext cx="280416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937" y="1171575"/>
            <a:ext cx="2976563" cy="33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2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6891" y="0"/>
            <a:ext cx="4919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Super Bowl XXIII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AA45D-2F14-462B-DFD1-225BDA5189E4}"/>
              </a:ext>
            </a:extLst>
          </p:cNvPr>
          <p:cNvSpPr txBox="1"/>
          <p:nvPr/>
        </p:nvSpPr>
        <p:spPr>
          <a:xfrm>
            <a:off x="9734276" y="461665"/>
            <a:ext cx="245772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20</a:t>
            </a:r>
          </a:p>
          <a:p>
            <a:r>
              <a:rPr lang="en-US" sz="5400" b="1" dirty="0"/>
              <a:t>     to</a:t>
            </a:r>
          </a:p>
          <a:p>
            <a:r>
              <a:rPr lang="en-US" sz="5400" b="1" dirty="0"/>
              <a:t>          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39F0A-FB7F-9426-2515-C59C1682FA34}"/>
              </a:ext>
            </a:extLst>
          </p:cNvPr>
          <p:cNvSpPr txBox="1"/>
          <p:nvPr/>
        </p:nvSpPr>
        <p:spPr>
          <a:xfrm>
            <a:off x="536732" y="5329584"/>
            <a:ext cx="5540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Joe Robbie Stadium - Miami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70C60B-5B51-A095-0E11-C7A4F152BD4E}"/>
              </a:ext>
            </a:extLst>
          </p:cNvPr>
          <p:cNvSpPr txBox="1"/>
          <p:nvPr/>
        </p:nvSpPr>
        <p:spPr>
          <a:xfrm>
            <a:off x="7130567" y="6205779"/>
            <a:ext cx="4524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49ers receiver Jerry Rice was MVP</a:t>
            </a:r>
          </a:p>
        </p:txBody>
      </p:sp>
      <p:pic>
        <p:nvPicPr>
          <p:cNvPr id="1026" name="Picture 2" descr="San Francisco 49ers Svg, San Francisco 49ers Logo Svg, NFL f | Inspire ...">
            <a:extLst>
              <a:ext uri="{FF2B5EF4-FFF2-40B4-BE49-F238E27FC236}">
                <a16:creationId xmlns:a16="http://schemas.microsoft.com/office/drawing/2014/main" id="{1200F351-4F43-2501-8488-AFABC2BD6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12" y="-146863"/>
            <a:ext cx="3090907" cy="30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ncinnati Bengals Logo, symbol, meaning, history, PNG, brand">
            <a:extLst>
              <a:ext uri="{FF2B5EF4-FFF2-40B4-BE49-F238E27FC236}">
                <a16:creationId xmlns:a16="http://schemas.microsoft.com/office/drawing/2014/main" id="{1CA20E9F-14EB-B863-71E3-DB00819F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0" y="2871181"/>
            <a:ext cx="4596129" cy="258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Super Bowl: MVP cars - Sports Illustrated">
            <a:extLst>
              <a:ext uri="{FF2B5EF4-FFF2-40B4-BE49-F238E27FC236}">
                <a16:creationId xmlns:a16="http://schemas.microsoft.com/office/drawing/2014/main" id="{5CBEFBE8-5834-D2B6-6603-FEED9A349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73" y="105837"/>
            <a:ext cx="4224795" cy="600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Joe Robbie Stadium...or what ever they call it now">
            <a:extLst>
              <a:ext uri="{FF2B5EF4-FFF2-40B4-BE49-F238E27FC236}">
                <a16:creationId xmlns:a16="http://schemas.microsoft.com/office/drawing/2014/main" id="{8CC9E5EC-3094-55B3-6F99-C0406B4DC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30" y="882085"/>
            <a:ext cx="6560311" cy="432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AC8DA2-924B-DD05-6232-3E1336EEFBF9}"/>
              </a:ext>
            </a:extLst>
          </p:cNvPr>
          <p:cNvSpPr txBox="1"/>
          <p:nvPr/>
        </p:nvSpPr>
        <p:spPr>
          <a:xfrm>
            <a:off x="686138" y="6205779"/>
            <a:ext cx="5003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https://www.youtube.com/watch?v=-TXY7VMKcoU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7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os Angeles Lakers Kareem Abdul-jabbar Sports Illustrated Cover by Sports  Illustrated">
            <a:extLst>
              <a:ext uri="{FF2B5EF4-FFF2-40B4-BE49-F238E27FC236}">
                <a16:creationId xmlns:a16="http://schemas.microsoft.com/office/drawing/2014/main" id="{D6FC5219-1902-65E0-44A0-AC9C89C6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71" y="0"/>
            <a:ext cx="511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048075-6873-07B9-7E74-98DD9C40AC6F}"/>
              </a:ext>
            </a:extLst>
          </p:cNvPr>
          <p:cNvSpPr txBox="1"/>
          <p:nvPr/>
        </p:nvSpPr>
        <p:spPr>
          <a:xfrm>
            <a:off x="6229838" y="877078"/>
            <a:ext cx="5598520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Kareem Abdul-Jabbar</a:t>
            </a:r>
          </a:p>
          <a:p>
            <a:pPr algn="ctr"/>
            <a:r>
              <a:rPr lang="en-US" sz="4000" b="1" dirty="0"/>
              <a:t>retired at the end of the </a:t>
            </a:r>
          </a:p>
          <a:p>
            <a:pPr algn="ctr"/>
            <a:r>
              <a:rPr lang="en-US" sz="4000" b="1" dirty="0"/>
              <a:t>1988-89 NBA season</a:t>
            </a:r>
          </a:p>
          <a:p>
            <a:endParaRPr lang="en-US" dirty="0"/>
          </a:p>
          <a:p>
            <a:r>
              <a:rPr lang="en-US" dirty="0"/>
              <a:t>He was 42 years old</a:t>
            </a:r>
          </a:p>
          <a:p>
            <a:endParaRPr lang="en-US" dirty="0"/>
          </a:p>
          <a:p>
            <a:r>
              <a:rPr lang="en-US" dirty="0"/>
              <a:t>At that time, he was the NBA record-holder for:</a:t>
            </a:r>
          </a:p>
          <a:p>
            <a:r>
              <a:rPr lang="en-US" dirty="0"/>
              <a:t>	TOTAL POINTS -  38,387</a:t>
            </a:r>
          </a:p>
          <a:p>
            <a:endParaRPr lang="en-US" dirty="0"/>
          </a:p>
          <a:p>
            <a:r>
              <a:rPr lang="en-US" dirty="0"/>
              <a:t>	GAMES PLAYED – 1,560      among others</a:t>
            </a:r>
          </a:p>
          <a:p>
            <a:endParaRPr lang="en-US" dirty="0"/>
          </a:p>
          <a:p>
            <a:r>
              <a:rPr lang="en-US" dirty="0"/>
              <a:t>He is considered the best-ever at Center and one of the</a:t>
            </a:r>
          </a:p>
          <a:p>
            <a:r>
              <a:rPr lang="en-US" dirty="0"/>
              <a:t>	ALL TIME GREATS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81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2C112-2F02-412A-4746-B5295FD1B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907BF2-C026-3610-3CFA-F4788E7E30DA}"/>
              </a:ext>
            </a:extLst>
          </p:cNvPr>
          <p:cNvSpPr txBox="1"/>
          <p:nvPr/>
        </p:nvSpPr>
        <p:spPr>
          <a:xfrm>
            <a:off x="4663440" y="187452"/>
            <a:ext cx="316312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AP </a:t>
            </a:r>
          </a:p>
          <a:p>
            <a:pPr algn="ctr"/>
            <a:r>
              <a:rPr lang="en-US" sz="4000" b="1" dirty="0"/>
              <a:t>Athletes of the Year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b="1" dirty="0"/>
          </a:p>
          <a:p>
            <a:r>
              <a:rPr lang="en-US" sz="3600" b="1" dirty="0"/>
              <a:t>Steffi Graf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sz="3600" b="1" dirty="0"/>
              <a:t>Joe Montana</a:t>
            </a:r>
          </a:p>
          <a:p>
            <a:endParaRPr 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27745A87-A989-59FC-BFFA-C85097B16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0" y="0"/>
            <a:ext cx="4518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radshaw, Montana, Brady: three different ways to get it done at QB – The  Denver Post">
            <a:extLst>
              <a:ext uri="{FF2B5EF4-FFF2-40B4-BE49-F238E27FC236}">
                <a16:creationId xmlns:a16="http://schemas.microsoft.com/office/drawing/2014/main" id="{7162B437-FD52-5F14-B3CB-A41D1CD36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65" y="406908"/>
            <a:ext cx="42957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210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7D68-5E42-F2B8-96A5-A2DFC2B5B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029DDF-0D35-9431-36CD-BA8BAD0ED90B}"/>
              </a:ext>
            </a:extLst>
          </p:cNvPr>
          <p:cNvSpPr txBox="1"/>
          <p:nvPr/>
        </p:nvSpPr>
        <p:spPr>
          <a:xfrm>
            <a:off x="393192" y="473452"/>
            <a:ext cx="52029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AP </a:t>
            </a:r>
          </a:p>
          <a:p>
            <a:pPr algn="ctr"/>
            <a:r>
              <a:rPr lang="en-US" sz="4000" b="1" dirty="0"/>
              <a:t>Athlete of the Decade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b="1" dirty="0"/>
          </a:p>
          <a:p>
            <a:pPr algn="ctr"/>
            <a:r>
              <a:rPr lang="en-US" sz="3600" b="1" dirty="0"/>
              <a:t>“The Great One”</a:t>
            </a:r>
          </a:p>
          <a:p>
            <a:pPr algn="ctr"/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r>
              <a:rPr lang="en-US" sz="6000" b="1" dirty="0"/>
              <a:t>Wayne Gretzky</a:t>
            </a:r>
          </a:p>
          <a:p>
            <a:endParaRPr lang="en-US" dirty="0"/>
          </a:p>
        </p:txBody>
      </p:sp>
      <p:pic>
        <p:nvPicPr>
          <p:cNvPr id="1026" name="Picture 2" descr="Wayne Gretzky is “The Great One” – The Owl">
            <a:extLst>
              <a:ext uri="{FF2B5EF4-FFF2-40B4-BE49-F238E27FC236}">
                <a16:creationId xmlns:a16="http://schemas.microsoft.com/office/drawing/2014/main" id="{6EF7B4A3-7BA0-F9D5-9AB6-46F0DEF73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4" r="19115"/>
          <a:stretch>
            <a:fillRect/>
          </a:stretch>
        </p:blipFill>
        <p:spPr bwMode="auto">
          <a:xfrm>
            <a:off x="5824728" y="211505"/>
            <a:ext cx="6062472" cy="61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2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1044" y="148287"/>
            <a:ext cx="11971176" cy="1861488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+mn-lt"/>
              </a:rPr>
              <a:t>The Year in Baseball:   </a:t>
            </a:r>
            <a:r>
              <a:rPr lang="en-US" sz="8800" b="1" dirty="0">
                <a:latin typeface="+mn-lt"/>
              </a:rPr>
              <a:t>1989</a:t>
            </a:r>
          </a:p>
        </p:txBody>
      </p:sp>
      <p:pic>
        <p:nvPicPr>
          <p:cNvPr id="3" name="Picture 2" descr="https://tse3.mm.bing.net/th?id=OIP.Yaxdg7FddkxXvWehe3Z_iwHaHa&amp;pid=Api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44" y="2406177"/>
            <a:ext cx="2879799" cy="28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98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37110" y="6003033"/>
            <a:ext cx="109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098" y="6049199"/>
            <a:ext cx="369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.293    64 R    24 SB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7202" y="416691"/>
            <a:ext cx="243111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1989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Rookies</a:t>
            </a:r>
          </a:p>
          <a:p>
            <a:pPr algn="ctr"/>
            <a:r>
              <a:rPr lang="en-US" sz="5400" b="1" dirty="0"/>
              <a:t>of the</a:t>
            </a:r>
          </a:p>
          <a:p>
            <a:pPr algn="ctr"/>
            <a:r>
              <a:rPr lang="en-US" sz="5400" b="1" dirty="0"/>
              <a:t>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7EDBE-31E5-08F4-01C6-A7A2B48F6553}"/>
              </a:ext>
            </a:extLst>
          </p:cNvPr>
          <p:cNvSpPr txBox="1"/>
          <p:nvPr/>
        </p:nvSpPr>
        <p:spPr>
          <a:xfrm>
            <a:off x="7162076" y="6090767"/>
            <a:ext cx="419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1.69 ERA       27 Saves</a:t>
            </a:r>
            <a:endParaRPr lang="en-US" sz="3600" b="1" dirty="0"/>
          </a:p>
        </p:txBody>
      </p:sp>
      <p:pic>
        <p:nvPicPr>
          <p:cNvPr id="3074" name="Picture 2" descr="1989 Donruss The Rookies #26 Jerome Walton Chicago Cubs Baseball Card ...">
            <a:extLst>
              <a:ext uri="{FF2B5EF4-FFF2-40B4-BE49-F238E27FC236}">
                <a16:creationId xmlns:a16="http://schemas.microsoft.com/office/drawing/2014/main" id="{50A7A67B-6DA6-2AB5-5FC6-C6E43C1CF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0" y="102518"/>
            <a:ext cx="4184479" cy="592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989 Score Rookie &amp; Traded #96T Gregg Olson Rookie Baltimore Orioles | eBay">
            <a:extLst>
              <a:ext uri="{FF2B5EF4-FFF2-40B4-BE49-F238E27FC236}">
                <a16:creationId xmlns:a16="http://schemas.microsoft.com/office/drawing/2014/main" id="{4A08B141-AB5C-2A71-15D1-32CAE90D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010" y="102519"/>
            <a:ext cx="4345303" cy="59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1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120" y="5864193"/>
            <a:ext cx="419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1.85 ERA      </a:t>
            </a:r>
            <a:r>
              <a:rPr lang="en-US" sz="3600" b="1" dirty="0"/>
              <a:t>44 Saves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4693" y="540516"/>
            <a:ext cx="354853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/>
              <a:t>1989</a:t>
            </a:r>
          </a:p>
          <a:p>
            <a:pPr algn="ctr"/>
            <a:r>
              <a:rPr lang="en-US" sz="6600" b="1" dirty="0"/>
              <a:t>Cy Young </a:t>
            </a:r>
          </a:p>
          <a:p>
            <a:pPr algn="ctr"/>
            <a:r>
              <a:rPr lang="en-US" sz="6600" b="1" dirty="0"/>
              <a:t>Winners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7789A3-C6BC-BE47-0DF3-D960FC6BEC6B}"/>
              </a:ext>
            </a:extLst>
          </p:cNvPr>
          <p:cNvSpPr txBox="1"/>
          <p:nvPr/>
        </p:nvSpPr>
        <p:spPr>
          <a:xfrm>
            <a:off x="7101859" y="6031391"/>
            <a:ext cx="4785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23 </a:t>
            </a:r>
            <a:r>
              <a:rPr lang="en-US" sz="3600" dirty="0"/>
              <a:t>– 6    </a:t>
            </a:r>
            <a:r>
              <a:rPr lang="en-US" sz="3600" b="1" dirty="0"/>
              <a:t>2.16 </a:t>
            </a:r>
            <a:r>
              <a:rPr lang="en-US" sz="3600" dirty="0"/>
              <a:t>ERA  </a:t>
            </a:r>
            <a:r>
              <a:rPr lang="en-US" sz="3600" b="1" dirty="0"/>
              <a:t>262</a:t>
            </a:r>
            <a:r>
              <a:rPr lang="en-US" sz="3600" dirty="0"/>
              <a:t> IP</a:t>
            </a:r>
          </a:p>
        </p:txBody>
      </p:sp>
      <p:pic>
        <p:nvPicPr>
          <p:cNvPr id="4098" name="Picture 2" descr="Mark Davis #59 Prices | 1989 Topps | Baseball Cards">
            <a:extLst>
              <a:ext uri="{FF2B5EF4-FFF2-40B4-BE49-F238E27FC236}">
                <a16:creationId xmlns:a16="http://schemas.microsoft.com/office/drawing/2014/main" id="{877B976A-8521-511A-755F-263333539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6" y="172720"/>
            <a:ext cx="3949992" cy="547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ret Saberhagen #750 Prices | 1989 Topps | Baseball Cards">
            <a:extLst>
              <a:ext uri="{FF2B5EF4-FFF2-40B4-BE49-F238E27FC236}">
                <a16:creationId xmlns:a16="http://schemas.microsoft.com/office/drawing/2014/main" id="{CE7F8A1A-B513-1ED4-70D9-F5654854B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95" y="172720"/>
            <a:ext cx="4147213" cy="577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524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6247" y="2074679"/>
            <a:ext cx="5801749" cy="88277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latin typeface="+mn-lt"/>
              </a:rPr>
              <a:t>1989 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Most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Valuable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Players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0472" y="6140709"/>
            <a:ext cx="3910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29828" y="5945019"/>
            <a:ext cx="4163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21 HR   103 RBI   .318</a:t>
            </a:r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61199-AE76-1ABC-08DA-B9C27D09BA78}"/>
              </a:ext>
            </a:extLst>
          </p:cNvPr>
          <p:cNvSpPr txBox="1"/>
          <p:nvPr/>
        </p:nvSpPr>
        <p:spPr>
          <a:xfrm>
            <a:off x="121920" y="6073658"/>
            <a:ext cx="426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.291    </a:t>
            </a:r>
            <a:r>
              <a:rPr lang="en-US" sz="3600" b="1" dirty="0"/>
              <a:t>47 </a:t>
            </a:r>
            <a:r>
              <a:rPr lang="en-US" sz="3600" dirty="0"/>
              <a:t>HR   </a:t>
            </a:r>
            <a:r>
              <a:rPr lang="en-US" sz="3600" b="1" dirty="0"/>
              <a:t>125 </a:t>
            </a:r>
            <a:r>
              <a:rPr lang="en-US" sz="3600" dirty="0"/>
              <a:t>RBI</a:t>
            </a:r>
          </a:p>
        </p:txBody>
      </p:sp>
      <p:pic>
        <p:nvPicPr>
          <p:cNvPr id="2052" name="Picture 4" descr="1990 Topps Baseball Cards, Kevin Mitchell, Giants Players, Team Decor ...">
            <a:extLst>
              <a:ext uri="{FF2B5EF4-FFF2-40B4-BE49-F238E27FC236}">
                <a16:creationId xmlns:a16="http://schemas.microsoft.com/office/drawing/2014/main" id="{06C811F2-8F71-55DC-8482-6CB181426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" t="5675" r="5704" b="6358"/>
          <a:stretch>
            <a:fillRect/>
          </a:stretch>
        </p:blipFill>
        <p:spPr bwMode="auto">
          <a:xfrm>
            <a:off x="121920" y="300608"/>
            <a:ext cx="4094480" cy="560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989 Score Baseball's 100 Hottest Players #28 Robin Yount | Trading ...">
            <a:extLst>
              <a:ext uri="{FF2B5EF4-FFF2-40B4-BE49-F238E27FC236}">
                <a16:creationId xmlns:a16="http://schemas.microsoft.com/office/drawing/2014/main" id="{970BC490-3916-BFA3-2C6A-5C03CF21E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679" y="293406"/>
            <a:ext cx="3910469" cy="55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818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98" y="5081954"/>
            <a:ext cx="10515600" cy="1026238"/>
          </a:xfrm>
        </p:spPr>
        <p:txBody>
          <a:bodyPr/>
          <a:lstStyle/>
          <a:p>
            <a:pPr algn="ctr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Inning Stretch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9" y="539496"/>
            <a:ext cx="11473839" cy="41879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05628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64664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72272" y="809434"/>
            <a:ext cx="548640" cy="9187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559832" y="790280"/>
            <a:ext cx="1166080" cy="1038519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2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31019" y="299584"/>
            <a:ext cx="96872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Baseball Season is Underway!</a:t>
            </a:r>
          </a:p>
        </p:txBody>
      </p:sp>
      <p:pic>
        <p:nvPicPr>
          <p:cNvPr id="8" name="Picture 7" descr="A logo of a baseball team&#10;&#10;AI-generated content may be incorrect.">
            <a:extLst>
              <a:ext uri="{FF2B5EF4-FFF2-40B4-BE49-F238E27FC236}">
                <a16:creationId xmlns:a16="http://schemas.microsoft.com/office/drawing/2014/main" id="{CFD06312-0740-5267-64E9-F93E0E1EA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" t="2494" r="2282" b="7868"/>
          <a:stretch/>
        </p:blipFill>
        <p:spPr>
          <a:xfrm>
            <a:off x="7850438" y="1924050"/>
            <a:ext cx="4341562" cy="3419475"/>
          </a:xfrm>
          <a:prstGeom prst="rect">
            <a:avLst/>
          </a:prstGeom>
        </p:spPr>
      </p:pic>
      <p:pic>
        <p:nvPicPr>
          <p:cNvPr id="10" name="Picture 9" descr="A logo of a baseball team&#10;&#10;AI-generated content may be incorrect.">
            <a:extLst>
              <a:ext uri="{FF2B5EF4-FFF2-40B4-BE49-F238E27FC236}">
                <a16:creationId xmlns:a16="http://schemas.microsoft.com/office/drawing/2014/main" id="{BFA1AC6D-8299-D324-4E2E-528DC66E8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" t="4626" r="2122" b="3870"/>
          <a:stretch/>
        </p:blipFill>
        <p:spPr>
          <a:xfrm>
            <a:off x="30408" y="1719262"/>
            <a:ext cx="3524251" cy="3419475"/>
          </a:xfrm>
          <a:prstGeom prst="rect">
            <a:avLst/>
          </a:prstGeom>
        </p:spPr>
      </p:pic>
      <p:pic>
        <p:nvPicPr>
          <p:cNvPr id="12" name="Picture 11" descr="A logo of a baseball team&#10;&#10;AI-generated content may be incorrect.">
            <a:extLst>
              <a:ext uri="{FF2B5EF4-FFF2-40B4-BE49-F238E27FC236}">
                <a16:creationId xmlns:a16="http://schemas.microsoft.com/office/drawing/2014/main" id="{83CCBB84-EC3F-35AD-9BBB-C7C0B3911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423" y="1833560"/>
            <a:ext cx="3524251" cy="35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15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86" y="79671"/>
            <a:ext cx="6237961" cy="227685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90466" y="173737"/>
            <a:ext cx="5486400" cy="6126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0466" y="3831336"/>
            <a:ext cx="5422138" cy="100545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“Take Me Out to the Ballgame”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764"/>
            <a:ext cx="6291072" cy="471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01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027" y="5239512"/>
            <a:ext cx="10222738" cy="10054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“Deep in the Heart of Texas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6211" y="6108192"/>
            <a:ext cx="4847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https://www.youtube.com/watch?v=rcrK0U7RDIk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0"/>
            <a:ext cx="7936519" cy="5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27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3027" y="5239512"/>
            <a:ext cx="10222738" cy="100545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“Do the Hokey Pokey”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4523" y="6052208"/>
            <a:ext cx="4919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https://www.youtube.com/watch?v=vpharBeg9XA</a:t>
            </a: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28" y="0"/>
            <a:ext cx="7936519" cy="52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84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596" y="0"/>
            <a:ext cx="10515600" cy="8864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1989 LCS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78278" y="14928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35107" y="811385"/>
            <a:ext cx="353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Best 4 of 7 format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6852" y="1625356"/>
            <a:ext cx="29434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Giants</a:t>
            </a:r>
          </a:p>
          <a:p>
            <a:pPr algn="ctr"/>
            <a:r>
              <a:rPr lang="en-US" sz="6000" b="1" dirty="0"/>
              <a:t> won 4-1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93044" y="4380356"/>
            <a:ext cx="27687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/>
              <a:t>A’s</a:t>
            </a:r>
          </a:p>
          <a:p>
            <a:pPr algn="ctr"/>
            <a:r>
              <a:rPr lang="en-US" sz="6000" b="1" dirty="0"/>
              <a:t>won 4-1</a:t>
            </a:r>
          </a:p>
        </p:txBody>
      </p:sp>
      <p:pic>
        <p:nvPicPr>
          <p:cNvPr id="1026" name="Picture 2" descr="Toronto Blue Jays Logo PNG Transparent &amp; SVG Vector - Freebie Supply">
            <a:extLst>
              <a:ext uri="{FF2B5EF4-FFF2-40B4-BE49-F238E27FC236}">
                <a16:creationId xmlns:a16="http://schemas.microsoft.com/office/drawing/2014/main" id="{13CF221B-D23D-45C9-C971-340D826A5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417" y="3675996"/>
            <a:ext cx="3249931" cy="29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San Francisco Giants, Baseball Logos">
            <a:extLst>
              <a:ext uri="{FF2B5EF4-FFF2-40B4-BE49-F238E27FC236}">
                <a16:creationId xmlns:a16="http://schemas.microsoft.com/office/drawing/2014/main" id="{5A976648-FA64-762C-2EDA-211E8E8D9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37" y="518160"/>
            <a:ext cx="2618623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akland Athletics(9) logo, Vector Logo of Oakland Athletics(9) brand ...">
            <a:extLst>
              <a:ext uri="{FF2B5EF4-FFF2-40B4-BE49-F238E27FC236}">
                <a16:creationId xmlns:a16="http://schemas.microsoft.com/office/drawing/2014/main" id="{C1F41249-4EE5-04B6-6D5B-0C6C7075B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3004" r="9629" b="4239"/>
          <a:stretch/>
        </p:blipFill>
        <p:spPr bwMode="auto">
          <a:xfrm>
            <a:off x="122044" y="3134360"/>
            <a:ext cx="3377319" cy="38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cago Cubs Logo, symbol, meaning, history, PNG, brand">
            <a:extLst>
              <a:ext uri="{FF2B5EF4-FFF2-40B4-BE49-F238E27FC236}">
                <a16:creationId xmlns:a16="http://schemas.microsoft.com/office/drawing/2014/main" id="{EA6D73BC-5DD7-67BE-B888-8175DE2E3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66" y="521117"/>
            <a:ext cx="5473234" cy="307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9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20317" y="162521"/>
            <a:ext cx="5380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1989 World Series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0E2B6-5552-31AA-55FD-62D72BA741A3}"/>
              </a:ext>
            </a:extLst>
          </p:cNvPr>
          <p:cNvSpPr txBox="1"/>
          <p:nvPr/>
        </p:nvSpPr>
        <p:spPr>
          <a:xfrm>
            <a:off x="2816512" y="5591433"/>
            <a:ext cx="6558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Battle of the Bay</a:t>
            </a:r>
          </a:p>
        </p:txBody>
      </p:sp>
      <p:pic>
        <p:nvPicPr>
          <p:cNvPr id="8" name="Picture 4" descr="Oakland Athletics(9) logo, Vector Logo of Oakland Athletics(9) brand ...">
            <a:extLst>
              <a:ext uri="{FF2B5EF4-FFF2-40B4-BE49-F238E27FC236}">
                <a16:creationId xmlns:a16="http://schemas.microsoft.com/office/drawing/2014/main" id="{CE29C044-2A67-89EE-ABD6-1A30148C5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3004" r="9629" b="4239"/>
          <a:stretch/>
        </p:blipFill>
        <p:spPr bwMode="auto">
          <a:xfrm>
            <a:off x="674494" y="956131"/>
            <a:ext cx="4009266" cy="451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ow to Draw San Francisco Giants, Baseball Logos">
            <a:extLst>
              <a:ext uri="{FF2B5EF4-FFF2-40B4-BE49-F238E27FC236}">
                <a16:creationId xmlns:a16="http://schemas.microsoft.com/office/drawing/2014/main" id="{50F1B2B7-6196-213C-1582-3AE6A34B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97" y="1707036"/>
            <a:ext cx="3701665" cy="369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227F41-D636-BFF0-9808-3DA6CF9784CE}"/>
              </a:ext>
            </a:extLst>
          </p:cNvPr>
          <p:cNvSpPr txBox="1"/>
          <p:nvPr/>
        </p:nvSpPr>
        <p:spPr>
          <a:xfrm>
            <a:off x="5421247" y="2921168"/>
            <a:ext cx="10576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4277628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079342" y="238205"/>
            <a:ext cx="26849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1989</a:t>
            </a:r>
          </a:p>
          <a:p>
            <a:pPr algn="ctr"/>
            <a:r>
              <a:rPr lang="en-US" sz="5400" b="1" dirty="0"/>
              <a:t>Athletics</a:t>
            </a:r>
          </a:p>
          <a:p>
            <a:endParaRPr lang="en-US" dirty="0"/>
          </a:p>
        </p:txBody>
      </p:sp>
      <p:pic>
        <p:nvPicPr>
          <p:cNvPr id="1026" name="Picture 2" descr="1989 Donruss #450 Dave Henderson | Trading Card Database">
            <a:extLst>
              <a:ext uri="{FF2B5EF4-FFF2-40B4-BE49-F238E27FC236}">
                <a16:creationId xmlns:a16="http://schemas.microsoft.com/office/drawing/2014/main" id="{E4396E8D-D6BF-EB92-D866-C45B71E45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5235" r="4889" b="-1745"/>
          <a:stretch/>
        </p:blipFill>
        <p:spPr bwMode="auto">
          <a:xfrm>
            <a:off x="101600" y="81280"/>
            <a:ext cx="2428240" cy="373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988 Topps #476 Dave Stewart | Trading Card Database">
            <a:extLst>
              <a:ext uri="{FF2B5EF4-FFF2-40B4-BE49-F238E27FC236}">
                <a16:creationId xmlns:a16="http://schemas.microsoft.com/office/drawing/2014/main" id="{8BC9106F-DFE2-188D-E131-DCCED73E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295" y="-127568"/>
            <a:ext cx="2503397" cy="35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ny LaRussa #639 Prices | 1990 Topps | Baseball Cards">
            <a:extLst>
              <a:ext uri="{FF2B5EF4-FFF2-40B4-BE49-F238E27FC236}">
                <a16:creationId xmlns:a16="http://schemas.microsoft.com/office/drawing/2014/main" id="{22E5B67A-7295-BA00-80C0-DAE9DB958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b="5225"/>
          <a:stretch/>
        </p:blipFill>
        <p:spPr bwMode="auto">
          <a:xfrm>
            <a:off x="9580880" y="1996075"/>
            <a:ext cx="2611120" cy="379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1E3DAC-7C73-C176-AB77-8D05B6E3C7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5310" b="5476"/>
          <a:stretch/>
        </p:blipFill>
        <p:spPr bwMode="auto">
          <a:xfrm>
            <a:off x="74020" y="3643789"/>
            <a:ext cx="4346189" cy="321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989 Score Rickey Henderson #50T Baseball Card for sale online | eBay">
            <a:extLst>
              <a:ext uri="{FF2B5EF4-FFF2-40B4-BE49-F238E27FC236}">
                <a16:creationId xmlns:a16="http://schemas.microsoft.com/office/drawing/2014/main" id="{626ACEFD-DD99-2F46-C620-9BDE492DB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3873" r="3465" b="3241"/>
          <a:stretch>
            <a:fillRect/>
          </a:stretch>
        </p:blipFill>
        <p:spPr bwMode="auto">
          <a:xfrm>
            <a:off x="2495840" y="135334"/>
            <a:ext cx="2463552" cy="345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arney Lansford #47 Prices | 1989 Topps | Baseball Cards">
            <a:extLst>
              <a:ext uri="{FF2B5EF4-FFF2-40B4-BE49-F238E27FC236}">
                <a16:creationId xmlns:a16="http://schemas.microsoft.com/office/drawing/2014/main" id="{F8C5B824-918E-E258-9F91-51A820361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4242" r="6212" b="3803"/>
          <a:stretch>
            <a:fillRect/>
          </a:stretch>
        </p:blipFill>
        <p:spPr bwMode="auto">
          <a:xfrm>
            <a:off x="4549372" y="3426833"/>
            <a:ext cx="2300389" cy="343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989 Topps Traded Mike Moore Baseball Cards #82T | eBay">
            <a:extLst>
              <a:ext uri="{FF2B5EF4-FFF2-40B4-BE49-F238E27FC236}">
                <a16:creationId xmlns:a16="http://schemas.microsoft.com/office/drawing/2014/main" id="{D0AD4CEA-4807-74E3-1EA2-4304B3C70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t="6767" r="7621" b="5662"/>
          <a:stretch>
            <a:fillRect/>
          </a:stretch>
        </p:blipFill>
        <p:spPr bwMode="auto">
          <a:xfrm>
            <a:off x="6978635" y="3244989"/>
            <a:ext cx="2503396" cy="35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7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9037" y="54154"/>
            <a:ext cx="20185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1989</a:t>
            </a:r>
          </a:p>
          <a:p>
            <a:pPr algn="ctr"/>
            <a:r>
              <a:rPr lang="en-US" sz="5400" b="1" dirty="0"/>
              <a:t>Giants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D109A670-15DB-00FB-6975-AD85E846B8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Roger Craig #744 Topps 1989 Baseball Card (San Francisco Giants) VG | eBay">
            <a:extLst>
              <a:ext uri="{FF2B5EF4-FFF2-40B4-BE49-F238E27FC236}">
                <a16:creationId xmlns:a16="http://schemas.microsoft.com/office/drawing/2014/main" id="{8B07D0EE-8572-1AAB-2E1D-C7C2ECF50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8228" r="9269" b="7384"/>
          <a:stretch>
            <a:fillRect/>
          </a:stretch>
        </p:blipFill>
        <p:spPr bwMode="auto">
          <a:xfrm>
            <a:off x="9357360" y="2286982"/>
            <a:ext cx="2743199" cy="39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990 Topps Baseball Cards, Kevin Mitchell, Giants Players, Team Decor ...">
            <a:extLst>
              <a:ext uri="{FF2B5EF4-FFF2-40B4-BE49-F238E27FC236}">
                <a16:creationId xmlns:a16="http://schemas.microsoft.com/office/drawing/2014/main" id="{ED999829-10D1-70D6-758F-39841047A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7654" r="10060" b="7687"/>
          <a:stretch>
            <a:fillRect/>
          </a:stretch>
        </p:blipFill>
        <p:spPr bwMode="auto">
          <a:xfrm>
            <a:off x="73836" y="0"/>
            <a:ext cx="2286418" cy="33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rett Butler #241 Prices | 1989 Topps Tiffany | Baseball Cards">
            <a:extLst>
              <a:ext uri="{FF2B5EF4-FFF2-40B4-BE49-F238E27FC236}">
                <a16:creationId xmlns:a16="http://schemas.microsoft.com/office/drawing/2014/main" id="{70A0E3F7-6B1F-D2F5-DC34-209DCC532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5950" r="5821" b="5289"/>
          <a:stretch>
            <a:fillRect/>
          </a:stretch>
        </p:blipFill>
        <p:spPr bwMode="auto">
          <a:xfrm>
            <a:off x="2699047" y="1542166"/>
            <a:ext cx="2451095" cy="358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: 2024 Topps Will Clark 1989 VARIATION STYLE Baseball Card # 89B-45 ...">
            <a:extLst>
              <a:ext uri="{FF2B5EF4-FFF2-40B4-BE49-F238E27FC236}">
                <a16:creationId xmlns:a16="http://schemas.microsoft.com/office/drawing/2014/main" id="{67CFCAF1-929D-EBC3-06BF-B1FC970CE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4578" r="8974" b="7422"/>
          <a:stretch>
            <a:fillRect/>
          </a:stretch>
        </p:blipFill>
        <p:spPr bwMode="auto">
          <a:xfrm>
            <a:off x="40902" y="3335406"/>
            <a:ext cx="2490723" cy="35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utographed RICK REUSCHEL San Francisco Giants 1989 Fleer Card - Main ...">
            <a:extLst>
              <a:ext uri="{FF2B5EF4-FFF2-40B4-BE49-F238E27FC236}">
                <a16:creationId xmlns:a16="http://schemas.microsoft.com/office/drawing/2014/main" id="{D0051839-CB6D-E834-6BAF-07B35400F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7" t="6089" r="7261" b="5611"/>
          <a:stretch>
            <a:fillRect/>
          </a:stretch>
        </p:blipFill>
        <p:spPr bwMode="auto">
          <a:xfrm>
            <a:off x="6540746" y="54154"/>
            <a:ext cx="2645243" cy="371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cott Garrelts #328 Prices | 1989 Fleer | Baseball Cards">
            <a:extLst>
              <a:ext uri="{FF2B5EF4-FFF2-40B4-BE49-F238E27FC236}">
                <a16:creationId xmlns:a16="http://schemas.microsoft.com/office/drawing/2014/main" id="{0DEFDAF5-34D2-72C6-6F95-1623A4617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75" y="3276600"/>
            <a:ext cx="2562035" cy="352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14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36475" y="90368"/>
            <a:ext cx="8395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1989 World Series Highlights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8245" y="24632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719A7-F00D-A023-7FB1-4A3F49BFBB3D}"/>
              </a:ext>
            </a:extLst>
          </p:cNvPr>
          <p:cNvSpPr txBox="1">
            <a:spLocks/>
          </p:cNvSpPr>
          <p:nvPr/>
        </p:nvSpPr>
        <p:spPr>
          <a:xfrm>
            <a:off x="8210731" y="39721"/>
            <a:ext cx="3869509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Game 1 – October 14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The A’s scored early and were up  by five runs by the  end of the 4</a:t>
            </a:r>
            <a:r>
              <a:rPr lang="en-US" sz="2000" baseline="30000" dirty="0"/>
              <a:t>th</a:t>
            </a:r>
            <a:r>
              <a:rPr lang="en-US" sz="2000" dirty="0"/>
              <a:t> inning.  Starter Dave  Stewart  cruised to a complete game shutout.</a:t>
            </a:r>
            <a:endParaRPr lang="en-US" sz="1200" dirty="0"/>
          </a:p>
          <a:p>
            <a:r>
              <a:rPr lang="en-US" sz="2800" b="1" dirty="0"/>
              <a:t>A’s 5 –  Giants 0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C00000"/>
                </a:solidFill>
              </a:rPr>
              <a:t>Game 2 – October 15</a:t>
            </a:r>
          </a:p>
          <a:p>
            <a:r>
              <a:rPr lang="en-US" sz="2000" dirty="0"/>
              <a:t>The A’s scored 4 in the 4</a:t>
            </a:r>
            <a:r>
              <a:rPr lang="en-US" sz="2000" baseline="30000" dirty="0"/>
              <a:t>th</a:t>
            </a:r>
            <a:r>
              <a:rPr lang="en-US" sz="2000" dirty="0"/>
              <a:t> inning to take command of the game.  A 3-run homer by C Terry Steinbach sealed the victory.</a:t>
            </a:r>
          </a:p>
          <a:p>
            <a:r>
              <a:rPr lang="en-US" sz="2800" b="1" dirty="0"/>
              <a:t>A’s 5 – Giants 1</a:t>
            </a: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ATHLETICS LEAD 2-0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AS THE SERIES MAKES 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SHORT HOP ACROSS THE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BAY TO SAN FRANCISCO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C56DA-22C0-177C-A378-F6DC5A02C73E}"/>
              </a:ext>
            </a:extLst>
          </p:cNvPr>
          <p:cNvSpPr txBox="1"/>
          <p:nvPr/>
        </p:nvSpPr>
        <p:spPr>
          <a:xfrm>
            <a:off x="676228" y="6010586"/>
            <a:ext cx="7260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Oakland-Alameda Coliseum</a:t>
            </a:r>
          </a:p>
        </p:txBody>
      </p:sp>
      <p:pic>
        <p:nvPicPr>
          <p:cNvPr id="4" name="Picture 2" descr="Pin by Perry Winkle on Stadiums | Mlb stadiums, Baseball park, Oakland ...">
            <a:extLst>
              <a:ext uri="{FF2B5EF4-FFF2-40B4-BE49-F238E27FC236}">
                <a16:creationId xmlns:a16="http://schemas.microsoft.com/office/drawing/2014/main" id="{95D6BFDC-AB19-3401-57DE-63F0AC0885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45" t="9116" r="5545" b="15131"/>
          <a:stretch/>
        </p:blipFill>
        <p:spPr bwMode="auto">
          <a:xfrm>
            <a:off x="-337901" y="845347"/>
            <a:ext cx="8366630" cy="518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3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14FEF6-E5DE-552C-7846-71E29D9A4F6A}"/>
              </a:ext>
            </a:extLst>
          </p:cNvPr>
          <p:cNvSpPr txBox="1"/>
          <p:nvPr/>
        </p:nvSpPr>
        <p:spPr>
          <a:xfrm>
            <a:off x="7711465" y="103667"/>
            <a:ext cx="435861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Game 3 – October 17</a:t>
            </a:r>
          </a:p>
          <a:p>
            <a:r>
              <a:rPr lang="en-US" dirty="0"/>
              <a:t>Disaster hit :  </a:t>
            </a:r>
          </a:p>
          <a:p>
            <a:r>
              <a:rPr lang="en-US" dirty="0">
                <a:hlinkClick r:id="rId3"/>
              </a:rPr>
              <a:t>https://www.youtube.com/watch?v=YUKNvoAAa8s&amp;list=PLKG46EhQsrxCIH1UUnvJ5HHMNcdUzkI9o&amp;index=3</a:t>
            </a:r>
            <a:endParaRPr lang="en-US" dirty="0"/>
          </a:p>
          <a:p>
            <a:r>
              <a:rPr lang="en-US" sz="2800" b="1" dirty="0"/>
              <a:t>	</a:t>
            </a:r>
          </a:p>
          <a:p>
            <a:r>
              <a:rPr lang="en-US" b="1" dirty="0">
                <a:solidFill>
                  <a:srgbClr val="C00000"/>
                </a:solidFill>
              </a:rPr>
              <a:t>Game 3 –  resumes October 27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Powered by homers from Henderson (2), Canseco,  Phillips and Lansford, the A’s led throughout.  Dave Stewart got his 2</a:t>
            </a:r>
            <a:r>
              <a:rPr lang="en-US" baseline="30000" dirty="0"/>
              <a:t>nd</a:t>
            </a:r>
            <a:r>
              <a:rPr lang="en-US" dirty="0"/>
              <a:t> win.</a:t>
            </a:r>
          </a:p>
          <a:p>
            <a:r>
              <a:rPr lang="en-US" sz="2800" b="1" dirty="0"/>
              <a:t>A’s 13 – GIANTS 7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Game 4 – October 28</a:t>
            </a:r>
          </a:p>
          <a:p>
            <a:r>
              <a:rPr lang="en-US" dirty="0"/>
              <a:t>A’s CF Rickey Henderson led off with a homer and Oakland continued to score early and often.  They were up 8-0 by the time the Giants bats warmed up.  A’s P  Mike Moore won his second game of the Series.</a:t>
            </a:r>
          </a:p>
          <a:p>
            <a:r>
              <a:rPr lang="en-US" sz="2800" b="1" dirty="0"/>
              <a:t>A’s 9 – GIANTS 6</a:t>
            </a: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C4633C-E96F-2E82-6802-022BA54100C3}"/>
              </a:ext>
            </a:extLst>
          </p:cNvPr>
          <p:cNvSpPr txBox="1">
            <a:spLocks/>
          </p:cNvSpPr>
          <p:nvPr/>
        </p:nvSpPr>
        <p:spPr>
          <a:xfrm>
            <a:off x="345440" y="5712993"/>
            <a:ext cx="691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Candlestick Park – S.F.</a:t>
            </a:r>
          </a:p>
        </p:txBody>
      </p:sp>
      <p:pic>
        <p:nvPicPr>
          <p:cNvPr id="1026" name="Picture 2" descr="Candlestick Park Baseball Photos and Premium High Res Pictures - Getty ...">
            <a:extLst>
              <a:ext uri="{FF2B5EF4-FFF2-40B4-BE49-F238E27FC236}">
                <a16:creationId xmlns:a16="http://schemas.microsoft.com/office/drawing/2014/main" id="{C0A85D5A-88E2-613A-97DF-D06DD9AF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03667"/>
            <a:ext cx="7483516" cy="55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9B884-B233-A8B5-C0D0-22931DA70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BBA758-DF3E-2E25-2E66-DAD157E0F79B}"/>
              </a:ext>
            </a:extLst>
          </p:cNvPr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63BF6-518C-C9EA-CBEA-D72906AE74C3}"/>
              </a:ext>
            </a:extLst>
          </p:cNvPr>
          <p:cNvSpPr txBox="1"/>
          <p:nvPr/>
        </p:nvSpPr>
        <p:spPr>
          <a:xfrm>
            <a:off x="84360" y="4164221"/>
            <a:ext cx="53801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/>
              <a:t>Oakland Athletics</a:t>
            </a:r>
          </a:p>
          <a:p>
            <a:pPr algn="ctr"/>
            <a:r>
              <a:rPr lang="en-US" sz="5400" b="1" dirty="0"/>
              <a:t>win </a:t>
            </a:r>
          </a:p>
          <a:p>
            <a:pPr algn="ctr"/>
            <a:r>
              <a:rPr lang="en-US" sz="5400" b="1" dirty="0"/>
              <a:t>1989 World Series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7611B1-6C9B-0316-CE47-C145571C16DF}"/>
              </a:ext>
            </a:extLst>
          </p:cNvPr>
          <p:cNvSpPr txBox="1"/>
          <p:nvPr/>
        </p:nvSpPr>
        <p:spPr>
          <a:xfrm>
            <a:off x="5984537" y="5364549"/>
            <a:ext cx="576773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A’s ace pitcher</a:t>
            </a:r>
          </a:p>
          <a:p>
            <a:pPr algn="ctr"/>
            <a:r>
              <a:rPr lang="en-US" sz="2800" b="1" dirty="0"/>
              <a:t>Dave Stewart was the Series MVP</a:t>
            </a:r>
          </a:p>
          <a:p>
            <a:pPr algn="ctr"/>
            <a:r>
              <a:rPr lang="en-US" sz="2800" b="1" dirty="0"/>
              <a:t>He was 2-0 in Series (and 2-0 in NLCS)</a:t>
            </a:r>
          </a:p>
        </p:txBody>
      </p:sp>
      <p:pic>
        <p:nvPicPr>
          <p:cNvPr id="2" name="Picture 4" descr="Oakland Athletics(9) logo, Vector Logo of Oakland Athletics(9) brand ...">
            <a:extLst>
              <a:ext uri="{FF2B5EF4-FFF2-40B4-BE49-F238E27FC236}">
                <a16:creationId xmlns:a16="http://schemas.microsoft.com/office/drawing/2014/main" id="{E6B53F1E-443E-75D7-4984-1A0145C71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9" t="3004" r="9629" b="4239"/>
          <a:stretch/>
        </p:blipFill>
        <p:spPr bwMode="auto">
          <a:xfrm>
            <a:off x="925722" y="108456"/>
            <a:ext cx="3697466" cy="41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1989 World Series in Baseball Cards … One per Game! – Wax Pack Gods">
            <a:extLst>
              <a:ext uri="{FF2B5EF4-FFF2-40B4-BE49-F238E27FC236}">
                <a16:creationId xmlns:a16="http://schemas.microsoft.com/office/drawing/2014/main" id="{597700C4-17A8-0019-2962-577F9DAB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784" y="-74163"/>
            <a:ext cx="3532602" cy="55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6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976B3-FFBC-FAF5-F883-AE7220409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B409D8-4CBA-AB60-D502-767233E86891}"/>
              </a:ext>
            </a:extLst>
          </p:cNvPr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4DA5C-9824-9029-1997-ECF20B61F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081" y="-536075"/>
            <a:ext cx="7540193" cy="4849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0EA4A2-7DD5-3943-00D9-FDB5251EC924}"/>
              </a:ext>
            </a:extLst>
          </p:cNvPr>
          <p:cNvSpPr txBox="1"/>
          <p:nvPr/>
        </p:nvSpPr>
        <p:spPr>
          <a:xfrm>
            <a:off x="818404" y="4531361"/>
            <a:ext cx="1039746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/>
              <a:t>Women’s College Softball !!!!</a:t>
            </a:r>
          </a:p>
          <a:p>
            <a:endParaRPr lang="en-US" sz="7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BB528E-76D6-CB60-03E5-15EB8A0A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83" y="477520"/>
            <a:ext cx="2291680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495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615" y="5030451"/>
            <a:ext cx="487139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/>
              <a:t>Extra Innings!</a:t>
            </a:r>
          </a:p>
          <a:p>
            <a:pPr algn="ctr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81" y="92691"/>
            <a:ext cx="879886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25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Old Television Vector Illustration, Television, Old, Vector PNG ...">
            <a:extLst>
              <a:ext uri="{FF2B5EF4-FFF2-40B4-BE49-F238E27FC236}">
                <a16:creationId xmlns:a16="http://schemas.microsoft.com/office/drawing/2014/main" id="{05862A39-50BA-47A1-252D-3D9D38FAD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470" y="0"/>
            <a:ext cx="5342001" cy="534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2BA432-39AB-F0E6-78E7-3AFD45533955}"/>
              </a:ext>
            </a:extLst>
          </p:cNvPr>
          <p:cNvSpPr txBox="1"/>
          <p:nvPr/>
        </p:nvSpPr>
        <p:spPr>
          <a:xfrm>
            <a:off x="907654" y="5568696"/>
            <a:ext cx="100292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Popular TV Shows of the 1980s</a:t>
            </a:r>
          </a:p>
        </p:txBody>
      </p:sp>
    </p:spTree>
    <p:extLst>
      <p:ext uri="{BB962C8B-B14F-4D97-AF65-F5344CB8AC3E}">
        <p14:creationId xmlns:p14="http://schemas.microsoft.com/office/powerpoint/2010/main" val="3725015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699C7-6E68-6CD3-2B31-D4CE1AF5C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9D2AFE-0B2A-BF48-D9E0-B1A31CE74D14}"/>
              </a:ext>
            </a:extLst>
          </p:cNvPr>
          <p:cNvSpPr txBox="1"/>
          <p:nvPr/>
        </p:nvSpPr>
        <p:spPr>
          <a:xfrm>
            <a:off x="266635" y="5289837"/>
            <a:ext cx="74760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Dukes of Hazzard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F543292-234B-157D-BF09-1FA3A96B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69"/>
            <a:ext cx="7742656" cy="52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E7E4CB-16D8-1613-0DC4-9CA37DBA9BF6}"/>
              </a:ext>
            </a:extLst>
          </p:cNvPr>
          <p:cNvSpPr txBox="1"/>
          <p:nvPr/>
        </p:nvSpPr>
        <p:spPr>
          <a:xfrm>
            <a:off x="7742656" y="694402"/>
            <a:ext cx="4450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popular action comedy centered around the  Duke family (Uncle Jesse, Bo, Luke, and</a:t>
            </a:r>
          </a:p>
          <a:p>
            <a:r>
              <a:rPr lang="en-US" sz="2400" b="1" dirty="0"/>
              <a:t>Daisy).  </a:t>
            </a:r>
          </a:p>
          <a:p>
            <a:endParaRPr lang="en-US" sz="2400" b="1" dirty="0"/>
          </a:p>
          <a:p>
            <a:r>
              <a:rPr lang="en-US" sz="2400" b="1" dirty="0"/>
              <a:t>Other characters were</a:t>
            </a:r>
          </a:p>
          <a:p>
            <a:r>
              <a:rPr lang="en-US" sz="2400" b="1" dirty="0"/>
              <a:t> “Boss Hogg”, </a:t>
            </a:r>
          </a:p>
          <a:p>
            <a:r>
              <a:rPr lang="en-US" sz="2400" b="1" dirty="0"/>
              <a:t>“Sheriff Roscoe P. Coltrane”,  “Cooter”, and “Cletus”.</a:t>
            </a:r>
          </a:p>
          <a:p>
            <a:endParaRPr lang="en-US" sz="2400" b="1" dirty="0"/>
          </a:p>
          <a:p>
            <a:r>
              <a:rPr lang="en-US" sz="2400" b="1" dirty="0"/>
              <a:t>Their car was a 1969 Dodge Charger called the “General Lee”.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E6C0D-C669-7562-27C0-1F2C94F6DD34}"/>
              </a:ext>
            </a:extLst>
          </p:cNvPr>
          <p:cNvSpPr txBox="1"/>
          <p:nvPr/>
        </p:nvSpPr>
        <p:spPr>
          <a:xfrm>
            <a:off x="7357215" y="6430065"/>
            <a:ext cx="483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https://www.youtube.com/watch?v=67gig0f4HLo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0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82030-5CEC-01D6-4AE7-F058295C5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15347-3A02-7D44-E69F-D09D7A33B2A7}"/>
              </a:ext>
            </a:extLst>
          </p:cNvPr>
          <p:cNvSpPr txBox="1"/>
          <p:nvPr/>
        </p:nvSpPr>
        <p:spPr>
          <a:xfrm>
            <a:off x="6626069" y="4324975"/>
            <a:ext cx="4961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Miami 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CA207-F629-7667-9278-DE50EB462B54}"/>
              </a:ext>
            </a:extLst>
          </p:cNvPr>
          <p:cNvSpPr txBox="1"/>
          <p:nvPr/>
        </p:nvSpPr>
        <p:spPr>
          <a:xfrm>
            <a:off x="6969760" y="420082"/>
            <a:ext cx="4542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action crime story centered around two Dade County detectives played by Don Johnson and Philip Michael Thomas.</a:t>
            </a:r>
          </a:p>
          <a:p>
            <a:endParaRPr lang="en-US" sz="2400" b="1" dirty="0"/>
          </a:p>
          <a:p>
            <a:r>
              <a:rPr lang="en-US" sz="2400" b="1" dirty="0"/>
              <a:t>The show was originally slated to be named “Gold Coast”, but was renamed after the pilot to:</a:t>
            </a:r>
          </a:p>
        </p:txBody>
      </p:sp>
      <p:pic>
        <p:nvPicPr>
          <p:cNvPr id="1028" name="Picture 4" descr="Miami Vice - Miami Vice Photo (21928931) - Fanpop">
            <a:extLst>
              <a:ext uri="{FF2B5EF4-FFF2-40B4-BE49-F238E27FC236}">
                <a16:creationId xmlns:a16="http://schemas.microsoft.com/office/drawing/2014/main" id="{21D821EE-CD96-6ED4-AA4E-D1E6D1BB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32080"/>
            <a:ext cx="5861049" cy="644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DB795-A5CD-688E-6069-0FCBC91AA07B}"/>
              </a:ext>
            </a:extLst>
          </p:cNvPr>
          <p:cNvSpPr txBox="1"/>
          <p:nvPr/>
        </p:nvSpPr>
        <p:spPr>
          <a:xfrm>
            <a:off x="6626069" y="5933350"/>
            <a:ext cx="5229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https://www.youtube.com/watch?v=2qZOmcMwpgM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1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157EC-CDCE-27A2-212A-D01025DA9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2BE8E4-9BEA-DE54-97F6-02DB2A5460D9}"/>
              </a:ext>
            </a:extLst>
          </p:cNvPr>
          <p:cNvSpPr txBox="1"/>
          <p:nvPr/>
        </p:nvSpPr>
        <p:spPr>
          <a:xfrm>
            <a:off x="253999" y="5702517"/>
            <a:ext cx="5842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Hill Street Blues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8C175-0A68-EC59-FF88-A4848C6CB8B4}"/>
              </a:ext>
            </a:extLst>
          </p:cNvPr>
          <p:cNvSpPr txBox="1"/>
          <p:nvPr/>
        </p:nvSpPr>
        <p:spPr>
          <a:xfrm>
            <a:off x="6634478" y="278319"/>
            <a:ext cx="49174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gritty cops-and-robbers series was set in a police station in a large unnamed American city.</a:t>
            </a:r>
          </a:p>
          <a:p>
            <a:endParaRPr lang="en-US" sz="2400" b="1" dirty="0"/>
          </a:p>
          <a:p>
            <a:r>
              <a:rPr lang="en-US" sz="2400" b="1" dirty="0"/>
              <a:t>Actor Daniel J. Travanti played the precinct’s Captain Furillo.  His love interest, played by actress Veronica Hamill, often calls him “Pizza Man”.</a:t>
            </a:r>
          </a:p>
          <a:p>
            <a:endParaRPr lang="en-US" sz="2400" b="1" dirty="0"/>
          </a:p>
          <a:p>
            <a:r>
              <a:rPr lang="en-US" sz="2400" b="1" dirty="0"/>
              <a:t>Desk Sergeant </a:t>
            </a:r>
            <a:r>
              <a:rPr lang="en-US" sz="2400" b="1" dirty="0" err="1"/>
              <a:t>Esterhaus</a:t>
            </a:r>
            <a:r>
              <a:rPr lang="en-US" sz="2400" b="1" dirty="0"/>
              <a:t> opened the show with a roll call and finished his briefing with a famous phrase …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</a:t>
            </a:r>
          </a:p>
        </p:txBody>
      </p:sp>
      <p:pic>
        <p:nvPicPr>
          <p:cNvPr id="2050" name="Picture 2" descr="Question about Bowser C630 | The Atlas Rescue Forum">
            <a:extLst>
              <a:ext uri="{FF2B5EF4-FFF2-40B4-BE49-F238E27FC236}">
                <a16:creationId xmlns:a16="http://schemas.microsoft.com/office/drawing/2014/main" id="{E7FBD65C-D2ED-4185-83D4-AB4546FBD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1" r="19589"/>
          <a:stretch>
            <a:fillRect/>
          </a:stretch>
        </p:blipFill>
        <p:spPr bwMode="auto">
          <a:xfrm>
            <a:off x="0" y="0"/>
            <a:ext cx="6449216" cy="564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733F42-7816-14E1-228C-707B8F422C13}"/>
              </a:ext>
            </a:extLst>
          </p:cNvPr>
          <p:cNvSpPr txBox="1"/>
          <p:nvPr/>
        </p:nvSpPr>
        <p:spPr>
          <a:xfrm>
            <a:off x="6586777" y="5056186"/>
            <a:ext cx="4965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https://www.youtube.com/watch?v=G6hzHEdDJ2o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F5E58-CB75-6653-E751-36BD39D99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8A323D-9F9F-2166-AB2D-5386AB81C8E2}"/>
              </a:ext>
            </a:extLst>
          </p:cNvPr>
          <p:cNvSpPr txBox="1"/>
          <p:nvPr/>
        </p:nvSpPr>
        <p:spPr>
          <a:xfrm>
            <a:off x="6096000" y="5472043"/>
            <a:ext cx="5842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Magnum P.I.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24243-A1C7-77F1-2316-7018D5B262AC}"/>
              </a:ext>
            </a:extLst>
          </p:cNvPr>
          <p:cNvSpPr txBox="1"/>
          <p:nvPr/>
        </p:nvSpPr>
        <p:spPr>
          <a:xfrm>
            <a:off x="5923280" y="278319"/>
            <a:ext cx="562863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This crime drama was set in Hawaii and starred popular actor Tom Selleck.  He portrayed a private investigator, who lives a plush life-style on the estate of a wealthy benefactor.</a:t>
            </a:r>
          </a:p>
          <a:p>
            <a:endParaRPr lang="en-US" sz="2400" b="1" dirty="0"/>
          </a:p>
          <a:p>
            <a:r>
              <a:rPr lang="en-US" sz="2400" b="1" dirty="0"/>
              <a:t>Selleck’s character often wears a baseball cap from his favorite major league team …</a:t>
            </a:r>
          </a:p>
          <a:p>
            <a:endParaRPr lang="en-US" sz="2400" b="1" dirty="0"/>
          </a:p>
          <a:p>
            <a:r>
              <a:rPr lang="en-US" sz="2400" b="1" dirty="0"/>
              <a:t> 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52FB53-7BED-C0A4-3EDA-9881B7182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164046"/>
            <a:ext cx="4791203" cy="641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93BA7C4-E8B2-51C4-4012-8A777ABC3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3845" r="11248" b="12027"/>
          <a:stretch>
            <a:fillRect/>
          </a:stretch>
        </p:blipFill>
        <p:spPr bwMode="auto">
          <a:xfrm>
            <a:off x="0" y="0"/>
            <a:ext cx="5496561" cy="73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18101-5859-6597-57EC-C33C7E52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1C346E-F9EE-159C-0BDE-E42573DF2019}"/>
              </a:ext>
            </a:extLst>
          </p:cNvPr>
          <p:cNvSpPr txBox="1"/>
          <p:nvPr/>
        </p:nvSpPr>
        <p:spPr>
          <a:xfrm>
            <a:off x="253999" y="5702517"/>
            <a:ext cx="5842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Cagney &amp; Lacey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98F7A-972D-608A-0278-22F56CCBACA9}"/>
              </a:ext>
            </a:extLst>
          </p:cNvPr>
          <p:cNvSpPr txBox="1"/>
          <p:nvPr/>
        </p:nvSpPr>
        <p:spPr>
          <a:xfrm>
            <a:off x="6349999" y="369759"/>
            <a:ext cx="5842001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Actresses Sharon Gless and Tyne Daly starred in this police drama as New York City police detectives.</a:t>
            </a:r>
          </a:p>
          <a:p>
            <a:endParaRPr lang="en-US" sz="3200" b="1" dirty="0"/>
          </a:p>
          <a:p>
            <a:r>
              <a:rPr lang="en-US" sz="3200" b="1" dirty="0"/>
              <a:t>Beginning with the show’s second season in 1983, and for the next six seasons, one or the other of these two actresses won the </a:t>
            </a:r>
            <a:r>
              <a:rPr lang="en-US" sz="3200" b="1" dirty="0">
                <a:solidFill>
                  <a:srgbClr val="FF0000"/>
                </a:solidFill>
              </a:rPr>
              <a:t>Emmy Award for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Best Lead Actress in a Drama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/>
              <a:t>!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</a:t>
            </a:r>
          </a:p>
        </p:txBody>
      </p:sp>
      <p:pic>
        <p:nvPicPr>
          <p:cNvPr id="1026" name="Picture 2" descr="Game poster image">
            <a:extLst>
              <a:ext uri="{FF2B5EF4-FFF2-40B4-BE49-F238E27FC236}">
                <a16:creationId xmlns:a16="http://schemas.microsoft.com/office/drawing/2014/main" id="{5DD24F92-3EB6-198E-2A39-2C3FE7DC4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3"/>
          <a:stretch>
            <a:fillRect/>
          </a:stretch>
        </p:blipFill>
        <p:spPr bwMode="auto">
          <a:xfrm>
            <a:off x="432434" y="369759"/>
            <a:ext cx="5544550" cy="512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4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391B8-A55D-8AB7-42E6-58CE8EB9D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3C7D67-4FF2-F3D2-7C6E-446BA69180C6}"/>
              </a:ext>
            </a:extLst>
          </p:cNvPr>
          <p:cNvSpPr txBox="1"/>
          <p:nvPr/>
        </p:nvSpPr>
        <p:spPr>
          <a:xfrm>
            <a:off x="253999" y="5702517"/>
            <a:ext cx="58420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Golden Girls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8FFF1-1359-4A04-CB4F-6A254E88D755}"/>
              </a:ext>
            </a:extLst>
          </p:cNvPr>
          <p:cNvSpPr txBox="1"/>
          <p:nvPr/>
        </p:nvSpPr>
        <p:spPr>
          <a:xfrm>
            <a:off x="6400800" y="369759"/>
            <a:ext cx="5842001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This sitcom starred Bea Arthur, Betty White, Rue McClanahan, and Estelle Getty.  The plot centered around the four older single women that shared a house in Miami.</a:t>
            </a:r>
          </a:p>
          <a:p>
            <a:endParaRPr lang="en-US" sz="3200" b="1" dirty="0"/>
          </a:p>
          <a:p>
            <a:r>
              <a:rPr lang="en-US" sz="3200" b="1" dirty="0"/>
              <a:t>The series won numerous awards as an outstanding comedy.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FF0000"/>
                </a:solidFill>
              </a:rPr>
              <a:t>All four of the actresses won at least one Emmy Award.</a:t>
            </a:r>
          </a:p>
          <a:p>
            <a:endParaRPr lang="en-US" sz="32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</a:t>
            </a:r>
          </a:p>
        </p:txBody>
      </p:sp>
      <p:pic>
        <p:nvPicPr>
          <p:cNvPr id="1026" name="Picture 2" descr="The Golden Girls' Turns 30: Facts You May Not Know About the Series - ABC  News">
            <a:extLst>
              <a:ext uri="{FF2B5EF4-FFF2-40B4-BE49-F238E27FC236}">
                <a16:creationId xmlns:a16="http://schemas.microsoft.com/office/drawing/2014/main" id="{EC291445-67D0-F650-211B-0C8AE9845C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9" r="11784"/>
          <a:stretch>
            <a:fillRect/>
          </a:stretch>
        </p:blipFill>
        <p:spPr bwMode="auto">
          <a:xfrm>
            <a:off x="0" y="479487"/>
            <a:ext cx="6400800" cy="45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5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72F5B-D072-BB24-120F-11222B701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0197E1-60E9-3C98-D581-77E9F099E247}"/>
              </a:ext>
            </a:extLst>
          </p:cNvPr>
          <p:cNvSpPr txBox="1"/>
          <p:nvPr/>
        </p:nvSpPr>
        <p:spPr>
          <a:xfrm>
            <a:off x="13862" y="5611077"/>
            <a:ext cx="6146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Three’s Company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5D7C1-3B18-F501-16FC-4A6E7303C48D}"/>
              </a:ext>
            </a:extLst>
          </p:cNvPr>
          <p:cNvSpPr txBox="1"/>
          <p:nvPr/>
        </p:nvSpPr>
        <p:spPr>
          <a:xfrm>
            <a:off x="6160731" y="186879"/>
            <a:ext cx="5842001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This farcical sitcom starred John Ritter, Suzanne Somers, and Joyce DeWitt as unlikely roommates.  </a:t>
            </a:r>
          </a:p>
          <a:p>
            <a:endParaRPr lang="en-US" sz="3200" b="1" dirty="0"/>
          </a:p>
          <a:p>
            <a:r>
              <a:rPr lang="en-US" sz="3200" b="1" dirty="0"/>
              <a:t>The landlord had a rule against unmarried singles living together, but relented when the women convinced him that the John Ritter character was gay.</a:t>
            </a:r>
          </a:p>
          <a:p>
            <a:endParaRPr lang="en-US" sz="3200" b="1" dirty="0"/>
          </a:p>
          <a:p>
            <a:r>
              <a:rPr lang="en-US" sz="3200" b="1" dirty="0">
                <a:solidFill>
                  <a:srgbClr val="FF0000"/>
                </a:solidFill>
              </a:rPr>
              <a:t>The series ranked in the Top 10 of TV shows for 6 of its 8 seasons.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 </a:t>
            </a:r>
          </a:p>
        </p:txBody>
      </p:sp>
      <p:pic>
        <p:nvPicPr>
          <p:cNvPr id="2050" name="Picture 2" descr="Suzanne Somers Was Fired From 'Three's Company' Over Equal Pay">
            <a:extLst>
              <a:ext uri="{FF2B5EF4-FFF2-40B4-BE49-F238E27FC236}">
                <a16:creationId xmlns:a16="http://schemas.microsoft.com/office/drawing/2014/main" id="{D5495474-A3EC-F764-866D-5C490F0A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8" y="47487"/>
            <a:ext cx="5483061" cy="54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9" y="90199"/>
            <a:ext cx="11430000" cy="4219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59" y="4310136"/>
            <a:ext cx="1117549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i="1" dirty="0">
                <a:latin typeface="Impact" panose="020B0806030902050204" pitchFamily="34" charset="0"/>
              </a:rPr>
              <a:t>Thanks!!</a:t>
            </a:r>
          </a:p>
          <a:p>
            <a:pPr algn="ctr"/>
            <a:r>
              <a:rPr lang="en-US" sz="6600" i="1" dirty="0">
                <a:latin typeface="Impact" panose="020B0806030902050204" pitchFamily="34" charset="0"/>
              </a:rPr>
              <a:t>We’ll see you again next month!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8160" y="6433794"/>
            <a:ext cx="4865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https://www.youtube.com/watch?v=_IJkbs1D5PU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9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8C2FE-9970-A489-8115-D521EC106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211FDC-C6A1-CC53-38D6-A55C78B81A09}"/>
              </a:ext>
            </a:extLst>
          </p:cNvPr>
          <p:cNvSpPr txBox="1"/>
          <p:nvPr/>
        </p:nvSpPr>
        <p:spPr>
          <a:xfrm>
            <a:off x="554182" y="1579417"/>
            <a:ext cx="3657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0252A-DF34-E67B-5EDC-8739B774F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096" y="535599"/>
            <a:ext cx="6117264" cy="3934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DD1316-F3AD-131B-C566-21B0E5F2B167}"/>
              </a:ext>
            </a:extLst>
          </p:cNvPr>
          <p:cNvSpPr txBox="1"/>
          <p:nvPr/>
        </p:nvSpPr>
        <p:spPr>
          <a:xfrm>
            <a:off x="809136" y="4809743"/>
            <a:ext cx="1111939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75000"/>
                  </a:schemeClr>
                </a:solidFill>
              </a:rPr>
              <a:t>Longhorns</a:t>
            </a:r>
            <a:r>
              <a:rPr lang="en-US" sz="6600" b="1" dirty="0"/>
              <a:t> win the 2025</a:t>
            </a:r>
          </a:p>
          <a:p>
            <a:pPr algn="ctr"/>
            <a:r>
              <a:rPr lang="en-US" sz="6600" b="1" dirty="0"/>
              <a:t>Women’s College World Series!</a:t>
            </a:r>
          </a:p>
          <a:p>
            <a:endParaRPr lang="en-US" sz="7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0E684-76BE-F44F-1665-7590FD50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07" y="76068"/>
            <a:ext cx="8411039" cy="4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663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585" y="0"/>
            <a:ext cx="93728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/>
              <a:t>History from 1989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39" y="1383175"/>
            <a:ext cx="6086364" cy="53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2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CF356-63CF-6BD3-AE37-06A55EE83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46FD05-F155-DD95-7C09-00824ABD15C5}"/>
              </a:ext>
            </a:extLst>
          </p:cNvPr>
          <p:cNvSpPr txBox="1"/>
          <p:nvPr/>
        </p:nvSpPr>
        <p:spPr>
          <a:xfrm>
            <a:off x="6520019" y="-65036"/>
            <a:ext cx="48299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/>
              <a:t>Fall of the</a:t>
            </a:r>
          </a:p>
          <a:p>
            <a:pPr algn="ctr"/>
            <a:r>
              <a:rPr lang="en-US" sz="8000" b="1" dirty="0"/>
              <a:t>Berlin Wall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F8022-41A8-CC73-12BA-19AEE26CB230}"/>
              </a:ext>
            </a:extLst>
          </p:cNvPr>
          <p:cNvSpPr txBox="1"/>
          <p:nvPr/>
        </p:nvSpPr>
        <p:spPr>
          <a:xfrm>
            <a:off x="6632602" y="3083869"/>
            <a:ext cx="460481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The Berlin Wall was opened and then torn down.</a:t>
            </a:r>
          </a:p>
          <a:p>
            <a:pPr algn="ctr"/>
            <a:r>
              <a:rPr lang="en-US" sz="4000" dirty="0"/>
              <a:t>Similar events took place in the other Soviet bloc nations</a:t>
            </a:r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2ED58D-62CB-9D3D-4296-5AB1B9F9F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879"/>
            <a:ext cx="6381651" cy="63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5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DEF32-49DA-73DC-AF21-08D0B4EE7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403C43-E6C5-1DFB-72D2-C90715EAAC94}"/>
              </a:ext>
            </a:extLst>
          </p:cNvPr>
          <p:cNvSpPr txBox="1"/>
          <p:nvPr/>
        </p:nvSpPr>
        <p:spPr>
          <a:xfrm>
            <a:off x="7803212" y="175613"/>
            <a:ext cx="40781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/>
              <a:t>Cold War</a:t>
            </a:r>
          </a:p>
          <a:p>
            <a:pPr algn="ctr"/>
            <a:r>
              <a:rPr lang="en-US" sz="8000" b="1" dirty="0"/>
              <a:t>Ends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3947B-40B7-BFBC-9149-97F42288DB60}"/>
              </a:ext>
            </a:extLst>
          </p:cNvPr>
          <p:cNvSpPr txBox="1"/>
          <p:nvPr/>
        </p:nvSpPr>
        <p:spPr>
          <a:xfrm>
            <a:off x="7587190" y="3069907"/>
            <a:ext cx="46048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Bush and Gorbachev meet at Malta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Post conference they declared that the “Cold War” was over</a:t>
            </a:r>
          </a:p>
          <a:p>
            <a:pPr algn="ctr"/>
            <a:endParaRPr lang="en-US" sz="40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256430F-C46C-5943-56E7-A4EA8DE7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705681" cy="522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30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C5BF-615A-0E0F-DD1C-0DB753B6C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1855B7-377D-A3C3-F925-A1D0AA110B5D}"/>
              </a:ext>
            </a:extLst>
          </p:cNvPr>
          <p:cNvSpPr txBox="1"/>
          <p:nvPr/>
        </p:nvSpPr>
        <p:spPr>
          <a:xfrm>
            <a:off x="6922008" y="5165229"/>
            <a:ext cx="50556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Proposed by Tim Berners-Lee</a:t>
            </a:r>
          </a:p>
          <a:p>
            <a:pPr algn="ctr"/>
            <a:r>
              <a:rPr lang="en-US" sz="3200" dirty="0"/>
              <a:t>that </a:t>
            </a:r>
            <a:r>
              <a:rPr lang="en-US" sz="3200" dirty="0">
                <a:hlinkClick r:id="rId3"/>
              </a:rPr>
              <a:t>www.</a:t>
            </a:r>
            <a:r>
              <a:rPr lang="en-US" sz="3200" dirty="0"/>
              <a:t> on internet sites</a:t>
            </a:r>
          </a:p>
          <a:p>
            <a:pPr algn="ctr"/>
            <a:endParaRPr lang="en-US" sz="4000" dirty="0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AB4E5A1F-1916-B7D8-D4C3-E362C4A29F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414EEF-8E44-4724-A678-D3D07BA957A1}"/>
              </a:ext>
            </a:extLst>
          </p:cNvPr>
          <p:cNvSpPr txBox="1"/>
          <p:nvPr/>
        </p:nvSpPr>
        <p:spPr>
          <a:xfrm>
            <a:off x="-168990" y="5534561"/>
            <a:ext cx="74642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/>
              <a:t>World Wide Web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4E4AC7A-03DB-A293-9CF6-87C9FE184E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The internet, as we know it, hits 30. What does its future look like?">
            <a:extLst>
              <a:ext uri="{FF2B5EF4-FFF2-40B4-BE49-F238E27FC236}">
                <a16:creationId xmlns:a16="http://schemas.microsoft.com/office/drawing/2014/main" id="{9A0FED4A-0314-F5AA-9C31-893014A5F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51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7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</TotalTime>
  <Words>1721</Words>
  <Application>Microsoft Office PowerPoint</Application>
  <PresentationFormat>Widescreen</PresentationFormat>
  <Paragraphs>350</Paragraphs>
  <Slides>49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Year in Baseball:   1989</vt:lpstr>
      <vt:lpstr>PowerPoint Presentation</vt:lpstr>
      <vt:lpstr>PowerPoint Presentation</vt:lpstr>
      <vt:lpstr>1989  Most Valuable Players</vt:lpstr>
      <vt:lpstr>7th Inning Stretch</vt:lpstr>
      <vt:lpstr>“Take Me Out to the Ballgame”</vt:lpstr>
      <vt:lpstr>“Deep in the Heart of Texas</vt:lpstr>
      <vt:lpstr>“Do the Hokey Pokey”</vt:lpstr>
      <vt:lpstr>1989 LCS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564</cp:revision>
  <dcterms:created xsi:type="dcterms:W3CDTF">2023-08-09T12:53:40Z</dcterms:created>
  <dcterms:modified xsi:type="dcterms:W3CDTF">2025-06-16T18:24:52Z</dcterms:modified>
</cp:coreProperties>
</file>