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341" r:id="rId3"/>
    <p:sldId id="343" r:id="rId4"/>
    <p:sldId id="523" r:id="rId5"/>
    <p:sldId id="259" r:id="rId6"/>
    <p:sldId id="524" r:id="rId7"/>
    <p:sldId id="525" r:id="rId8"/>
    <p:sldId id="526" r:id="rId9"/>
    <p:sldId id="527" r:id="rId10"/>
    <p:sldId id="528" r:id="rId11"/>
    <p:sldId id="344" r:id="rId12"/>
    <p:sldId id="502" r:id="rId13"/>
    <p:sldId id="531" r:id="rId14"/>
    <p:sldId id="530" r:id="rId15"/>
    <p:sldId id="529" r:id="rId16"/>
    <p:sldId id="532" r:id="rId17"/>
    <p:sldId id="533" r:id="rId18"/>
    <p:sldId id="272" r:id="rId19"/>
    <p:sldId id="324" r:id="rId20"/>
    <p:sldId id="535" r:id="rId21"/>
    <p:sldId id="534" r:id="rId22"/>
    <p:sldId id="258" r:id="rId23"/>
    <p:sldId id="521" r:id="rId24"/>
    <p:sldId id="374" r:id="rId25"/>
    <p:sldId id="279" r:id="rId26"/>
    <p:sldId id="281" r:id="rId27"/>
    <p:sldId id="282" r:id="rId28"/>
    <p:sldId id="283" r:id="rId29"/>
    <p:sldId id="362" r:id="rId30"/>
    <p:sldId id="363" r:id="rId31"/>
    <p:sldId id="290" r:id="rId32"/>
    <p:sldId id="377" r:id="rId33"/>
    <p:sldId id="292" r:id="rId34"/>
    <p:sldId id="288" r:id="rId35"/>
    <p:sldId id="335" r:id="rId36"/>
    <p:sldId id="336" r:id="rId37"/>
    <p:sldId id="522" r:id="rId38"/>
    <p:sldId id="474" r:id="rId39"/>
    <p:sldId id="298" r:id="rId40"/>
    <p:sldId id="315" r:id="rId41"/>
    <p:sldId id="512" r:id="rId42"/>
    <p:sldId id="511" r:id="rId43"/>
    <p:sldId id="513" r:id="rId44"/>
    <p:sldId id="514" r:id="rId45"/>
    <p:sldId id="517" r:id="rId46"/>
    <p:sldId id="516" r:id="rId47"/>
    <p:sldId id="518" r:id="rId48"/>
    <p:sldId id="36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5119" autoAdjust="0"/>
  </p:normalViewPr>
  <p:slideViewPr>
    <p:cSldViewPr snapToGrid="0">
      <p:cViewPr varScale="1">
        <p:scale>
          <a:sx n="101" d="100"/>
          <a:sy n="101" d="100"/>
        </p:scale>
        <p:origin x="76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42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67DD-0292-48D7-AEF8-4BE0FAF3DD36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1C57-F410-4B1B-8161-99CBAB10D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1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60F9-3BC3-AF12-3FD3-B15F6B890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3B5C1-08FA-3082-B66B-E43AABDD2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D2630-32F2-A39A-E90C-8A757DC46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005D-CA4C-3A12-79A2-24CE3ED0E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17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0F3A7-F64A-1837-9258-2B3AC284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010C7-8CF0-A98F-AA06-475F63552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54AF2-08E2-EE8B-916A-B65BB8847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5D148-B7AF-E4CB-39A2-3B92E96BD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1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637BB-5954-1D63-1B86-5AD28D8C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819B6-3318-C6B4-04B9-F365A9960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FA157-7561-5FDC-8F5C-A6318371C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2A393-E83C-094B-0F31-3F00C3601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28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F07B-5162-8D2A-D886-02C8648E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BF3591-55A0-48A5-2CCB-785A7C11A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C3AF6-CA50-F51B-4E72-FFBE70FB0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 was a </a:t>
            </a:r>
            <a:r>
              <a:rPr lang="en-US" dirty="0" err="1"/>
              <a:t>parady</a:t>
            </a:r>
            <a:r>
              <a:rPr lang="en-US" dirty="0"/>
              <a:t> of the popular PBS show  “The Old House”.  It was a top rated comedy for all of the 1990s.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D6A9B-15D3-2238-92CB-1269E3940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49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FCBED-A199-5286-785B-5736234D4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96968-A8CD-49D4-F87C-DCD2D9C4A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D30F5-5A30-391A-68E3-ED4A9A778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834CA-B720-A0A9-06EA-4F3096E98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6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First of four consecutive Super Bowl appearances for  Buffalo. (they lost all of them).  Start video at 1:50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1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1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was Clemens’ 3</a:t>
            </a:r>
            <a:r>
              <a:rPr lang="en-US" baseline="30000" dirty="0"/>
              <a:t>rd</a:t>
            </a:r>
            <a:r>
              <a:rPr lang="en-US" baseline="0" dirty="0"/>
              <a:t>  CYA  (at age 28)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current won-loss for each team;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7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94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0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04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1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9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7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Metrodome opened in ‘82 and was home to the Twins and NFL Vikings.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612A-F267-DD1A-04D0-CE3B8540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A1611-DA4B-83F9-3336-5B18BC2BC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03059-BCA6-75E9-4D37-3229C1834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intro/trailer music from start to about 0:58.     What instrument is playing that tune – a TUBA 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1A942-E17A-D2D5-8779-7641072D80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1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64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BDB9B-DEE3-171A-E821-4AF530922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123EF-A2E8-4EA8-225A-29FEB62AE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04A33-42BE-BA86-5F43-1DF3BE428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Puckett catch and then homer – start video 10:58; great catch robbing a homer plus the walk-off homer in the 11</a:t>
            </a:r>
            <a:r>
              <a:rPr lang="en-US" baseline="30000" dirty="0"/>
              <a:t>th</a:t>
            </a:r>
            <a:r>
              <a:rPr lang="en-US" dirty="0"/>
              <a:t> inning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498F9-9662-5A2D-81C2-2B805C059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29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278B-7344-C04A-C33E-247669E0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27D4B-2444-6A75-5D1E-E60C56FC9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CB702-C3C7-FCC4-D4BB-60D436163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C3519-6BB1-FD9F-CC4D-94E10B922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9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E782-B1D1-28C5-401A-CBBF2EDD3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CD70C-4482-3A5B-CFCE-1C34C352E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7E3A8-0DFB-7022-AA9C-FE2A01097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Waylon Jennings sang the intro.  They lived outside of Hazzard, Georgia.  Ran for 147 episodes over 7 seasons; highly rated, some years second only to Dallas in viewership</a:t>
            </a:r>
            <a:r>
              <a:rPr lang="en-US"/>
              <a:t>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3E2BD-94D8-EBC0-DF16-6DAE9F108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Visuals, clothing and music followed the hip “New Age” genre.  Rock bands from the ‘80s wanted to have their music played on the show.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01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0067E-1B75-6471-640B-73A47399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57D1F-87DF-4784-2EDC-7F89F26AE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A0ABA0-B40B-902E-A267-0109207F9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4D689-EDA3-B7FC-CFD3-B562BACA6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0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C7F62-625E-E876-6C11-E614B1335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5C55A-8A8B-8FEB-D424-38B5244C2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2428D-30E5-78BF-5C7D-74F88B25B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2BBA2-5833-C436-1341-2F2208E01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834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4E55B-527F-D299-2284-5DCB5817D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7DED8-EAF6-27AD-3239-272E64D80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06FF8-36E8-5ADF-26CC-3DF4696B1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5458D-F7F1-97A2-B480-BC9A4E15D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9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3EE9-DC4B-F9D3-9779-C3C2D85B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98E5E-DACD-0EA0-D963-771DDAD32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ACC24-F7D6-55F3-28F2-4B5A3BE42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60E48-CB31-683C-E2BE-583C1CC64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29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CEA83-D291-D7F1-CACB-59941D92D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223D5-46AC-EF62-3C66-C79D424E2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7F414-D9A3-BAD7-F056-D67AD3018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ECBDD-7A72-654E-3ECA-355399FE1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93E2-E4E6-28C6-2003-ECAD42BA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03DF8-7ABD-C94F-5A4D-3078DAD5E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A33C8-1836-BB2C-EE95-392F65606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77191-1685-C6F6-F0F0-E80EF6A0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5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A38DB-0DAF-9D16-0BCA-36B2C496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D96B3-DEBD-BDBA-F22F-24C57F744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84A53-93BB-9DCD-8ADF-D10B7CFE8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Christmas Day, 1991 the Soviet flag was hauled down at the Kremlin and the new/old Russian Flag hoisted up.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E6593-4FA2-87D6-3F11-8BE500A0C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1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57B8B-1410-519C-D611-3C614F41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5B59E-2171-65F1-C4E0-2ECDD7ABC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374EF-798A-E80B-4150-01E0F783D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 - a new Nintendo game console  - SWITCH2 was just released – has sold  5M units so far  this year  --- 1.5M so far in July!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08F36-0D2C-4862-9AF3-76935B6FF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1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B3DCE-EC64-F025-3854-DCE97702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36D9B-0AFC-A37D-A0DB-1AF8CAE70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7C564-06EE-FB29-1535-956026CB9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took a year for NASA/JPL to actually view the pictures because the main antenna array failed to open, so the had to wait until Galileo returned closer to Earth and used a secondary antenna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02026-22BE-6AB1-96AC-A4B27006C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7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02323-C36D-50ED-9962-393B690F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D2F88B-AE4A-196F-5A5F-28E8A6D70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BFD68-A5E3-37D8-ED58-F32D22415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A38D4-380B-0D9F-FE68-0B2E90815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9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2B7DE-5C35-13C9-F454-36B44681D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99DAA-9E1F-4D6A-08EC-E328D8053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17FCC-59DE-60B6-3F7B-7AE694C7E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 Palance won an Academy Award for Best Supporting Actor for this role.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43D13-A6D3-8E91-614F-320491B73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1C57-F410-4B1B-8161-99CBAB10D8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0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5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0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4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2362-7AF9-4192-8A6F-E6DF85AED7A1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48E-47DF-4FDC-8CF7-B1A6D415A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QkCC-crdXX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crdownload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rK0U7RDI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harBeg9X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tm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iPB6i57nm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hyperlink" Target="https://www.youtube.com/watch?v=QYuWVArJbB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X3bN5YeiQs&amp;list=RDBX3bN5YeiQs&amp;start_radio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67gig0f4HL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2qZOmcMwpg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6hzHEdDJ2o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AGE Thrive </a:t>
            </a:r>
            <a:r>
              <a:rPr lang="en-US" sz="3600" i="1" dirty="0"/>
              <a:t>with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/>
              <a:t>July 16, 2025</a:t>
            </a:r>
          </a:p>
          <a:p>
            <a:pPr algn="ctr"/>
            <a:r>
              <a:rPr lang="en-US" sz="2800" b="1" dirty="0"/>
              <a:t>Agenda</a:t>
            </a:r>
          </a:p>
          <a:p>
            <a:r>
              <a:rPr lang="en-US" sz="2800" b="1" u="sng" dirty="0"/>
              <a:t>Warm-up - Introductions</a:t>
            </a:r>
          </a:p>
          <a:p>
            <a:r>
              <a:rPr lang="en-US" sz="2800" b="1" dirty="0"/>
              <a:t>	</a:t>
            </a:r>
            <a:r>
              <a:rPr lang="en-US" sz="2800" b="1" u="sng" dirty="0"/>
              <a:t>Current Events</a:t>
            </a:r>
            <a:r>
              <a:rPr lang="en-US" sz="2800" b="1" dirty="0"/>
              <a:t>	</a:t>
            </a:r>
          </a:p>
          <a:p>
            <a:endParaRPr lang="en-US" sz="2800" b="1" u="sng" dirty="0"/>
          </a:p>
          <a:p>
            <a:r>
              <a:rPr lang="en-US" sz="2800" b="1" u="sng" dirty="0"/>
              <a:t>Gametime</a:t>
            </a:r>
            <a:r>
              <a:rPr lang="en-US" sz="2800" b="1" dirty="0"/>
              <a:t> – The Year in Baseball – </a:t>
            </a:r>
            <a:r>
              <a:rPr lang="en-US" sz="5400" b="1" dirty="0">
                <a:solidFill>
                  <a:srgbClr val="FF0000"/>
                </a:solidFill>
              </a:rPr>
              <a:t>1991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b="1" u="sng" dirty="0"/>
              <a:t>Seventh Inning Stretch </a:t>
            </a:r>
            <a:r>
              <a:rPr lang="en-US" sz="2800" b="1" dirty="0"/>
              <a:t>- “Take Me Out to the Ball Game”</a:t>
            </a:r>
          </a:p>
          <a:p>
            <a:r>
              <a:rPr lang="en-US" sz="2800" b="1" dirty="0"/>
              <a:t>					Get Up and Move, Sing, Dance!</a:t>
            </a:r>
          </a:p>
          <a:p>
            <a:endParaRPr lang="en-US" sz="2800" b="1" dirty="0"/>
          </a:p>
          <a:p>
            <a:r>
              <a:rPr lang="en-US" sz="2800" b="1" u="sng" dirty="0"/>
              <a:t>Extra Innings </a:t>
            </a:r>
            <a:r>
              <a:rPr lang="en-US" sz="2800" b="1" dirty="0"/>
              <a:t>– More stuff from the past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7" y="5441130"/>
            <a:ext cx="5235883" cy="128766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11" y="4725017"/>
            <a:ext cx="2350303" cy="2193502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6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54A7F-B2C8-823B-9A12-193C5C33F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AF6DE8-08E2-109B-A96E-61327CB39B89}"/>
              </a:ext>
            </a:extLst>
          </p:cNvPr>
          <p:cNvSpPr txBox="1"/>
          <p:nvPr/>
        </p:nvSpPr>
        <p:spPr>
          <a:xfrm>
            <a:off x="5322888" y="361950"/>
            <a:ext cx="64203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FF0000"/>
                </a:solidFill>
              </a:rPr>
              <a:t>Dead Sea Scrolls</a:t>
            </a:r>
            <a:endParaRPr lang="en-US" sz="7200" b="1" dirty="0"/>
          </a:p>
          <a:p>
            <a:pPr algn="ctr"/>
            <a:r>
              <a:rPr lang="en-US" sz="6600" b="1" dirty="0"/>
              <a:t>go public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5473-7447-ABE1-08D8-8515D9DF7345}"/>
              </a:ext>
            </a:extLst>
          </p:cNvPr>
          <p:cNvSpPr txBox="1"/>
          <p:nvPr/>
        </p:nvSpPr>
        <p:spPr>
          <a:xfrm>
            <a:off x="5495428" y="3563808"/>
            <a:ext cx="6420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These were photographic copies of the originals kept in Israel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C268F2-435E-2148-49D4-9638E6852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0"/>
            <a:ext cx="5046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6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114881"/>
            <a:ext cx="10170367" cy="5720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4742" y="5835712"/>
            <a:ext cx="6860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In Between Innings</a:t>
            </a:r>
          </a:p>
        </p:txBody>
      </p:sp>
    </p:spTree>
    <p:extLst>
      <p:ext uri="{BB962C8B-B14F-4D97-AF65-F5344CB8AC3E}">
        <p14:creationId xmlns:p14="http://schemas.microsoft.com/office/powerpoint/2010/main" val="406043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39C55-7C57-5E93-706D-68AFF5E6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26ACA4-46E4-B850-67EE-EDCF96468F3F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822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6D377-2111-3212-42A9-9B95B74296EF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8F802-139E-5DD0-714B-19D1BBAA5BE4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E7CE1F-DABB-993C-0933-376D9D8E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3516FE-AC3F-F576-DF94-BE8A9C295EA1}"/>
              </a:ext>
            </a:extLst>
          </p:cNvPr>
          <p:cNvSpPr txBox="1">
            <a:spLocks/>
          </p:cNvSpPr>
          <p:nvPr/>
        </p:nvSpPr>
        <p:spPr>
          <a:xfrm>
            <a:off x="5849404" y="2739061"/>
            <a:ext cx="5749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Western comedy about some New Yorkers on a cattle drive starred baseball fan Billy Crystal and tough-guy Jack Palance.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City Slickers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Dances with Wolves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Cowboy Dudes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32CFDE-A3BF-E29F-F50E-2D61AB4A2201}"/>
              </a:ext>
            </a:extLst>
          </p:cNvPr>
          <p:cNvCxnSpPr>
            <a:cxnSpLocks/>
          </p:cNvCxnSpPr>
          <p:nvPr/>
        </p:nvCxnSpPr>
        <p:spPr>
          <a:xfrm flipH="1">
            <a:off x="8630543" y="4234611"/>
            <a:ext cx="10899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atch City Slickers (1991) - Free Movies | Tubi">
            <a:extLst>
              <a:ext uri="{FF2B5EF4-FFF2-40B4-BE49-F238E27FC236}">
                <a16:creationId xmlns:a16="http://schemas.microsoft.com/office/drawing/2014/main" id="{7D1D93EE-6805-ED62-86D2-5AB3759B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4771" r="4636"/>
          <a:stretch>
            <a:fillRect/>
          </a:stretch>
        </p:blipFill>
        <p:spPr bwMode="auto">
          <a:xfrm>
            <a:off x="66704" y="2932534"/>
            <a:ext cx="5782700" cy="36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7D7FF-F7E5-1215-65C9-ED6E7971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C2E3DD-6BBC-9E8A-94BB-D2644F1FB763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822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D5428-5A0A-6AD2-11BC-FE6761614D27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998F4-E6FC-CC66-597D-EB3801C5B640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84D6F-CFC2-A822-27C9-2C7A2CB19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F5BC8-E70C-E0B1-5EA4-56F44AEB56D6}"/>
              </a:ext>
            </a:extLst>
          </p:cNvPr>
          <p:cNvSpPr txBox="1">
            <a:spLocks/>
          </p:cNvSpPr>
          <p:nvPr/>
        </p:nvSpPr>
        <p:spPr>
          <a:xfrm>
            <a:off x="5849404" y="2739061"/>
            <a:ext cx="5749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detective comedy starred Leslie Nielsen at the bumbling Lt. Frank Drebin.  Priscilla Presley and George Kennedy also starred.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Dragnet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Naked Gun 2 ½ 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Highway Patrol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F9AA39-B0F3-07DA-D0AB-07C16AB26CEA}"/>
              </a:ext>
            </a:extLst>
          </p:cNvPr>
          <p:cNvCxnSpPr>
            <a:cxnSpLocks/>
          </p:cNvCxnSpPr>
          <p:nvPr/>
        </p:nvCxnSpPr>
        <p:spPr>
          <a:xfrm flipH="1">
            <a:off x="9383018" y="5291886"/>
            <a:ext cx="10899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e Naked Gun 2½: The Smell of Fear (1991) Screencap | Fancaps">
            <a:extLst>
              <a:ext uri="{FF2B5EF4-FFF2-40B4-BE49-F238E27FC236}">
                <a16:creationId xmlns:a16="http://schemas.microsoft.com/office/drawing/2014/main" id="{02C90465-3641-F47C-A7B8-537A73742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5"/>
          <a:stretch>
            <a:fillRect/>
          </a:stretch>
        </p:blipFill>
        <p:spPr bwMode="auto">
          <a:xfrm>
            <a:off x="314566" y="2656606"/>
            <a:ext cx="5534838" cy="41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298E1-7213-E784-AAD6-65311B973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197DB3-0268-5ACF-9D34-EB811A5A8E74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822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74571-93D4-EC3E-C6CF-52C2A5FF5F00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EA753-9D9F-EFE4-E227-F1FB22E4190D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3CF228-8A19-C41E-FD60-604323644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255F5-B725-AE8F-11B2-6A052DB6E607}"/>
              </a:ext>
            </a:extLst>
          </p:cNvPr>
          <p:cNvSpPr txBox="1">
            <a:spLocks/>
          </p:cNvSpPr>
          <p:nvPr/>
        </p:nvSpPr>
        <p:spPr>
          <a:xfrm>
            <a:off x="5849404" y="2739061"/>
            <a:ext cx="574904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movie’s </a:t>
            </a:r>
            <a:r>
              <a:rPr lang="en-US" sz="2400" dirty="0" err="1"/>
              <a:t>superheros</a:t>
            </a:r>
            <a:r>
              <a:rPr lang="en-US" sz="2400" dirty="0"/>
              <a:t> were Leonardo, Donatello, Raphael &amp; Michaelangelo.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 Great Artists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Fantastic Four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Teenage Mutant Ninja Turtles II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A4F9EA-49A2-5D31-30C8-11D6EEE56FB1}"/>
              </a:ext>
            </a:extLst>
          </p:cNvPr>
          <p:cNvCxnSpPr>
            <a:cxnSpLocks/>
          </p:cNvCxnSpPr>
          <p:nvPr/>
        </p:nvCxnSpPr>
        <p:spPr>
          <a:xfrm flipH="1" flipV="1">
            <a:off x="10134600" y="6358475"/>
            <a:ext cx="981075" cy="3845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eenage Mutant Ninja Turtles II: The Secret of the Ooze (1991 ...">
            <a:extLst>
              <a:ext uri="{FF2B5EF4-FFF2-40B4-BE49-F238E27FC236}">
                <a16:creationId xmlns:a16="http://schemas.microsoft.com/office/drawing/2014/main" id="{52A1FE01-88FE-4D7B-4DD5-F58A16D8D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3"/>
          <a:stretch>
            <a:fillRect/>
          </a:stretch>
        </p:blipFill>
        <p:spPr bwMode="auto">
          <a:xfrm>
            <a:off x="114077" y="2780289"/>
            <a:ext cx="5749047" cy="40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631F-1000-DEEA-39A6-B88162B3D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2932F6-6841-B72E-B73E-1DE041923A4B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822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Movies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94CAA-5D4E-BD92-F954-3901A6F36488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A863E-79A7-6D4F-EC12-07369A014257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1761A-8DE4-10D2-3AAC-80EAAB022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1820E-9FB4-2ED3-C134-B195B7D1F718}"/>
              </a:ext>
            </a:extLst>
          </p:cNvPr>
          <p:cNvSpPr txBox="1">
            <a:spLocks/>
          </p:cNvSpPr>
          <p:nvPr/>
        </p:nvSpPr>
        <p:spPr>
          <a:xfrm>
            <a:off x="5849404" y="2739061"/>
            <a:ext cx="5749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animated Disney romantic fable was based on a French fairy tale about a prince that was being punished for his past cruelty. 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Hunchback of Notre Dame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Beauty and the Beast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Snow White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362DCE-E9E5-1AC2-E5EF-69ECECA4EDE4}"/>
              </a:ext>
            </a:extLst>
          </p:cNvPr>
          <p:cNvCxnSpPr>
            <a:cxnSpLocks/>
          </p:cNvCxnSpPr>
          <p:nvPr/>
        </p:nvCxnSpPr>
        <p:spPr>
          <a:xfrm flipH="1">
            <a:off x="10440293" y="5320461"/>
            <a:ext cx="10899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FC207395-99D2-1729-0738-5E0E0983A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r="14159"/>
          <a:stretch>
            <a:fillRect/>
          </a:stretch>
        </p:blipFill>
        <p:spPr bwMode="auto">
          <a:xfrm>
            <a:off x="100357" y="2697038"/>
            <a:ext cx="5749047" cy="411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87198-3A75-F5FD-BE05-004E99023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EF4057-0635-4964-1A5F-FBF89EAFCEE6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938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TV Premiers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B49F2-7BEF-0AA8-ECA1-13C7880AC939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46525-B708-8F33-EF57-EA06D806B837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312AB-445F-F5BE-50A5-E7CE391EC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0F9788-8C00-B233-40E2-74C2B8986BC4}"/>
              </a:ext>
            </a:extLst>
          </p:cNvPr>
          <p:cNvSpPr txBox="1">
            <a:spLocks/>
          </p:cNvSpPr>
          <p:nvPr/>
        </p:nvSpPr>
        <p:spPr>
          <a:xfrm>
            <a:off x="5849404" y="2739061"/>
            <a:ext cx="5749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TV comedy starred Tim Allen who was the host of a TV show called </a:t>
            </a:r>
            <a:r>
              <a:rPr lang="en-US" sz="2400" i="1" dirty="0"/>
              <a:t>Tool Time</a:t>
            </a:r>
            <a:r>
              <a:rPr lang="en-US" sz="2400" dirty="0"/>
              <a:t>.  Richard Karn played his good friend “Al”. 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Do-It-Yourself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This Old House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Home Improvement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595932-7195-B5AC-4359-EF72011E1778}"/>
              </a:ext>
            </a:extLst>
          </p:cNvPr>
          <p:cNvCxnSpPr>
            <a:cxnSpLocks/>
          </p:cNvCxnSpPr>
          <p:nvPr/>
        </p:nvCxnSpPr>
        <p:spPr>
          <a:xfrm flipH="1">
            <a:off x="10288786" y="6385640"/>
            <a:ext cx="10899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38492BE4-F2CA-845A-E886-255AB88F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767756"/>
            <a:ext cx="5430304" cy="54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3E2CF-8A2C-057D-12B1-8655B76F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E51AAB-3DE4-5246-4606-DA8ED6AA4559}"/>
              </a:ext>
            </a:extLst>
          </p:cNvPr>
          <p:cNvSpPr txBox="1">
            <a:spLocks/>
          </p:cNvSpPr>
          <p:nvPr/>
        </p:nvSpPr>
        <p:spPr>
          <a:xfrm>
            <a:off x="1050891" y="-161589"/>
            <a:ext cx="938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Scoreboard Quiz – 1991 TV Premiers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6D63F6-9B6B-788E-B3DF-F04C736AB56B}"/>
              </a:ext>
            </a:extLst>
          </p:cNvPr>
          <p:cNvSpPr/>
          <p:nvPr/>
        </p:nvSpPr>
        <p:spPr>
          <a:xfrm>
            <a:off x="314566" y="2656607"/>
            <a:ext cx="11283885" cy="4196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532E6-B7B0-83C4-7E77-5237BA1253C8}"/>
              </a:ext>
            </a:extLst>
          </p:cNvPr>
          <p:cNvSpPr txBox="1"/>
          <p:nvPr/>
        </p:nvSpPr>
        <p:spPr>
          <a:xfrm>
            <a:off x="314566" y="1887166"/>
            <a:ext cx="48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D6116E-10DF-DB50-9A4B-9DCDA39F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787" y="472360"/>
            <a:ext cx="13379878" cy="2184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7BDAF5-D41E-48E7-33E4-5D06BA2EA4B9}"/>
              </a:ext>
            </a:extLst>
          </p:cNvPr>
          <p:cNvSpPr txBox="1">
            <a:spLocks/>
          </p:cNvSpPr>
          <p:nvPr/>
        </p:nvSpPr>
        <p:spPr>
          <a:xfrm>
            <a:off x="4876800" y="2739061"/>
            <a:ext cx="67216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British-born broadcaster, journalist, author, politician and lawyer hosted a sensationalist “trash TV tabloid talk show” that bore his name.</a:t>
            </a:r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Jerry Springer</a:t>
            </a:r>
          </a:p>
          <a:p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Dr. Phil</a:t>
            </a:r>
          </a:p>
          <a:p>
            <a:pPr marL="342900" indent="-342900">
              <a:buAutoNum type="alphaUcPeriod"/>
            </a:pPr>
            <a:endParaRPr lang="en-US" sz="3200" dirty="0"/>
          </a:p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Steve Bannon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DE4C9F-4EDC-685F-80EF-AB997EB5BD41}"/>
              </a:ext>
            </a:extLst>
          </p:cNvPr>
          <p:cNvCxnSpPr>
            <a:cxnSpLocks/>
          </p:cNvCxnSpPr>
          <p:nvPr/>
        </p:nvCxnSpPr>
        <p:spPr>
          <a:xfrm flipH="1">
            <a:off x="8164711" y="4213940"/>
            <a:ext cx="10899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1B536D-B856-91D8-78B2-12F8BBFD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5" y="1769106"/>
            <a:ext cx="4133609" cy="555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3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49" y="9638"/>
            <a:ext cx="867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1991 Sporting News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2684431"/>
            <a:ext cx="4465782" cy="446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05" y="1924050"/>
            <a:ext cx="2804160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1171575"/>
            <a:ext cx="2976563" cy="33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891" y="0"/>
            <a:ext cx="4919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Super Bowl XXV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AA45D-2F14-462B-DFD1-225BDA5189E4}"/>
              </a:ext>
            </a:extLst>
          </p:cNvPr>
          <p:cNvSpPr txBox="1"/>
          <p:nvPr/>
        </p:nvSpPr>
        <p:spPr>
          <a:xfrm>
            <a:off x="9631632" y="190556"/>
            <a:ext cx="24577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20</a:t>
            </a:r>
          </a:p>
          <a:p>
            <a:r>
              <a:rPr lang="en-US" sz="5400" b="1" dirty="0"/>
              <a:t>     to</a:t>
            </a:r>
          </a:p>
          <a:p>
            <a:r>
              <a:rPr lang="en-US" sz="5400" b="1" dirty="0"/>
              <a:t>          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39F0A-FB7F-9426-2515-C59C1682FA34}"/>
              </a:ext>
            </a:extLst>
          </p:cNvPr>
          <p:cNvSpPr txBox="1"/>
          <p:nvPr/>
        </p:nvSpPr>
        <p:spPr>
          <a:xfrm>
            <a:off x="354713" y="5882613"/>
            <a:ext cx="6563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Played at Tampa Stadium, Florida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0C60B-5B51-A095-0E11-C7A4F152BD4E}"/>
              </a:ext>
            </a:extLst>
          </p:cNvPr>
          <p:cNvSpPr txBox="1"/>
          <p:nvPr/>
        </p:nvSpPr>
        <p:spPr>
          <a:xfrm>
            <a:off x="8077498" y="5386378"/>
            <a:ext cx="32430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Giants’ running back</a:t>
            </a:r>
          </a:p>
          <a:p>
            <a:pPr algn="ctr"/>
            <a:r>
              <a:rPr lang="en-US" sz="2800" b="1" dirty="0"/>
              <a:t>Ottis Anderson </a:t>
            </a:r>
          </a:p>
          <a:p>
            <a:pPr algn="ctr"/>
            <a:r>
              <a:rPr lang="en-US" sz="2800" b="1" dirty="0"/>
              <a:t>MVP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New York Giants Logo Png, Transparent Png , Transparent Png Image - PNGitem">
            <a:extLst>
              <a:ext uri="{FF2B5EF4-FFF2-40B4-BE49-F238E27FC236}">
                <a16:creationId xmlns:a16="http://schemas.microsoft.com/office/drawing/2014/main" id="{ED8A4170-A0DE-700D-6855-FE6897D34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r="14744" b="5854"/>
          <a:stretch>
            <a:fillRect/>
          </a:stretch>
        </p:blipFill>
        <p:spPr bwMode="auto">
          <a:xfrm>
            <a:off x="7173907" y="58547"/>
            <a:ext cx="2525125" cy="25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uffalo Bills Logo Wallpapers - Wallpaper Cave">
            <a:extLst>
              <a:ext uri="{FF2B5EF4-FFF2-40B4-BE49-F238E27FC236}">
                <a16:creationId xmlns:a16="http://schemas.microsoft.com/office/drawing/2014/main" id="{D9B3838A-739E-9FE8-A8D4-AA7122422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58" r="20781" b="4049"/>
          <a:stretch>
            <a:fillRect/>
          </a:stretch>
        </p:blipFill>
        <p:spPr bwMode="auto">
          <a:xfrm>
            <a:off x="9699032" y="2574851"/>
            <a:ext cx="2457724" cy="23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MPA BAY ROWDIES APPRECIATION BLOG (1975 to 1993): Rowdies Memorabilia ...">
            <a:extLst>
              <a:ext uri="{FF2B5EF4-FFF2-40B4-BE49-F238E27FC236}">
                <a16:creationId xmlns:a16="http://schemas.microsoft.com/office/drawing/2014/main" id="{9A4DD257-7C99-D6D4-9548-1A57E73C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6" y="989210"/>
            <a:ext cx="7135123" cy="47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A24225-B281-77CD-AD08-E503ABF20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734" r="23074" b="-1734"/>
          <a:stretch>
            <a:fillRect/>
          </a:stretch>
        </p:blipFill>
        <p:spPr bwMode="auto">
          <a:xfrm>
            <a:off x="7307289" y="58547"/>
            <a:ext cx="4581287" cy="533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AC1F2-247D-9E85-6D6B-51879265453A}"/>
              </a:ext>
            </a:extLst>
          </p:cNvPr>
          <p:cNvSpPr txBox="1"/>
          <p:nvPr/>
        </p:nvSpPr>
        <p:spPr>
          <a:xfrm>
            <a:off x="1047750" y="6494373"/>
            <a:ext cx="4887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https://www.youtube.com/watch?v=QkCC-crdXXE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285010"/>
            <a:ext cx="11230231" cy="5543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61" y="5301262"/>
            <a:ext cx="4845994" cy="12603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8" y="4821383"/>
            <a:ext cx="2220642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BC35-956A-3D0C-F1A1-CFF87D6C6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4E73B-A495-78D9-AB52-4DFC8E99BCC1}"/>
              </a:ext>
            </a:extLst>
          </p:cNvPr>
          <p:cNvSpPr txBox="1"/>
          <p:nvPr/>
        </p:nvSpPr>
        <p:spPr>
          <a:xfrm>
            <a:off x="0" y="2314754"/>
            <a:ext cx="55816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Won the Australian Open, French Open, and</a:t>
            </a:r>
          </a:p>
          <a:p>
            <a:pPr algn="ctr"/>
            <a:r>
              <a:rPr lang="en-US" sz="3600" b="1" dirty="0"/>
              <a:t>U.S. Open.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3 of the 4 “grand slam” tournaments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At age 18 !!</a:t>
            </a:r>
          </a:p>
          <a:p>
            <a:pPr algn="ctr"/>
            <a:endParaRPr lang="en-US" b="1" dirty="0"/>
          </a:p>
        </p:txBody>
      </p:sp>
      <p:pic>
        <p:nvPicPr>
          <p:cNvPr id="5" name="Picture 4" descr="A person swinging a tennis racket&#10;&#10;AI-generated content may be incorrect.">
            <a:extLst>
              <a:ext uri="{FF2B5EF4-FFF2-40B4-BE49-F238E27FC236}">
                <a16:creationId xmlns:a16="http://schemas.microsoft.com/office/drawing/2014/main" id="{81337D2D-5AB1-7E3C-6B8C-46DC79D09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r="9204"/>
          <a:stretch>
            <a:fillRect/>
          </a:stretch>
        </p:blipFill>
        <p:spPr>
          <a:xfrm>
            <a:off x="5581649" y="305177"/>
            <a:ext cx="6315075" cy="6552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DAFDEA-2ABD-79AC-15B4-E295C6A8D681}"/>
              </a:ext>
            </a:extLst>
          </p:cNvPr>
          <p:cNvSpPr txBox="1"/>
          <p:nvPr/>
        </p:nvSpPr>
        <p:spPr>
          <a:xfrm>
            <a:off x="133350" y="400050"/>
            <a:ext cx="525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1991 Tennis</a:t>
            </a:r>
          </a:p>
          <a:p>
            <a:r>
              <a:rPr lang="en-US" sz="7200" b="1" dirty="0">
                <a:solidFill>
                  <a:schemeClr val="accent1">
                    <a:lumMod val="50000"/>
                  </a:schemeClr>
                </a:solidFill>
              </a:rPr>
              <a:t>Monica Seles</a:t>
            </a:r>
          </a:p>
        </p:txBody>
      </p:sp>
    </p:spTree>
    <p:extLst>
      <p:ext uri="{BB962C8B-B14F-4D97-AF65-F5344CB8AC3E}">
        <p14:creationId xmlns:p14="http://schemas.microsoft.com/office/powerpoint/2010/main" val="3245426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FD19C-B231-E519-6B13-A0D4802901CD}"/>
              </a:ext>
            </a:extLst>
          </p:cNvPr>
          <p:cNvSpPr txBox="1"/>
          <p:nvPr/>
        </p:nvSpPr>
        <p:spPr>
          <a:xfrm>
            <a:off x="66675" y="255528"/>
            <a:ext cx="6286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1991 NBA Finals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D62C2E-8176-44FD-845C-B9FD2C8B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79" y="376237"/>
            <a:ext cx="4884420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B8EC7D-8A12-1709-27E2-B3DA7217AB8E}"/>
              </a:ext>
            </a:extLst>
          </p:cNvPr>
          <p:cNvSpPr txBox="1"/>
          <p:nvPr/>
        </p:nvSpPr>
        <p:spPr>
          <a:xfrm>
            <a:off x="0" y="1847850"/>
            <a:ext cx="6800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Chicago Bulls win their first title </a:t>
            </a:r>
          </a:p>
          <a:p>
            <a:pPr algn="ctr"/>
            <a:r>
              <a:rPr lang="en-US" sz="3200" b="1" dirty="0"/>
              <a:t>and will go on to two “three-peats”</a:t>
            </a:r>
          </a:p>
          <a:p>
            <a:pPr algn="ctr"/>
            <a:r>
              <a:rPr lang="en-US" sz="3200" b="1" dirty="0"/>
              <a:t>They won six championships during the 1990s!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Michael Jordon was the league MVP for the second time.  </a:t>
            </a:r>
          </a:p>
          <a:p>
            <a:pPr algn="ctr"/>
            <a:endParaRPr lang="en-US" sz="3200" b="1"/>
          </a:p>
          <a:p>
            <a:pPr algn="ctr"/>
            <a:r>
              <a:rPr lang="en-US" sz="3200" b="1"/>
              <a:t>He </a:t>
            </a:r>
            <a:r>
              <a:rPr lang="en-US" sz="3200" b="1" dirty="0"/>
              <a:t>would go on to win 5 in total.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1BC60FC-3AA1-7F92-DD00-FAFCDE95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88" y="38036"/>
            <a:ext cx="4510202" cy="67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1044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+mn-lt"/>
              </a:rPr>
              <a:t>The Year in Baseball:   </a:t>
            </a:r>
            <a:r>
              <a:rPr lang="en-US" sz="8800" b="1" dirty="0">
                <a:latin typeface="+mn-lt"/>
              </a:rPr>
              <a:t>1991</a:t>
            </a:r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44" y="2406177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98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F0A98B-2531-3500-6E90-F4A1EA8DCE35}"/>
              </a:ext>
            </a:extLst>
          </p:cNvPr>
          <p:cNvSpPr txBox="1"/>
          <p:nvPr/>
        </p:nvSpPr>
        <p:spPr>
          <a:xfrm>
            <a:off x="6715125" y="394692"/>
            <a:ext cx="37230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At age 44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Nolan Ryan throws his </a:t>
            </a:r>
            <a:r>
              <a:rPr lang="en-US" sz="5400" b="1" dirty="0">
                <a:solidFill>
                  <a:srgbClr val="FF0000"/>
                </a:solidFill>
              </a:rPr>
              <a:t>7</a:t>
            </a:r>
            <a:r>
              <a:rPr lang="en-US" sz="5400" b="1" baseline="30000" dirty="0">
                <a:solidFill>
                  <a:srgbClr val="FF0000"/>
                </a:solidFill>
              </a:rPr>
              <a:t>th</a:t>
            </a:r>
            <a:r>
              <a:rPr lang="en-US" sz="5400" b="1" dirty="0">
                <a:solidFill>
                  <a:srgbClr val="FF0000"/>
                </a:solidFill>
              </a:rPr>
              <a:t>  career no-hitter</a:t>
            </a:r>
            <a:r>
              <a:rPr lang="en-US" sz="5400" b="1" dirty="0"/>
              <a:t>!!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098" name="Picture 2" descr="10 Most Valuable 1991 Fleer Baseball Cards | Old Sports Cards">
            <a:extLst>
              <a:ext uri="{FF2B5EF4-FFF2-40B4-BE49-F238E27FC236}">
                <a16:creationId xmlns:a16="http://schemas.microsoft.com/office/drawing/2014/main" id="{3A0DC8AD-C03B-3B2C-659F-346024E68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1" y="37424"/>
            <a:ext cx="4794926" cy="68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09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7110" y="6003033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98" y="6049199"/>
            <a:ext cx="403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.294    15 HR   82 RBI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7202" y="416691"/>
            <a:ext cx="24311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1991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Rookies</a:t>
            </a:r>
          </a:p>
          <a:p>
            <a:pPr algn="ctr"/>
            <a:r>
              <a:rPr lang="en-US" sz="5400" b="1" dirty="0"/>
              <a:t>of the</a:t>
            </a:r>
          </a:p>
          <a:p>
            <a:pPr algn="ctr"/>
            <a:r>
              <a:rPr lang="en-US" sz="5400" b="1" dirty="0"/>
              <a:t>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7EDBE-31E5-08F4-01C6-A7A2B48F6553}"/>
              </a:ext>
            </a:extLst>
          </p:cNvPr>
          <p:cNvSpPr txBox="1"/>
          <p:nvPr/>
        </p:nvSpPr>
        <p:spPr>
          <a:xfrm>
            <a:off x="7243945" y="6003857"/>
            <a:ext cx="3799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.281    2 5 SB    78 R</a:t>
            </a:r>
          </a:p>
        </p:txBody>
      </p:sp>
      <p:pic>
        <p:nvPicPr>
          <p:cNvPr id="1026" name="Picture 2" descr="Jeff Bagwell (True) Rookie Cards - True Rookie Cards">
            <a:extLst>
              <a:ext uri="{FF2B5EF4-FFF2-40B4-BE49-F238E27FC236}">
                <a16:creationId xmlns:a16="http://schemas.microsoft.com/office/drawing/2014/main" id="{CCB58A06-CFFF-99D2-D4C8-42FC152B6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4484" r="6301" b="5592"/>
          <a:stretch>
            <a:fillRect/>
          </a:stretch>
        </p:blipFill>
        <p:spPr bwMode="auto">
          <a:xfrm>
            <a:off x="279181" y="162470"/>
            <a:ext cx="4029076" cy="578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aseball player on a baseball field&#10;&#10;AI-generated content may be incorrect.">
            <a:extLst>
              <a:ext uri="{FF2B5EF4-FFF2-40B4-BE49-F238E27FC236}">
                <a16:creationId xmlns:a16="http://schemas.microsoft.com/office/drawing/2014/main" id="{ACC42FAF-BE6B-B1E5-77C0-E2731D1C2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45" y="162470"/>
            <a:ext cx="4029076" cy="57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570" y="5919597"/>
            <a:ext cx="4218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20</a:t>
            </a:r>
            <a:r>
              <a:rPr lang="en-US" sz="3600" dirty="0"/>
              <a:t>-11  2.55 ERA  </a:t>
            </a:r>
            <a:r>
              <a:rPr lang="en-US" sz="3600" b="1" dirty="0"/>
              <a:t>9</a:t>
            </a:r>
            <a:r>
              <a:rPr lang="en-US" sz="3600" dirty="0"/>
              <a:t> CG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1732" y="788166"/>
            <a:ext cx="35485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/>
              <a:t>1991</a:t>
            </a:r>
          </a:p>
          <a:p>
            <a:pPr algn="ctr"/>
            <a:r>
              <a:rPr lang="en-US" sz="6600" b="1" dirty="0"/>
              <a:t>Cy Young </a:t>
            </a:r>
          </a:p>
          <a:p>
            <a:pPr algn="ctr"/>
            <a:r>
              <a:rPr lang="en-US" sz="6600" b="1" dirty="0"/>
              <a:t>Winners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789A3-C6BC-BE47-0DF3-D960FC6BEC6B}"/>
              </a:ext>
            </a:extLst>
          </p:cNvPr>
          <p:cNvSpPr txBox="1"/>
          <p:nvPr/>
        </p:nvSpPr>
        <p:spPr>
          <a:xfrm>
            <a:off x="7311409" y="5982900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18-10</a:t>
            </a:r>
            <a:r>
              <a:rPr lang="en-US" sz="3600" b="1" dirty="0"/>
              <a:t>   2.62 </a:t>
            </a:r>
            <a:r>
              <a:rPr lang="en-US" sz="3600" dirty="0"/>
              <a:t>ERA   </a:t>
            </a:r>
            <a:r>
              <a:rPr lang="en-US" sz="3600" b="1" dirty="0"/>
              <a:t>241 </a:t>
            </a:r>
            <a:r>
              <a:rPr lang="en-US" sz="3600" dirty="0"/>
              <a:t>K</a:t>
            </a:r>
          </a:p>
        </p:txBody>
      </p:sp>
      <p:pic>
        <p:nvPicPr>
          <p:cNvPr id="2050" name="Picture 2" descr="Tom Glavine #206 - Braves 1991 Score Baseball Trading Card">
            <a:extLst>
              <a:ext uri="{FF2B5EF4-FFF2-40B4-BE49-F238E27FC236}">
                <a16:creationId xmlns:a16="http://schemas.microsoft.com/office/drawing/2014/main" id="{FF0661A7-E3AA-DA63-3E82-BEDAE3DF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5" y="51553"/>
            <a:ext cx="4137020" cy="58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aseball player in a white uniform&#10;&#10;AI-generated content may be incorrect.">
            <a:extLst>
              <a:ext uri="{FF2B5EF4-FFF2-40B4-BE49-F238E27FC236}">
                <a16:creationId xmlns:a16="http://schemas.microsoft.com/office/drawing/2014/main" id="{398FE45D-61F2-3933-363C-0F94E82D6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68" y="228769"/>
            <a:ext cx="3795925" cy="56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2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6247" y="2074679"/>
            <a:ext cx="5801749" cy="8827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+mn-lt"/>
              </a:rPr>
              <a:t>1991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Most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Valuable</a:t>
            </a:r>
            <a:br>
              <a:rPr lang="en-US" sz="6600" b="1" dirty="0">
                <a:latin typeface="+mn-lt"/>
              </a:rPr>
            </a:br>
            <a:r>
              <a:rPr lang="en-US" sz="6600" b="1" dirty="0">
                <a:latin typeface="+mn-lt"/>
              </a:rPr>
              <a:t>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0472" y="6140709"/>
            <a:ext cx="391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9829" y="5945019"/>
            <a:ext cx="4163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34 HR   114 RBI   .323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61199-AE76-1ABC-08DA-B9C27D09BA78}"/>
              </a:ext>
            </a:extLst>
          </p:cNvPr>
          <p:cNvSpPr txBox="1"/>
          <p:nvPr/>
        </p:nvSpPr>
        <p:spPr>
          <a:xfrm>
            <a:off x="121920" y="6073658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.319    </a:t>
            </a:r>
            <a:r>
              <a:rPr lang="en-US" sz="3600" dirty="0"/>
              <a:t>22 HR   86 RBI</a:t>
            </a:r>
          </a:p>
        </p:txBody>
      </p:sp>
      <p:pic>
        <p:nvPicPr>
          <p:cNvPr id="3074" name="Picture 2" descr="1991 Ultra #10 Terry Pendleton VG Atlanta Braves - Under the Radar Sports">
            <a:extLst>
              <a:ext uri="{FF2B5EF4-FFF2-40B4-BE49-F238E27FC236}">
                <a16:creationId xmlns:a16="http://schemas.microsoft.com/office/drawing/2014/main" id="{1079738C-F845-A755-E697-FD41C364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95274"/>
            <a:ext cx="39391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aseball player holding a bat&#10;&#10;AI-generated content may be incorrect.">
            <a:extLst>
              <a:ext uri="{FF2B5EF4-FFF2-40B4-BE49-F238E27FC236}">
                <a16:creationId xmlns:a16="http://schemas.microsoft.com/office/drawing/2014/main" id="{71C21285-34D0-147F-FAF5-9149D7ED1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55" y="250487"/>
            <a:ext cx="3910468" cy="56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Inning Stretch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“Take Me Out to the Ballgame”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1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“Deep in the Heart of Texas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84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https://www.youtube.com/watch?v=rcrK0U7RDIk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2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1019" y="299584"/>
            <a:ext cx="968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Baseball Season is Underway!</a:t>
            </a:r>
          </a:p>
        </p:txBody>
      </p:sp>
      <p:pic>
        <p:nvPicPr>
          <p:cNvPr id="8" name="Picture 7" descr="A logo of a baseball team&#10;&#10;AI-generated content may be incorrect.">
            <a:extLst>
              <a:ext uri="{FF2B5EF4-FFF2-40B4-BE49-F238E27FC236}">
                <a16:creationId xmlns:a16="http://schemas.microsoft.com/office/drawing/2014/main" id="{CFD06312-0740-5267-64E9-F93E0E1E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2494" r="2282" b="7868"/>
          <a:stretch/>
        </p:blipFill>
        <p:spPr>
          <a:xfrm>
            <a:off x="7850438" y="1924050"/>
            <a:ext cx="4341562" cy="3419475"/>
          </a:xfrm>
          <a:prstGeom prst="rect">
            <a:avLst/>
          </a:prstGeom>
        </p:spPr>
      </p:pic>
      <p:pic>
        <p:nvPicPr>
          <p:cNvPr id="10" name="Picture 9" descr="A logo of a baseball team&#10;&#10;AI-generated content may be incorrect.">
            <a:extLst>
              <a:ext uri="{FF2B5EF4-FFF2-40B4-BE49-F238E27FC236}">
                <a16:creationId xmlns:a16="http://schemas.microsoft.com/office/drawing/2014/main" id="{BFA1AC6D-8299-D324-4E2E-528DC66E8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4626" r="2122" b="3870"/>
          <a:stretch/>
        </p:blipFill>
        <p:spPr>
          <a:xfrm>
            <a:off x="30408" y="1719262"/>
            <a:ext cx="3524251" cy="3419475"/>
          </a:xfrm>
          <a:prstGeom prst="rect">
            <a:avLst/>
          </a:prstGeom>
        </p:spPr>
      </p:pic>
      <p:pic>
        <p:nvPicPr>
          <p:cNvPr id="12" name="Picture 11" descr="A logo of a baseball team&#10;&#10;AI-generated content may be incorrect.">
            <a:extLst>
              <a:ext uri="{FF2B5EF4-FFF2-40B4-BE49-F238E27FC236}">
                <a16:creationId xmlns:a16="http://schemas.microsoft.com/office/drawing/2014/main" id="{83CCBB84-EC3F-35AD-9BBB-C7C0B391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23" y="1833560"/>
            <a:ext cx="3524251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5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“Do the Hokey Pokey”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523" y="6052208"/>
            <a:ext cx="4919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https://www.youtube.com/watch?v=vpharBeg9XA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4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1991 LCS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16781" y="666879"/>
            <a:ext cx="353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Best 4 of 7 format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101" y="1505193"/>
            <a:ext cx="29434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Braves</a:t>
            </a:r>
          </a:p>
          <a:p>
            <a:pPr algn="ctr"/>
            <a:r>
              <a:rPr lang="en-US" sz="6000" b="1" dirty="0"/>
              <a:t> won 4-3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042" y="4464236"/>
            <a:ext cx="27687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Twins</a:t>
            </a:r>
          </a:p>
          <a:p>
            <a:pPr algn="ctr"/>
            <a:r>
              <a:rPr lang="en-US" sz="6000" b="1" dirty="0"/>
              <a:t>won 4-1</a:t>
            </a:r>
          </a:p>
        </p:txBody>
      </p:sp>
      <p:pic>
        <p:nvPicPr>
          <p:cNvPr id="2050" name="Picture 2" descr="Atlanta Braves Logo: valor, história, PNG">
            <a:extLst>
              <a:ext uri="{FF2B5EF4-FFF2-40B4-BE49-F238E27FC236}">
                <a16:creationId xmlns:a16="http://schemas.microsoft.com/office/drawing/2014/main" id="{61788521-C2F1-5C49-65F9-828C8BE0E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r="13665"/>
          <a:stretch>
            <a:fillRect/>
          </a:stretch>
        </p:blipFill>
        <p:spPr bwMode="auto">
          <a:xfrm>
            <a:off x="190391" y="1045717"/>
            <a:ext cx="3246045" cy="25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ttsburgh Pirates Logo - Primary Logo - National League (NL) - Chris ...">
            <a:extLst>
              <a:ext uri="{FF2B5EF4-FFF2-40B4-BE49-F238E27FC236}">
                <a16:creationId xmlns:a16="http://schemas.microsoft.com/office/drawing/2014/main" id="{72B76351-8335-2242-2EC1-F9208E0B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4053"/>
            <a:ext cx="3341630" cy="33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istorical Logos | Minnesota Twins">
            <a:extLst>
              <a:ext uri="{FF2B5EF4-FFF2-40B4-BE49-F238E27FC236}">
                <a16:creationId xmlns:a16="http://schemas.microsoft.com/office/drawing/2014/main" id="{B7E1C7DF-3A36-A1EC-AAE3-107CBDB9B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b="8649"/>
          <a:stretch>
            <a:fillRect/>
          </a:stretch>
        </p:blipFill>
        <p:spPr bwMode="auto">
          <a:xfrm>
            <a:off x="190391" y="3724915"/>
            <a:ext cx="3571984" cy="29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ld Toronto Blue Jays Logo, HD Png Download , Transparent Png Image ...">
            <a:extLst>
              <a:ext uri="{FF2B5EF4-FFF2-40B4-BE49-F238E27FC236}">
                <a16:creationId xmlns:a16="http://schemas.microsoft.com/office/drawing/2014/main" id="{CB107F10-DA36-A1BF-F3A5-3C9453FB2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4584"/>
          <a:stretch>
            <a:fillRect/>
          </a:stretch>
        </p:blipFill>
        <p:spPr bwMode="auto">
          <a:xfrm>
            <a:off x="8265175" y="4009465"/>
            <a:ext cx="2965680" cy="28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D4740-B88A-472C-600E-5A4667D6A606}"/>
              </a:ext>
            </a:extLst>
          </p:cNvPr>
          <p:cNvSpPr txBox="1"/>
          <p:nvPr/>
        </p:nvSpPr>
        <p:spPr>
          <a:xfrm>
            <a:off x="5764087" y="1258200"/>
            <a:ext cx="316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0317" y="162521"/>
            <a:ext cx="5380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1991 World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27F41-D636-BFF0-9808-3DA6CF9784CE}"/>
              </a:ext>
            </a:extLst>
          </p:cNvPr>
          <p:cNvSpPr txBox="1"/>
          <p:nvPr/>
        </p:nvSpPr>
        <p:spPr>
          <a:xfrm>
            <a:off x="5421247" y="2921168"/>
            <a:ext cx="10576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vs.</a:t>
            </a:r>
          </a:p>
        </p:txBody>
      </p:sp>
      <p:pic>
        <p:nvPicPr>
          <p:cNvPr id="7" name="Picture 2" descr="Atlanta Braves Logo: valor, história, PNG">
            <a:extLst>
              <a:ext uri="{FF2B5EF4-FFF2-40B4-BE49-F238E27FC236}">
                <a16:creationId xmlns:a16="http://schemas.microsoft.com/office/drawing/2014/main" id="{EC7A03B6-2315-C314-05E8-63389D124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r="13665"/>
          <a:stretch>
            <a:fillRect/>
          </a:stretch>
        </p:blipFill>
        <p:spPr bwMode="auto">
          <a:xfrm>
            <a:off x="6705491" y="1909502"/>
            <a:ext cx="4695885" cy="36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istorical Logos | Minnesota Twins">
            <a:extLst>
              <a:ext uri="{FF2B5EF4-FFF2-40B4-BE49-F238E27FC236}">
                <a16:creationId xmlns:a16="http://schemas.microsoft.com/office/drawing/2014/main" id="{8B3FE29E-EB86-3022-4DAC-7863F9013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b="8649"/>
          <a:stretch>
            <a:fillRect/>
          </a:stretch>
        </p:blipFill>
        <p:spPr bwMode="auto">
          <a:xfrm>
            <a:off x="413324" y="1657289"/>
            <a:ext cx="4453951" cy="37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28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81795" y="238205"/>
            <a:ext cx="20800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1991</a:t>
            </a:r>
          </a:p>
          <a:p>
            <a:pPr algn="ctr"/>
            <a:r>
              <a:rPr lang="en-US" sz="5400" b="1" dirty="0"/>
              <a:t>Braves</a:t>
            </a:r>
          </a:p>
          <a:p>
            <a:endParaRPr lang="en-US" dirty="0"/>
          </a:p>
        </p:txBody>
      </p:sp>
      <p:pic>
        <p:nvPicPr>
          <p:cNvPr id="2050" name="Picture 2" descr="Bobby Cox #759 Prices | 1991 Topps | Baseball Cards">
            <a:extLst>
              <a:ext uri="{FF2B5EF4-FFF2-40B4-BE49-F238E27FC236}">
                <a16:creationId xmlns:a16="http://schemas.microsoft.com/office/drawing/2014/main" id="{83AB718B-FD0E-9CE2-D090-CC6E7C32D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3952" r="4737" b="3680"/>
          <a:stretch>
            <a:fillRect/>
          </a:stretch>
        </p:blipFill>
        <p:spPr bwMode="auto">
          <a:xfrm>
            <a:off x="9280165" y="2950505"/>
            <a:ext cx="2552551" cy="35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991 David Justice, Braves, 1 Fleer #693 Baseball Stuff, Baseball Fan ...">
            <a:extLst>
              <a:ext uri="{FF2B5EF4-FFF2-40B4-BE49-F238E27FC236}">
                <a16:creationId xmlns:a16="http://schemas.microsoft.com/office/drawing/2014/main" id="{D2642AB1-4873-A14E-0E6C-518A9489A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r="6789" b="3058"/>
          <a:stretch>
            <a:fillRect/>
          </a:stretch>
        </p:blipFill>
        <p:spPr bwMode="auto">
          <a:xfrm>
            <a:off x="128016" y="0"/>
            <a:ext cx="2231136" cy="34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 Lemke #251 Prices | 1991 Topps | Baseball Cards">
            <a:extLst>
              <a:ext uri="{FF2B5EF4-FFF2-40B4-BE49-F238E27FC236}">
                <a16:creationId xmlns:a16="http://schemas.microsoft.com/office/drawing/2014/main" id="{D721C466-8800-5446-EAA3-088075F1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3563" r="4956" b="2873"/>
          <a:stretch>
            <a:fillRect/>
          </a:stretch>
        </p:blipFill>
        <p:spPr bwMode="auto">
          <a:xfrm>
            <a:off x="2432303" y="74463"/>
            <a:ext cx="2399771" cy="33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991 Fleer Baseball #32 Rafael Belliard Pittsburgh Pirates – Hockey ...">
            <a:extLst>
              <a:ext uri="{FF2B5EF4-FFF2-40B4-BE49-F238E27FC236}">
                <a16:creationId xmlns:a16="http://schemas.microsoft.com/office/drawing/2014/main" id="{39D6612F-0748-7852-4CC0-34C70636E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3742" r="2998" b="4347"/>
          <a:stretch>
            <a:fillRect/>
          </a:stretch>
        </p:blipFill>
        <p:spPr bwMode="auto">
          <a:xfrm>
            <a:off x="2432302" y="3429000"/>
            <a:ext cx="24601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rading Card Database - 1991 Topps Traded #90T Terry Pendleton ...">
            <a:extLst>
              <a:ext uri="{FF2B5EF4-FFF2-40B4-BE49-F238E27FC236}">
                <a16:creationId xmlns:a16="http://schemas.microsoft.com/office/drawing/2014/main" id="{B21DED93-276E-F64F-5A2A-B5E40EC3A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4346" r="2560" b="2792"/>
          <a:stretch>
            <a:fillRect/>
          </a:stretch>
        </p:blipFill>
        <p:spPr bwMode="auto">
          <a:xfrm>
            <a:off x="128016" y="3493811"/>
            <a:ext cx="2345264" cy="33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aseball player throwing a baseball&#10;&#10;AI-generated content may be incorrect.">
            <a:extLst>
              <a:ext uri="{FF2B5EF4-FFF2-40B4-BE49-F238E27FC236}">
                <a16:creationId xmlns:a16="http://schemas.microsoft.com/office/drawing/2014/main" id="{4523B5E8-3DAF-1A5C-D910-00BD056F9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45" y="0"/>
            <a:ext cx="2564477" cy="3503109"/>
          </a:xfrm>
          <a:prstGeom prst="rect">
            <a:avLst/>
          </a:prstGeom>
        </p:spPr>
      </p:pic>
      <p:pic>
        <p:nvPicPr>
          <p:cNvPr id="8" name="Picture 7" descr="A baseball player throwing a ball&#10;&#10;AI-generated content may be incorrect.">
            <a:extLst>
              <a:ext uri="{FF2B5EF4-FFF2-40B4-BE49-F238E27FC236}">
                <a16:creationId xmlns:a16="http://schemas.microsoft.com/office/drawing/2014/main" id="{47FB0746-C81C-4D3B-3831-2CD2DBD2A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68" y="3503109"/>
            <a:ext cx="2608249" cy="37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7715" y="54154"/>
            <a:ext cx="18411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1991</a:t>
            </a:r>
          </a:p>
          <a:p>
            <a:pPr algn="ctr"/>
            <a:r>
              <a:rPr lang="en-US" sz="5400" b="1" dirty="0"/>
              <a:t>Twins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109A670-15DB-00FB-6975-AD85E846B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1991 Donruss Baseball Card Rick Aguilera Minnesota Twins #172 | eBay">
            <a:extLst>
              <a:ext uri="{FF2B5EF4-FFF2-40B4-BE49-F238E27FC236}">
                <a16:creationId xmlns:a16="http://schemas.microsoft.com/office/drawing/2014/main" id="{AFF664AF-3FBB-5DAB-C65D-02EBEBC0F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t="5743" r="9072" b="4212"/>
          <a:stretch>
            <a:fillRect/>
          </a:stretch>
        </p:blipFill>
        <p:spPr bwMode="auto">
          <a:xfrm>
            <a:off x="7094406" y="3305174"/>
            <a:ext cx="2350424" cy="3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ack Morris AS Minnesota Twins (Baseball Card) 1992 Donruss #25 at ...">
            <a:extLst>
              <a:ext uri="{FF2B5EF4-FFF2-40B4-BE49-F238E27FC236}">
                <a16:creationId xmlns:a16="http://schemas.microsoft.com/office/drawing/2014/main" id="{F078E666-9EF7-D76A-638C-E80309A21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2631" r="3300" b="4077"/>
          <a:stretch>
            <a:fillRect/>
          </a:stretch>
        </p:blipFill>
        <p:spPr bwMode="auto">
          <a:xfrm>
            <a:off x="7190284" y="-65194"/>
            <a:ext cx="2542049" cy="34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irby Puckett #300 Prices | 1991 Topps | Baseball Cards">
            <a:extLst>
              <a:ext uri="{FF2B5EF4-FFF2-40B4-BE49-F238E27FC236}">
                <a16:creationId xmlns:a16="http://schemas.microsoft.com/office/drawing/2014/main" id="{41EC33E7-7FF0-08AE-2A62-6311676DC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5995" r="7155" b="5863"/>
          <a:stretch>
            <a:fillRect/>
          </a:stretch>
        </p:blipFill>
        <p:spPr bwMode="auto">
          <a:xfrm>
            <a:off x="69252" y="0"/>
            <a:ext cx="2398714" cy="33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1991 Topps Traded #27T Chili Davis Minnesota Twins MLB ...">
            <a:extLst>
              <a:ext uri="{FF2B5EF4-FFF2-40B4-BE49-F238E27FC236}">
                <a16:creationId xmlns:a16="http://schemas.microsoft.com/office/drawing/2014/main" id="{863BC446-EDF6-59AB-6B16-1572710E0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4880" r="6913" b="4726"/>
          <a:stretch>
            <a:fillRect/>
          </a:stretch>
        </p:blipFill>
        <p:spPr bwMode="auto">
          <a:xfrm>
            <a:off x="2488224" y="3384153"/>
            <a:ext cx="2350424" cy="34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m Kelly Baseball Price Guide | Tom Kelly Trading Card Value – Beckett">
            <a:extLst>
              <a:ext uri="{FF2B5EF4-FFF2-40B4-BE49-F238E27FC236}">
                <a16:creationId xmlns:a16="http://schemas.microsoft.com/office/drawing/2014/main" id="{6147E320-A256-B2F4-830D-AB37C03C6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5482" r="6736" b="2615"/>
          <a:stretch>
            <a:fillRect/>
          </a:stretch>
        </p:blipFill>
        <p:spPr bwMode="auto">
          <a:xfrm>
            <a:off x="9595594" y="3127084"/>
            <a:ext cx="2527154" cy="3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ott Leius autographed baseball card (Minnesota Twins) 1991 Fleer #U38 ...">
            <a:extLst>
              <a:ext uri="{FF2B5EF4-FFF2-40B4-BE49-F238E27FC236}">
                <a16:creationId xmlns:a16="http://schemas.microsoft.com/office/drawing/2014/main" id="{FD5F487E-A894-114D-DDB4-E43625CBE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3473" b="4898"/>
          <a:stretch>
            <a:fillRect/>
          </a:stretch>
        </p:blipFill>
        <p:spPr bwMode="auto">
          <a:xfrm>
            <a:off x="2532887" y="54154"/>
            <a:ext cx="2261098" cy="33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991 Fleer Baseball Card Brian Harper Minnesota Twins #613 | eBay">
            <a:extLst>
              <a:ext uri="{FF2B5EF4-FFF2-40B4-BE49-F238E27FC236}">
                <a16:creationId xmlns:a16="http://schemas.microsoft.com/office/drawing/2014/main" id="{37BFF058-0803-CF96-85F4-883944119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4128" r="6924" b="5056"/>
          <a:stretch>
            <a:fillRect/>
          </a:stretch>
        </p:blipFill>
        <p:spPr bwMode="auto">
          <a:xfrm>
            <a:off x="78045" y="3429000"/>
            <a:ext cx="2381127" cy="34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uck Knoblauch 1991 Score Rookie &amp; Traded 93T Minnesota Twins Baseball ...">
            <a:extLst>
              <a:ext uri="{FF2B5EF4-FFF2-40B4-BE49-F238E27FC236}">
                <a16:creationId xmlns:a16="http://schemas.microsoft.com/office/drawing/2014/main" id="{888FB30D-5F83-EDA7-3D94-802572041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3534" b="14566"/>
          <a:stretch>
            <a:fillRect/>
          </a:stretch>
        </p:blipFill>
        <p:spPr bwMode="auto">
          <a:xfrm>
            <a:off x="4777814" y="1438432"/>
            <a:ext cx="2575540" cy="33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14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6475" y="90368"/>
            <a:ext cx="839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1991 World Series Highlights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719A7-F00D-A023-7FB1-4A3F49BFBB3D}"/>
              </a:ext>
            </a:extLst>
          </p:cNvPr>
          <p:cNvSpPr txBox="1">
            <a:spLocks/>
          </p:cNvSpPr>
          <p:nvPr/>
        </p:nvSpPr>
        <p:spPr>
          <a:xfrm>
            <a:off x="8210731" y="39721"/>
            <a:ext cx="386950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1 – October 19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Twins’ SS Greg Gagne hit a 3-run homer in the 5</a:t>
            </a:r>
            <a:r>
              <a:rPr lang="en-US" sz="2000" baseline="30000" dirty="0"/>
              <a:t>th</a:t>
            </a:r>
            <a:r>
              <a:rPr lang="en-US" sz="2000" dirty="0"/>
              <a:t>.  Ace Jack Morris  pitched seven innings for the win.  </a:t>
            </a:r>
            <a:endParaRPr lang="en-US" sz="1200" dirty="0"/>
          </a:p>
          <a:p>
            <a:r>
              <a:rPr lang="en-US" sz="2800" b="1" dirty="0"/>
              <a:t>Twins 5 –  Braves 2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2 – October 20</a:t>
            </a:r>
          </a:p>
          <a:p>
            <a:r>
              <a:rPr lang="en-US" sz="2000" dirty="0"/>
              <a:t>Twins managed only 4 hits but homers by DH Chili Davis and 3B Scott Leius made the difference.</a:t>
            </a:r>
          </a:p>
          <a:p>
            <a:r>
              <a:rPr lang="en-US" sz="2800" b="1" dirty="0"/>
              <a:t>Twins 3 – Braves 2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TWINS LEAD THE SERIES 2-0 AS THE ACTION SHIFTS TO ATLANTA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C56DA-22C0-177C-A378-F6DC5A02C73E}"/>
              </a:ext>
            </a:extLst>
          </p:cNvPr>
          <p:cNvSpPr txBox="1"/>
          <p:nvPr/>
        </p:nvSpPr>
        <p:spPr>
          <a:xfrm>
            <a:off x="19037" y="5793655"/>
            <a:ext cx="8165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HHH Metrodome, Minneapolis </a:t>
            </a:r>
          </a:p>
        </p:txBody>
      </p:sp>
      <p:pic>
        <p:nvPicPr>
          <p:cNvPr id="1026" name="Picture 2" descr="World Series: Remembering the epic 1991 Twins-Braves Fall Classic ...">
            <a:extLst>
              <a:ext uri="{FF2B5EF4-FFF2-40B4-BE49-F238E27FC236}">
                <a16:creationId xmlns:a16="http://schemas.microsoft.com/office/drawing/2014/main" id="{20CD567A-A5E4-9C1C-AF5E-D95D3CB3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" y="1064345"/>
            <a:ext cx="8191694" cy="45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4FEF6-E5DE-552C-7846-71E29D9A4F6A}"/>
              </a:ext>
            </a:extLst>
          </p:cNvPr>
          <p:cNvSpPr txBox="1"/>
          <p:nvPr/>
        </p:nvSpPr>
        <p:spPr>
          <a:xfrm>
            <a:off x="7577847" y="0"/>
            <a:ext cx="4614153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Game 3 –  October 22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This game went 12 innings.  Braves  2B Mark Lemke drove home David Justice for the game-winning run.  Justice barely beat the tag .</a:t>
            </a:r>
          </a:p>
          <a:p>
            <a:r>
              <a:rPr lang="en-US" sz="2800" b="1" dirty="0"/>
              <a:t>BRAVES  5   –  TWINS   4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4 – October 23</a:t>
            </a:r>
          </a:p>
          <a:p>
            <a:r>
              <a:rPr lang="en-US" dirty="0"/>
              <a:t>The Braves Mark Lemke was again the key man as he tripled in the bottom of the 9</a:t>
            </a:r>
            <a:r>
              <a:rPr lang="en-US" baseline="30000" dirty="0"/>
              <a:t>th</a:t>
            </a:r>
            <a:r>
              <a:rPr lang="en-US" dirty="0"/>
              <a:t> inning  and then scored the winning run on a sac fly.</a:t>
            </a:r>
          </a:p>
          <a:p>
            <a:r>
              <a:rPr lang="en-US" sz="2800" b="1" dirty="0"/>
              <a:t>BRAVES  3   -   TWINS  2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Game 5 – October 24</a:t>
            </a:r>
          </a:p>
          <a:p>
            <a:r>
              <a:rPr lang="en-US" dirty="0"/>
              <a:t>The Braves brought out the heavy lumber in this lopsided game.  Braves’ RF David Justice had 5 RBI;  hot Mark Lemke added 3 more.</a:t>
            </a:r>
          </a:p>
          <a:p>
            <a:r>
              <a:rPr lang="en-US" sz="2800" b="1" dirty="0"/>
              <a:t>BRAVES  14   -   TWINS  5</a:t>
            </a:r>
          </a:p>
          <a:p>
            <a:endParaRPr lang="en-US" sz="2800" b="1" dirty="0"/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BRAVES LEAD THE SERIES 3-2 AS IT MOVES BACK TO MINNESOTA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4633C-E96F-2E82-6802-022BA54100C3}"/>
              </a:ext>
            </a:extLst>
          </p:cNvPr>
          <p:cNvSpPr txBox="1">
            <a:spLocks/>
          </p:cNvSpPr>
          <p:nvPr/>
        </p:nvSpPr>
        <p:spPr>
          <a:xfrm>
            <a:off x="501299" y="5191064"/>
            <a:ext cx="5927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Atlanta-Fulton County Stadium</a:t>
            </a:r>
          </a:p>
        </p:txBody>
      </p:sp>
      <p:pic>
        <p:nvPicPr>
          <p:cNvPr id="2050" name="Picture 2" descr="Atlanta–Fulton County Stadium - New Georgia Encyclopedia">
            <a:extLst>
              <a:ext uri="{FF2B5EF4-FFF2-40B4-BE49-F238E27FC236}">
                <a16:creationId xmlns:a16="http://schemas.microsoft.com/office/drawing/2014/main" id="{99172E9E-24EF-FCF9-6CB2-71C5EE9E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76"/>
            <a:ext cx="7577847" cy="504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C889D-D691-DA00-EAC1-EFA634C2F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0790DD9-68A1-EE01-8819-D76FDC2AB7A3}"/>
              </a:ext>
            </a:extLst>
          </p:cNvPr>
          <p:cNvSpPr txBox="1"/>
          <p:nvPr/>
        </p:nvSpPr>
        <p:spPr>
          <a:xfrm>
            <a:off x="-36475" y="90368"/>
            <a:ext cx="8395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1991 World Series Highlights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C3431-DE60-75D9-1EBF-998ABB24DFAC}"/>
              </a:ext>
            </a:extLst>
          </p:cNvPr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57716-E3AC-7772-2211-B17262AE5C48}"/>
              </a:ext>
            </a:extLst>
          </p:cNvPr>
          <p:cNvSpPr txBox="1">
            <a:spLocks/>
          </p:cNvSpPr>
          <p:nvPr/>
        </p:nvSpPr>
        <p:spPr>
          <a:xfrm>
            <a:off x="8210731" y="39721"/>
            <a:ext cx="386950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Game 6 – October 26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This game went 11 innings.  Twins’ CF Kirby Puckett took charge:</a:t>
            </a:r>
          </a:p>
          <a:p>
            <a:r>
              <a:rPr lang="en-US" sz="2000" dirty="0">
                <a:hlinkClick r:id="rId3"/>
              </a:rPr>
              <a:t>https://www.youtube.com/watch?v=6iPB6i57nm0</a:t>
            </a:r>
            <a:endParaRPr lang="en-US" sz="2000" dirty="0"/>
          </a:p>
          <a:p>
            <a:r>
              <a:rPr lang="en-US" sz="2800" b="1" dirty="0"/>
              <a:t>Twins  4  –  Braves  3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Game 7 – October 27</a:t>
            </a:r>
          </a:p>
          <a:p>
            <a:r>
              <a:rPr lang="en-US" sz="2000" dirty="0"/>
              <a:t>Another extra inning game! </a:t>
            </a:r>
          </a:p>
          <a:p>
            <a:r>
              <a:rPr lang="en-US" sz="2000" dirty="0"/>
              <a:t>The Twins Dan Gladden doubled to open the bottom of the 10</a:t>
            </a:r>
            <a:r>
              <a:rPr lang="en-US" sz="2000" baseline="30000" dirty="0"/>
              <a:t>th</a:t>
            </a:r>
            <a:r>
              <a:rPr lang="en-US" sz="2000" dirty="0"/>
              <a:t>.  He was sacrificed to third.  The Braves then walked the next two batters.  With the bases now loaded, Gene Larkin comes to the plate: </a:t>
            </a:r>
          </a:p>
          <a:p>
            <a:r>
              <a:rPr lang="en-US" sz="2000" dirty="0">
                <a:hlinkClick r:id="rId4"/>
              </a:rPr>
              <a:t>https://www.youtube.com/watch?v=QYuWVArJbBM</a:t>
            </a:r>
            <a:endParaRPr lang="en-US" sz="2000" dirty="0"/>
          </a:p>
          <a:p>
            <a:r>
              <a:rPr lang="en-US" sz="2000" dirty="0"/>
              <a:t> Twins starter Jack Morris pitched 10 shutout innings for the win.</a:t>
            </a:r>
          </a:p>
          <a:p>
            <a:r>
              <a:rPr lang="en-US" sz="2800" b="1" dirty="0"/>
              <a:t>Twins  1  –  Braves  0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World Series: Remembering the epic 1991 Twins-Braves Fall Classic ...">
            <a:extLst>
              <a:ext uri="{FF2B5EF4-FFF2-40B4-BE49-F238E27FC236}">
                <a16:creationId xmlns:a16="http://schemas.microsoft.com/office/drawing/2014/main" id="{F6AF1AE3-782D-D1BD-F87D-6F3B909E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" y="1064345"/>
            <a:ext cx="8191694" cy="45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9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B884-B233-A8B5-C0D0-22931DA70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BBA758-DF3E-2E25-2E66-DAD157E0F79B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63BF6-518C-C9EA-CBEA-D72906AE74C3}"/>
              </a:ext>
            </a:extLst>
          </p:cNvPr>
          <p:cNvSpPr txBox="1"/>
          <p:nvPr/>
        </p:nvSpPr>
        <p:spPr>
          <a:xfrm>
            <a:off x="288641" y="0"/>
            <a:ext cx="53801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Minnesota Twins</a:t>
            </a:r>
          </a:p>
          <a:p>
            <a:pPr algn="ctr"/>
            <a:r>
              <a:rPr lang="en-US" sz="5400" b="1" dirty="0"/>
              <a:t>win </a:t>
            </a:r>
          </a:p>
          <a:p>
            <a:pPr algn="ctr"/>
            <a:r>
              <a:rPr lang="en-US" sz="5400" b="1" dirty="0"/>
              <a:t>1991 World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611B1-6C9B-0316-CE47-C145571C16DF}"/>
              </a:ext>
            </a:extLst>
          </p:cNvPr>
          <p:cNvSpPr txBox="1"/>
          <p:nvPr/>
        </p:nvSpPr>
        <p:spPr>
          <a:xfrm>
            <a:off x="6508411" y="5750972"/>
            <a:ext cx="5767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  Jack Morris was the Series MVP</a:t>
            </a:r>
          </a:p>
          <a:p>
            <a:pPr algn="ctr"/>
            <a:r>
              <a:rPr lang="en-US" sz="2800" b="1" dirty="0"/>
              <a:t>He was 2-0 in Series (and 2-0 in NLCS)</a:t>
            </a:r>
          </a:p>
        </p:txBody>
      </p:sp>
      <p:pic>
        <p:nvPicPr>
          <p:cNvPr id="2" name="Picture 4" descr="Jack Morris AS Minnesota Twins (Baseball Card) 1992 Donruss #25 at ...">
            <a:extLst>
              <a:ext uri="{FF2B5EF4-FFF2-40B4-BE49-F238E27FC236}">
                <a16:creationId xmlns:a16="http://schemas.microsoft.com/office/drawing/2014/main" id="{EF8FABBC-459D-75C6-8CDD-EC999531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2631" r="3300" b="4077"/>
          <a:stretch>
            <a:fillRect/>
          </a:stretch>
        </p:blipFill>
        <p:spPr bwMode="auto">
          <a:xfrm>
            <a:off x="7304516" y="102051"/>
            <a:ext cx="4175522" cy="57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4E535-E78F-EF16-0B18-18BC29901A84}"/>
              </a:ext>
            </a:extLst>
          </p:cNvPr>
          <p:cNvSpPr txBox="1"/>
          <p:nvPr/>
        </p:nvSpPr>
        <p:spPr>
          <a:xfrm>
            <a:off x="266905" y="2743200"/>
            <a:ext cx="62197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of the most exciting World Series Ever!</a:t>
            </a:r>
          </a:p>
          <a:p>
            <a:endParaRPr lang="en-US" sz="2400" b="1" dirty="0"/>
          </a:p>
          <a:p>
            <a:r>
              <a:rPr lang="en-US" sz="2400" b="1" dirty="0"/>
              <a:t>Three extra innings games!!</a:t>
            </a:r>
          </a:p>
          <a:p>
            <a:r>
              <a:rPr lang="en-US" sz="2400" b="1" dirty="0"/>
              <a:t>Game 3 was the longest World Series game up to that time.</a:t>
            </a:r>
          </a:p>
          <a:p>
            <a:endParaRPr lang="en-US" sz="2400" b="1" dirty="0"/>
          </a:p>
          <a:p>
            <a:r>
              <a:rPr lang="en-US" sz="2400" b="1" dirty="0"/>
              <a:t>Four games decided by one run!!!</a:t>
            </a:r>
          </a:p>
          <a:p>
            <a:endParaRPr lang="en-US" sz="2400" b="1" dirty="0"/>
          </a:p>
          <a:p>
            <a:r>
              <a:rPr lang="en-US" sz="2400" b="1" dirty="0"/>
              <a:t>First time since 1924 that a World Series game was ended by a homer in extra innings!!!!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615" y="5030451"/>
            <a:ext cx="487139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Extra Innings!</a:t>
            </a:r>
          </a:p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1" y="92691"/>
            <a:ext cx="8798866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15DA1-4440-2A83-042F-470DBF18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65E916-CA53-AABE-CCD2-B3E3368A55E1}"/>
              </a:ext>
            </a:extLst>
          </p:cNvPr>
          <p:cNvSpPr txBox="1"/>
          <p:nvPr/>
        </p:nvSpPr>
        <p:spPr>
          <a:xfrm>
            <a:off x="554182" y="1579417"/>
            <a:ext cx="3657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0FFC2-7F0E-FEFD-1E71-008128EE3ACC}"/>
              </a:ext>
            </a:extLst>
          </p:cNvPr>
          <p:cNvSpPr txBox="1"/>
          <p:nvPr/>
        </p:nvSpPr>
        <p:spPr>
          <a:xfrm>
            <a:off x="401685" y="609921"/>
            <a:ext cx="113886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/>
              <a:t>50 years ago this movie was a huge</a:t>
            </a:r>
          </a:p>
          <a:p>
            <a:pPr algn="ctr"/>
            <a:r>
              <a:rPr lang="en-US" sz="6000" b="1" dirty="0"/>
              <a:t>Summer Blockbuster</a:t>
            </a:r>
          </a:p>
          <a:p>
            <a:pPr algn="ctr"/>
            <a:endParaRPr lang="en-US" sz="6000" b="1" dirty="0"/>
          </a:p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(and scary!)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337D0-A6C4-CA78-C56D-BBCD8B3BE8F9}"/>
              </a:ext>
            </a:extLst>
          </p:cNvPr>
          <p:cNvSpPr txBox="1"/>
          <p:nvPr/>
        </p:nvSpPr>
        <p:spPr>
          <a:xfrm>
            <a:off x="1897446" y="5029200"/>
            <a:ext cx="8397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https://www.youtube.com/watch?v=BX3bN5YeiQs&amp;list=RDBX3bN5YeiQs&amp;start_radio=1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wn Old Television Vector Illustration, Television, Old, Vector PNG ...">
            <a:extLst>
              <a:ext uri="{FF2B5EF4-FFF2-40B4-BE49-F238E27FC236}">
                <a16:creationId xmlns:a16="http://schemas.microsoft.com/office/drawing/2014/main" id="{05862A39-50BA-47A1-252D-3D9D38FAD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70" y="0"/>
            <a:ext cx="5342001" cy="534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BA432-39AB-F0E6-78E7-3AFD45533955}"/>
              </a:ext>
            </a:extLst>
          </p:cNvPr>
          <p:cNvSpPr txBox="1"/>
          <p:nvPr/>
        </p:nvSpPr>
        <p:spPr>
          <a:xfrm>
            <a:off x="31423" y="5455948"/>
            <a:ext cx="12129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Popular TV Shows of the 1980s-1990s</a:t>
            </a:r>
          </a:p>
        </p:txBody>
      </p:sp>
    </p:spTree>
    <p:extLst>
      <p:ext uri="{BB962C8B-B14F-4D97-AF65-F5344CB8AC3E}">
        <p14:creationId xmlns:p14="http://schemas.microsoft.com/office/powerpoint/2010/main" val="3725015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99C7-6E68-6CD3-2B31-D4CE1AF5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9D2AFE-0B2A-BF48-D9E0-B1A31CE74D14}"/>
              </a:ext>
            </a:extLst>
          </p:cNvPr>
          <p:cNvSpPr txBox="1"/>
          <p:nvPr/>
        </p:nvSpPr>
        <p:spPr>
          <a:xfrm>
            <a:off x="266635" y="5289837"/>
            <a:ext cx="74760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Dukes of Hazzard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543292-234B-157D-BF09-1FA3A96B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69"/>
            <a:ext cx="7742656" cy="52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7E4CB-16D8-1613-0DC4-9CA37DBA9BF6}"/>
              </a:ext>
            </a:extLst>
          </p:cNvPr>
          <p:cNvSpPr txBox="1"/>
          <p:nvPr/>
        </p:nvSpPr>
        <p:spPr>
          <a:xfrm>
            <a:off x="7742656" y="694402"/>
            <a:ext cx="4450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This popular action comedy centered around the  Duke family (Uncle Jesse, Bo, Luke, and</a:t>
            </a:r>
          </a:p>
          <a:p>
            <a:r>
              <a:rPr lang="en-US" sz="2400" b="1" dirty="0"/>
              <a:t>Daisy).  </a:t>
            </a:r>
          </a:p>
          <a:p>
            <a:endParaRPr lang="en-US" sz="2400" b="1" dirty="0"/>
          </a:p>
          <a:p>
            <a:r>
              <a:rPr lang="en-US" sz="2400" b="1" dirty="0"/>
              <a:t>Other characters were</a:t>
            </a:r>
          </a:p>
          <a:p>
            <a:r>
              <a:rPr lang="en-US" sz="2400" b="1" dirty="0"/>
              <a:t> “Boss Hogg”, </a:t>
            </a:r>
          </a:p>
          <a:p>
            <a:r>
              <a:rPr lang="en-US" sz="2400" b="1" dirty="0"/>
              <a:t>“Sheriff Roscoe P. Coltrane”,  “Cooter”, and “Cletus”.</a:t>
            </a:r>
          </a:p>
          <a:p>
            <a:endParaRPr lang="en-US" sz="2400" b="1" dirty="0"/>
          </a:p>
          <a:p>
            <a:r>
              <a:rPr lang="en-US" sz="2400" b="1" dirty="0"/>
              <a:t>Their car was a 1969 Dodge Charger called the “General Lee”.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E6C0D-C669-7562-27C0-1F2C94F6DD34}"/>
              </a:ext>
            </a:extLst>
          </p:cNvPr>
          <p:cNvSpPr txBox="1"/>
          <p:nvPr/>
        </p:nvSpPr>
        <p:spPr>
          <a:xfrm>
            <a:off x="7357215" y="6430065"/>
            <a:ext cx="483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https://www.youtube.com/watch?v=67gig0f4HLo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2030-5CEC-01D6-4AE7-F058295C5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C15347-3A02-7D44-E69F-D09D7A33B2A7}"/>
              </a:ext>
            </a:extLst>
          </p:cNvPr>
          <p:cNvSpPr txBox="1"/>
          <p:nvPr/>
        </p:nvSpPr>
        <p:spPr>
          <a:xfrm>
            <a:off x="6626069" y="4324975"/>
            <a:ext cx="49616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Miami 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CA207-F629-7667-9278-DE50EB462B54}"/>
              </a:ext>
            </a:extLst>
          </p:cNvPr>
          <p:cNvSpPr txBox="1"/>
          <p:nvPr/>
        </p:nvSpPr>
        <p:spPr>
          <a:xfrm>
            <a:off x="6969760" y="420082"/>
            <a:ext cx="4542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This action crime story centered around two Dade County detectives played by Don Johnson and Philip Michael Thomas.</a:t>
            </a:r>
          </a:p>
          <a:p>
            <a:endParaRPr lang="en-US" sz="2400" b="1" dirty="0"/>
          </a:p>
          <a:p>
            <a:r>
              <a:rPr lang="en-US" sz="2400" b="1" dirty="0"/>
              <a:t>The show was originally slated to be named “Gold Coast”, but was renamed after the pilot to:</a:t>
            </a:r>
          </a:p>
        </p:txBody>
      </p:sp>
      <p:pic>
        <p:nvPicPr>
          <p:cNvPr id="1028" name="Picture 4" descr="Miami Vice - Miami Vice Photo (21928931) - Fanpop">
            <a:extLst>
              <a:ext uri="{FF2B5EF4-FFF2-40B4-BE49-F238E27FC236}">
                <a16:creationId xmlns:a16="http://schemas.microsoft.com/office/drawing/2014/main" id="{21D821EE-CD96-6ED4-AA4E-D1E6D1BB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32080"/>
            <a:ext cx="5861049" cy="644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DB795-A5CD-688E-6069-0FCBC91AA07B}"/>
              </a:ext>
            </a:extLst>
          </p:cNvPr>
          <p:cNvSpPr txBox="1"/>
          <p:nvPr/>
        </p:nvSpPr>
        <p:spPr>
          <a:xfrm>
            <a:off x="6626069" y="5933350"/>
            <a:ext cx="5229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https://www.youtube.com/watch?v=2qZOmcMwpgM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57EC-CDCE-27A2-212A-D01025DA9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2BE8E4-9BEA-DE54-97F6-02DB2A5460D9}"/>
              </a:ext>
            </a:extLst>
          </p:cNvPr>
          <p:cNvSpPr txBox="1"/>
          <p:nvPr/>
        </p:nvSpPr>
        <p:spPr>
          <a:xfrm>
            <a:off x="253999" y="5702517"/>
            <a:ext cx="5842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Hill Street Blues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8C175-0A68-EC59-FF88-A4848C6CB8B4}"/>
              </a:ext>
            </a:extLst>
          </p:cNvPr>
          <p:cNvSpPr txBox="1"/>
          <p:nvPr/>
        </p:nvSpPr>
        <p:spPr>
          <a:xfrm>
            <a:off x="6634478" y="278319"/>
            <a:ext cx="4917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This gritty cops-and-robbers series was set in a police station in a large unnamed American city.</a:t>
            </a:r>
          </a:p>
          <a:p>
            <a:endParaRPr lang="en-US" sz="2400" b="1" dirty="0"/>
          </a:p>
          <a:p>
            <a:r>
              <a:rPr lang="en-US" sz="2400" b="1" dirty="0"/>
              <a:t>Actor Daniel J. Travanti played the precinct’s Captain Furillo.  His love interest, played by actress Veronica Hamill, often calls him “Pizza Man”.</a:t>
            </a:r>
          </a:p>
          <a:p>
            <a:endParaRPr lang="en-US" sz="2400" b="1" dirty="0"/>
          </a:p>
          <a:p>
            <a:r>
              <a:rPr lang="en-US" sz="2400" b="1" dirty="0"/>
              <a:t>Desk Sergeant </a:t>
            </a:r>
            <a:r>
              <a:rPr lang="en-US" sz="2400" b="1" dirty="0" err="1"/>
              <a:t>Esterhaus</a:t>
            </a:r>
            <a:r>
              <a:rPr lang="en-US" sz="2400" b="1" dirty="0"/>
              <a:t> opened the show with a roll call and finished his briefing with a famous phrase …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pic>
        <p:nvPicPr>
          <p:cNvPr id="2050" name="Picture 2" descr="Question about Bowser C630 | The Atlas Rescue Forum">
            <a:extLst>
              <a:ext uri="{FF2B5EF4-FFF2-40B4-BE49-F238E27FC236}">
                <a16:creationId xmlns:a16="http://schemas.microsoft.com/office/drawing/2014/main" id="{E7FBD65C-D2ED-4185-83D4-AB4546FBD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r="19589"/>
          <a:stretch>
            <a:fillRect/>
          </a:stretch>
        </p:blipFill>
        <p:spPr bwMode="auto">
          <a:xfrm>
            <a:off x="0" y="0"/>
            <a:ext cx="6449216" cy="56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33F42-7816-14E1-228C-707B8F422C13}"/>
              </a:ext>
            </a:extLst>
          </p:cNvPr>
          <p:cNvSpPr txBox="1"/>
          <p:nvPr/>
        </p:nvSpPr>
        <p:spPr>
          <a:xfrm>
            <a:off x="6586777" y="5056186"/>
            <a:ext cx="4965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https://www.youtube.com/watch?v=G6hzHEdDJ2o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5E58-CB75-6653-E751-36BD39D99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8A323D-9F9F-2166-AB2D-5386AB81C8E2}"/>
              </a:ext>
            </a:extLst>
          </p:cNvPr>
          <p:cNvSpPr txBox="1"/>
          <p:nvPr/>
        </p:nvSpPr>
        <p:spPr>
          <a:xfrm>
            <a:off x="6096000" y="5472043"/>
            <a:ext cx="5842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Magnum P.I.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24243-A1C7-77F1-2316-7018D5B262AC}"/>
              </a:ext>
            </a:extLst>
          </p:cNvPr>
          <p:cNvSpPr txBox="1"/>
          <p:nvPr/>
        </p:nvSpPr>
        <p:spPr>
          <a:xfrm>
            <a:off x="5923280" y="278319"/>
            <a:ext cx="56286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This crime drama was set in Hawaii and starred popular actor Tom Selleck.  He portrayed a private investigator, who lives a plush life-style on the estate of a wealthy benefactor.</a:t>
            </a:r>
          </a:p>
          <a:p>
            <a:endParaRPr lang="en-US" sz="2400" b="1" dirty="0"/>
          </a:p>
          <a:p>
            <a:r>
              <a:rPr lang="en-US" sz="2400" b="1" dirty="0"/>
              <a:t>Selleck’s character often wears a baseball cap from his favorite major league team …</a:t>
            </a:r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52FB53-7BED-C0A4-3EDA-9881B718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164046"/>
            <a:ext cx="4791203" cy="641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3BA7C4-E8B2-51C4-4012-8A777ABC3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3845" r="11248" b="12027"/>
          <a:stretch>
            <a:fillRect/>
          </a:stretch>
        </p:blipFill>
        <p:spPr bwMode="auto">
          <a:xfrm>
            <a:off x="0" y="0"/>
            <a:ext cx="5496561" cy="73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18101-5859-6597-57EC-C33C7E524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1C346E-F9EE-159C-0BDE-E42573DF2019}"/>
              </a:ext>
            </a:extLst>
          </p:cNvPr>
          <p:cNvSpPr txBox="1"/>
          <p:nvPr/>
        </p:nvSpPr>
        <p:spPr>
          <a:xfrm>
            <a:off x="253999" y="5702517"/>
            <a:ext cx="5842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Cagney &amp; Lacey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98F7A-972D-608A-0278-22F56CCBACA9}"/>
              </a:ext>
            </a:extLst>
          </p:cNvPr>
          <p:cNvSpPr txBox="1"/>
          <p:nvPr/>
        </p:nvSpPr>
        <p:spPr>
          <a:xfrm>
            <a:off x="6349999" y="369759"/>
            <a:ext cx="5842001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Actresses Sharon Gless and Tyne Daly starred in this police drama as New York City police detectives.</a:t>
            </a:r>
          </a:p>
          <a:p>
            <a:endParaRPr lang="en-US" sz="3200" b="1" dirty="0"/>
          </a:p>
          <a:p>
            <a:r>
              <a:rPr lang="en-US" sz="3200" b="1" dirty="0"/>
              <a:t>Beginning with the show’s second season in 1983, and for the next six seasons, one or the other of these two actresses won the </a:t>
            </a:r>
            <a:r>
              <a:rPr lang="en-US" sz="3200" b="1" dirty="0">
                <a:solidFill>
                  <a:srgbClr val="FF0000"/>
                </a:solidFill>
              </a:rPr>
              <a:t>Emmy Award for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Best Lead Actress in a Drama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/>
              <a:t>!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pic>
        <p:nvPicPr>
          <p:cNvPr id="1026" name="Picture 2" descr="Game poster image">
            <a:extLst>
              <a:ext uri="{FF2B5EF4-FFF2-40B4-BE49-F238E27FC236}">
                <a16:creationId xmlns:a16="http://schemas.microsoft.com/office/drawing/2014/main" id="{5DD24F92-3EB6-198E-2A39-2C3FE7DC4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53"/>
          <a:stretch>
            <a:fillRect/>
          </a:stretch>
        </p:blipFill>
        <p:spPr bwMode="auto">
          <a:xfrm>
            <a:off x="432434" y="369759"/>
            <a:ext cx="5544550" cy="51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391B8-A55D-8AB7-42E6-58CE8EB9D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3C7D67-4FF2-F3D2-7C6E-446BA69180C6}"/>
              </a:ext>
            </a:extLst>
          </p:cNvPr>
          <p:cNvSpPr txBox="1"/>
          <p:nvPr/>
        </p:nvSpPr>
        <p:spPr>
          <a:xfrm>
            <a:off x="253999" y="5702517"/>
            <a:ext cx="5842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Golden Girls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8FFF1-1359-4A04-CB4F-6A254E88D755}"/>
              </a:ext>
            </a:extLst>
          </p:cNvPr>
          <p:cNvSpPr txBox="1"/>
          <p:nvPr/>
        </p:nvSpPr>
        <p:spPr>
          <a:xfrm>
            <a:off x="6400800" y="369759"/>
            <a:ext cx="5842001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This sitcom starred Bea Arthur, Betty White, Rue McClanahan, and Estelle Getty.  The plot centered around the four older single women that shared a house in Miami.</a:t>
            </a:r>
          </a:p>
          <a:p>
            <a:endParaRPr lang="en-US" sz="3200" b="1" dirty="0"/>
          </a:p>
          <a:p>
            <a:r>
              <a:rPr lang="en-US" sz="3200" b="1" dirty="0"/>
              <a:t>The series won numerous awards as an outstanding comedy.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FF0000"/>
                </a:solidFill>
              </a:rPr>
              <a:t>All four of the actresses won at least one Emmy Award.</a:t>
            </a:r>
          </a:p>
          <a:p>
            <a:endParaRPr lang="en-US" sz="32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pic>
        <p:nvPicPr>
          <p:cNvPr id="1026" name="Picture 2" descr="The Golden Girls' Turns 30: Facts You May Not Know About the Series - ABC  News">
            <a:extLst>
              <a:ext uri="{FF2B5EF4-FFF2-40B4-BE49-F238E27FC236}">
                <a16:creationId xmlns:a16="http://schemas.microsoft.com/office/drawing/2014/main" id="{EC291445-67D0-F650-211B-0C8AE984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11784"/>
          <a:stretch>
            <a:fillRect/>
          </a:stretch>
        </p:blipFill>
        <p:spPr bwMode="auto">
          <a:xfrm>
            <a:off x="0" y="479487"/>
            <a:ext cx="6400800" cy="45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72F5B-D072-BB24-120F-11222B70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0197E1-60E9-3C98-D581-77E9F099E247}"/>
              </a:ext>
            </a:extLst>
          </p:cNvPr>
          <p:cNvSpPr txBox="1"/>
          <p:nvPr/>
        </p:nvSpPr>
        <p:spPr>
          <a:xfrm>
            <a:off x="13862" y="5611077"/>
            <a:ext cx="6146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Three’s Company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5D7C1-3B18-F501-16FC-4A6E7303C48D}"/>
              </a:ext>
            </a:extLst>
          </p:cNvPr>
          <p:cNvSpPr txBox="1"/>
          <p:nvPr/>
        </p:nvSpPr>
        <p:spPr>
          <a:xfrm>
            <a:off x="6160731" y="186879"/>
            <a:ext cx="584200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This farcical sitcom starred John Ritter, Suzanne Somers, and Joyce DeWitt as unlikely roommates.  </a:t>
            </a:r>
          </a:p>
          <a:p>
            <a:endParaRPr lang="en-US" sz="3200" b="1" dirty="0"/>
          </a:p>
          <a:p>
            <a:r>
              <a:rPr lang="en-US" sz="3200" b="1" dirty="0"/>
              <a:t>The landlord had a rule against unmarried singles living together, but relented when the women convinced him that the John Ritter character was gay.</a:t>
            </a:r>
          </a:p>
          <a:p>
            <a:endParaRPr lang="en-US" sz="3200" b="1" dirty="0"/>
          </a:p>
          <a:p>
            <a:r>
              <a:rPr lang="en-US" sz="3200" b="1" dirty="0">
                <a:solidFill>
                  <a:srgbClr val="FF0000"/>
                </a:solidFill>
              </a:rPr>
              <a:t>The series ranked in the Top 10 of TV shows for 6 of its 8 seasons.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pic>
        <p:nvPicPr>
          <p:cNvPr id="2050" name="Picture 2" descr="Suzanne Somers Was Fired From 'Three's Company' Over Equal Pay">
            <a:extLst>
              <a:ext uri="{FF2B5EF4-FFF2-40B4-BE49-F238E27FC236}">
                <a16:creationId xmlns:a16="http://schemas.microsoft.com/office/drawing/2014/main" id="{D5495474-A3EC-F764-866D-5C490F0A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8" y="47487"/>
            <a:ext cx="5483061" cy="54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4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9" y="90199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27" y="4310136"/>
            <a:ext cx="1006076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>
                <a:latin typeface="Impact" panose="020B0806030902050204" pitchFamily="34" charset="0"/>
              </a:rPr>
              <a:t>Thanks!!</a:t>
            </a:r>
          </a:p>
          <a:p>
            <a:pPr algn="ctr"/>
            <a:r>
              <a:rPr lang="en-US" sz="6600" i="1" dirty="0">
                <a:latin typeface="Impact" panose="020B0806030902050204" pitchFamily="34" charset="0"/>
              </a:rPr>
              <a:t>We’ll see you in September ! </a:t>
            </a:r>
          </a:p>
        </p:txBody>
      </p:sp>
    </p:spTree>
    <p:extLst>
      <p:ext uri="{BB962C8B-B14F-4D97-AF65-F5344CB8AC3E}">
        <p14:creationId xmlns:p14="http://schemas.microsoft.com/office/powerpoint/2010/main" val="311989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585" y="0"/>
            <a:ext cx="9372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History from 1991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383175"/>
            <a:ext cx="6086364" cy="53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A0C45-E871-AF9F-3EB1-BFDB7A69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746B28-9620-DD31-0D8C-6CB03B16CC7F}"/>
              </a:ext>
            </a:extLst>
          </p:cNvPr>
          <p:cNvSpPr txBox="1"/>
          <p:nvPr/>
        </p:nvSpPr>
        <p:spPr>
          <a:xfrm>
            <a:off x="756590" y="24714"/>
            <a:ext cx="11530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Soviet Republics Declare Independence </a:t>
            </a:r>
          </a:p>
        </p:txBody>
      </p:sp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F6F0389C-98CB-9302-31CF-15B10A251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4"/>
          <a:stretch>
            <a:fillRect/>
          </a:stretch>
        </p:blipFill>
        <p:spPr>
          <a:xfrm>
            <a:off x="1352551" y="829553"/>
            <a:ext cx="8239124" cy="6003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D1D402-2062-9219-B98B-CC48D5814BF0}"/>
              </a:ext>
            </a:extLst>
          </p:cNvPr>
          <p:cNvSpPr txBox="1"/>
          <p:nvPr/>
        </p:nvSpPr>
        <p:spPr>
          <a:xfrm>
            <a:off x="4164061" y="4440194"/>
            <a:ext cx="193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UKRAINE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1E182-91F3-FB11-0704-34CE99EA0B00}"/>
              </a:ext>
            </a:extLst>
          </p:cNvPr>
          <p:cNvSpPr txBox="1"/>
          <p:nvPr/>
        </p:nvSpPr>
        <p:spPr>
          <a:xfrm>
            <a:off x="3447123" y="1190367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ESTONIA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7C23D-9035-DCED-9D64-E7A1DC94F7A6}"/>
              </a:ext>
            </a:extLst>
          </p:cNvPr>
          <p:cNvSpPr txBox="1"/>
          <p:nvPr/>
        </p:nvSpPr>
        <p:spPr>
          <a:xfrm>
            <a:off x="3609925" y="1929031"/>
            <a:ext cx="85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LATVIA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948AB-BCB8-5421-D30D-F34FCE6BD337}"/>
              </a:ext>
            </a:extLst>
          </p:cNvPr>
          <p:cNvSpPr txBox="1"/>
          <p:nvPr/>
        </p:nvSpPr>
        <p:spPr>
          <a:xfrm>
            <a:off x="2990107" y="2364538"/>
            <a:ext cx="123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LITHUANIA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C7036-876B-D4C1-B6A8-AE34A7632B5C}"/>
              </a:ext>
            </a:extLst>
          </p:cNvPr>
          <p:cNvSpPr txBox="1"/>
          <p:nvPr/>
        </p:nvSpPr>
        <p:spPr>
          <a:xfrm>
            <a:off x="8458408" y="1190367"/>
            <a:ext cx="369697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3 Baltic States</a:t>
            </a:r>
          </a:p>
          <a:p>
            <a:r>
              <a:rPr lang="en-US" sz="2800" b="1" dirty="0"/>
              <a:t>	 on September 2</a:t>
            </a:r>
          </a:p>
          <a:p>
            <a:endParaRPr lang="en-US" sz="2800" b="1" dirty="0"/>
          </a:p>
          <a:p>
            <a:r>
              <a:rPr lang="en-US" sz="2800" b="1" dirty="0"/>
              <a:t>Ukraine on December 1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73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B71F8-4BC3-5C80-F3D2-582CB519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AB0B5-5584-E7DF-D07B-D93E94FCEE56}"/>
              </a:ext>
            </a:extLst>
          </p:cNvPr>
          <p:cNvSpPr txBox="1"/>
          <p:nvPr/>
        </p:nvSpPr>
        <p:spPr>
          <a:xfrm>
            <a:off x="2449077" y="24714"/>
            <a:ext cx="8145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Soviet Union ceases to exist</a:t>
            </a:r>
          </a:p>
        </p:txBody>
      </p:sp>
      <p:pic>
        <p:nvPicPr>
          <p:cNvPr id="8" name="Picture 7" descr="A map of the world&#10;&#10;AI-generated content may be incorrect.">
            <a:extLst>
              <a:ext uri="{FF2B5EF4-FFF2-40B4-BE49-F238E27FC236}">
                <a16:creationId xmlns:a16="http://schemas.microsoft.com/office/drawing/2014/main" id="{D38F57A8-E939-653B-BBE8-A3F3DEA79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4"/>
          <a:stretch>
            <a:fillRect/>
          </a:stretch>
        </p:blipFill>
        <p:spPr>
          <a:xfrm>
            <a:off x="1343026" y="829553"/>
            <a:ext cx="8239124" cy="6003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8F36A6-72A8-A399-9E07-F5208E6CFE30}"/>
              </a:ext>
            </a:extLst>
          </p:cNvPr>
          <p:cNvSpPr txBox="1"/>
          <p:nvPr/>
        </p:nvSpPr>
        <p:spPr>
          <a:xfrm>
            <a:off x="4164061" y="4440194"/>
            <a:ext cx="1931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UKRAINE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13E0D-807A-6D49-DD24-82A70B0992D9}"/>
              </a:ext>
            </a:extLst>
          </p:cNvPr>
          <p:cNvSpPr txBox="1"/>
          <p:nvPr/>
        </p:nvSpPr>
        <p:spPr>
          <a:xfrm>
            <a:off x="3447123" y="1190367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ESTONIA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5D774-2460-C7CB-C90A-6178BD281D18}"/>
              </a:ext>
            </a:extLst>
          </p:cNvPr>
          <p:cNvSpPr txBox="1"/>
          <p:nvPr/>
        </p:nvSpPr>
        <p:spPr>
          <a:xfrm>
            <a:off x="3609925" y="1929031"/>
            <a:ext cx="85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LATVIA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1904E-4CF9-EEB9-B38E-73642F2148FA}"/>
              </a:ext>
            </a:extLst>
          </p:cNvPr>
          <p:cNvSpPr txBox="1"/>
          <p:nvPr/>
        </p:nvSpPr>
        <p:spPr>
          <a:xfrm>
            <a:off x="2990107" y="2364538"/>
            <a:ext cx="123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LITHUANIA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64AF0-BF39-0C20-3349-7088C01E61FE}"/>
              </a:ext>
            </a:extLst>
          </p:cNvPr>
          <p:cNvSpPr txBox="1"/>
          <p:nvPr/>
        </p:nvSpPr>
        <p:spPr>
          <a:xfrm>
            <a:off x="6472929" y="2537278"/>
            <a:ext cx="5457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RUSSIAN FEDERATION</a:t>
            </a:r>
          </a:p>
        </p:txBody>
      </p:sp>
      <p:pic>
        <p:nvPicPr>
          <p:cNvPr id="1026" name="Picture 2" descr="Premium Photo | Waving national flag of russian federation on the dome ...">
            <a:extLst>
              <a:ext uri="{FF2B5EF4-FFF2-40B4-BE49-F238E27FC236}">
                <a16:creationId xmlns:a16="http://schemas.microsoft.com/office/drawing/2014/main" id="{9EE1D4FA-4FD5-9D30-8D87-6B542BB0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807822" cy="45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3A675-C7B0-C957-6E82-73709272959C}"/>
              </a:ext>
            </a:extLst>
          </p:cNvPr>
          <p:cNvSpPr txBox="1"/>
          <p:nvPr/>
        </p:nvSpPr>
        <p:spPr>
          <a:xfrm>
            <a:off x="6752409" y="2133434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Moscow</a:t>
            </a:r>
          </a:p>
        </p:txBody>
      </p:sp>
    </p:spTree>
    <p:extLst>
      <p:ext uri="{BB962C8B-B14F-4D97-AF65-F5344CB8AC3E}">
        <p14:creationId xmlns:p14="http://schemas.microsoft.com/office/powerpoint/2010/main" val="863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4905-B559-262A-C243-C051D1AC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EBCF79-3D80-A35D-516C-C181E8F32EC2}"/>
              </a:ext>
            </a:extLst>
          </p:cNvPr>
          <p:cNvSpPr txBox="1"/>
          <p:nvPr/>
        </p:nvSpPr>
        <p:spPr>
          <a:xfrm>
            <a:off x="1406671" y="0"/>
            <a:ext cx="8845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</a:rPr>
              <a:t>Super Nintendo </a:t>
            </a:r>
            <a:r>
              <a:rPr lang="en-US" sz="5400" b="1" dirty="0"/>
              <a:t>released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0E684C7-E1F1-4F59-7F69-B21710876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47" y="1066004"/>
            <a:ext cx="7780968" cy="41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50178-3A79-9D93-D389-E48A1560AB6A}"/>
              </a:ext>
            </a:extLst>
          </p:cNvPr>
          <p:cNvSpPr txBox="1"/>
          <p:nvPr/>
        </p:nvSpPr>
        <p:spPr>
          <a:xfrm>
            <a:off x="70668" y="5166210"/>
            <a:ext cx="121213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Retailed for $199.95 in 1991, 50 million sold</a:t>
            </a:r>
          </a:p>
          <a:p>
            <a:r>
              <a:rPr lang="en-US" sz="4800" b="1" dirty="0"/>
              <a:t>		</a:t>
            </a:r>
            <a:r>
              <a:rPr lang="en-US" sz="4800" b="1" i="1" dirty="0">
                <a:solidFill>
                  <a:srgbClr val="FF0000"/>
                </a:solidFill>
              </a:rPr>
              <a:t>Super Mario Brothers </a:t>
            </a:r>
            <a:r>
              <a:rPr lang="en-US" sz="4800" b="1" dirty="0"/>
              <a:t>could be included</a:t>
            </a:r>
          </a:p>
        </p:txBody>
      </p:sp>
    </p:spTree>
    <p:extLst>
      <p:ext uri="{BB962C8B-B14F-4D97-AF65-F5344CB8AC3E}">
        <p14:creationId xmlns:p14="http://schemas.microsoft.com/office/powerpoint/2010/main" val="153235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AFDF7-FA50-0086-7114-C81685CC3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3E61D-FBE0-717D-83DE-2DAA567A045C}"/>
              </a:ext>
            </a:extLst>
          </p:cNvPr>
          <p:cNvSpPr txBox="1"/>
          <p:nvPr/>
        </p:nvSpPr>
        <p:spPr>
          <a:xfrm>
            <a:off x="412303" y="0"/>
            <a:ext cx="10834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FF0000"/>
                </a:solidFill>
              </a:rPr>
              <a:t>Galileo</a:t>
            </a:r>
            <a:r>
              <a:rPr lang="en-US" sz="7200" b="1" dirty="0"/>
              <a:t> probe visits asteroid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95D36-3C43-36EC-49D4-5E50EC64353D}"/>
              </a:ext>
            </a:extLst>
          </p:cNvPr>
          <p:cNvSpPr txBox="1"/>
          <p:nvPr/>
        </p:nvSpPr>
        <p:spPr>
          <a:xfrm>
            <a:off x="1156518" y="5794860"/>
            <a:ext cx="9494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passed within 1,000 miles of </a:t>
            </a:r>
            <a:r>
              <a:rPr lang="en-US" sz="4800" b="1" i="1" dirty="0" err="1"/>
              <a:t>Gaspra</a:t>
            </a:r>
            <a:r>
              <a:rPr lang="en-US" sz="4800" b="1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7F4590-B2B7-BCB8-10D9-6CB53E68D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4317" b="12393"/>
          <a:stretch>
            <a:fillRect/>
          </a:stretch>
        </p:blipFill>
        <p:spPr bwMode="auto">
          <a:xfrm>
            <a:off x="1665105" y="1200329"/>
            <a:ext cx="7688445" cy="46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7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5485</TotalTime>
  <Words>1906</Words>
  <Application>Microsoft Office PowerPoint</Application>
  <PresentationFormat>Widescreen</PresentationFormat>
  <Paragraphs>356</Paragraphs>
  <Slides>48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Year in Baseball:   1991</vt:lpstr>
      <vt:lpstr>PowerPoint Presentation</vt:lpstr>
      <vt:lpstr>PowerPoint Presentation</vt:lpstr>
      <vt:lpstr>PowerPoint Presentation</vt:lpstr>
      <vt:lpstr>1991 Most Valuable Players</vt:lpstr>
      <vt:lpstr>7th Inning Stretch</vt:lpstr>
      <vt:lpstr>“Take Me Out to the Ballgame”</vt:lpstr>
      <vt:lpstr>“Deep in the Heart of Texas</vt:lpstr>
      <vt:lpstr>“Do the Hokey Pokey”</vt:lpstr>
      <vt:lpstr>1991 LCS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Monte Cely</cp:lastModifiedBy>
  <cp:revision>621</cp:revision>
  <dcterms:created xsi:type="dcterms:W3CDTF">2023-08-09T12:53:40Z</dcterms:created>
  <dcterms:modified xsi:type="dcterms:W3CDTF">2025-07-13T17:08:01Z</dcterms:modified>
</cp:coreProperties>
</file>