
<file path=[Content_Types].xml><?xml version="1.0" encoding="utf-8"?>
<Types xmlns="http://schemas.openxmlformats.org/package/2006/content-types">
  <Default Extension="crdownload" ContentType="image/gi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7" r:id="rId2"/>
    <p:sldId id="341" r:id="rId3"/>
    <p:sldId id="343" r:id="rId4"/>
    <p:sldId id="539" r:id="rId5"/>
    <p:sldId id="259" r:id="rId6"/>
    <p:sldId id="527" r:id="rId7"/>
    <p:sldId id="540" r:id="rId8"/>
    <p:sldId id="541" r:id="rId9"/>
    <p:sldId id="542" r:id="rId10"/>
    <p:sldId id="544" r:id="rId11"/>
    <p:sldId id="344" r:id="rId12"/>
    <p:sldId id="502" r:id="rId13"/>
    <p:sldId id="543" r:id="rId14"/>
    <p:sldId id="545" r:id="rId15"/>
    <p:sldId id="546" r:id="rId16"/>
    <p:sldId id="547" r:id="rId17"/>
    <p:sldId id="272" r:id="rId18"/>
    <p:sldId id="324" r:id="rId19"/>
    <p:sldId id="535" r:id="rId20"/>
    <p:sldId id="548" r:id="rId21"/>
    <p:sldId id="549" r:id="rId22"/>
    <p:sldId id="258" r:id="rId23"/>
    <p:sldId id="374" r:id="rId24"/>
    <p:sldId id="279" r:id="rId25"/>
    <p:sldId id="281" r:id="rId26"/>
    <p:sldId id="282" r:id="rId27"/>
    <p:sldId id="283" r:id="rId28"/>
    <p:sldId id="362" r:id="rId29"/>
    <p:sldId id="363" r:id="rId30"/>
    <p:sldId id="290" r:id="rId31"/>
    <p:sldId id="377" r:id="rId32"/>
    <p:sldId id="292" r:id="rId33"/>
    <p:sldId id="288" r:id="rId34"/>
    <p:sldId id="335" r:id="rId35"/>
    <p:sldId id="336" r:id="rId36"/>
    <p:sldId id="522" r:id="rId37"/>
    <p:sldId id="474" r:id="rId38"/>
    <p:sldId id="298" r:id="rId39"/>
    <p:sldId id="315" r:id="rId40"/>
    <p:sldId id="512" r:id="rId41"/>
    <p:sldId id="511" r:id="rId42"/>
    <p:sldId id="513" r:id="rId43"/>
    <p:sldId id="514" r:id="rId44"/>
    <p:sldId id="517" r:id="rId45"/>
    <p:sldId id="516" r:id="rId46"/>
    <p:sldId id="518" r:id="rId47"/>
    <p:sldId id="36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24" autoAdjust="0"/>
    <p:restoredTop sz="95119" autoAdjust="0"/>
  </p:normalViewPr>
  <p:slideViewPr>
    <p:cSldViewPr snapToGrid="0">
      <p:cViewPr varScale="1">
        <p:scale>
          <a:sx n="96" d="100"/>
          <a:sy n="96" d="100"/>
        </p:scale>
        <p:origin x="282" y="7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2429"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5E67DD-0292-48D7-AEF8-4BE0FAF3DD36}" type="datetimeFigureOut">
              <a:rPr lang="en-US" smtClean="0"/>
              <a:t>9/16/2025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D41C57-F410-4B1B-8161-99CBAB10D8DE}" type="slidenum">
              <a:rPr lang="en-US" smtClean="0"/>
              <a:t>‹#›</a:t>
            </a:fld>
            <a:endParaRPr lang="en-US"/>
          </a:p>
        </p:txBody>
      </p:sp>
    </p:spTree>
    <p:extLst>
      <p:ext uri="{BB962C8B-B14F-4D97-AF65-F5344CB8AC3E}">
        <p14:creationId xmlns:p14="http://schemas.microsoft.com/office/powerpoint/2010/main" val="4092223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1</a:t>
            </a:fld>
            <a:endParaRPr lang="en-US"/>
          </a:p>
        </p:txBody>
      </p:sp>
    </p:spTree>
    <p:extLst>
      <p:ext uri="{BB962C8B-B14F-4D97-AF65-F5344CB8AC3E}">
        <p14:creationId xmlns:p14="http://schemas.microsoft.com/office/powerpoint/2010/main" val="3016716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59C07-AC37-DF1C-D61F-48FF28D38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E069BB-064B-EAD7-27EA-67C044AB47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D9C6A9-9698-1974-04F7-FC255C1885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21B36F-7494-59C6-B874-6A834E4CEF1D}"/>
              </a:ext>
            </a:extLst>
          </p:cNvPr>
          <p:cNvSpPr>
            <a:spLocks noGrp="1"/>
          </p:cNvSpPr>
          <p:nvPr>
            <p:ph type="sldNum" sz="quarter" idx="10"/>
          </p:nvPr>
        </p:nvSpPr>
        <p:spPr/>
        <p:txBody>
          <a:bodyPr/>
          <a:lstStyle/>
          <a:p>
            <a:fld id="{18D41C57-F410-4B1B-8161-99CBAB10D8DE}" type="slidenum">
              <a:rPr lang="en-US" smtClean="0"/>
              <a:t>13</a:t>
            </a:fld>
            <a:endParaRPr lang="en-US"/>
          </a:p>
        </p:txBody>
      </p:sp>
    </p:spTree>
    <p:extLst>
      <p:ext uri="{BB962C8B-B14F-4D97-AF65-F5344CB8AC3E}">
        <p14:creationId xmlns:p14="http://schemas.microsoft.com/office/powerpoint/2010/main" val="3902353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03DF3-46BC-639D-A957-035706AB00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47D507-D166-6A3B-BD65-039D5FBE46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049D81-8FF0-0EAC-1FA8-D7176AD25CDD}"/>
              </a:ext>
            </a:extLst>
          </p:cNvPr>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Carson hosted Tonight from 1962 to 1992 - 6,688 shows in all.      Who was his sidekick - pictured here?</a:t>
            </a:r>
            <a:r>
              <a:rPr lang="en-US" dirty="0">
                <a:effectLst/>
              </a:rPr>
              <a:t> </a:t>
            </a:r>
            <a:endParaRPr lang="en-US" dirty="0"/>
          </a:p>
        </p:txBody>
      </p:sp>
      <p:sp>
        <p:nvSpPr>
          <p:cNvPr id="4" name="Slide Number Placeholder 3">
            <a:extLst>
              <a:ext uri="{FF2B5EF4-FFF2-40B4-BE49-F238E27FC236}">
                <a16:creationId xmlns:a16="http://schemas.microsoft.com/office/drawing/2014/main" id="{75398234-FC91-FDF0-6434-D68C27EE7F5B}"/>
              </a:ext>
            </a:extLst>
          </p:cNvPr>
          <p:cNvSpPr>
            <a:spLocks noGrp="1"/>
          </p:cNvSpPr>
          <p:nvPr>
            <p:ph type="sldNum" sz="quarter" idx="10"/>
          </p:nvPr>
        </p:nvSpPr>
        <p:spPr/>
        <p:txBody>
          <a:bodyPr/>
          <a:lstStyle/>
          <a:p>
            <a:fld id="{18D41C57-F410-4B1B-8161-99CBAB10D8DE}" type="slidenum">
              <a:rPr lang="en-US" smtClean="0"/>
              <a:t>14</a:t>
            </a:fld>
            <a:endParaRPr lang="en-US"/>
          </a:p>
        </p:txBody>
      </p:sp>
    </p:spTree>
    <p:extLst>
      <p:ext uri="{BB962C8B-B14F-4D97-AF65-F5344CB8AC3E}">
        <p14:creationId xmlns:p14="http://schemas.microsoft.com/office/powerpoint/2010/main" val="1220770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06A0E-F1C5-782D-51EE-C7C5AAD0E9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AF2466-0BF8-B5E2-BEDE-9ACE6E6825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5E2773-B09C-793B-D278-6E2BC91A7F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88C72E-3322-2573-4468-ABA70197860A}"/>
              </a:ext>
            </a:extLst>
          </p:cNvPr>
          <p:cNvSpPr>
            <a:spLocks noGrp="1"/>
          </p:cNvSpPr>
          <p:nvPr>
            <p:ph type="sldNum" sz="quarter" idx="10"/>
          </p:nvPr>
        </p:nvSpPr>
        <p:spPr/>
        <p:txBody>
          <a:bodyPr/>
          <a:lstStyle/>
          <a:p>
            <a:fld id="{18D41C57-F410-4B1B-8161-99CBAB10D8DE}" type="slidenum">
              <a:rPr lang="en-US" smtClean="0"/>
              <a:t>15</a:t>
            </a:fld>
            <a:endParaRPr lang="en-US"/>
          </a:p>
        </p:txBody>
      </p:sp>
    </p:spTree>
    <p:extLst>
      <p:ext uri="{BB962C8B-B14F-4D97-AF65-F5344CB8AC3E}">
        <p14:creationId xmlns:p14="http://schemas.microsoft.com/office/powerpoint/2010/main" val="3941602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DD603-067C-9FE5-0778-28A0FD38FD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D8D55-A706-7D3C-E3AC-A12B2F5A8A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C20EAF-A41D-F440-4611-45994FFB46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7E9277-B3B3-992F-AF64-ABFB6997B576}"/>
              </a:ext>
            </a:extLst>
          </p:cNvPr>
          <p:cNvSpPr>
            <a:spLocks noGrp="1"/>
          </p:cNvSpPr>
          <p:nvPr>
            <p:ph type="sldNum" sz="quarter" idx="10"/>
          </p:nvPr>
        </p:nvSpPr>
        <p:spPr/>
        <p:txBody>
          <a:bodyPr/>
          <a:lstStyle/>
          <a:p>
            <a:fld id="{18D41C57-F410-4B1B-8161-99CBAB10D8DE}" type="slidenum">
              <a:rPr lang="en-US" smtClean="0"/>
              <a:t>16</a:t>
            </a:fld>
            <a:endParaRPr lang="en-US"/>
          </a:p>
        </p:txBody>
      </p:sp>
    </p:spTree>
    <p:extLst>
      <p:ext uri="{BB962C8B-B14F-4D97-AF65-F5344CB8AC3E}">
        <p14:creationId xmlns:p14="http://schemas.microsoft.com/office/powerpoint/2010/main" val="1150588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Previous October, the Metrodome hosted the World Series!  This was the first Super Bowl held at this venue.</a:t>
            </a:r>
          </a:p>
          <a:p>
            <a:endParaRPr lang="en-US" baseline="0" dirty="0"/>
          </a:p>
        </p:txBody>
      </p:sp>
      <p:sp>
        <p:nvSpPr>
          <p:cNvPr id="4" name="Slide Number Placeholder 3"/>
          <p:cNvSpPr>
            <a:spLocks noGrp="1"/>
          </p:cNvSpPr>
          <p:nvPr>
            <p:ph type="sldNum" sz="quarter" idx="10"/>
          </p:nvPr>
        </p:nvSpPr>
        <p:spPr/>
        <p:txBody>
          <a:bodyPr/>
          <a:lstStyle/>
          <a:p>
            <a:fld id="{18D41C57-F410-4B1B-8161-99CBAB10D8DE}" type="slidenum">
              <a:rPr lang="en-US" smtClean="0"/>
              <a:t>18</a:t>
            </a:fld>
            <a:endParaRPr lang="en-US"/>
          </a:p>
        </p:txBody>
      </p:sp>
    </p:spTree>
    <p:extLst>
      <p:ext uri="{BB962C8B-B14F-4D97-AF65-F5344CB8AC3E}">
        <p14:creationId xmlns:p14="http://schemas.microsoft.com/office/powerpoint/2010/main" val="3024680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of the “new” retro-style ballparks opens in Baltimore in 1992 - </a:t>
            </a:r>
            <a:r>
              <a:rPr lang="en-US" sz="1200" b="1" dirty="0"/>
              <a:t>This venue would later be recognized as a revolutionary design that influenced modern ballpark architecture, emphasizing intimate fan experiences and urban integration.</a:t>
            </a:r>
          </a:p>
          <a:p>
            <a:endParaRPr lang="en-US" sz="1200" b="1" dirty="0"/>
          </a:p>
          <a:p>
            <a:endParaRPr lang="en-US" dirty="0"/>
          </a:p>
          <a:p>
            <a:endParaRPr lang="en-US" dirty="0"/>
          </a:p>
        </p:txBody>
      </p:sp>
      <p:sp>
        <p:nvSpPr>
          <p:cNvPr id="4" name="Slide Number Placeholder 3"/>
          <p:cNvSpPr>
            <a:spLocks noGrp="1"/>
          </p:cNvSpPr>
          <p:nvPr>
            <p:ph type="sldNum" sz="quarter" idx="5"/>
          </p:nvPr>
        </p:nvSpPr>
        <p:spPr/>
        <p:txBody>
          <a:bodyPr/>
          <a:lstStyle/>
          <a:p>
            <a:fld id="{18D41C57-F410-4B1B-8161-99CBAB10D8DE}" type="slidenum">
              <a:rPr lang="en-US" smtClean="0"/>
              <a:t>19</a:t>
            </a:fld>
            <a:endParaRPr lang="en-US"/>
          </a:p>
        </p:txBody>
      </p:sp>
    </p:spTree>
    <p:extLst>
      <p:ext uri="{BB962C8B-B14F-4D97-AF65-F5344CB8AC3E}">
        <p14:creationId xmlns:p14="http://schemas.microsoft.com/office/powerpoint/2010/main" val="1919659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673DC-4418-D2F0-BD1C-E73FD6E3B7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14808F-31C9-700B-D469-FEEA788893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4EA30A-8A1A-79F5-E8FC-148479B136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The Chicago Bulls won the NBA Finals against the Portland Trail Blazers with a decisive 97-93 victory in Game 6, securing back-to-back titles. Michael Jordan was named MVP for the second consecutive year, further cementing his legendary status in basketball history.</a:t>
            </a:r>
            <a:r>
              <a:rPr lang="en-US" dirty="0"/>
              <a:t> </a:t>
            </a:r>
          </a:p>
          <a:p>
            <a:endParaRPr lang="en-US" sz="1200" b="1" dirty="0"/>
          </a:p>
          <a:p>
            <a:endParaRPr lang="en-US" dirty="0"/>
          </a:p>
          <a:p>
            <a:endParaRPr lang="en-US" dirty="0"/>
          </a:p>
        </p:txBody>
      </p:sp>
      <p:sp>
        <p:nvSpPr>
          <p:cNvPr id="4" name="Slide Number Placeholder 3">
            <a:extLst>
              <a:ext uri="{FF2B5EF4-FFF2-40B4-BE49-F238E27FC236}">
                <a16:creationId xmlns:a16="http://schemas.microsoft.com/office/drawing/2014/main" id="{459DE8EC-C701-A318-41BC-ED63EFF64490}"/>
              </a:ext>
            </a:extLst>
          </p:cNvPr>
          <p:cNvSpPr>
            <a:spLocks noGrp="1"/>
          </p:cNvSpPr>
          <p:nvPr>
            <p:ph type="sldNum" sz="quarter" idx="5"/>
          </p:nvPr>
        </p:nvSpPr>
        <p:spPr/>
        <p:txBody>
          <a:bodyPr/>
          <a:lstStyle/>
          <a:p>
            <a:fld id="{18D41C57-F410-4B1B-8161-99CBAB10D8DE}" type="slidenum">
              <a:rPr lang="en-US" smtClean="0"/>
              <a:t>20</a:t>
            </a:fld>
            <a:endParaRPr lang="en-US"/>
          </a:p>
        </p:txBody>
      </p:sp>
    </p:spTree>
    <p:extLst>
      <p:ext uri="{BB962C8B-B14F-4D97-AF65-F5344CB8AC3E}">
        <p14:creationId xmlns:p14="http://schemas.microsoft.com/office/powerpoint/2010/main" val="662171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B8515-AA99-56E5-2703-0A2B27709A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7BBC61-30B0-1675-8A59-39471C8117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BEAA15-012F-D41D-56F7-54E64C837E8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Brett Hull NHL Milestone: St. Louis Blues right wing Brett Hull became the second player in NHL history, after Wayne Gretzky, to record back-to-back seasons of 50 goals in 50 games, scoring his 50th goal in a 3-3 tie against the Los Angeles Kings.</a:t>
            </a:r>
          </a:p>
          <a:p>
            <a:endParaRPr lang="en-US" dirty="0"/>
          </a:p>
          <a:p>
            <a:endParaRPr lang="en-US" dirty="0"/>
          </a:p>
        </p:txBody>
      </p:sp>
      <p:sp>
        <p:nvSpPr>
          <p:cNvPr id="4" name="Slide Number Placeholder 3">
            <a:extLst>
              <a:ext uri="{FF2B5EF4-FFF2-40B4-BE49-F238E27FC236}">
                <a16:creationId xmlns:a16="http://schemas.microsoft.com/office/drawing/2014/main" id="{2ABCCEC8-FAB8-6E7E-A191-311F81CA0072}"/>
              </a:ext>
            </a:extLst>
          </p:cNvPr>
          <p:cNvSpPr>
            <a:spLocks noGrp="1"/>
          </p:cNvSpPr>
          <p:nvPr>
            <p:ph type="sldNum" sz="quarter" idx="5"/>
          </p:nvPr>
        </p:nvSpPr>
        <p:spPr/>
        <p:txBody>
          <a:bodyPr/>
          <a:lstStyle/>
          <a:p>
            <a:fld id="{18D41C57-F410-4B1B-8161-99CBAB10D8DE}" type="slidenum">
              <a:rPr lang="en-US" smtClean="0"/>
              <a:t>21</a:t>
            </a:fld>
            <a:endParaRPr lang="en-US"/>
          </a:p>
        </p:txBody>
      </p:sp>
    </p:spTree>
    <p:extLst>
      <p:ext uri="{BB962C8B-B14F-4D97-AF65-F5344CB8AC3E}">
        <p14:creationId xmlns:p14="http://schemas.microsoft.com/office/powerpoint/2010/main" val="3194694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22</a:t>
            </a:fld>
            <a:endParaRPr lang="en-US"/>
          </a:p>
        </p:txBody>
      </p:sp>
    </p:spTree>
    <p:extLst>
      <p:ext uri="{BB962C8B-B14F-4D97-AF65-F5344CB8AC3E}">
        <p14:creationId xmlns:p14="http://schemas.microsoft.com/office/powerpoint/2010/main" val="1316691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r>
              <a:rPr lang="en-US" baseline="0" dirty="0"/>
              <a:t>Mickey Mantle hit 37 homers to lead the AL.  He also led the league in triples, walks, and SLG.</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23</a:t>
            </a:fld>
            <a:endParaRPr lang="en-US"/>
          </a:p>
        </p:txBody>
      </p:sp>
    </p:spTree>
    <p:extLst>
      <p:ext uri="{BB962C8B-B14F-4D97-AF65-F5344CB8AC3E}">
        <p14:creationId xmlns:p14="http://schemas.microsoft.com/office/powerpoint/2010/main" val="257197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Standings; playoff potential for each team</a:t>
            </a:r>
          </a:p>
        </p:txBody>
      </p:sp>
      <p:sp>
        <p:nvSpPr>
          <p:cNvPr id="4" name="Slide Number Placeholder 3"/>
          <p:cNvSpPr>
            <a:spLocks noGrp="1"/>
          </p:cNvSpPr>
          <p:nvPr>
            <p:ph type="sldNum" sz="quarter" idx="10"/>
          </p:nvPr>
        </p:nvSpPr>
        <p:spPr/>
        <p:txBody>
          <a:bodyPr/>
          <a:lstStyle/>
          <a:p>
            <a:fld id="{3C95B91D-D6A3-4AB3-9580-67205FDCF3DE}" type="slidenum">
              <a:rPr lang="en-US" smtClean="0"/>
              <a:t>3</a:t>
            </a:fld>
            <a:endParaRPr lang="en-US"/>
          </a:p>
        </p:txBody>
      </p:sp>
    </p:spTree>
    <p:extLst>
      <p:ext uri="{BB962C8B-B14F-4D97-AF65-F5344CB8AC3E}">
        <p14:creationId xmlns:p14="http://schemas.microsoft.com/office/powerpoint/2010/main" val="4026417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First of Maddux’s four Cy Young Award wins;  and he finished 9 times in the top 5 of CYA voting. Plus 18 gold gloves.</a:t>
            </a:r>
          </a:p>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24</a:t>
            </a:fld>
            <a:endParaRPr lang="en-US"/>
          </a:p>
        </p:txBody>
      </p:sp>
    </p:spTree>
    <p:extLst>
      <p:ext uri="{BB962C8B-B14F-4D97-AF65-F5344CB8AC3E}">
        <p14:creationId xmlns:p14="http://schemas.microsoft.com/office/powerpoint/2010/main" val="2068771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Eck won the MVP as well as the CYA in ’92 – at age 37!     This was the 2</a:t>
            </a:r>
            <a:r>
              <a:rPr lang="en-US" baseline="30000" dirty="0"/>
              <a:t>nd</a:t>
            </a:r>
            <a:r>
              <a:rPr lang="en-US" baseline="0" dirty="0"/>
              <a:t> of Bonds’ 7 MVPs!</a:t>
            </a:r>
          </a:p>
        </p:txBody>
      </p:sp>
      <p:sp>
        <p:nvSpPr>
          <p:cNvPr id="4" name="Slide Number Placeholder 3"/>
          <p:cNvSpPr>
            <a:spLocks noGrp="1"/>
          </p:cNvSpPr>
          <p:nvPr>
            <p:ph type="sldNum" sz="quarter" idx="10"/>
          </p:nvPr>
        </p:nvSpPr>
        <p:spPr/>
        <p:txBody>
          <a:bodyPr/>
          <a:lstStyle/>
          <a:p>
            <a:fld id="{3C95B91D-D6A3-4AB3-9580-67205FDCF3DE}" type="slidenum">
              <a:rPr lang="en-US" smtClean="0"/>
              <a:t>25</a:t>
            </a:fld>
            <a:endParaRPr lang="en-US"/>
          </a:p>
        </p:txBody>
      </p:sp>
    </p:spTree>
    <p:extLst>
      <p:ext uri="{BB962C8B-B14F-4D97-AF65-F5344CB8AC3E}">
        <p14:creationId xmlns:p14="http://schemas.microsoft.com/office/powerpoint/2010/main" val="483594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26</a:t>
            </a:fld>
            <a:endParaRPr lang="en-US"/>
          </a:p>
        </p:txBody>
      </p:sp>
    </p:spTree>
    <p:extLst>
      <p:ext uri="{BB962C8B-B14F-4D97-AF65-F5344CB8AC3E}">
        <p14:creationId xmlns:p14="http://schemas.microsoft.com/office/powerpoint/2010/main" val="1812150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27</a:t>
            </a:fld>
            <a:endParaRPr lang="en-US"/>
          </a:p>
        </p:txBody>
      </p:sp>
    </p:spTree>
    <p:extLst>
      <p:ext uri="{BB962C8B-B14F-4D97-AF65-F5344CB8AC3E}">
        <p14:creationId xmlns:p14="http://schemas.microsoft.com/office/powerpoint/2010/main" val="1755512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28</a:t>
            </a:fld>
            <a:endParaRPr lang="en-US"/>
          </a:p>
        </p:txBody>
      </p:sp>
    </p:spTree>
    <p:extLst>
      <p:ext uri="{BB962C8B-B14F-4D97-AF65-F5344CB8AC3E}">
        <p14:creationId xmlns:p14="http://schemas.microsoft.com/office/powerpoint/2010/main" val="3679704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29</a:t>
            </a:fld>
            <a:endParaRPr lang="en-US"/>
          </a:p>
        </p:txBody>
      </p:sp>
    </p:spTree>
    <p:extLst>
      <p:ext uri="{BB962C8B-B14F-4D97-AF65-F5344CB8AC3E}">
        <p14:creationId xmlns:p14="http://schemas.microsoft.com/office/powerpoint/2010/main" val="124553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30</a:t>
            </a:fld>
            <a:endParaRPr lang="en-US"/>
          </a:p>
        </p:txBody>
      </p:sp>
    </p:spTree>
    <p:extLst>
      <p:ext uri="{BB962C8B-B14F-4D97-AF65-F5344CB8AC3E}">
        <p14:creationId xmlns:p14="http://schemas.microsoft.com/office/powerpoint/2010/main" val="9001712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31</a:t>
            </a:fld>
            <a:endParaRPr lang="en-US"/>
          </a:p>
        </p:txBody>
      </p:sp>
    </p:spTree>
    <p:extLst>
      <p:ext uri="{BB962C8B-B14F-4D97-AF65-F5344CB8AC3E}">
        <p14:creationId xmlns:p14="http://schemas.microsoft.com/office/powerpoint/2010/main" val="4101830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32</a:t>
            </a:fld>
            <a:endParaRPr lang="en-US"/>
          </a:p>
        </p:txBody>
      </p:sp>
    </p:spTree>
    <p:extLst>
      <p:ext uri="{BB962C8B-B14F-4D97-AF65-F5344CB8AC3E}">
        <p14:creationId xmlns:p14="http://schemas.microsoft.com/office/powerpoint/2010/main" val="3521369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D41C57-F410-4B1B-8161-99CBAB10D8DE}" type="slidenum">
              <a:rPr lang="en-US" smtClean="0"/>
              <a:t>33</a:t>
            </a:fld>
            <a:endParaRPr lang="en-US"/>
          </a:p>
        </p:txBody>
      </p:sp>
    </p:spTree>
    <p:extLst>
      <p:ext uri="{BB962C8B-B14F-4D97-AF65-F5344CB8AC3E}">
        <p14:creationId xmlns:p14="http://schemas.microsoft.com/office/powerpoint/2010/main" val="2098267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F5E5C-A0ED-9F18-B968-3A13F968C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E851AC-3E02-5F62-C809-3BE363DA55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069F81-8BA6-7961-E15D-9F78060826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395603-003D-D86C-D0BF-6F046FDBC0AC}"/>
              </a:ext>
            </a:extLst>
          </p:cNvPr>
          <p:cNvSpPr>
            <a:spLocks noGrp="1"/>
          </p:cNvSpPr>
          <p:nvPr>
            <p:ph type="sldNum" sz="quarter" idx="10"/>
          </p:nvPr>
        </p:nvSpPr>
        <p:spPr/>
        <p:txBody>
          <a:bodyPr/>
          <a:lstStyle/>
          <a:p>
            <a:fld id="{3C95B91D-D6A3-4AB3-9580-67205FDCF3DE}" type="slidenum">
              <a:rPr lang="en-US" smtClean="0"/>
              <a:t>4</a:t>
            </a:fld>
            <a:endParaRPr lang="en-US"/>
          </a:p>
        </p:txBody>
      </p:sp>
    </p:spTree>
    <p:extLst>
      <p:ext uri="{BB962C8B-B14F-4D97-AF65-F5344CB8AC3E}">
        <p14:creationId xmlns:p14="http://schemas.microsoft.com/office/powerpoint/2010/main" val="34726500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34</a:t>
            </a:fld>
            <a:endParaRPr lang="en-US"/>
          </a:p>
        </p:txBody>
      </p:sp>
    </p:spTree>
    <p:extLst>
      <p:ext uri="{BB962C8B-B14F-4D97-AF65-F5344CB8AC3E}">
        <p14:creationId xmlns:p14="http://schemas.microsoft.com/office/powerpoint/2010/main" val="867028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SkyDome</a:t>
            </a:r>
            <a:r>
              <a:rPr lang="en-US" dirty="0"/>
              <a:t> (now called the Rogers Center) was build in 1989 and was the  first stadium with a fully-retractable roof.  Also became first venue outside the U.S. to host a World Series.</a:t>
            </a:r>
          </a:p>
          <a:p>
            <a:endParaRPr lang="en-US" dirty="0"/>
          </a:p>
        </p:txBody>
      </p:sp>
      <p:sp>
        <p:nvSpPr>
          <p:cNvPr id="4" name="Slide Number Placeholder 3"/>
          <p:cNvSpPr>
            <a:spLocks noGrp="1"/>
          </p:cNvSpPr>
          <p:nvPr>
            <p:ph type="sldNum" sz="quarter" idx="10"/>
          </p:nvPr>
        </p:nvSpPr>
        <p:spPr/>
        <p:txBody>
          <a:bodyPr/>
          <a:lstStyle/>
          <a:p>
            <a:fld id="{18D41C57-F410-4B1B-8161-99CBAB10D8DE}" type="slidenum">
              <a:rPr lang="en-US" smtClean="0"/>
              <a:t>35</a:t>
            </a:fld>
            <a:endParaRPr lang="en-US"/>
          </a:p>
        </p:txBody>
      </p:sp>
    </p:spTree>
    <p:extLst>
      <p:ext uri="{BB962C8B-B14F-4D97-AF65-F5344CB8AC3E}">
        <p14:creationId xmlns:p14="http://schemas.microsoft.com/office/powerpoint/2010/main" val="16352647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BDB9B-DEE3-171A-E821-4AF5309227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5123EF-A2E8-4EA8-225A-29FEB62AE5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904A33-42BE-BA86-5F43-1DF3BE4287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B498F9-9662-5A2D-81C2-2B805C05997B}"/>
              </a:ext>
            </a:extLst>
          </p:cNvPr>
          <p:cNvSpPr>
            <a:spLocks noGrp="1"/>
          </p:cNvSpPr>
          <p:nvPr>
            <p:ph type="sldNum" sz="quarter" idx="10"/>
          </p:nvPr>
        </p:nvSpPr>
        <p:spPr/>
        <p:txBody>
          <a:bodyPr/>
          <a:lstStyle/>
          <a:p>
            <a:fld id="{3C95B91D-D6A3-4AB3-9580-67205FDCF3DE}" type="slidenum">
              <a:rPr lang="en-US" smtClean="0"/>
              <a:t>36</a:t>
            </a:fld>
            <a:endParaRPr lang="en-US"/>
          </a:p>
        </p:txBody>
      </p:sp>
    </p:spTree>
    <p:extLst>
      <p:ext uri="{BB962C8B-B14F-4D97-AF65-F5344CB8AC3E}">
        <p14:creationId xmlns:p14="http://schemas.microsoft.com/office/powerpoint/2010/main" val="26390298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8278B-7344-C04A-C33E-247669E0B7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727D4B-2444-6A75-5D1E-E60C56FC99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0CB702-C3C7-FCC4-D4BB-60D436163A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0C3519-6BB1-FD9F-CC4D-94E10B92229F}"/>
              </a:ext>
            </a:extLst>
          </p:cNvPr>
          <p:cNvSpPr>
            <a:spLocks noGrp="1"/>
          </p:cNvSpPr>
          <p:nvPr>
            <p:ph type="sldNum" sz="quarter" idx="10"/>
          </p:nvPr>
        </p:nvSpPr>
        <p:spPr/>
        <p:txBody>
          <a:bodyPr/>
          <a:lstStyle/>
          <a:p>
            <a:fld id="{3C95B91D-D6A3-4AB3-9580-67205FDCF3DE}" type="slidenum">
              <a:rPr lang="en-US" smtClean="0"/>
              <a:t>37</a:t>
            </a:fld>
            <a:endParaRPr lang="en-US"/>
          </a:p>
        </p:txBody>
      </p:sp>
    </p:spTree>
    <p:extLst>
      <p:ext uri="{BB962C8B-B14F-4D97-AF65-F5344CB8AC3E}">
        <p14:creationId xmlns:p14="http://schemas.microsoft.com/office/powerpoint/2010/main" val="20565890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2E782-B1D1-28C5-401A-CBBF2EDD38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2CD70C-4482-3A5B-CFCE-1C34C352E3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87E3A8-0DFB-7022-AA9C-FE2A01097208}"/>
              </a:ext>
            </a:extLst>
          </p:cNvPr>
          <p:cNvSpPr>
            <a:spLocks noGrp="1"/>
          </p:cNvSpPr>
          <p:nvPr>
            <p:ph type="body" idx="1"/>
          </p:nvPr>
        </p:nvSpPr>
        <p:spPr/>
        <p:txBody>
          <a:bodyPr/>
          <a:lstStyle/>
          <a:p>
            <a:r>
              <a:rPr lang="en-US" dirty="0"/>
              <a:t>Waylon Jennings sang the intro.  They lived outside of Hazzard, Georgia.  Ran for 147 episodes over 7 seasons; highly rated, some years second only to Dallas in viewership</a:t>
            </a:r>
            <a:r>
              <a:rPr lang="en-US"/>
              <a:t>. </a:t>
            </a:r>
            <a:endParaRPr lang="en-US" dirty="0"/>
          </a:p>
        </p:txBody>
      </p:sp>
      <p:sp>
        <p:nvSpPr>
          <p:cNvPr id="4" name="Slide Number Placeholder 3">
            <a:extLst>
              <a:ext uri="{FF2B5EF4-FFF2-40B4-BE49-F238E27FC236}">
                <a16:creationId xmlns:a16="http://schemas.microsoft.com/office/drawing/2014/main" id="{58D3E2BD-94D8-EBC0-DF16-6DAE9F108262}"/>
              </a:ext>
            </a:extLst>
          </p:cNvPr>
          <p:cNvSpPr>
            <a:spLocks noGrp="1"/>
          </p:cNvSpPr>
          <p:nvPr>
            <p:ph type="sldNum" sz="quarter" idx="5"/>
          </p:nvPr>
        </p:nvSpPr>
        <p:spPr/>
        <p:txBody>
          <a:bodyPr/>
          <a:lstStyle/>
          <a:p>
            <a:fld id="{18D41C57-F410-4B1B-8161-99CBAB10D8DE}" type="slidenum">
              <a:rPr lang="en-US" smtClean="0"/>
              <a:t>40</a:t>
            </a:fld>
            <a:endParaRPr lang="en-US"/>
          </a:p>
        </p:txBody>
      </p:sp>
    </p:spTree>
    <p:extLst>
      <p:ext uri="{BB962C8B-B14F-4D97-AF65-F5344CB8AC3E}">
        <p14:creationId xmlns:p14="http://schemas.microsoft.com/office/powerpoint/2010/main" val="3476390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Visuals, clothing and music followed the hip “New Age” genre.  Rock bands from the ‘80s wanted to have their music played on the show.</a:t>
            </a:r>
          </a:p>
        </p:txBody>
      </p:sp>
      <p:sp>
        <p:nvSpPr>
          <p:cNvPr id="4" name="Slide Number Placeholder 3"/>
          <p:cNvSpPr>
            <a:spLocks noGrp="1"/>
          </p:cNvSpPr>
          <p:nvPr>
            <p:ph type="sldNum" sz="quarter" idx="5"/>
          </p:nvPr>
        </p:nvSpPr>
        <p:spPr/>
        <p:txBody>
          <a:bodyPr/>
          <a:lstStyle/>
          <a:p>
            <a:fld id="{18D41C57-F410-4B1B-8161-99CBAB10D8DE}" type="slidenum">
              <a:rPr lang="en-US" smtClean="0"/>
              <a:t>41</a:t>
            </a:fld>
            <a:endParaRPr lang="en-US"/>
          </a:p>
        </p:txBody>
      </p:sp>
    </p:spTree>
    <p:extLst>
      <p:ext uri="{BB962C8B-B14F-4D97-AF65-F5344CB8AC3E}">
        <p14:creationId xmlns:p14="http://schemas.microsoft.com/office/powerpoint/2010/main" val="4854018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0067E-1B75-6471-640B-73A4739947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D57D1F-87DF-4784-2EDC-7F89F26AE6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A0ABA0-B40B-902E-A267-0109207F96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B4D689-EDA3-B7FC-CFD3-B562BACA6288}"/>
              </a:ext>
            </a:extLst>
          </p:cNvPr>
          <p:cNvSpPr>
            <a:spLocks noGrp="1"/>
          </p:cNvSpPr>
          <p:nvPr>
            <p:ph type="sldNum" sz="quarter" idx="5"/>
          </p:nvPr>
        </p:nvSpPr>
        <p:spPr/>
        <p:txBody>
          <a:bodyPr/>
          <a:lstStyle/>
          <a:p>
            <a:fld id="{18D41C57-F410-4B1B-8161-99CBAB10D8DE}" type="slidenum">
              <a:rPr lang="en-US" smtClean="0"/>
              <a:t>42</a:t>
            </a:fld>
            <a:endParaRPr lang="en-US"/>
          </a:p>
        </p:txBody>
      </p:sp>
    </p:spTree>
    <p:extLst>
      <p:ext uri="{BB962C8B-B14F-4D97-AF65-F5344CB8AC3E}">
        <p14:creationId xmlns:p14="http://schemas.microsoft.com/office/powerpoint/2010/main" val="21903005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C7F62-625E-E876-6C11-E614B13354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5C55A-8A8B-8FEB-D424-38B5244C2D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22428D-30E5-78BF-5C7D-74F88B25B4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42BBA2-5833-C436-1341-2F2208E01A9A}"/>
              </a:ext>
            </a:extLst>
          </p:cNvPr>
          <p:cNvSpPr>
            <a:spLocks noGrp="1"/>
          </p:cNvSpPr>
          <p:nvPr>
            <p:ph type="sldNum" sz="quarter" idx="5"/>
          </p:nvPr>
        </p:nvSpPr>
        <p:spPr/>
        <p:txBody>
          <a:bodyPr/>
          <a:lstStyle/>
          <a:p>
            <a:fld id="{18D41C57-F410-4B1B-8161-99CBAB10D8DE}" type="slidenum">
              <a:rPr lang="en-US" smtClean="0"/>
              <a:t>43</a:t>
            </a:fld>
            <a:endParaRPr lang="en-US"/>
          </a:p>
        </p:txBody>
      </p:sp>
    </p:spTree>
    <p:extLst>
      <p:ext uri="{BB962C8B-B14F-4D97-AF65-F5344CB8AC3E}">
        <p14:creationId xmlns:p14="http://schemas.microsoft.com/office/powerpoint/2010/main" val="861783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4E55B-527F-D299-2284-5DCB5817DB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87DED8-EAF6-27AD-3239-272E64D800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506FF8-36E8-5ADF-26CC-3DF4696B10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55458D-F7F1-97A2-B480-BC9A4E15DAE9}"/>
              </a:ext>
            </a:extLst>
          </p:cNvPr>
          <p:cNvSpPr>
            <a:spLocks noGrp="1"/>
          </p:cNvSpPr>
          <p:nvPr>
            <p:ph type="sldNum" sz="quarter" idx="5"/>
          </p:nvPr>
        </p:nvSpPr>
        <p:spPr/>
        <p:txBody>
          <a:bodyPr/>
          <a:lstStyle/>
          <a:p>
            <a:fld id="{18D41C57-F410-4B1B-8161-99CBAB10D8DE}" type="slidenum">
              <a:rPr lang="en-US" smtClean="0"/>
              <a:t>44</a:t>
            </a:fld>
            <a:endParaRPr lang="en-US"/>
          </a:p>
        </p:txBody>
      </p:sp>
    </p:spTree>
    <p:extLst>
      <p:ext uri="{BB962C8B-B14F-4D97-AF65-F5344CB8AC3E}">
        <p14:creationId xmlns:p14="http://schemas.microsoft.com/office/powerpoint/2010/main" val="17608193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33EE9-DC4B-F9D3-9779-C3C2D85B9C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298E5E-DACD-0EA0-D963-771DDAD322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6ACC24-F7D6-55F3-28F2-4B5A3BE429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460E48-CB31-683C-E2BE-583C1CC64098}"/>
              </a:ext>
            </a:extLst>
          </p:cNvPr>
          <p:cNvSpPr>
            <a:spLocks noGrp="1"/>
          </p:cNvSpPr>
          <p:nvPr>
            <p:ph type="sldNum" sz="quarter" idx="5"/>
          </p:nvPr>
        </p:nvSpPr>
        <p:spPr/>
        <p:txBody>
          <a:bodyPr/>
          <a:lstStyle/>
          <a:p>
            <a:fld id="{18D41C57-F410-4B1B-8161-99CBAB10D8DE}" type="slidenum">
              <a:rPr lang="en-US" smtClean="0"/>
              <a:t>45</a:t>
            </a:fld>
            <a:endParaRPr lang="en-US"/>
          </a:p>
        </p:txBody>
      </p:sp>
    </p:spTree>
    <p:extLst>
      <p:ext uri="{BB962C8B-B14F-4D97-AF65-F5344CB8AC3E}">
        <p14:creationId xmlns:p14="http://schemas.microsoft.com/office/powerpoint/2010/main" val="1692229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B3DCE-EC64-F025-3854-DCE9770212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136D9B-0AFC-A37D-A0DB-1AF8CAE701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F7C564-06EE-FB29-1535-956026CB9F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102026-22BE-6AB1-96AC-A4B27006CFFE}"/>
              </a:ext>
            </a:extLst>
          </p:cNvPr>
          <p:cNvSpPr>
            <a:spLocks noGrp="1"/>
          </p:cNvSpPr>
          <p:nvPr>
            <p:ph type="sldNum" sz="quarter" idx="5"/>
          </p:nvPr>
        </p:nvSpPr>
        <p:spPr/>
        <p:txBody>
          <a:bodyPr/>
          <a:lstStyle/>
          <a:p>
            <a:fld id="{18D41C57-F410-4B1B-8161-99CBAB10D8DE}" type="slidenum">
              <a:rPr lang="en-US" smtClean="0"/>
              <a:t>6</a:t>
            </a:fld>
            <a:endParaRPr lang="en-US"/>
          </a:p>
        </p:txBody>
      </p:sp>
    </p:spTree>
    <p:extLst>
      <p:ext uri="{BB962C8B-B14F-4D97-AF65-F5344CB8AC3E}">
        <p14:creationId xmlns:p14="http://schemas.microsoft.com/office/powerpoint/2010/main" val="6241732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CEA83-D291-D7F1-CACB-59941D92DB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A223D5-46AC-EF62-3C66-C79D424E23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87F414-D9A3-BAD7-F056-D67AD3018D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2ECBDD-7A72-654E-3ECA-355399FE1B02}"/>
              </a:ext>
            </a:extLst>
          </p:cNvPr>
          <p:cNvSpPr>
            <a:spLocks noGrp="1"/>
          </p:cNvSpPr>
          <p:nvPr>
            <p:ph type="sldNum" sz="quarter" idx="5"/>
          </p:nvPr>
        </p:nvSpPr>
        <p:spPr/>
        <p:txBody>
          <a:bodyPr/>
          <a:lstStyle/>
          <a:p>
            <a:fld id="{18D41C57-F410-4B1B-8161-99CBAB10D8DE}" type="slidenum">
              <a:rPr lang="en-US" smtClean="0"/>
              <a:t>46</a:t>
            </a:fld>
            <a:endParaRPr lang="en-US"/>
          </a:p>
        </p:txBody>
      </p:sp>
    </p:spTree>
    <p:extLst>
      <p:ext uri="{BB962C8B-B14F-4D97-AF65-F5344CB8AC3E}">
        <p14:creationId xmlns:p14="http://schemas.microsoft.com/office/powerpoint/2010/main" val="93853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12A0F-960F-AE91-C7C2-95AB92F0B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0C7F35-2B41-228A-663C-F82D873E5B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84B87A-C944-580A-3406-85FC9964E5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66FFE6-C9C1-1A3E-EF6E-74262909BBD6}"/>
              </a:ext>
            </a:extLst>
          </p:cNvPr>
          <p:cNvSpPr>
            <a:spLocks noGrp="1"/>
          </p:cNvSpPr>
          <p:nvPr>
            <p:ph type="sldNum" sz="quarter" idx="5"/>
          </p:nvPr>
        </p:nvSpPr>
        <p:spPr/>
        <p:txBody>
          <a:bodyPr/>
          <a:lstStyle/>
          <a:p>
            <a:fld id="{18D41C57-F410-4B1B-8161-99CBAB10D8DE}" type="slidenum">
              <a:rPr lang="en-US" smtClean="0"/>
              <a:t>7</a:t>
            </a:fld>
            <a:endParaRPr lang="en-US"/>
          </a:p>
        </p:txBody>
      </p:sp>
    </p:spTree>
    <p:extLst>
      <p:ext uri="{BB962C8B-B14F-4D97-AF65-F5344CB8AC3E}">
        <p14:creationId xmlns:p14="http://schemas.microsoft.com/office/powerpoint/2010/main" val="3591490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Ross  Perot referred to NAFTA as the  “a giant sucking sound pulling jobs and money south of the border”.  It created tremendous growth in trade among the three countries, but did move 2-3 million US manufacturing jobs to Mexico.</a:t>
            </a:r>
          </a:p>
          <a:p>
            <a:endParaRPr lang="en-US" dirty="0"/>
          </a:p>
        </p:txBody>
      </p:sp>
      <p:sp>
        <p:nvSpPr>
          <p:cNvPr id="4" name="Slide Number Placeholder 3"/>
          <p:cNvSpPr>
            <a:spLocks noGrp="1"/>
          </p:cNvSpPr>
          <p:nvPr>
            <p:ph type="sldNum" sz="quarter" idx="5"/>
          </p:nvPr>
        </p:nvSpPr>
        <p:spPr/>
        <p:txBody>
          <a:bodyPr/>
          <a:lstStyle/>
          <a:p>
            <a:fld id="{18D41C57-F410-4B1B-8161-99CBAB10D8DE}" type="slidenum">
              <a:rPr lang="en-US" smtClean="0"/>
              <a:t>8</a:t>
            </a:fld>
            <a:endParaRPr lang="en-US"/>
          </a:p>
        </p:txBody>
      </p:sp>
    </p:spTree>
    <p:extLst>
      <p:ext uri="{BB962C8B-B14F-4D97-AF65-F5344CB8AC3E}">
        <p14:creationId xmlns:p14="http://schemas.microsoft.com/office/powerpoint/2010/main" val="3073814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 3, 1992 -- British software engineer Neil Papworth sent the first SMS message from his  desktop computer to a friend’s Nokia cell phone via the Vodafone network in the UK.  It said “Merry Christmas”</a:t>
            </a:r>
          </a:p>
        </p:txBody>
      </p:sp>
      <p:sp>
        <p:nvSpPr>
          <p:cNvPr id="4" name="Slide Number Placeholder 3"/>
          <p:cNvSpPr>
            <a:spLocks noGrp="1"/>
          </p:cNvSpPr>
          <p:nvPr>
            <p:ph type="sldNum" sz="quarter" idx="5"/>
          </p:nvPr>
        </p:nvSpPr>
        <p:spPr/>
        <p:txBody>
          <a:bodyPr/>
          <a:lstStyle/>
          <a:p>
            <a:fld id="{18D41C57-F410-4B1B-8161-99CBAB10D8DE}" type="slidenum">
              <a:rPr lang="en-US" smtClean="0"/>
              <a:t>9</a:t>
            </a:fld>
            <a:endParaRPr lang="en-US"/>
          </a:p>
        </p:txBody>
      </p:sp>
    </p:spTree>
    <p:extLst>
      <p:ext uri="{BB962C8B-B14F-4D97-AF65-F5344CB8AC3E}">
        <p14:creationId xmlns:p14="http://schemas.microsoft.com/office/powerpoint/2010/main" val="3502797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9564A-EABE-F363-22D1-590AFFC0DE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D2B703-81F5-DC68-3A41-E10FFD96BE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0791E4-D54B-A21F-5EE2-FE92B1FF7FCA}"/>
              </a:ext>
            </a:extLst>
          </p:cNvPr>
          <p:cNvSpPr>
            <a:spLocks noGrp="1"/>
          </p:cNvSpPr>
          <p:nvPr>
            <p:ph type="body" idx="1"/>
          </p:nvPr>
        </p:nvSpPr>
        <p:spPr/>
        <p:txBody>
          <a:bodyPr/>
          <a:lstStyle/>
          <a:p>
            <a:r>
              <a:rPr lang="en-US" sz="1200" b="1" dirty="0">
                <a:latin typeface="Times New Roman" panose="02020603050405020304" pitchFamily="18" charset="0"/>
                <a:cs typeface="Times New Roman" panose="02020603050405020304" pitchFamily="18" charset="0"/>
              </a:rPr>
              <a:t>Astronomers Aleksander Wolszczan and Dale Frail made a groundbreaking scientific discovery by announcing the first confirmed extrasolar planets, identifying two planets orbiting the pulsar PSR 1257+12.  The variations in the pulses from the pulsar identified that two planets were there 3x and 4x the size of earth .</a:t>
            </a:r>
          </a:p>
          <a:p>
            <a:r>
              <a:rPr lang="en-US" sz="1200" b="1" dirty="0">
                <a:latin typeface="Times New Roman" panose="02020603050405020304" pitchFamily="18" charset="0"/>
                <a:cs typeface="Times New Roman" panose="02020603050405020304" pitchFamily="18" charset="0"/>
              </a:rPr>
              <a:t>Today we know of  how many?</a:t>
            </a:r>
            <a:endParaRPr lang="en-US" dirty="0"/>
          </a:p>
        </p:txBody>
      </p:sp>
      <p:sp>
        <p:nvSpPr>
          <p:cNvPr id="4" name="Slide Number Placeholder 3">
            <a:extLst>
              <a:ext uri="{FF2B5EF4-FFF2-40B4-BE49-F238E27FC236}">
                <a16:creationId xmlns:a16="http://schemas.microsoft.com/office/drawing/2014/main" id="{AD2A7099-C88C-EC2E-17A3-794B54E864AB}"/>
              </a:ext>
            </a:extLst>
          </p:cNvPr>
          <p:cNvSpPr>
            <a:spLocks noGrp="1"/>
          </p:cNvSpPr>
          <p:nvPr>
            <p:ph type="sldNum" sz="quarter" idx="5"/>
          </p:nvPr>
        </p:nvSpPr>
        <p:spPr/>
        <p:txBody>
          <a:bodyPr/>
          <a:lstStyle/>
          <a:p>
            <a:fld id="{18D41C57-F410-4B1B-8161-99CBAB10D8DE}" type="slidenum">
              <a:rPr lang="en-US" smtClean="0"/>
              <a:t>10</a:t>
            </a:fld>
            <a:endParaRPr lang="en-US"/>
          </a:p>
        </p:txBody>
      </p:sp>
    </p:spTree>
    <p:extLst>
      <p:ext uri="{BB962C8B-B14F-4D97-AF65-F5344CB8AC3E}">
        <p14:creationId xmlns:p14="http://schemas.microsoft.com/office/powerpoint/2010/main" val="3580816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2B7DE-5C35-13C9-F454-36B44681D4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E99DAA-9E1F-4D6A-08EC-E328D8053C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D17FCC-59DE-60B6-3F7B-7AE694C7E4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243D13-A6D3-8E91-614F-320491B73283}"/>
              </a:ext>
            </a:extLst>
          </p:cNvPr>
          <p:cNvSpPr>
            <a:spLocks noGrp="1"/>
          </p:cNvSpPr>
          <p:nvPr>
            <p:ph type="sldNum" sz="quarter" idx="10"/>
          </p:nvPr>
        </p:nvSpPr>
        <p:spPr/>
        <p:txBody>
          <a:bodyPr/>
          <a:lstStyle/>
          <a:p>
            <a:fld id="{18D41C57-F410-4B1B-8161-99CBAB10D8DE}" type="slidenum">
              <a:rPr lang="en-US" smtClean="0"/>
              <a:t>12</a:t>
            </a:fld>
            <a:endParaRPr lang="en-US"/>
          </a:p>
        </p:txBody>
      </p:sp>
    </p:spTree>
    <p:extLst>
      <p:ext uri="{BB962C8B-B14F-4D97-AF65-F5344CB8AC3E}">
        <p14:creationId xmlns:p14="http://schemas.microsoft.com/office/powerpoint/2010/main" val="2641804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71F2362-7AF9-4192-8A6F-E6DF85AED7A1}"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3763367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1F2362-7AF9-4192-8A6F-E6DF85AED7A1}"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4269998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1F2362-7AF9-4192-8A6F-E6DF85AED7A1}"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1009755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1F2362-7AF9-4192-8A6F-E6DF85AED7A1}"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2043454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1F2362-7AF9-4192-8A6F-E6DF85AED7A1}"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2536003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1F2362-7AF9-4192-8A6F-E6DF85AED7A1}"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2940228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1F2362-7AF9-4192-8A6F-E6DF85AED7A1}" type="datetimeFigureOut">
              <a:rPr lang="en-US" smtClean="0"/>
              <a:t>9/16/2025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3547179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1F2362-7AF9-4192-8A6F-E6DF85AED7A1}" type="datetimeFigureOut">
              <a:rPr lang="en-US" smtClean="0"/>
              <a:t>9/16/2025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3228417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1F2362-7AF9-4192-8A6F-E6DF85AED7A1}" type="datetimeFigureOut">
              <a:rPr lang="en-US" smtClean="0"/>
              <a:t>9/16/2025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1454124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1F2362-7AF9-4192-8A6F-E6DF85AED7A1}"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219357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1F2362-7AF9-4192-8A6F-E6DF85AED7A1}"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1616904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1F2362-7AF9-4192-8A6F-E6DF85AED7A1}" type="datetimeFigureOut">
              <a:rPr lang="en-US" smtClean="0"/>
              <a:t>9/16/2025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1C048E-47DF-4FDC-8CF7-B1A6D415A8CE}" type="slidenum">
              <a:rPr lang="en-US" smtClean="0"/>
              <a:t>‹#›</a:t>
            </a:fld>
            <a:endParaRPr lang="en-US"/>
          </a:p>
        </p:txBody>
      </p:sp>
    </p:spTree>
    <p:extLst>
      <p:ext uri="{BB962C8B-B14F-4D97-AF65-F5344CB8AC3E}">
        <p14:creationId xmlns:p14="http://schemas.microsoft.com/office/powerpoint/2010/main" val="711850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s://www.youtube.com/watch?v=a_WuGDYawFQ" TargetMode="Externa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s://www.youtube.com/watch?v=ZNhyLI3VXmg" TargetMode="Externa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crdownload"/><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4.tmp"/></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7.tmp"/></Relationships>
</file>

<file path=ppt/slides/_rels/slide26.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9.jpg"/></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rcrK0U7RDIk"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50.jpg"/></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vpharBeg9XA"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0.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tmp"/><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9.tmp"/><Relationship Id="rId5" Type="http://schemas.openxmlformats.org/officeDocument/2006/relationships/image" Target="../media/image58.tmp"/><Relationship Id="rId4" Type="http://schemas.openxmlformats.org/officeDocument/2006/relationships/image" Target="../media/image57.tmp"/><Relationship Id="rId9" Type="http://schemas.openxmlformats.org/officeDocument/2006/relationships/image" Target="../media/image62.tmp"/></Relationships>
</file>

<file path=ppt/slides/_rels/slide33.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6.tmp"/><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U9pCrFxwjeo"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72.jpe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3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hyperlink" Target="https://www.youtube.com/watch?v=67gig0f4HLo"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hyperlink" Target="https://www.youtube.com/watch?v=2qZOmcMwpg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hyperlink" Target="https://www.youtube.com/watch?v=G6hzHEdDJ2o"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tmp"/><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10" Type="http://schemas.microsoft.com/office/2007/relationships/hdphoto" Target="../media/hdphoto2.wdp"/><Relationship Id="rId4" Type="http://schemas.openxmlformats.org/officeDocument/2006/relationships/image" Target="../media/image13.jpe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44331" y="46813"/>
            <a:ext cx="11277462" cy="9356408"/>
          </a:xfrm>
          <a:prstGeom prst="rect">
            <a:avLst/>
          </a:prstGeom>
          <a:noFill/>
        </p:spPr>
        <p:txBody>
          <a:bodyPr wrap="square" rtlCol="0">
            <a:spAutoFit/>
          </a:bodyPr>
          <a:lstStyle/>
          <a:p>
            <a:pPr algn="ctr"/>
            <a:r>
              <a:rPr lang="en-US" sz="3600" b="1" dirty="0">
                <a:solidFill>
                  <a:srgbClr val="FF0000"/>
                </a:solidFill>
              </a:rPr>
              <a:t>AGE Thrive </a:t>
            </a:r>
            <a:r>
              <a:rPr lang="en-US" sz="3600" i="1" dirty="0"/>
              <a:t>with</a:t>
            </a:r>
            <a:r>
              <a:rPr lang="en-US" sz="3600" b="1" dirty="0"/>
              <a:t> </a:t>
            </a:r>
            <a:r>
              <a:rPr lang="en-US" sz="3600" b="1" dirty="0">
                <a:solidFill>
                  <a:srgbClr val="0070C0"/>
                </a:solidFill>
              </a:rPr>
              <a:t>Baseball Memories</a:t>
            </a:r>
          </a:p>
          <a:p>
            <a:pPr algn="ctr"/>
            <a:r>
              <a:rPr lang="en-US" sz="2400" dirty="0"/>
              <a:t>September 17, 2025</a:t>
            </a:r>
          </a:p>
          <a:p>
            <a:pPr algn="ctr"/>
            <a:r>
              <a:rPr lang="en-US" sz="2800" b="1" dirty="0"/>
              <a:t>Agenda</a:t>
            </a:r>
          </a:p>
          <a:p>
            <a:r>
              <a:rPr lang="en-US" sz="2800" b="1" u="sng" dirty="0"/>
              <a:t>Warm-up - Introductions</a:t>
            </a:r>
          </a:p>
          <a:p>
            <a:r>
              <a:rPr lang="en-US" sz="2800" b="1" dirty="0"/>
              <a:t>	</a:t>
            </a:r>
            <a:r>
              <a:rPr lang="en-US" sz="4000" b="1" i="1" dirty="0">
                <a:solidFill>
                  <a:srgbClr val="FF0000"/>
                </a:solidFill>
              </a:rPr>
              <a:t>WE’RE HAPPY TO BE BACK WITH YOU !!!</a:t>
            </a:r>
          </a:p>
          <a:p>
            <a:r>
              <a:rPr lang="en-US" sz="2800" b="1" dirty="0"/>
              <a:t>	</a:t>
            </a:r>
            <a:r>
              <a:rPr lang="en-US" sz="2800" b="1" u="sng" dirty="0"/>
              <a:t>Current Events</a:t>
            </a:r>
            <a:r>
              <a:rPr lang="en-US" sz="2800" b="1" dirty="0"/>
              <a:t>	</a:t>
            </a:r>
          </a:p>
          <a:p>
            <a:r>
              <a:rPr lang="en-US" sz="2800" b="1" u="sng" dirty="0"/>
              <a:t>Gametime</a:t>
            </a:r>
            <a:r>
              <a:rPr lang="en-US" sz="2800" b="1" dirty="0"/>
              <a:t> – The Year in Baseball – </a:t>
            </a:r>
            <a:r>
              <a:rPr lang="en-US" sz="5400" b="1" dirty="0">
                <a:solidFill>
                  <a:srgbClr val="FF0000"/>
                </a:solidFill>
              </a:rPr>
              <a:t>1992</a:t>
            </a:r>
          </a:p>
          <a:p>
            <a:r>
              <a:rPr lang="en-US" sz="2800" b="1" dirty="0">
                <a:solidFill>
                  <a:srgbClr val="FF0000"/>
                </a:solidFill>
              </a:rPr>
              <a:t>	</a:t>
            </a:r>
            <a:r>
              <a:rPr lang="en-US" sz="2800" b="1" u="sng" dirty="0"/>
              <a:t>Seventh Inning Stretch </a:t>
            </a:r>
            <a:r>
              <a:rPr lang="en-US" sz="2800" b="1" dirty="0"/>
              <a:t>- “Take Me Out to the Ball Game”</a:t>
            </a:r>
          </a:p>
          <a:p>
            <a:r>
              <a:rPr lang="en-US" sz="2800" b="1" dirty="0"/>
              <a:t>					Get Up and Move, Sing, Dance!</a:t>
            </a:r>
          </a:p>
          <a:p>
            <a:endParaRPr lang="en-US" sz="2800" b="1" dirty="0"/>
          </a:p>
          <a:p>
            <a:r>
              <a:rPr lang="en-US" sz="2800" b="1" u="sng" dirty="0"/>
              <a:t>Extra Innings </a:t>
            </a:r>
            <a:r>
              <a:rPr lang="en-US" sz="2800" b="1" dirty="0"/>
              <a:t>– More stuff from the past</a:t>
            </a:r>
          </a:p>
          <a:p>
            <a:endParaRPr lang="en-US" sz="2800" b="1" dirty="0"/>
          </a:p>
          <a:p>
            <a:endParaRPr lang="en-US" sz="2800" b="1"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273057" y="5441130"/>
            <a:ext cx="5235883" cy="1287662"/>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9687511" y="4725017"/>
            <a:ext cx="2350303" cy="2193502"/>
          </a:xfrm>
          <a:prstGeom prst="rect">
            <a:avLst/>
          </a:prstGeom>
        </p:spPr>
      </p:pic>
      <p:pic>
        <p:nvPicPr>
          <p:cNvPr id="1026" name="Picture 2" descr="https://tse3.mm.bing.net/th?id=OIP.Yaxdg7FddkxXvWehe3Z_iwHaHa&amp;pid=Api&amp;P=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5322" y="19366"/>
            <a:ext cx="1456566" cy="1456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063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17967-91B9-B319-1FCC-FDDD55B66EB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71C2842-60F2-531D-1691-6C7F2402AC3A}"/>
              </a:ext>
            </a:extLst>
          </p:cNvPr>
          <p:cNvSpPr txBox="1"/>
          <p:nvPr/>
        </p:nvSpPr>
        <p:spPr>
          <a:xfrm>
            <a:off x="0" y="123235"/>
            <a:ext cx="5899274" cy="5632311"/>
          </a:xfrm>
          <a:prstGeom prst="rect">
            <a:avLst/>
          </a:prstGeom>
          <a:noFill/>
        </p:spPr>
        <p:txBody>
          <a:bodyPr wrap="square" rtlCol="0">
            <a:spAutoFit/>
          </a:bodyPr>
          <a:lstStyle/>
          <a:p>
            <a:pPr algn="ctr"/>
            <a:r>
              <a:rPr lang="en-US" sz="7200" b="1" dirty="0"/>
              <a:t>First planets outside our solar</a:t>
            </a:r>
          </a:p>
          <a:p>
            <a:pPr algn="ctr"/>
            <a:r>
              <a:rPr lang="en-US" sz="7200" b="1" dirty="0"/>
              <a:t>system discovered</a:t>
            </a:r>
          </a:p>
        </p:txBody>
      </p:sp>
      <p:pic>
        <p:nvPicPr>
          <p:cNvPr id="1026" name="Picture 2">
            <a:extLst>
              <a:ext uri="{FF2B5EF4-FFF2-40B4-BE49-F238E27FC236}">
                <a16:creationId xmlns:a16="http://schemas.microsoft.com/office/drawing/2014/main" id="{8512B61C-A4FE-6C6A-0900-FF249102F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4672" y="661324"/>
            <a:ext cx="6877328" cy="46421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D58AA61-08C6-69CF-7D84-20D270252100}"/>
              </a:ext>
            </a:extLst>
          </p:cNvPr>
          <p:cNvSpPr txBox="1"/>
          <p:nvPr/>
        </p:nvSpPr>
        <p:spPr>
          <a:xfrm>
            <a:off x="160849" y="5908914"/>
            <a:ext cx="9536329" cy="769441"/>
          </a:xfrm>
          <a:prstGeom prst="rect">
            <a:avLst/>
          </a:prstGeom>
          <a:noFill/>
        </p:spPr>
        <p:txBody>
          <a:bodyPr wrap="none" rtlCol="0">
            <a:spAutoFit/>
          </a:bodyPr>
          <a:lstStyle/>
          <a:p>
            <a:r>
              <a:rPr lang="en-US" sz="4400" b="1" dirty="0">
                <a:solidFill>
                  <a:srgbClr val="FF0000"/>
                </a:solidFill>
              </a:rPr>
              <a:t>How many do we know of now in 2025?</a:t>
            </a:r>
          </a:p>
        </p:txBody>
      </p:sp>
      <p:sp>
        <p:nvSpPr>
          <p:cNvPr id="5" name="TextBox 4">
            <a:extLst>
              <a:ext uri="{FF2B5EF4-FFF2-40B4-BE49-F238E27FC236}">
                <a16:creationId xmlns:a16="http://schemas.microsoft.com/office/drawing/2014/main" id="{B9E4DB45-F404-25E8-7C27-94E2B5F6E12D}"/>
              </a:ext>
            </a:extLst>
          </p:cNvPr>
          <p:cNvSpPr txBox="1"/>
          <p:nvPr/>
        </p:nvSpPr>
        <p:spPr>
          <a:xfrm>
            <a:off x="9810974" y="5642678"/>
            <a:ext cx="1903085" cy="1107996"/>
          </a:xfrm>
          <a:prstGeom prst="rect">
            <a:avLst/>
          </a:prstGeom>
          <a:noFill/>
        </p:spPr>
        <p:txBody>
          <a:bodyPr wrap="none" rtlCol="0">
            <a:spAutoFit/>
          </a:bodyPr>
          <a:lstStyle/>
          <a:p>
            <a:r>
              <a:rPr lang="en-US" sz="6600" b="1" dirty="0"/>
              <a:t>5983</a:t>
            </a:r>
          </a:p>
        </p:txBody>
      </p:sp>
    </p:spTree>
    <p:extLst>
      <p:ext uri="{BB962C8B-B14F-4D97-AF65-F5344CB8AC3E}">
        <p14:creationId xmlns:p14="http://schemas.microsoft.com/office/powerpoint/2010/main" val="235242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094" y="114881"/>
            <a:ext cx="10170367" cy="5720831"/>
          </a:xfrm>
          <a:prstGeom prst="rect">
            <a:avLst/>
          </a:prstGeom>
        </p:spPr>
      </p:pic>
      <p:sp>
        <p:nvSpPr>
          <p:cNvPr id="3" name="TextBox 2"/>
          <p:cNvSpPr txBox="1"/>
          <p:nvPr/>
        </p:nvSpPr>
        <p:spPr>
          <a:xfrm>
            <a:off x="2024742" y="5835712"/>
            <a:ext cx="6860019" cy="1107996"/>
          </a:xfrm>
          <a:prstGeom prst="rect">
            <a:avLst/>
          </a:prstGeom>
          <a:noFill/>
        </p:spPr>
        <p:txBody>
          <a:bodyPr wrap="none" rtlCol="0">
            <a:spAutoFit/>
          </a:bodyPr>
          <a:lstStyle/>
          <a:p>
            <a:r>
              <a:rPr lang="en-US" sz="6600" b="1" dirty="0"/>
              <a:t>In Between Innings</a:t>
            </a:r>
          </a:p>
        </p:txBody>
      </p:sp>
    </p:spTree>
    <p:extLst>
      <p:ext uri="{BB962C8B-B14F-4D97-AF65-F5344CB8AC3E}">
        <p14:creationId xmlns:p14="http://schemas.microsoft.com/office/powerpoint/2010/main" val="406043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39C55-7C57-5E93-706D-68AFF5E6815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D26ACA4-46E4-B850-67EE-EDCF96468F3F}"/>
              </a:ext>
            </a:extLst>
          </p:cNvPr>
          <p:cNvSpPr txBox="1">
            <a:spLocks/>
          </p:cNvSpPr>
          <p:nvPr/>
        </p:nvSpPr>
        <p:spPr>
          <a:xfrm>
            <a:off x="1050891" y="-161589"/>
            <a:ext cx="8225291" cy="769441"/>
          </a:xfrm>
          <a:prstGeom prst="rect">
            <a:avLst/>
          </a:prstGeom>
          <a:noFill/>
        </p:spPr>
        <p:txBody>
          <a:bodyPr wrap="square" rtlCol="0">
            <a:spAutoFit/>
          </a:bodyPr>
          <a:lstStyle/>
          <a:p>
            <a:pPr algn="ctr"/>
            <a:r>
              <a:rPr lang="en-US" sz="4400" b="1" u="sng" dirty="0"/>
              <a:t>Scoreboard Quiz – 1992 TV</a:t>
            </a:r>
          </a:p>
        </p:txBody>
      </p:sp>
      <p:sp>
        <p:nvSpPr>
          <p:cNvPr id="6" name="Rectangle 5">
            <a:extLst>
              <a:ext uri="{FF2B5EF4-FFF2-40B4-BE49-F238E27FC236}">
                <a16:creationId xmlns:a16="http://schemas.microsoft.com/office/drawing/2014/main" id="{ED26D377-2111-3212-42A9-9B95B74296EF}"/>
              </a:ext>
            </a:extLst>
          </p:cNvPr>
          <p:cNvSpPr/>
          <p:nvPr/>
        </p:nvSpPr>
        <p:spPr>
          <a:xfrm>
            <a:off x="314566" y="2656607"/>
            <a:ext cx="11283885" cy="4196784"/>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D98F802-139E-5DD0-714B-19D1BBAA5BE4}"/>
              </a:ext>
            </a:extLst>
          </p:cNvPr>
          <p:cNvSpPr txBox="1"/>
          <p:nvPr/>
        </p:nvSpPr>
        <p:spPr>
          <a:xfrm>
            <a:off x="314566" y="1887166"/>
            <a:ext cx="481222" cy="769441"/>
          </a:xfrm>
          <a:prstGeom prst="rect">
            <a:avLst/>
          </a:prstGeom>
          <a:noFill/>
        </p:spPr>
        <p:txBody>
          <a:bodyPr wrap="none" rtlCol="0">
            <a:spAutoFit/>
          </a:bodyPr>
          <a:lstStyle/>
          <a:p>
            <a:r>
              <a:rPr lang="en-US" sz="4400" dirty="0">
                <a:solidFill>
                  <a:schemeClr val="bg1"/>
                </a:solidFill>
              </a:rPr>
              <a:t>h</a:t>
            </a:r>
          </a:p>
        </p:txBody>
      </p:sp>
      <p:pic>
        <p:nvPicPr>
          <p:cNvPr id="13" name="Picture 12">
            <a:extLst>
              <a:ext uri="{FF2B5EF4-FFF2-40B4-BE49-F238E27FC236}">
                <a16:creationId xmlns:a16="http://schemas.microsoft.com/office/drawing/2014/main" id="{2DE7CE1F-DABB-993C-0933-376D9D8EB671}"/>
              </a:ext>
            </a:extLst>
          </p:cNvPr>
          <p:cNvPicPr>
            <a:picLocks noChangeAspect="1"/>
          </p:cNvPicPr>
          <p:nvPr/>
        </p:nvPicPr>
        <p:blipFill>
          <a:blip r:embed="rId3"/>
          <a:stretch>
            <a:fillRect/>
          </a:stretch>
        </p:blipFill>
        <p:spPr>
          <a:xfrm>
            <a:off x="-489787" y="472360"/>
            <a:ext cx="13379878" cy="2184247"/>
          </a:xfrm>
          <a:prstGeom prst="rect">
            <a:avLst/>
          </a:prstGeom>
        </p:spPr>
      </p:pic>
      <p:sp>
        <p:nvSpPr>
          <p:cNvPr id="5" name="TextBox 4">
            <a:extLst>
              <a:ext uri="{FF2B5EF4-FFF2-40B4-BE49-F238E27FC236}">
                <a16:creationId xmlns:a16="http://schemas.microsoft.com/office/drawing/2014/main" id="{0A3516FE-AC3F-F576-DF94-BE8A9C295EA1}"/>
              </a:ext>
            </a:extLst>
          </p:cNvPr>
          <p:cNvSpPr txBox="1">
            <a:spLocks/>
          </p:cNvSpPr>
          <p:nvPr/>
        </p:nvSpPr>
        <p:spPr>
          <a:xfrm>
            <a:off x="5849404" y="2739061"/>
            <a:ext cx="5749047" cy="4031873"/>
          </a:xfrm>
          <a:prstGeom prst="rect">
            <a:avLst/>
          </a:prstGeom>
          <a:noFill/>
        </p:spPr>
        <p:txBody>
          <a:bodyPr wrap="square" rtlCol="0">
            <a:spAutoFit/>
          </a:bodyPr>
          <a:lstStyle/>
          <a:p>
            <a:r>
              <a:rPr lang="en-US" sz="2400" dirty="0"/>
              <a:t>This animated children’s show debuted on PBS.  It was produced in Dallas, Texas and ran for 19 seasons. </a:t>
            </a:r>
          </a:p>
          <a:p>
            <a:r>
              <a:rPr lang="en-US" sz="4000" b="1" dirty="0">
                <a:solidFill>
                  <a:schemeClr val="accent6">
                    <a:lumMod val="75000"/>
                  </a:schemeClr>
                </a:solidFill>
              </a:rPr>
              <a:t>Captain Kangaroo</a:t>
            </a:r>
          </a:p>
          <a:p>
            <a:endParaRPr lang="en-US" sz="3200" dirty="0"/>
          </a:p>
          <a:p>
            <a:r>
              <a:rPr lang="en-US" sz="4000" b="1" dirty="0">
                <a:solidFill>
                  <a:schemeClr val="accent6">
                    <a:lumMod val="75000"/>
                  </a:schemeClr>
                </a:solidFill>
              </a:rPr>
              <a:t>Barney and Friends</a:t>
            </a:r>
          </a:p>
          <a:p>
            <a:pPr marL="342900" indent="-342900">
              <a:buAutoNum type="alphaUcPeriod"/>
            </a:pPr>
            <a:endParaRPr lang="en-US" sz="3200" dirty="0"/>
          </a:p>
          <a:p>
            <a:r>
              <a:rPr lang="en-US" sz="4000" b="1" dirty="0">
                <a:solidFill>
                  <a:schemeClr val="accent6">
                    <a:lumMod val="75000"/>
                  </a:schemeClr>
                </a:solidFill>
              </a:rPr>
              <a:t>I Love You</a:t>
            </a:r>
          </a:p>
        </p:txBody>
      </p:sp>
      <p:cxnSp>
        <p:nvCxnSpPr>
          <p:cNvPr id="8" name="Straight Arrow Connector 7">
            <a:extLst>
              <a:ext uri="{FF2B5EF4-FFF2-40B4-BE49-F238E27FC236}">
                <a16:creationId xmlns:a16="http://schemas.microsoft.com/office/drawing/2014/main" id="{1232CFDE-A3BF-E29F-F50E-2D61AB4A2201}"/>
              </a:ext>
            </a:extLst>
          </p:cNvPr>
          <p:cNvCxnSpPr>
            <a:cxnSpLocks/>
          </p:cNvCxnSpPr>
          <p:nvPr/>
        </p:nvCxnSpPr>
        <p:spPr>
          <a:xfrm flipH="1">
            <a:off x="10051186" y="5329986"/>
            <a:ext cx="108992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00929585-6373-3BDA-5DCB-84251835DD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64" y="2170359"/>
            <a:ext cx="5568612" cy="460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39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DEE3F-8BEC-03D2-88E0-E352E7F18E5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7DC0C01-3A3F-2B6B-060E-6A38C651B4BF}"/>
              </a:ext>
            </a:extLst>
          </p:cNvPr>
          <p:cNvSpPr txBox="1">
            <a:spLocks/>
          </p:cNvSpPr>
          <p:nvPr/>
        </p:nvSpPr>
        <p:spPr>
          <a:xfrm>
            <a:off x="1050891" y="-161589"/>
            <a:ext cx="8225291" cy="769441"/>
          </a:xfrm>
          <a:prstGeom prst="rect">
            <a:avLst/>
          </a:prstGeom>
          <a:noFill/>
        </p:spPr>
        <p:txBody>
          <a:bodyPr wrap="square" rtlCol="0">
            <a:spAutoFit/>
          </a:bodyPr>
          <a:lstStyle/>
          <a:p>
            <a:pPr algn="ctr"/>
            <a:r>
              <a:rPr lang="en-US" sz="4400" b="1" u="sng" dirty="0"/>
              <a:t>Scoreboard Quiz – 1992 TV</a:t>
            </a:r>
          </a:p>
        </p:txBody>
      </p:sp>
      <p:sp>
        <p:nvSpPr>
          <p:cNvPr id="6" name="Rectangle 5">
            <a:extLst>
              <a:ext uri="{FF2B5EF4-FFF2-40B4-BE49-F238E27FC236}">
                <a16:creationId xmlns:a16="http://schemas.microsoft.com/office/drawing/2014/main" id="{4282034E-AE6A-C757-05BF-6CB93AEFD730}"/>
              </a:ext>
            </a:extLst>
          </p:cNvPr>
          <p:cNvSpPr/>
          <p:nvPr/>
        </p:nvSpPr>
        <p:spPr>
          <a:xfrm>
            <a:off x="314566" y="2656607"/>
            <a:ext cx="11283885" cy="4196784"/>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315CAD-DBBE-26A5-03C7-114344755E94}"/>
              </a:ext>
            </a:extLst>
          </p:cNvPr>
          <p:cNvSpPr txBox="1"/>
          <p:nvPr/>
        </p:nvSpPr>
        <p:spPr>
          <a:xfrm>
            <a:off x="314566" y="1887166"/>
            <a:ext cx="481222" cy="769441"/>
          </a:xfrm>
          <a:prstGeom prst="rect">
            <a:avLst/>
          </a:prstGeom>
          <a:noFill/>
        </p:spPr>
        <p:txBody>
          <a:bodyPr wrap="none" rtlCol="0">
            <a:spAutoFit/>
          </a:bodyPr>
          <a:lstStyle/>
          <a:p>
            <a:r>
              <a:rPr lang="en-US" sz="4400" dirty="0">
                <a:solidFill>
                  <a:schemeClr val="bg1"/>
                </a:solidFill>
              </a:rPr>
              <a:t>h</a:t>
            </a:r>
          </a:p>
        </p:txBody>
      </p:sp>
      <p:pic>
        <p:nvPicPr>
          <p:cNvPr id="13" name="Picture 12">
            <a:extLst>
              <a:ext uri="{FF2B5EF4-FFF2-40B4-BE49-F238E27FC236}">
                <a16:creationId xmlns:a16="http://schemas.microsoft.com/office/drawing/2014/main" id="{C2145C88-D161-8587-4570-4478EC8A15C4}"/>
              </a:ext>
            </a:extLst>
          </p:cNvPr>
          <p:cNvPicPr>
            <a:picLocks noChangeAspect="1"/>
          </p:cNvPicPr>
          <p:nvPr/>
        </p:nvPicPr>
        <p:blipFill>
          <a:blip r:embed="rId3"/>
          <a:stretch>
            <a:fillRect/>
          </a:stretch>
        </p:blipFill>
        <p:spPr>
          <a:xfrm>
            <a:off x="-489787" y="472360"/>
            <a:ext cx="13379878" cy="2184247"/>
          </a:xfrm>
          <a:prstGeom prst="rect">
            <a:avLst/>
          </a:prstGeom>
        </p:spPr>
      </p:pic>
      <p:sp>
        <p:nvSpPr>
          <p:cNvPr id="5" name="TextBox 4">
            <a:extLst>
              <a:ext uri="{FF2B5EF4-FFF2-40B4-BE49-F238E27FC236}">
                <a16:creationId xmlns:a16="http://schemas.microsoft.com/office/drawing/2014/main" id="{7240130B-6F59-3CFA-E682-909D55AD1B5F}"/>
              </a:ext>
            </a:extLst>
          </p:cNvPr>
          <p:cNvSpPr txBox="1">
            <a:spLocks/>
          </p:cNvSpPr>
          <p:nvPr/>
        </p:nvSpPr>
        <p:spPr>
          <a:xfrm>
            <a:off x="5849404" y="2739061"/>
            <a:ext cx="5749047" cy="4031873"/>
          </a:xfrm>
          <a:prstGeom prst="rect">
            <a:avLst/>
          </a:prstGeom>
          <a:noFill/>
        </p:spPr>
        <p:txBody>
          <a:bodyPr wrap="square" rtlCol="0">
            <a:spAutoFit/>
          </a:bodyPr>
          <a:lstStyle/>
          <a:p>
            <a:r>
              <a:rPr lang="en-US" sz="2400" dirty="0"/>
              <a:t>Arkansas governor and presidential candidate Bill Clinton played his saxophone on this syndicated TV show.</a:t>
            </a:r>
          </a:p>
          <a:p>
            <a:r>
              <a:rPr lang="en-US" sz="4000" b="1" dirty="0">
                <a:solidFill>
                  <a:schemeClr val="accent6">
                    <a:lumMod val="75000"/>
                  </a:schemeClr>
                </a:solidFill>
              </a:rPr>
              <a:t>Arsenio Hall</a:t>
            </a:r>
          </a:p>
          <a:p>
            <a:endParaRPr lang="en-US" sz="3200" dirty="0"/>
          </a:p>
          <a:p>
            <a:r>
              <a:rPr lang="en-US" sz="4000" b="1" dirty="0">
                <a:solidFill>
                  <a:schemeClr val="accent6">
                    <a:lumMod val="75000"/>
                  </a:schemeClr>
                </a:solidFill>
              </a:rPr>
              <a:t>Tonight Show</a:t>
            </a:r>
          </a:p>
          <a:p>
            <a:pPr marL="342900" indent="-342900">
              <a:buAutoNum type="alphaUcPeriod"/>
            </a:pPr>
            <a:endParaRPr lang="en-US" sz="3200" dirty="0"/>
          </a:p>
          <a:p>
            <a:r>
              <a:rPr lang="en-US" sz="4000" b="1" dirty="0">
                <a:solidFill>
                  <a:schemeClr val="accent6">
                    <a:lumMod val="75000"/>
                  </a:schemeClr>
                </a:solidFill>
              </a:rPr>
              <a:t>Late Night with Letterman</a:t>
            </a:r>
          </a:p>
        </p:txBody>
      </p:sp>
      <p:cxnSp>
        <p:nvCxnSpPr>
          <p:cNvPr id="8" name="Straight Arrow Connector 7">
            <a:extLst>
              <a:ext uri="{FF2B5EF4-FFF2-40B4-BE49-F238E27FC236}">
                <a16:creationId xmlns:a16="http://schemas.microsoft.com/office/drawing/2014/main" id="{FAA1B411-5F6F-2082-2B4E-D4106308B9D0}"/>
              </a:ext>
            </a:extLst>
          </p:cNvPr>
          <p:cNvCxnSpPr>
            <a:cxnSpLocks/>
          </p:cNvCxnSpPr>
          <p:nvPr/>
        </p:nvCxnSpPr>
        <p:spPr>
          <a:xfrm flipH="1">
            <a:off x="8803411" y="4148886"/>
            <a:ext cx="108992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a:extLst>
              <a:ext uri="{FF2B5EF4-FFF2-40B4-BE49-F238E27FC236}">
                <a16:creationId xmlns:a16="http://schemas.microsoft.com/office/drawing/2014/main" id="{8ECD9951-E5A8-AF36-5110-0773E8801D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696"/>
          <a:stretch>
            <a:fillRect/>
          </a:stretch>
        </p:blipFill>
        <p:spPr bwMode="auto">
          <a:xfrm>
            <a:off x="-73536" y="775196"/>
            <a:ext cx="5767360" cy="60781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9083951-1A5C-0AB0-8300-C91232A84B1B}"/>
              </a:ext>
            </a:extLst>
          </p:cNvPr>
          <p:cNvSpPr txBox="1"/>
          <p:nvPr/>
        </p:nvSpPr>
        <p:spPr>
          <a:xfrm>
            <a:off x="6096000" y="4520696"/>
            <a:ext cx="5122236" cy="646331"/>
          </a:xfrm>
          <a:prstGeom prst="rect">
            <a:avLst/>
          </a:prstGeom>
          <a:noFill/>
        </p:spPr>
        <p:txBody>
          <a:bodyPr wrap="none" rtlCol="0">
            <a:spAutoFit/>
          </a:bodyPr>
          <a:lstStyle/>
          <a:p>
            <a:r>
              <a:rPr lang="en-US" dirty="0">
                <a:hlinkClick r:id="rId5"/>
              </a:rPr>
              <a:t>https://www.youtube.com/watch?v=a_WuGDYawFQ</a:t>
            </a:r>
            <a:endParaRPr lang="en-US" dirty="0"/>
          </a:p>
          <a:p>
            <a:endParaRPr lang="en-US" dirty="0"/>
          </a:p>
        </p:txBody>
      </p:sp>
    </p:spTree>
    <p:extLst>
      <p:ext uri="{BB962C8B-B14F-4D97-AF65-F5344CB8AC3E}">
        <p14:creationId xmlns:p14="http://schemas.microsoft.com/office/powerpoint/2010/main" val="385652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52A53-7973-34E1-EFEF-5048826C99E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77639F8-4F00-BD16-E877-67DA0B25A4A0}"/>
              </a:ext>
            </a:extLst>
          </p:cNvPr>
          <p:cNvSpPr txBox="1">
            <a:spLocks/>
          </p:cNvSpPr>
          <p:nvPr/>
        </p:nvSpPr>
        <p:spPr>
          <a:xfrm>
            <a:off x="1050891" y="-161589"/>
            <a:ext cx="8225291" cy="769441"/>
          </a:xfrm>
          <a:prstGeom prst="rect">
            <a:avLst/>
          </a:prstGeom>
          <a:noFill/>
        </p:spPr>
        <p:txBody>
          <a:bodyPr wrap="square" rtlCol="0">
            <a:spAutoFit/>
          </a:bodyPr>
          <a:lstStyle/>
          <a:p>
            <a:pPr algn="ctr"/>
            <a:r>
              <a:rPr lang="en-US" sz="4400" b="1" u="sng" dirty="0"/>
              <a:t>Scoreboard Quiz – 1992 TV</a:t>
            </a:r>
          </a:p>
        </p:txBody>
      </p:sp>
      <p:sp>
        <p:nvSpPr>
          <p:cNvPr id="6" name="Rectangle 5">
            <a:extLst>
              <a:ext uri="{FF2B5EF4-FFF2-40B4-BE49-F238E27FC236}">
                <a16:creationId xmlns:a16="http://schemas.microsoft.com/office/drawing/2014/main" id="{D10D877E-B9DE-F2A4-871C-65DA6F195DB5}"/>
              </a:ext>
            </a:extLst>
          </p:cNvPr>
          <p:cNvSpPr/>
          <p:nvPr/>
        </p:nvSpPr>
        <p:spPr>
          <a:xfrm>
            <a:off x="314566" y="2656607"/>
            <a:ext cx="11283885" cy="4196784"/>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1578CFD-E46E-F1DC-DF63-0AB26C1CCA04}"/>
              </a:ext>
            </a:extLst>
          </p:cNvPr>
          <p:cNvSpPr txBox="1"/>
          <p:nvPr/>
        </p:nvSpPr>
        <p:spPr>
          <a:xfrm>
            <a:off x="314566" y="1887166"/>
            <a:ext cx="481222" cy="769441"/>
          </a:xfrm>
          <a:prstGeom prst="rect">
            <a:avLst/>
          </a:prstGeom>
          <a:noFill/>
        </p:spPr>
        <p:txBody>
          <a:bodyPr wrap="none" rtlCol="0">
            <a:spAutoFit/>
          </a:bodyPr>
          <a:lstStyle/>
          <a:p>
            <a:r>
              <a:rPr lang="en-US" sz="4400" dirty="0">
                <a:solidFill>
                  <a:schemeClr val="bg1"/>
                </a:solidFill>
              </a:rPr>
              <a:t>h</a:t>
            </a:r>
          </a:p>
        </p:txBody>
      </p:sp>
      <p:pic>
        <p:nvPicPr>
          <p:cNvPr id="13" name="Picture 12">
            <a:extLst>
              <a:ext uri="{FF2B5EF4-FFF2-40B4-BE49-F238E27FC236}">
                <a16:creationId xmlns:a16="http://schemas.microsoft.com/office/drawing/2014/main" id="{4C7E6D59-CBCF-566A-5A96-E3AD2FCF48B4}"/>
              </a:ext>
            </a:extLst>
          </p:cNvPr>
          <p:cNvPicPr>
            <a:picLocks noChangeAspect="1"/>
          </p:cNvPicPr>
          <p:nvPr/>
        </p:nvPicPr>
        <p:blipFill>
          <a:blip r:embed="rId3"/>
          <a:stretch>
            <a:fillRect/>
          </a:stretch>
        </p:blipFill>
        <p:spPr>
          <a:xfrm>
            <a:off x="-489787" y="472360"/>
            <a:ext cx="13379878" cy="2184247"/>
          </a:xfrm>
          <a:prstGeom prst="rect">
            <a:avLst/>
          </a:prstGeom>
        </p:spPr>
      </p:pic>
      <p:sp>
        <p:nvSpPr>
          <p:cNvPr id="5" name="TextBox 4">
            <a:extLst>
              <a:ext uri="{FF2B5EF4-FFF2-40B4-BE49-F238E27FC236}">
                <a16:creationId xmlns:a16="http://schemas.microsoft.com/office/drawing/2014/main" id="{7FBE48AB-2A16-A0E0-287A-681023C82A6E}"/>
              </a:ext>
            </a:extLst>
          </p:cNvPr>
          <p:cNvSpPr txBox="1">
            <a:spLocks/>
          </p:cNvSpPr>
          <p:nvPr/>
        </p:nvSpPr>
        <p:spPr>
          <a:xfrm>
            <a:off x="5849404" y="2739061"/>
            <a:ext cx="5749047" cy="4031873"/>
          </a:xfrm>
          <a:prstGeom prst="rect">
            <a:avLst/>
          </a:prstGeom>
          <a:noFill/>
        </p:spPr>
        <p:txBody>
          <a:bodyPr wrap="square" rtlCol="0">
            <a:spAutoFit/>
          </a:bodyPr>
          <a:lstStyle/>
          <a:p>
            <a:r>
              <a:rPr lang="en-US" sz="2400" dirty="0"/>
              <a:t>Johnny Carson made his last appearance on what popular late night TV show?</a:t>
            </a:r>
          </a:p>
          <a:p>
            <a:endParaRPr lang="en-US" sz="2400" dirty="0"/>
          </a:p>
          <a:p>
            <a:r>
              <a:rPr lang="en-US" sz="4000" b="1" dirty="0">
                <a:solidFill>
                  <a:schemeClr val="accent6">
                    <a:lumMod val="75000"/>
                  </a:schemeClr>
                </a:solidFill>
              </a:rPr>
              <a:t>Arsenio Hall</a:t>
            </a:r>
          </a:p>
          <a:p>
            <a:endParaRPr lang="en-US" sz="3200" dirty="0"/>
          </a:p>
          <a:p>
            <a:r>
              <a:rPr lang="en-US" sz="4000" b="1" dirty="0">
                <a:solidFill>
                  <a:schemeClr val="accent6">
                    <a:lumMod val="75000"/>
                  </a:schemeClr>
                </a:solidFill>
              </a:rPr>
              <a:t>Tonight Show</a:t>
            </a:r>
          </a:p>
          <a:p>
            <a:pPr marL="342900" indent="-342900">
              <a:buAutoNum type="alphaUcPeriod"/>
            </a:pPr>
            <a:endParaRPr lang="en-US" sz="3200" dirty="0"/>
          </a:p>
          <a:p>
            <a:r>
              <a:rPr lang="en-US" sz="4000" b="1" dirty="0">
                <a:solidFill>
                  <a:schemeClr val="accent6">
                    <a:lumMod val="75000"/>
                  </a:schemeClr>
                </a:solidFill>
              </a:rPr>
              <a:t>Late Night </a:t>
            </a:r>
          </a:p>
        </p:txBody>
      </p:sp>
      <p:cxnSp>
        <p:nvCxnSpPr>
          <p:cNvPr id="8" name="Straight Arrow Connector 7">
            <a:extLst>
              <a:ext uri="{FF2B5EF4-FFF2-40B4-BE49-F238E27FC236}">
                <a16:creationId xmlns:a16="http://schemas.microsoft.com/office/drawing/2014/main" id="{0A1B3DEE-F74E-992E-6228-AD45C1A0D5D0}"/>
              </a:ext>
            </a:extLst>
          </p:cNvPr>
          <p:cNvCxnSpPr>
            <a:cxnSpLocks/>
          </p:cNvCxnSpPr>
          <p:nvPr/>
        </p:nvCxnSpPr>
        <p:spPr>
          <a:xfrm flipH="1">
            <a:off x="8943260" y="5299955"/>
            <a:ext cx="108992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BABD23AA-6058-BA40-13CC-5806924385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397" y="2328899"/>
            <a:ext cx="6038801" cy="452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19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B1636-6AE6-9E0C-677C-7E2B58F3E75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2EEB90D-8D60-0717-176B-05AAD24C2473}"/>
              </a:ext>
            </a:extLst>
          </p:cNvPr>
          <p:cNvSpPr txBox="1">
            <a:spLocks/>
          </p:cNvSpPr>
          <p:nvPr/>
        </p:nvSpPr>
        <p:spPr>
          <a:xfrm>
            <a:off x="631342" y="-162722"/>
            <a:ext cx="10180093" cy="769441"/>
          </a:xfrm>
          <a:prstGeom prst="rect">
            <a:avLst/>
          </a:prstGeom>
          <a:noFill/>
        </p:spPr>
        <p:txBody>
          <a:bodyPr wrap="square" rtlCol="0">
            <a:spAutoFit/>
          </a:bodyPr>
          <a:lstStyle/>
          <a:p>
            <a:pPr algn="ctr"/>
            <a:r>
              <a:rPr lang="en-US" sz="4400" b="1" u="sng" dirty="0"/>
              <a:t>Scoreboard Quiz – 1992 Movie Premiers</a:t>
            </a:r>
          </a:p>
        </p:txBody>
      </p:sp>
      <p:sp>
        <p:nvSpPr>
          <p:cNvPr id="6" name="Rectangle 5">
            <a:extLst>
              <a:ext uri="{FF2B5EF4-FFF2-40B4-BE49-F238E27FC236}">
                <a16:creationId xmlns:a16="http://schemas.microsoft.com/office/drawing/2014/main" id="{576C9A3F-FAD3-9849-BF4A-94BCB113DD97}"/>
              </a:ext>
            </a:extLst>
          </p:cNvPr>
          <p:cNvSpPr/>
          <p:nvPr/>
        </p:nvSpPr>
        <p:spPr>
          <a:xfrm>
            <a:off x="314566" y="2656607"/>
            <a:ext cx="11283885" cy="4196784"/>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259D635-33D3-35BF-E717-03BC80510656}"/>
              </a:ext>
            </a:extLst>
          </p:cNvPr>
          <p:cNvSpPr txBox="1"/>
          <p:nvPr/>
        </p:nvSpPr>
        <p:spPr>
          <a:xfrm>
            <a:off x="314566" y="1887166"/>
            <a:ext cx="481222" cy="769441"/>
          </a:xfrm>
          <a:prstGeom prst="rect">
            <a:avLst/>
          </a:prstGeom>
          <a:noFill/>
        </p:spPr>
        <p:txBody>
          <a:bodyPr wrap="none" rtlCol="0">
            <a:spAutoFit/>
          </a:bodyPr>
          <a:lstStyle/>
          <a:p>
            <a:r>
              <a:rPr lang="en-US" sz="4400" dirty="0">
                <a:solidFill>
                  <a:schemeClr val="bg1"/>
                </a:solidFill>
              </a:rPr>
              <a:t>h</a:t>
            </a:r>
          </a:p>
        </p:txBody>
      </p:sp>
      <p:pic>
        <p:nvPicPr>
          <p:cNvPr id="13" name="Picture 12">
            <a:extLst>
              <a:ext uri="{FF2B5EF4-FFF2-40B4-BE49-F238E27FC236}">
                <a16:creationId xmlns:a16="http://schemas.microsoft.com/office/drawing/2014/main" id="{FE14A8A0-BE71-C755-F94D-944BEC4CBB9A}"/>
              </a:ext>
            </a:extLst>
          </p:cNvPr>
          <p:cNvPicPr>
            <a:picLocks noChangeAspect="1"/>
          </p:cNvPicPr>
          <p:nvPr/>
        </p:nvPicPr>
        <p:blipFill>
          <a:blip r:embed="rId3"/>
          <a:stretch>
            <a:fillRect/>
          </a:stretch>
        </p:blipFill>
        <p:spPr>
          <a:xfrm>
            <a:off x="-489787" y="472360"/>
            <a:ext cx="13379878" cy="2184247"/>
          </a:xfrm>
          <a:prstGeom prst="rect">
            <a:avLst/>
          </a:prstGeom>
        </p:spPr>
      </p:pic>
      <p:sp>
        <p:nvSpPr>
          <p:cNvPr id="5" name="TextBox 4">
            <a:extLst>
              <a:ext uri="{FF2B5EF4-FFF2-40B4-BE49-F238E27FC236}">
                <a16:creationId xmlns:a16="http://schemas.microsoft.com/office/drawing/2014/main" id="{33A68468-6FAE-DB68-0896-E51DDD23D9A3}"/>
              </a:ext>
            </a:extLst>
          </p:cNvPr>
          <p:cNvSpPr txBox="1">
            <a:spLocks/>
          </p:cNvSpPr>
          <p:nvPr/>
        </p:nvSpPr>
        <p:spPr>
          <a:xfrm>
            <a:off x="5849404" y="2739061"/>
            <a:ext cx="5749047" cy="3662541"/>
          </a:xfrm>
          <a:prstGeom prst="rect">
            <a:avLst/>
          </a:prstGeom>
          <a:noFill/>
        </p:spPr>
        <p:txBody>
          <a:bodyPr wrap="square" rtlCol="0">
            <a:spAutoFit/>
          </a:bodyPr>
          <a:lstStyle/>
          <a:p>
            <a:r>
              <a:rPr lang="en-US" sz="2400" dirty="0"/>
              <a:t>Steven Seagal portrayed a Navy seaman in this action film set on the U.S.S. Missouri</a:t>
            </a:r>
          </a:p>
          <a:p>
            <a:r>
              <a:rPr lang="en-US" sz="4000" b="1" dirty="0">
                <a:solidFill>
                  <a:schemeClr val="accent6">
                    <a:lumMod val="75000"/>
                  </a:schemeClr>
                </a:solidFill>
              </a:rPr>
              <a:t>Top Gun</a:t>
            </a:r>
          </a:p>
          <a:p>
            <a:endParaRPr lang="en-US" sz="3200" dirty="0"/>
          </a:p>
          <a:p>
            <a:r>
              <a:rPr lang="en-US" sz="4000" b="1" dirty="0">
                <a:solidFill>
                  <a:schemeClr val="accent6">
                    <a:lumMod val="75000"/>
                  </a:schemeClr>
                </a:solidFill>
              </a:rPr>
              <a:t>Up Periscope</a:t>
            </a:r>
          </a:p>
          <a:p>
            <a:pPr marL="342900" indent="-342900">
              <a:buAutoNum type="alphaUcPeriod"/>
            </a:pPr>
            <a:endParaRPr lang="en-US" sz="3200" dirty="0"/>
          </a:p>
          <a:p>
            <a:r>
              <a:rPr lang="en-US" sz="4000" b="1" dirty="0">
                <a:solidFill>
                  <a:schemeClr val="accent6">
                    <a:lumMod val="75000"/>
                  </a:schemeClr>
                </a:solidFill>
              </a:rPr>
              <a:t>Under Siege</a:t>
            </a:r>
          </a:p>
        </p:txBody>
      </p:sp>
      <p:cxnSp>
        <p:nvCxnSpPr>
          <p:cNvPr id="8" name="Straight Arrow Connector 7">
            <a:extLst>
              <a:ext uri="{FF2B5EF4-FFF2-40B4-BE49-F238E27FC236}">
                <a16:creationId xmlns:a16="http://schemas.microsoft.com/office/drawing/2014/main" id="{1A25298E-D1B7-A9F7-79DA-B3C30B874145}"/>
              </a:ext>
            </a:extLst>
          </p:cNvPr>
          <p:cNvCxnSpPr>
            <a:cxnSpLocks/>
          </p:cNvCxnSpPr>
          <p:nvPr/>
        </p:nvCxnSpPr>
        <p:spPr>
          <a:xfrm flipH="1">
            <a:off x="8723927" y="6042233"/>
            <a:ext cx="108992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a:extLst>
              <a:ext uri="{FF2B5EF4-FFF2-40B4-BE49-F238E27FC236}">
                <a16:creationId xmlns:a16="http://schemas.microsoft.com/office/drawing/2014/main" id="{A2CB1E18-CB47-6928-DF84-BAE75D739C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312" t="-1794" r="28514" b="1794"/>
          <a:stretch>
            <a:fillRect/>
          </a:stretch>
        </p:blipFill>
        <p:spPr bwMode="auto">
          <a:xfrm>
            <a:off x="-125312" y="1564483"/>
            <a:ext cx="5974716" cy="522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51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037F8-DD5D-F379-29A0-0611D4DBD91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3E56659-C365-989A-B161-597FFDCBDBE1}"/>
              </a:ext>
            </a:extLst>
          </p:cNvPr>
          <p:cNvSpPr txBox="1">
            <a:spLocks/>
          </p:cNvSpPr>
          <p:nvPr/>
        </p:nvSpPr>
        <p:spPr>
          <a:xfrm>
            <a:off x="631342" y="-162722"/>
            <a:ext cx="10180093" cy="769441"/>
          </a:xfrm>
          <a:prstGeom prst="rect">
            <a:avLst/>
          </a:prstGeom>
          <a:noFill/>
        </p:spPr>
        <p:txBody>
          <a:bodyPr wrap="square" rtlCol="0">
            <a:spAutoFit/>
          </a:bodyPr>
          <a:lstStyle/>
          <a:p>
            <a:pPr algn="ctr"/>
            <a:r>
              <a:rPr lang="en-US" sz="4400" b="1" u="sng" dirty="0"/>
              <a:t>Scoreboard Quiz – 1992 Movie Premiers</a:t>
            </a:r>
          </a:p>
        </p:txBody>
      </p:sp>
      <p:sp>
        <p:nvSpPr>
          <p:cNvPr id="6" name="Rectangle 5">
            <a:extLst>
              <a:ext uri="{FF2B5EF4-FFF2-40B4-BE49-F238E27FC236}">
                <a16:creationId xmlns:a16="http://schemas.microsoft.com/office/drawing/2014/main" id="{8FA0D576-12B0-DFB5-6F6B-0CEBBFCA5876}"/>
              </a:ext>
            </a:extLst>
          </p:cNvPr>
          <p:cNvSpPr/>
          <p:nvPr/>
        </p:nvSpPr>
        <p:spPr>
          <a:xfrm>
            <a:off x="314566" y="2615816"/>
            <a:ext cx="11283885" cy="4196784"/>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26AAFF4-5155-CC03-B46B-CC359F7FCAEE}"/>
              </a:ext>
            </a:extLst>
          </p:cNvPr>
          <p:cNvSpPr txBox="1"/>
          <p:nvPr/>
        </p:nvSpPr>
        <p:spPr>
          <a:xfrm>
            <a:off x="314566" y="1887166"/>
            <a:ext cx="481222" cy="769441"/>
          </a:xfrm>
          <a:prstGeom prst="rect">
            <a:avLst/>
          </a:prstGeom>
          <a:noFill/>
        </p:spPr>
        <p:txBody>
          <a:bodyPr wrap="none" rtlCol="0">
            <a:spAutoFit/>
          </a:bodyPr>
          <a:lstStyle/>
          <a:p>
            <a:r>
              <a:rPr lang="en-US" sz="4400" dirty="0">
                <a:solidFill>
                  <a:schemeClr val="bg1"/>
                </a:solidFill>
              </a:rPr>
              <a:t>h</a:t>
            </a:r>
          </a:p>
        </p:txBody>
      </p:sp>
      <p:pic>
        <p:nvPicPr>
          <p:cNvPr id="13" name="Picture 12">
            <a:extLst>
              <a:ext uri="{FF2B5EF4-FFF2-40B4-BE49-F238E27FC236}">
                <a16:creationId xmlns:a16="http://schemas.microsoft.com/office/drawing/2014/main" id="{334CA2FE-BBAF-2DD3-5765-F19CBD03EC57}"/>
              </a:ext>
            </a:extLst>
          </p:cNvPr>
          <p:cNvPicPr>
            <a:picLocks noChangeAspect="1"/>
          </p:cNvPicPr>
          <p:nvPr/>
        </p:nvPicPr>
        <p:blipFill>
          <a:blip r:embed="rId3"/>
          <a:stretch>
            <a:fillRect/>
          </a:stretch>
        </p:blipFill>
        <p:spPr>
          <a:xfrm>
            <a:off x="-489787" y="472360"/>
            <a:ext cx="13379878" cy="2184247"/>
          </a:xfrm>
          <a:prstGeom prst="rect">
            <a:avLst/>
          </a:prstGeom>
        </p:spPr>
      </p:pic>
      <p:cxnSp>
        <p:nvCxnSpPr>
          <p:cNvPr id="8" name="Straight Arrow Connector 7">
            <a:extLst>
              <a:ext uri="{FF2B5EF4-FFF2-40B4-BE49-F238E27FC236}">
                <a16:creationId xmlns:a16="http://schemas.microsoft.com/office/drawing/2014/main" id="{6447F71D-0CF4-1E5D-3C97-0C34AFADFC21}"/>
              </a:ext>
            </a:extLst>
          </p:cNvPr>
          <p:cNvCxnSpPr>
            <a:cxnSpLocks/>
          </p:cNvCxnSpPr>
          <p:nvPr/>
        </p:nvCxnSpPr>
        <p:spPr>
          <a:xfrm flipH="1">
            <a:off x="11184368" y="4437441"/>
            <a:ext cx="1358249"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098" name="Picture 2">
            <a:extLst>
              <a:ext uri="{FF2B5EF4-FFF2-40B4-BE49-F238E27FC236}">
                <a16:creationId xmlns:a16="http://schemas.microsoft.com/office/drawing/2014/main" id="{14E20DBD-2854-7554-0406-6E219F6FDC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79" t="4903" r="17651" b="-4903"/>
          <a:stretch>
            <a:fillRect/>
          </a:stretch>
        </p:blipFill>
        <p:spPr bwMode="auto">
          <a:xfrm>
            <a:off x="-106060" y="2604439"/>
            <a:ext cx="6202060" cy="430112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B6B4A56-BF2A-FCCA-F9C3-C1FD5C51829A}"/>
              </a:ext>
            </a:extLst>
          </p:cNvPr>
          <p:cNvSpPr txBox="1"/>
          <p:nvPr/>
        </p:nvSpPr>
        <p:spPr>
          <a:xfrm>
            <a:off x="6200152" y="6385621"/>
            <a:ext cx="4984216" cy="646331"/>
          </a:xfrm>
          <a:prstGeom prst="rect">
            <a:avLst/>
          </a:prstGeom>
          <a:noFill/>
        </p:spPr>
        <p:txBody>
          <a:bodyPr wrap="square">
            <a:spAutoFit/>
          </a:bodyPr>
          <a:lstStyle/>
          <a:p>
            <a:r>
              <a:rPr lang="en-US" dirty="0">
                <a:hlinkClick r:id="rId5"/>
              </a:rPr>
              <a:t>https://www.youtube.com/watch?v=ZNhyLI3VXmg</a:t>
            </a:r>
            <a:endParaRPr lang="en-US" dirty="0"/>
          </a:p>
          <a:p>
            <a:endParaRPr lang="en-US" dirty="0"/>
          </a:p>
        </p:txBody>
      </p:sp>
      <p:sp>
        <p:nvSpPr>
          <p:cNvPr id="14" name="TextBox 13">
            <a:extLst>
              <a:ext uri="{FF2B5EF4-FFF2-40B4-BE49-F238E27FC236}">
                <a16:creationId xmlns:a16="http://schemas.microsoft.com/office/drawing/2014/main" id="{A378C104-D2ED-6B44-10AD-426C2B1FDAC9}"/>
              </a:ext>
            </a:extLst>
          </p:cNvPr>
          <p:cNvSpPr txBox="1"/>
          <p:nvPr/>
        </p:nvSpPr>
        <p:spPr>
          <a:xfrm>
            <a:off x="6148076" y="2535955"/>
            <a:ext cx="5088368" cy="3970318"/>
          </a:xfrm>
          <a:prstGeom prst="rect">
            <a:avLst/>
          </a:prstGeom>
          <a:noFill/>
        </p:spPr>
        <p:txBody>
          <a:bodyPr wrap="square" rtlCol="0">
            <a:spAutoFit/>
          </a:bodyPr>
          <a:lstStyle/>
          <a:p>
            <a:r>
              <a:rPr lang="en-US" sz="2400" dirty="0"/>
              <a:t>Tom Hanks plays a washed-up manager in charge of a women’s team in the wartime All-American Girls Baseball League:</a:t>
            </a:r>
          </a:p>
          <a:p>
            <a:r>
              <a:rPr lang="en-US" sz="4000" b="1" dirty="0">
                <a:solidFill>
                  <a:schemeClr val="accent6">
                    <a:lumMod val="75000"/>
                  </a:schemeClr>
                </a:solidFill>
              </a:rPr>
              <a:t>A League of Their Own</a:t>
            </a:r>
          </a:p>
          <a:p>
            <a:endParaRPr lang="en-US" dirty="0"/>
          </a:p>
          <a:p>
            <a:r>
              <a:rPr lang="en-US" sz="4000" b="1" dirty="0">
                <a:solidFill>
                  <a:schemeClr val="accent6">
                    <a:lumMod val="75000"/>
                  </a:schemeClr>
                </a:solidFill>
              </a:rPr>
              <a:t>Baseball Dolls</a:t>
            </a:r>
          </a:p>
          <a:p>
            <a:endParaRPr lang="en-US" dirty="0"/>
          </a:p>
          <a:p>
            <a:r>
              <a:rPr lang="en-US" sz="4000" b="1" dirty="0">
                <a:solidFill>
                  <a:schemeClr val="accent6">
                    <a:lumMod val="75000"/>
                  </a:schemeClr>
                </a:solidFill>
              </a:rPr>
              <a:t>Strikeout Queens</a:t>
            </a:r>
          </a:p>
        </p:txBody>
      </p:sp>
    </p:spTree>
    <p:extLst>
      <p:ext uri="{BB962C8B-B14F-4D97-AF65-F5344CB8AC3E}">
        <p14:creationId xmlns:p14="http://schemas.microsoft.com/office/powerpoint/2010/main" val="12374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1949" y="9638"/>
            <a:ext cx="8677055" cy="1323439"/>
          </a:xfrm>
          <a:prstGeom prst="rect">
            <a:avLst/>
          </a:prstGeom>
          <a:noFill/>
        </p:spPr>
        <p:txBody>
          <a:bodyPr wrap="none" rtlCol="0">
            <a:spAutoFit/>
          </a:bodyPr>
          <a:lstStyle/>
          <a:p>
            <a:r>
              <a:rPr lang="en-US" sz="8000" b="1" dirty="0"/>
              <a:t>1992 Sporting News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800" y="2684431"/>
            <a:ext cx="4465782" cy="446578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4905" y="1924050"/>
            <a:ext cx="2804160" cy="35052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2937" y="1171575"/>
            <a:ext cx="2976563" cy="3335604"/>
          </a:xfrm>
          <a:prstGeom prst="rect">
            <a:avLst/>
          </a:prstGeom>
        </p:spPr>
      </p:pic>
    </p:spTree>
    <p:extLst>
      <p:ext uri="{BB962C8B-B14F-4D97-AF65-F5344CB8AC3E}">
        <p14:creationId xmlns:p14="http://schemas.microsoft.com/office/powerpoint/2010/main" val="1249592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EAA45D-2F14-462B-DFD1-225BDA5189E4}"/>
              </a:ext>
            </a:extLst>
          </p:cNvPr>
          <p:cNvSpPr txBox="1"/>
          <p:nvPr/>
        </p:nvSpPr>
        <p:spPr>
          <a:xfrm>
            <a:off x="9631632" y="190556"/>
            <a:ext cx="2457724" cy="2585323"/>
          </a:xfrm>
          <a:prstGeom prst="rect">
            <a:avLst/>
          </a:prstGeom>
          <a:noFill/>
        </p:spPr>
        <p:txBody>
          <a:bodyPr wrap="none" rtlCol="0">
            <a:spAutoFit/>
          </a:bodyPr>
          <a:lstStyle/>
          <a:p>
            <a:r>
              <a:rPr lang="en-US" sz="5400" b="1" dirty="0"/>
              <a:t>37</a:t>
            </a:r>
          </a:p>
          <a:p>
            <a:r>
              <a:rPr lang="en-US" sz="5400" b="1" dirty="0"/>
              <a:t>     to</a:t>
            </a:r>
          </a:p>
          <a:p>
            <a:r>
              <a:rPr lang="en-US" sz="5400" b="1" dirty="0"/>
              <a:t>          24</a:t>
            </a:r>
          </a:p>
        </p:txBody>
      </p:sp>
      <p:sp>
        <p:nvSpPr>
          <p:cNvPr id="13" name="TextBox 12">
            <a:extLst>
              <a:ext uri="{FF2B5EF4-FFF2-40B4-BE49-F238E27FC236}">
                <a16:creationId xmlns:a16="http://schemas.microsoft.com/office/drawing/2014/main" id="{B9639F0A-FB7F-9426-2515-C59C1682FA34}"/>
              </a:ext>
            </a:extLst>
          </p:cNvPr>
          <p:cNvSpPr txBox="1"/>
          <p:nvPr/>
        </p:nvSpPr>
        <p:spPr>
          <a:xfrm>
            <a:off x="672522" y="5940375"/>
            <a:ext cx="5332550" cy="646331"/>
          </a:xfrm>
          <a:prstGeom prst="rect">
            <a:avLst/>
          </a:prstGeom>
          <a:noFill/>
        </p:spPr>
        <p:txBody>
          <a:bodyPr wrap="none" rtlCol="0">
            <a:spAutoFit/>
          </a:bodyPr>
          <a:lstStyle/>
          <a:p>
            <a:r>
              <a:rPr lang="en-US" sz="3600" b="1" dirty="0"/>
              <a:t>Played at HHH Metrodome</a:t>
            </a:r>
          </a:p>
        </p:txBody>
      </p:sp>
      <p:sp>
        <p:nvSpPr>
          <p:cNvPr id="16" name="TextBox 15">
            <a:extLst>
              <a:ext uri="{FF2B5EF4-FFF2-40B4-BE49-F238E27FC236}">
                <a16:creationId xmlns:a16="http://schemas.microsoft.com/office/drawing/2014/main" id="{1370C60B-5B51-A095-0E11-C7A4F152BD4E}"/>
              </a:ext>
            </a:extLst>
          </p:cNvPr>
          <p:cNvSpPr txBox="1"/>
          <p:nvPr/>
        </p:nvSpPr>
        <p:spPr>
          <a:xfrm>
            <a:off x="7858390" y="5601820"/>
            <a:ext cx="3546484" cy="1323439"/>
          </a:xfrm>
          <a:prstGeom prst="rect">
            <a:avLst/>
          </a:prstGeom>
          <a:noFill/>
        </p:spPr>
        <p:txBody>
          <a:bodyPr wrap="none" rtlCol="0">
            <a:spAutoFit/>
          </a:bodyPr>
          <a:lstStyle/>
          <a:p>
            <a:pPr algn="ctr"/>
            <a:r>
              <a:rPr lang="en-US" sz="2800" b="1" dirty="0"/>
              <a:t>Washington QB</a:t>
            </a:r>
          </a:p>
          <a:p>
            <a:pPr algn="ctr"/>
            <a:r>
              <a:rPr lang="en-US" sz="2800" b="1" dirty="0">
                <a:solidFill>
                  <a:srgbClr val="FF0000"/>
                </a:solidFill>
              </a:rPr>
              <a:t>Mark Rypien </a:t>
            </a:r>
            <a:r>
              <a:rPr lang="en-US" sz="2800" b="1" dirty="0"/>
              <a:t>was MVP</a:t>
            </a:r>
          </a:p>
          <a:p>
            <a:pPr algn="ctr"/>
            <a:endParaRPr lang="en-US" sz="2400" b="1" dirty="0">
              <a:solidFill>
                <a:srgbClr val="FF0000"/>
              </a:solidFill>
            </a:endParaRPr>
          </a:p>
        </p:txBody>
      </p:sp>
      <p:pic>
        <p:nvPicPr>
          <p:cNvPr id="7" name="Picture 4" descr="Buffalo Bills Logo Wallpapers - Wallpaper Cave">
            <a:extLst>
              <a:ext uri="{FF2B5EF4-FFF2-40B4-BE49-F238E27FC236}">
                <a16:creationId xmlns:a16="http://schemas.microsoft.com/office/drawing/2014/main" id="{D9B3838A-739E-9FE8-A8D4-AA7122422D2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500" t="1458" r="20781" b="4049"/>
          <a:stretch>
            <a:fillRect/>
          </a:stretch>
        </p:blipFill>
        <p:spPr bwMode="auto">
          <a:xfrm>
            <a:off x="9699031" y="2643857"/>
            <a:ext cx="2457724" cy="23032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ashington Redskins Logo and symbol, meaning, history, PNG, brand">
            <a:extLst>
              <a:ext uri="{FF2B5EF4-FFF2-40B4-BE49-F238E27FC236}">
                <a16:creationId xmlns:a16="http://schemas.microsoft.com/office/drawing/2014/main" id="{252732F3-2041-4728-EF83-9905AC79FC6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641" r="9775"/>
          <a:stretch>
            <a:fillRect/>
          </a:stretch>
        </p:blipFill>
        <p:spPr bwMode="auto">
          <a:xfrm>
            <a:off x="7059720" y="124545"/>
            <a:ext cx="2571912" cy="25853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uper Bowl XXVI - Beyond The Gameplan">
            <a:extLst>
              <a:ext uri="{FF2B5EF4-FFF2-40B4-BE49-F238E27FC236}">
                <a16:creationId xmlns:a16="http://schemas.microsoft.com/office/drawing/2014/main" id="{EF0BB4A3-8180-95D8-E59A-6DEC1208C2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44" y="1784216"/>
            <a:ext cx="7026788" cy="40638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uper Bowl XXVI">
            <a:extLst>
              <a:ext uri="{FF2B5EF4-FFF2-40B4-BE49-F238E27FC236}">
                <a16:creationId xmlns:a16="http://schemas.microsoft.com/office/drawing/2014/main" id="{47857768-976F-E01F-B88D-1B0888D5D0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6381" y="0"/>
            <a:ext cx="3297760" cy="2185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37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8BC35-956A-3D0C-F1A1-CFF87D6C69D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F94E73B-A495-78D9-AB52-4DFC8E99BCC1}"/>
              </a:ext>
            </a:extLst>
          </p:cNvPr>
          <p:cNvSpPr txBox="1"/>
          <p:nvPr/>
        </p:nvSpPr>
        <p:spPr>
          <a:xfrm>
            <a:off x="0" y="2951456"/>
            <a:ext cx="3828044" cy="3077766"/>
          </a:xfrm>
          <a:prstGeom prst="rect">
            <a:avLst/>
          </a:prstGeom>
          <a:noFill/>
        </p:spPr>
        <p:txBody>
          <a:bodyPr wrap="square" rtlCol="0">
            <a:spAutoFit/>
          </a:bodyPr>
          <a:lstStyle/>
          <a:p>
            <a:pPr algn="ctr"/>
            <a:r>
              <a:rPr lang="en-US" sz="4400" b="1" dirty="0">
                <a:solidFill>
                  <a:schemeClr val="accent2">
                    <a:lumMod val="75000"/>
                  </a:schemeClr>
                </a:solidFill>
              </a:rPr>
              <a:t>Orioles Park </a:t>
            </a:r>
          </a:p>
          <a:p>
            <a:pPr algn="ctr"/>
            <a:r>
              <a:rPr lang="en-US" sz="4400" b="1" dirty="0"/>
              <a:t>at </a:t>
            </a:r>
          </a:p>
          <a:p>
            <a:pPr algn="ctr"/>
            <a:r>
              <a:rPr lang="en-US" sz="4400" b="1" dirty="0"/>
              <a:t>Camden Yards</a:t>
            </a:r>
          </a:p>
          <a:p>
            <a:pPr algn="ctr"/>
            <a:r>
              <a:rPr lang="en-US" sz="4400" b="1" dirty="0"/>
              <a:t>Opens</a:t>
            </a:r>
          </a:p>
          <a:p>
            <a:pPr algn="ctr"/>
            <a:endParaRPr lang="en-US" b="1" dirty="0"/>
          </a:p>
        </p:txBody>
      </p:sp>
      <p:pic>
        <p:nvPicPr>
          <p:cNvPr id="1026" name="Picture 2">
            <a:extLst>
              <a:ext uri="{FF2B5EF4-FFF2-40B4-BE49-F238E27FC236}">
                <a16:creationId xmlns:a16="http://schemas.microsoft.com/office/drawing/2014/main" id="{24E18485-5B3C-FE2D-549A-645FC6AB0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9139"/>
            <a:ext cx="7991475" cy="59989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0DB1749-4705-DCBC-8DCF-817F6D22C20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887" r="18938"/>
          <a:stretch>
            <a:fillRect/>
          </a:stretch>
        </p:blipFill>
        <p:spPr bwMode="auto">
          <a:xfrm>
            <a:off x="570495" y="123825"/>
            <a:ext cx="3059536" cy="272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426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358" y="285010"/>
            <a:ext cx="11230231" cy="5543838"/>
          </a:xfrm>
          <a:prstGeom prst="rect">
            <a:avLst/>
          </a:prstGeom>
        </p:spPr>
      </p:pic>
      <p:sp>
        <p:nvSpPr>
          <p:cNvPr id="4" name="TextBox 3"/>
          <p:cNvSpPr txBox="1"/>
          <p:nvPr/>
        </p:nvSpPr>
        <p:spPr>
          <a:xfrm>
            <a:off x="554182" y="1579417"/>
            <a:ext cx="3657600" cy="923330"/>
          </a:xfrm>
          <a:prstGeom prst="rect">
            <a:avLst/>
          </a:prstGeom>
          <a:solidFill>
            <a:schemeClr val="bg1"/>
          </a:solidFill>
        </p:spPr>
        <p:txBody>
          <a:bodyPr wrap="square" rtlCol="0">
            <a:spAutoFit/>
          </a:bodyPr>
          <a:lstStyle/>
          <a:p>
            <a:endParaRPr lang="en-US" dirty="0"/>
          </a:p>
          <a:p>
            <a:endParaRPr lang="en-US" dirty="0"/>
          </a:p>
          <a:p>
            <a:endParaRPr lang="en-US" dirty="0"/>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3346661" y="5301262"/>
            <a:ext cx="4845994" cy="1260330"/>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319358" y="4821383"/>
            <a:ext cx="2220642" cy="2036618"/>
          </a:xfrm>
          <a:prstGeom prst="rect">
            <a:avLst/>
          </a:prstGeom>
        </p:spPr>
      </p:pic>
    </p:spTree>
    <p:extLst>
      <p:ext uri="{BB962C8B-B14F-4D97-AF65-F5344CB8AC3E}">
        <p14:creationId xmlns:p14="http://schemas.microsoft.com/office/powerpoint/2010/main" val="2192545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CAFB3-4677-DC8B-CE64-C693DABF04E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4DDC9A3-CFE5-E80C-4483-21EB9A7A37C4}"/>
              </a:ext>
            </a:extLst>
          </p:cNvPr>
          <p:cNvSpPr txBox="1"/>
          <p:nvPr/>
        </p:nvSpPr>
        <p:spPr>
          <a:xfrm>
            <a:off x="142875" y="3284658"/>
            <a:ext cx="6067425" cy="3754874"/>
          </a:xfrm>
          <a:prstGeom prst="rect">
            <a:avLst/>
          </a:prstGeom>
          <a:noFill/>
        </p:spPr>
        <p:txBody>
          <a:bodyPr wrap="square" rtlCol="0">
            <a:spAutoFit/>
          </a:bodyPr>
          <a:lstStyle/>
          <a:p>
            <a:pPr algn="ctr"/>
            <a:r>
              <a:rPr lang="en-US" sz="4400" b="1" dirty="0">
                <a:solidFill>
                  <a:srgbClr val="FF0000"/>
                </a:solidFill>
              </a:rPr>
              <a:t>Win 2</a:t>
            </a:r>
            <a:r>
              <a:rPr lang="en-US" sz="4400" b="1" baseline="30000" dirty="0">
                <a:solidFill>
                  <a:srgbClr val="FF0000"/>
                </a:solidFill>
              </a:rPr>
              <a:t>nd</a:t>
            </a:r>
            <a:r>
              <a:rPr lang="en-US" sz="4400" b="1" dirty="0">
                <a:solidFill>
                  <a:srgbClr val="FF0000"/>
                </a:solidFill>
              </a:rPr>
              <a:t> consecutive</a:t>
            </a:r>
          </a:p>
          <a:p>
            <a:pPr algn="ctr"/>
            <a:r>
              <a:rPr lang="en-US" sz="4400" b="1" dirty="0">
                <a:solidFill>
                  <a:srgbClr val="FF0000"/>
                </a:solidFill>
              </a:rPr>
              <a:t>NBA Title</a:t>
            </a:r>
          </a:p>
          <a:p>
            <a:pPr algn="ctr"/>
            <a:endParaRPr lang="en-US" sz="4400" b="1" dirty="0">
              <a:solidFill>
                <a:srgbClr val="FF0000"/>
              </a:solidFill>
            </a:endParaRPr>
          </a:p>
          <a:p>
            <a:pPr algn="ctr"/>
            <a:r>
              <a:rPr lang="en-US" sz="4400" b="1" dirty="0">
                <a:solidFill>
                  <a:srgbClr val="FF0000"/>
                </a:solidFill>
              </a:rPr>
              <a:t>Michael Jordan is</a:t>
            </a:r>
          </a:p>
          <a:p>
            <a:pPr algn="ctr"/>
            <a:r>
              <a:rPr lang="en-US" sz="4400" b="1" dirty="0">
                <a:solidFill>
                  <a:srgbClr val="FF0000"/>
                </a:solidFill>
              </a:rPr>
              <a:t>Finals MVP for 2</a:t>
            </a:r>
            <a:r>
              <a:rPr lang="en-US" sz="4400" b="1" baseline="30000" dirty="0">
                <a:solidFill>
                  <a:srgbClr val="FF0000"/>
                </a:solidFill>
              </a:rPr>
              <a:t>nd</a:t>
            </a:r>
            <a:r>
              <a:rPr lang="en-US" sz="4400" b="1" dirty="0">
                <a:solidFill>
                  <a:srgbClr val="FF0000"/>
                </a:solidFill>
              </a:rPr>
              <a:t> year</a:t>
            </a:r>
          </a:p>
          <a:p>
            <a:pPr algn="ctr"/>
            <a:endParaRPr lang="en-US" b="1" dirty="0"/>
          </a:p>
        </p:txBody>
      </p:sp>
      <p:pic>
        <p:nvPicPr>
          <p:cNvPr id="2052" name="Picture 4">
            <a:extLst>
              <a:ext uri="{FF2B5EF4-FFF2-40B4-BE49-F238E27FC236}">
                <a16:creationId xmlns:a16="http://schemas.microsoft.com/office/drawing/2014/main" id="{3EBDBE58-75F0-9ACC-6506-A2E97B8E3F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4650" y="66675"/>
            <a:ext cx="5105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89FBF71-280B-FAA8-73A5-0EDC790A29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61" r="4859" b="3069"/>
          <a:stretch>
            <a:fillRect/>
          </a:stretch>
        </p:blipFill>
        <p:spPr bwMode="auto">
          <a:xfrm>
            <a:off x="1685925" y="0"/>
            <a:ext cx="2981326" cy="3284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81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42B8B-4A33-E2E0-8E04-21199663227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E60DC8C-55A5-4A9F-C201-10594E344E13}"/>
              </a:ext>
            </a:extLst>
          </p:cNvPr>
          <p:cNvSpPr txBox="1"/>
          <p:nvPr/>
        </p:nvSpPr>
        <p:spPr>
          <a:xfrm>
            <a:off x="5957890" y="394692"/>
            <a:ext cx="6067425" cy="4431983"/>
          </a:xfrm>
          <a:prstGeom prst="rect">
            <a:avLst/>
          </a:prstGeom>
          <a:noFill/>
        </p:spPr>
        <p:txBody>
          <a:bodyPr wrap="square" rtlCol="0">
            <a:spAutoFit/>
          </a:bodyPr>
          <a:lstStyle/>
          <a:p>
            <a:pPr algn="ctr"/>
            <a:r>
              <a:rPr lang="en-US" sz="4400" b="1" dirty="0"/>
              <a:t>back to back seasons</a:t>
            </a:r>
          </a:p>
          <a:p>
            <a:pPr algn="ctr"/>
            <a:r>
              <a:rPr lang="en-US" sz="4400" b="1" dirty="0"/>
              <a:t>50 goals in 50 games!</a:t>
            </a:r>
          </a:p>
          <a:p>
            <a:pPr algn="ctr"/>
            <a:endParaRPr lang="en-US" sz="4400" b="1" dirty="0"/>
          </a:p>
          <a:p>
            <a:pPr algn="ctr"/>
            <a:r>
              <a:rPr lang="en-US" sz="4400" b="1" dirty="0"/>
              <a:t>Brett Hull becomes only 2</a:t>
            </a:r>
            <a:r>
              <a:rPr lang="en-US" sz="4400" b="1" baseline="30000" dirty="0"/>
              <a:t>nd</a:t>
            </a:r>
            <a:r>
              <a:rPr lang="en-US" sz="4400" b="1" dirty="0"/>
              <a:t> NHL player to achieve</a:t>
            </a:r>
          </a:p>
          <a:p>
            <a:pPr algn="ctr"/>
            <a:r>
              <a:rPr lang="en-US" sz="4400" dirty="0"/>
              <a:t>(after Wayne Gretzky) </a:t>
            </a:r>
            <a:endParaRPr lang="en-US" sz="4400" b="1" dirty="0"/>
          </a:p>
          <a:p>
            <a:pPr algn="ctr"/>
            <a:endParaRPr lang="en-US" b="1" dirty="0"/>
          </a:p>
        </p:txBody>
      </p:sp>
      <p:pic>
        <p:nvPicPr>
          <p:cNvPr id="3074" name="Picture 2">
            <a:extLst>
              <a:ext uri="{FF2B5EF4-FFF2-40B4-BE49-F238E27FC236}">
                <a16:creationId xmlns:a16="http://schemas.microsoft.com/office/drawing/2014/main" id="{3EE1B208-54EA-DAAE-7627-C1010C5EEC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0"/>
            <a:ext cx="4591050" cy="68865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A1E6BDB-2A9A-8B70-5214-2145760A7D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0" y="0"/>
            <a:ext cx="5757146" cy="66198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90DBE50-2BB3-D1D5-18F1-5B6405877B6F}"/>
              </a:ext>
            </a:extLst>
          </p:cNvPr>
          <p:cNvSpPr txBox="1"/>
          <p:nvPr/>
        </p:nvSpPr>
        <p:spPr>
          <a:xfrm>
            <a:off x="6611184" y="4664750"/>
            <a:ext cx="4439742" cy="2123658"/>
          </a:xfrm>
          <a:prstGeom prst="rect">
            <a:avLst/>
          </a:prstGeom>
          <a:noFill/>
        </p:spPr>
        <p:txBody>
          <a:bodyPr wrap="none" rtlCol="0">
            <a:spAutoFit/>
          </a:bodyPr>
          <a:lstStyle/>
          <a:p>
            <a:pPr algn="ctr"/>
            <a:r>
              <a:rPr lang="en-US" sz="4400" b="1" dirty="0">
                <a:solidFill>
                  <a:srgbClr val="FF0000"/>
                </a:solidFill>
              </a:rPr>
              <a:t>Brett’s father was </a:t>
            </a:r>
          </a:p>
          <a:p>
            <a:pPr algn="ctr"/>
            <a:r>
              <a:rPr lang="en-US" sz="4400" b="1" dirty="0">
                <a:solidFill>
                  <a:srgbClr val="FF0000"/>
                </a:solidFill>
              </a:rPr>
              <a:t>hockey superstar</a:t>
            </a:r>
          </a:p>
          <a:p>
            <a:pPr algn="ctr"/>
            <a:r>
              <a:rPr lang="en-US" sz="4400" b="1" dirty="0">
                <a:solidFill>
                  <a:srgbClr val="FF0000"/>
                </a:solidFill>
              </a:rPr>
              <a:t>Bobby Hull</a:t>
            </a:r>
          </a:p>
        </p:txBody>
      </p:sp>
    </p:spTree>
    <p:extLst>
      <p:ext uri="{BB962C8B-B14F-4D97-AF65-F5344CB8AC3E}">
        <p14:creationId xmlns:p14="http://schemas.microsoft.com/office/powerpoint/2010/main" val="377343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044" y="148287"/>
            <a:ext cx="11971176" cy="1861488"/>
          </a:xfrm>
        </p:spPr>
        <p:txBody>
          <a:bodyPr>
            <a:normAutofit/>
          </a:bodyPr>
          <a:lstStyle/>
          <a:p>
            <a:r>
              <a:rPr lang="en-US" sz="6600" b="1" dirty="0">
                <a:latin typeface="+mn-lt"/>
              </a:rPr>
              <a:t>The Year in Baseball:   </a:t>
            </a:r>
            <a:r>
              <a:rPr lang="en-US" sz="8800" b="1" dirty="0">
                <a:latin typeface="+mn-lt"/>
              </a:rPr>
              <a:t>1992</a:t>
            </a:r>
          </a:p>
        </p:txBody>
      </p:sp>
      <p:pic>
        <p:nvPicPr>
          <p:cNvPr id="3" name="Picture 2" descr="https://tse3.mm.bing.net/th?id=OIP.Yaxdg7FddkxXvWehe3Z_iwHaHa&amp;pid=Api&amp;P=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644" y="2406177"/>
            <a:ext cx="2879799" cy="2879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698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37110" y="6003033"/>
            <a:ext cx="10908792" cy="369332"/>
          </a:xfrm>
          <a:prstGeom prst="rect">
            <a:avLst/>
          </a:prstGeom>
          <a:noFill/>
        </p:spPr>
        <p:txBody>
          <a:bodyPr wrap="square" rtlCol="0">
            <a:spAutoFit/>
          </a:bodyPr>
          <a:lstStyle/>
          <a:p>
            <a:pPr algn="ctr"/>
            <a:r>
              <a:rPr lang="en-US" dirty="0"/>
              <a:t> </a:t>
            </a:r>
          </a:p>
        </p:txBody>
      </p:sp>
      <p:sp>
        <p:nvSpPr>
          <p:cNvPr id="3" name="TextBox 2"/>
          <p:cNvSpPr txBox="1"/>
          <p:nvPr/>
        </p:nvSpPr>
        <p:spPr>
          <a:xfrm>
            <a:off x="446098" y="6049199"/>
            <a:ext cx="3799438" cy="646331"/>
          </a:xfrm>
          <a:prstGeom prst="rect">
            <a:avLst/>
          </a:prstGeom>
          <a:noFill/>
        </p:spPr>
        <p:txBody>
          <a:bodyPr wrap="none" rtlCol="0">
            <a:spAutoFit/>
          </a:bodyPr>
          <a:lstStyle/>
          <a:p>
            <a:r>
              <a:rPr lang="en-US" sz="3600" dirty="0"/>
              <a:t>.290     54 SB    93 R</a:t>
            </a:r>
          </a:p>
        </p:txBody>
      </p:sp>
      <p:sp>
        <p:nvSpPr>
          <p:cNvPr id="6" name="TextBox 5"/>
          <p:cNvSpPr txBox="1"/>
          <p:nvPr/>
        </p:nvSpPr>
        <p:spPr>
          <a:xfrm>
            <a:off x="4812830" y="485635"/>
            <a:ext cx="2431115" cy="4247317"/>
          </a:xfrm>
          <a:prstGeom prst="rect">
            <a:avLst/>
          </a:prstGeom>
          <a:noFill/>
        </p:spPr>
        <p:txBody>
          <a:bodyPr wrap="none" rtlCol="0">
            <a:spAutoFit/>
          </a:bodyPr>
          <a:lstStyle/>
          <a:p>
            <a:pPr algn="ctr"/>
            <a:r>
              <a:rPr lang="en-US" sz="5400" b="1" dirty="0"/>
              <a:t>1992</a:t>
            </a:r>
          </a:p>
          <a:p>
            <a:pPr algn="ctr"/>
            <a:endParaRPr lang="en-US" sz="5400" b="1" dirty="0"/>
          </a:p>
          <a:p>
            <a:pPr algn="ctr"/>
            <a:r>
              <a:rPr lang="en-US" sz="5400" b="1" dirty="0"/>
              <a:t>Rookies</a:t>
            </a:r>
          </a:p>
          <a:p>
            <a:pPr algn="ctr"/>
            <a:r>
              <a:rPr lang="en-US" sz="5400" b="1" dirty="0"/>
              <a:t>of the</a:t>
            </a:r>
          </a:p>
          <a:p>
            <a:pPr algn="ctr"/>
            <a:r>
              <a:rPr lang="en-US" sz="5400" b="1" dirty="0"/>
              <a:t>Year</a:t>
            </a:r>
          </a:p>
        </p:txBody>
      </p:sp>
      <p:sp>
        <p:nvSpPr>
          <p:cNvPr id="4" name="TextBox 3">
            <a:extLst>
              <a:ext uri="{FF2B5EF4-FFF2-40B4-BE49-F238E27FC236}">
                <a16:creationId xmlns:a16="http://schemas.microsoft.com/office/drawing/2014/main" id="{0EC7EDBE-31E5-08F4-01C6-A7A2B48F6553}"/>
              </a:ext>
            </a:extLst>
          </p:cNvPr>
          <p:cNvSpPr txBox="1"/>
          <p:nvPr/>
        </p:nvSpPr>
        <p:spPr>
          <a:xfrm>
            <a:off x="7562444" y="6003033"/>
            <a:ext cx="4033476" cy="646331"/>
          </a:xfrm>
          <a:prstGeom prst="rect">
            <a:avLst/>
          </a:prstGeom>
          <a:noFill/>
        </p:spPr>
        <p:txBody>
          <a:bodyPr wrap="none" rtlCol="0">
            <a:spAutoFit/>
          </a:bodyPr>
          <a:lstStyle/>
          <a:p>
            <a:r>
              <a:rPr lang="en-US" sz="3600" dirty="0"/>
              <a:t>.257    20 HR   88 RBI</a:t>
            </a:r>
          </a:p>
        </p:txBody>
      </p:sp>
      <p:pic>
        <p:nvPicPr>
          <p:cNvPr id="1026" name="Picture 2" descr="Amazon.com: 1992 Topps Traded Baseball #65T Pat Listach RC Rookie Card ...">
            <a:extLst>
              <a:ext uri="{FF2B5EF4-FFF2-40B4-BE49-F238E27FC236}">
                <a16:creationId xmlns:a16="http://schemas.microsoft.com/office/drawing/2014/main" id="{00315CAF-9DC2-E364-5E9F-EF8DFDD8C1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19" t="3467" r="3694"/>
          <a:stretch>
            <a:fillRect/>
          </a:stretch>
        </p:blipFill>
        <p:spPr bwMode="auto">
          <a:xfrm>
            <a:off x="370640" y="91594"/>
            <a:ext cx="4184392" cy="595760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1992 Pinnacle Eric Karros rookie baseball card # 256 | eBay">
            <a:extLst>
              <a:ext uri="{FF2B5EF4-FFF2-40B4-BE49-F238E27FC236}">
                <a16:creationId xmlns:a16="http://schemas.microsoft.com/office/drawing/2014/main" id="{97E62DA3-CCE4-827F-5B5F-B08C82DEC72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baseball player holding a bat&#10;&#10;AI-generated content may be incorrect.">
            <a:extLst>
              <a:ext uri="{FF2B5EF4-FFF2-40B4-BE49-F238E27FC236}">
                <a16:creationId xmlns:a16="http://schemas.microsoft.com/office/drawing/2014/main" id="{2614F8D2-1354-CFC3-1CC4-38519DF1096D}"/>
              </a:ext>
            </a:extLst>
          </p:cNvPr>
          <p:cNvPicPr>
            <a:picLocks noChangeAspect="1"/>
          </p:cNvPicPr>
          <p:nvPr/>
        </p:nvPicPr>
        <p:blipFill>
          <a:blip r:embed="rId4">
            <a:extLst>
              <a:ext uri="{28A0092B-C50C-407E-A947-70E740481C1C}">
                <a14:useLocalDpi xmlns:a14="http://schemas.microsoft.com/office/drawing/2010/main" val="0"/>
              </a:ext>
            </a:extLst>
          </a:blip>
          <a:srcRect t="2942" r="2580" b="638"/>
          <a:stretch>
            <a:fillRect/>
          </a:stretch>
        </p:blipFill>
        <p:spPr>
          <a:xfrm>
            <a:off x="7707815" y="284622"/>
            <a:ext cx="3888105" cy="5660768"/>
          </a:xfrm>
          <a:prstGeom prst="rect">
            <a:avLst/>
          </a:prstGeom>
        </p:spPr>
      </p:pic>
    </p:spTree>
    <p:extLst>
      <p:ext uri="{BB962C8B-B14F-4D97-AF65-F5344CB8AC3E}">
        <p14:creationId xmlns:p14="http://schemas.microsoft.com/office/powerpoint/2010/main" val="462410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570" y="5919597"/>
            <a:ext cx="4014625" cy="646331"/>
          </a:xfrm>
          <a:prstGeom prst="rect">
            <a:avLst/>
          </a:prstGeom>
          <a:noFill/>
        </p:spPr>
        <p:txBody>
          <a:bodyPr wrap="none" rtlCol="0">
            <a:spAutoFit/>
          </a:bodyPr>
          <a:lstStyle/>
          <a:p>
            <a:r>
              <a:rPr lang="en-US" sz="3600" b="1" dirty="0"/>
              <a:t>51 Saves</a:t>
            </a:r>
            <a:r>
              <a:rPr lang="en-US" sz="3600" dirty="0"/>
              <a:t>     1.91 ERA</a:t>
            </a:r>
          </a:p>
        </p:txBody>
      </p:sp>
      <p:sp>
        <p:nvSpPr>
          <p:cNvPr id="10" name="TextBox 9"/>
          <p:cNvSpPr txBox="1"/>
          <p:nvPr/>
        </p:nvSpPr>
        <p:spPr>
          <a:xfrm>
            <a:off x="4309305" y="938403"/>
            <a:ext cx="3548536" cy="3139321"/>
          </a:xfrm>
          <a:prstGeom prst="rect">
            <a:avLst/>
          </a:prstGeom>
          <a:noFill/>
        </p:spPr>
        <p:txBody>
          <a:bodyPr wrap="none" rtlCol="0">
            <a:spAutoFit/>
          </a:bodyPr>
          <a:lstStyle/>
          <a:p>
            <a:pPr algn="ctr"/>
            <a:r>
              <a:rPr lang="en-US" sz="6600" b="1" dirty="0"/>
              <a:t>1992</a:t>
            </a:r>
          </a:p>
          <a:p>
            <a:pPr algn="ctr"/>
            <a:r>
              <a:rPr lang="en-US" sz="6600" b="1" dirty="0"/>
              <a:t>Cy Young </a:t>
            </a:r>
          </a:p>
          <a:p>
            <a:pPr algn="ctr"/>
            <a:r>
              <a:rPr lang="en-US" sz="6600" b="1" dirty="0"/>
              <a:t>Winners</a:t>
            </a:r>
          </a:p>
        </p:txBody>
      </p:sp>
      <p:sp>
        <p:nvSpPr>
          <p:cNvPr id="9" name="TextBox 8">
            <a:extLst>
              <a:ext uri="{FF2B5EF4-FFF2-40B4-BE49-F238E27FC236}">
                <a16:creationId xmlns:a16="http://schemas.microsoft.com/office/drawing/2014/main" id="{4E7789A3-C6BC-BE47-0DF3-D960FC6BEC6B}"/>
              </a:ext>
            </a:extLst>
          </p:cNvPr>
          <p:cNvSpPr txBox="1"/>
          <p:nvPr/>
        </p:nvSpPr>
        <p:spPr>
          <a:xfrm>
            <a:off x="7360074" y="5919597"/>
            <a:ext cx="4716356" cy="646331"/>
          </a:xfrm>
          <a:prstGeom prst="rect">
            <a:avLst/>
          </a:prstGeom>
          <a:noFill/>
        </p:spPr>
        <p:txBody>
          <a:bodyPr wrap="none" rtlCol="0">
            <a:spAutoFit/>
          </a:bodyPr>
          <a:lstStyle/>
          <a:p>
            <a:r>
              <a:rPr lang="en-US" sz="3600" b="1" dirty="0"/>
              <a:t>20</a:t>
            </a:r>
            <a:r>
              <a:rPr lang="en-US" sz="3600" dirty="0"/>
              <a:t>-11</a:t>
            </a:r>
            <a:r>
              <a:rPr lang="en-US" sz="3600" b="1" dirty="0"/>
              <a:t>   </a:t>
            </a:r>
            <a:r>
              <a:rPr lang="en-US" sz="3600" dirty="0"/>
              <a:t>2.18</a:t>
            </a:r>
            <a:r>
              <a:rPr lang="en-US" sz="3600" b="1" dirty="0"/>
              <a:t> </a:t>
            </a:r>
            <a:r>
              <a:rPr lang="en-US" sz="3600" dirty="0"/>
              <a:t>ERA   </a:t>
            </a:r>
            <a:r>
              <a:rPr lang="en-US" sz="3600" b="1" dirty="0"/>
              <a:t>268 </a:t>
            </a:r>
            <a:r>
              <a:rPr lang="en-US" sz="3600" dirty="0"/>
              <a:t>IP</a:t>
            </a:r>
          </a:p>
        </p:txBody>
      </p:sp>
      <p:pic>
        <p:nvPicPr>
          <p:cNvPr id="2050" name="Picture 2" descr="Dennis Eckersley #738 Prices | 1992 Topps | Baseball Cards">
            <a:extLst>
              <a:ext uri="{FF2B5EF4-FFF2-40B4-BE49-F238E27FC236}">
                <a16:creationId xmlns:a16="http://schemas.microsoft.com/office/drawing/2014/main" id="{873B6B9C-651D-6FA9-720E-DA36885558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28" t="2404" r="3617" b="3264"/>
          <a:stretch>
            <a:fillRect/>
          </a:stretch>
        </p:blipFill>
        <p:spPr bwMode="auto">
          <a:xfrm>
            <a:off x="306581" y="173670"/>
            <a:ext cx="4002724" cy="57459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greg maddux1992 baseball card">
            <a:extLst>
              <a:ext uri="{FF2B5EF4-FFF2-40B4-BE49-F238E27FC236}">
                <a16:creationId xmlns:a16="http://schemas.microsoft.com/office/drawing/2014/main" id="{79A8DC97-307D-BA75-B1E3-26C48C375E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7841" y="397702"/>
            <a:ext cx="3949826" cy="5521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252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6247" y="2074679"/>
            <a:ext cx="5801749" cy="882770"/>
          </a:xfrm>
        </p:spPr>
        <p:txBody>
          <a:bodyPr>
            <a:noAutofit/>
          </a:bodyPr>
          <a:lstStyle/>
          <a:p>
            <a:pPr algn="ctr"/>
            <a:r>
              <a:rPr lang="en-US" sz="6600" b="1" dirty="0">
                <a:latin typeface="+mn-lt"/>
              </a:rPr>
              <a:t>1992</a:t>
            </a:r>
            <a:br>
              <a:rPr lang="en-US" sz="6600" b="1" dirty="0">
                <a:latin typeface="+mn-lt"/>
              </a:rPr>
            </a:br>
            <a:r>
              <a:rPr lang="en-US" sz="6600" b="1" dirty="0">
                <a:latin typeface="+mn-lt"/>
              </a:rPr>
              <a:t>Most</a:t>
            </a:r>
            <a:br>
              <a:rPr lang="en-US" sz="6600" b="1" dirty="0">
                <a:latin typeface="+mn-lt"/>
              </a:rPr>
            </a:br>
            <a:r>
              <a:rPr lang="en-US" sz="6600" b="1" dirty="0">
                <a:latin typeface="+mn-lt"/>
              </a:rPr>
              <a:t>Valuable</a:t>
            </a:r>
            <a:br>
              <a:rPr lang="en-US" sz="6600" b="1" dirty="0">
                <a:latin typeface="+mn-lt"/>
              </a:rPr>
            </a:br>
            <a:r>
              <a:rPr lang="en-US" sz="6600" b="1" dirty="0">
                <a:latin typeface="+mn-lt"/>
              </a:rPr>
              <a:t>Players</a:t>
            </a:r>
          </a:p>
        </p:txBody>
      </p:sp>
      <p:sp>
        <p:nvSpPr>
          <p:cNvPr id="12" name="TextBox 11"/>
          <p:cNvSpPr txBox="1"/>
          <p:nvPr/>
        </p:nvSpPr>
        <p:spPr>
          <a:xfrm>
            <a:off x="7520472" y="6140709"/>
            <a:ext cx="3910469" cy="369332"/>
          </a:xfrm>
          <a:prstGeom prst="rect">
            <a:avLst/>
          </a:prstGeom>
          <a:noFill/>
        </p:spPr>
        <p:txBody>
          <a:bodyPr wrap="square" rtlCol="0">
            <a:spAutoFit/>
          </a:bodyPr>
          <a:lstStyle/>
          <a:p>
            <a:pPr algn="ctr"/>
            <a:r>
              <a:rPr lang="en-US" dirty="0"/>
              <a:t> </a:t>
            </a:r>
          </a:p>
        </p:txBody>
      </p:sp>
      <p:sp>
        <p:nvSpPr>
          <p:cNvPr id="4" name="TextBox 3"/>
          <p:cNvSpPr txBox="1"/>
          <p:nvPr/>
        </p:nvSpPr>
        <p:spPr>
          <a:xfrm>
            <a:off x="7229829" y="5945019"/>
            <a:ext cx="4163320" cy="646331"/>
          </a:xfrm>
          <a:prstGeom prst="rect">
            <a:avLst/>
          </a:prstGeom>
          <a:noFill/>
        </p:spPr>
        <p:txBody>
          <a:bodyPr wrap="none" rtlCol="0">
            <a:spAutoFit/>
          </a:bodyPr>
          <a:lstStyle/>
          <a:p>
            <a:pPr algn="ctr"/>
            <a:r>
              <a:rPr lang="en-US" sz="3600" dirty="0"/>
              <a:t>34 HR   103 RBI   .311</a:t>
            </a:r>
            <a:endParaRPr lang="en-US" sz="3600" b="1" dirty="0"/>
          </a:p>
        </p:txBody>
      </p:sp>
      <p:pic>
        <p:nvPicPr>
          <p:cNvPr id="3" name="Picture 2" descr="Dennis Eckersley #738 Prices | 1992 Topps | Baseball Cards">
            <a:extLst>
              <a:ext uri="{FF2B5EF4-FFF2-40B4-BE49-F238E27FC236}">
                <a16:creationId xmlns:a16="http://schemas.microsoft.com/office/drawing/2014/main" id="{8B5A474F-3856-B83D-9DDD-B738370FFF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28" t="2404" r="3617" b="3264"/>
          <a:stretch>
            <a:fillRect/>
          </a:stretch>
        </p:blipFill>
        <p:spPr bwMode="auto">
          <a:xfrm>
            <a:off x="246947" y="199092"/>
            <a:ext cx="4002724" cy="57459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aseball player in a uniform&#10;&#10;AI-generated content may be incorrect.">
            <a:extLst>
              <a:ext uri="{FF2B5EF4-FFF2-40B4-BE49-F238E27FC236}">
                <a16:creationId xmlns:a16="http://schemas.microsoft.com/office/drawing/2014/main" id="{A036F164-8986-1698-F028-2D0B692AB0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9220" y="266650"/>
            <a:ext cx="3772788" cy="5534216"/>
          </a:xfrm>
          <a:prstGeom prst="rect">
            <a:avLst/>
          </a:prstGeom>
        </p:spPr>
      </p:pic>
    </p:spTree>
    <p:extLst>
      <p:ext uri="{BB962C8B-B14F-4D97-AF65-F5344CB8AC3E}">
        <p14:creationId xmlns:p14="http://schemas.microsoft.com/office/powerpoint/2010/main" val="2989818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598" y="5081954"/>
            <a:ext cx="10515600" cy="1026238"/>
          </a:xfrm>
        </p:spPr>
        <p:txBody>
          <a:bodyPr/>
          <a:lstStyle/>
          <a:p>
            <a:pPr algn="ctr"/>
            <a:r>
              <a:rPr lang="en-US" dirty="0"/>
              <a:t>7</a:t>
            </a:r>
            <a:r>
              <a:rPr lang="en-US" baseline="30000" dirty="0"/>
              <a:t>th</a:t>
            </a:r>
            <a:r>
              <a:rPr lang="en-US" dirty="0"/>
              <a:t> Inning Stretch</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69" y="539496"/>
            <a:ext cx="11473839" cy="4187952"/>
          </a:xfrm>
          <a:prstGeom prst="rect">
            <a:avLst/>
          </a:prstGeom>
        </p:spPr>
      </p:pic>
      <p:sp>
        <p:nvSpPr>
          <p:cNvPr id="11" name="Rectangle 10"/>
          <p:cNvSpPr/>
          <p:nvPr/>
        </p:nvSpPr>
        <p:spPr>
          <a:xfrm>
            <a:off x="5405628" y="809434"/>
            <a:ext cx="548640" cy="9187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64664" y="809434"/>
            <a:ext cx="548640" cy="9187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272272" y="809434"/>
            <a:ext cx="548640" cy="9187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559832" y="790280"/>
            <a:ext cx="1166080" cy="1038519"/>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8492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4686" y="79671"/>
            <a:ext cx="6237961" cy="2276856"/>
          </a:xfrm>
          <a:prstGeom prst="rect">
            <a:avLst/>
          </a:prstGeom>
        </p:spPr>
      </p:pic>
      <p:sp>
        <p:nvSpPr>
          <p:cNvPr id="11" name="Rectangle 10"/>
          <p:cNvSpPr/>
          <p:nvPr/>
        </p:nvSpPr>
        <p:spPr>
          <a:xfrm>
            <a:off x="6190466" y="173737"/>
            <a:ext cx="5486400" cy="6126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190466" y="3831336"/>
            <a:ext cx="5422138" cy="1005459"/>
          </a:xfrm>
        </p:spPr>
        <p:txBody>
          <a:bodyPr>
            <a:normAutofit fontScale="90000"/>
          </a:bodyPr>
          <a:lstStyle/>
          <a:p>
            <a:pPr algn="ctr"/>
            <a:r>
              <a:rPr lang="en-US" dirty="0"/>
              <a:t>“Take Me Out to the Ballgame”</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73764"/>
            <a:ext cx="6291072" cy="4711668"/>
          </a:xfrm>
          <a:prstGeom prst="rect">
            <a:avLst/>
          </a:prstGeom>
        </p:spPr>
      </p:pic>
    </p:spTree>
    <p:extLst>
      <p:ext uri="{BB962C8B-B14F-4D97-AF65-F5344CB8AC3E}">
        <p14:creationId xmlns:p14="http://schemas.microsoft.com/office/powerpoint/2010/main" val="844201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3027" y="5239512"/>
            <a:ext cx="10222738" cy="1005459"/>
          </a:xfrm>
        </p:spPr>
        <p:txBody>
          <a:bodyPr>
            <a:normAutofit/>
          </a:bodyPr>
          <a:lstStyle/>
          <a:p>
            <a:pPr algn="ctr"/>
            <a:r>
              <a:rPr lang="en-US" dirty="0"/>
              <a:t>“Deep in the Heart of Texas</a:t>
            </a:r>
          </a:p>
        </p:txBody>
      </p:sp>
      <p:sp>
        <p:nvSpPr>
          <p:cNvPr id="4" name="TextBox 3"/>
          <p:cNvSpPr txBox="1"/>
          <p:nvPr/>
        </p:nvSpPr>
        <p:spPr>
          <a:xfrm>
            <a:off x="3186211" y="6108192"/>
            <a:ext cx="4847417" cy="923330"/>
          </a:xfrm>
          <a:prstGeom prst="rect">
            <a:avLst/>
          </a:prstGeom>
          <a:noFill/>
        </p:spPr>
        <p:txBody>
          <a:bodyPr wrap="none" rtlCol="0">
            <a:spAutoFit/>
          </a:bodyPr>
          <a:lstStyle/>
          <a:p>
            <a:endParaRPr lang="en-US" dirty="0"/>
          </a:p>
          <a:p>
            <a:r>
              <a:rPr lang="en-US" dirty="0">
                <a:hlinkClick r:id="rId3"/>
              </a:rPr>
              <a:t>https://www.youtube.com/watch?v=rcrK0U7RDIk</a:t>
            </a:r>
            <a:endParaRPr lang="en-US" dirty="0"/>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1528" y="0"/>
            <a:ext cx="7936519" cy="5291013"/>
          </a:xfrm>
          <a:prstGeom prst="rect">
            <a:avLst/>
          </a:prstGeom>
        </p:spPr>
      </p:pic>
    </p:spTree>
    <p:extLst>
      <p:ext uri="{BB962C8B-B14F-4D97-AF65-F5344CB8AC3E}">
        <p14:creationId xmlns:p14="http://schemas.microsoft.com/office/powerpoint/2010/main" val="1858227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3027" y="5239512"/>
            <a:ext cx="10222738" cy="1005459"/>
          </a:xfrm>
        </p:spPr>
        <p:txBody>
          <a:bodyPr>
            <a:normAutofit/>
          </a:bodyPr>
          <a:lstStyle/>
          <a:p>
            <a:pPr algn="ctr"/>
            <a:r>
              <a:rPr lang="en-US" dirty="0"/>
              <a:t>“Do the Hokey Pokey”</a:t>
            </a:r>
          </a:p>
        </p:txBody>
      </p:sp>
      <p:sp>
        <p:nvSpPr>
          <p:cNvPr id="4" name="TextBox 3"/>
          <p:cNvSpPr txBox="1"/>
          <p:nvPr/>
        </p:nvSpPr>
        <p:spPr>
          <a:xfrm>
            <a:off x="2994523" y="6052208"/>
            <a:ext cx="4919745" cy="923330"/>
          </a:xfrm>
          <a:prstGeom prst="rect">
            <a:avLst/>
          </a:prstGeom>
          <a:noFill/>
        </p:spPr>
        <p:txBody>
          <a:bodyPr wrap="none" rtlCol="0">
            <a:spAutoFit/>
          </a:bodyPr>
          <a:lstStyle/>
          <a:p>
            <a:endParaRPr lang="en-US" dirty="0"/>
          </a:p>
          <a:p>
            <a:r>
              <a:rPr lang="en-US" dirty="0">
                <a:hlinkClick r:id="rId3"/>
              </a:rPr>
              <a:t>https://www.youtube.com/watch?v=vpharBeg9XA</a:t>
            </a:r>
            <a:endParaRPr lang="en-US" dirty="0"/>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1528" y="0"/>
            <a:ext cx="7936519" cy="5291013"/>
          </a:xfrm>
          <a:prstGeom prst="rect">
            <a:avLst/>
          </a:prstGeom>
        </p:spPr>
      </p:pic>
    </p:spTree>
    <p:extLst>
      <p:ext uri="{BB962C8B-B14F-4D97-AF65-F5344CB8AC3E}">
        <p14:creationId xmlns:p14="http://schemas.microsoft.com/office/powerpoint/2010/main" val="1534384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4182" y="1579417"/>
            <a:ext cx="3657600" cy="923330"/>
          </a:xfrm>
          <a:prstGeom prst="rect">
            <a:avLst/>
          </a:prstGeom>
          <a:solidFill>
            <a:schemeClr val="bg1"/>
          </a:solidFill>
        </p:spPr>
        <p:txBody>
          <a:bodyPr wrap="square" rtlCol="0">
            <a:spAutoFit/>
          </a:bodyPr>
          <a:lstStyle/>
          <a:p>
            <a:endParaRPr lang="en-US" dirty="0"/>
          </a:p>
          <a:p>
            <a:endParaRPr lang="en-US" dirty="0"/>
          </a:p>
          <a:p>
            <a:endParaRPr lang="en-US" dirty="0"/>
          </a:p>
        </p:txBody>
      </p:sp>
      <p:sp>
        <p:nvSpPr>
          <p:cNvPr id="3" name="TextBox 2"/>
          <p:cNvSpPr txBox="1"/>
          <p:nvPr/>
        </p:nvSpPr>
        <p:spPr>
          <a:xfrm>
            <a:off x="294155" y="356734"/>
            <a:ext cx="11603689" cy="1015663"/>
          </a:xfrm>
          <a:prstGeom prst="rect">
            <a:avLst/>
          </a:prstGeom>
          <a:noFill/>
        </p:spPr>
        <p:txBody>
          <a:bodyPr wrap="none" rtlCol="0">
            <a:spAutoFit/>
          </a:bodyPr>
          <a:lstStyle/>
          <a:p>
            <a:r>
              <a:rPr lang="en-US" sz="6000" b="1" dirty="0"/>
              <a:t>Just a few weeks left in the season !</a:t>
            </a:r>
          </a:p>
        </p:txBody>
      </p:sp>
      <p:pic>
        <p:nvPicPr>
          <p:cNvPr id="8" name="Picture 7" descr="A logo of a baseball team&#10;&#10;AI-generated content may be incorrect.">
            <a:extLst>
              <a:ext uri="{FF2B5EF4-FFF2-40B4-BE49-F238E27FC236}">
                <a16:creationId xmlns:a16="http://schemas.microsoft.com/office/drawing/2014/main" id="{CFD06312-0740-5267-64E9-F93E0E1EA43B}"/>
              </a:ext>
            </a:extLst>
          </p:cNvPr>
          <p:cNvPicPr>
            <a:picLocks noChangeAspect="1"/>
          </p:cNvPicPr>
          <p:nvPr/>
        </p:nvPicPr>
        <p:blipFill>
          <a:blip r:embed="rId3">
            <a:extLst>
              <a:ext uri="{28A0092B-C50C-407E-A947-70E740481C1C}">
                <a14:useLocalDpi xmlns:a14="http://schemas.microsoft.com/office/drawing/2010/main" val="0"/>
              </a:ext>
            </a:extLst>
          </a:blip>
          <a:srcRect l="4395" t="2494" r="2282" b="7868"/>
          <a:stretch/>
        </p:blipFill>
        <p:spPr>
          <a:xfrm>
            <a:off x="7850438" y="1924050"/>
            <a:ext cx="4341562" cy="3419475"/>
          </a:xfrm>
          <a:prstGeom prst="rect">
            <a:avLst/>
          </a:prstGeom>
        </p:spPr>
      </p:pic>
      <p:pic>
        <p:nvPicPr>
          <p:cNvPr id="10" name="Picture 9" descr="A logo of a baseball team&#10;&#10;AI-generated content may be incorrect.">
            <a:extLst>
              <a:ext uri="{FF2B5EF4-FFF2-40B4-BE49-F238E27FC236}">
                <a16:creationId xmlns:a16="http://schemas.microsoft.com/office/drawing/2014/main" id="{BFA1AC6D-8299-D324-4E2E-528DC66E8554}"/>
              </a:ext>
            </a:extLst>
          </p:cNvPr>
          <p:cNvPicPr>
            <a:picLocks noChangeAspect="1"/>
          </p:cNvPicPr>
          <p:nvPr/>
        </p:nvPicPr>
        <p:blipFill>
          <a:blip r:embed="rId4" cstate="print">
            <a:extLst>
              <a:ext uri="{28A0092B-C50C-407E-A947-70E740481C1C}">
                <a14:useLocalDpi xmlns:a14="http://schemas.microsoft.com/office/drawing/2010/main" val="0"/>
              </a:ext>
            </a:extLst>
          </a:blip>
          <a:srcRect l="3569" t="4626" r="2122" b="3870"/>
          <a:stretch/>
        </p:blipFill>
        <p:spPr>
          <a:xfrm>
            <a:off x="223290" y="1719262"/>
            <a:ext cx="3524251" cy="3419475"/>
          </a:xfrm>
          <a:prstGeom prst="rect">
            <a:avLst/>
          </a:prstGeom>
        </p:spPr>
      </p:pic>
      <p:pic>
        <p:nvPicPr>
          <p:cNvPr id="12" name="Picture 11" descr="A logo of a baseball team&#10;&#10;AI-generated content may be incorrect.">
            <a:extLst>
              <a:ext uri="{FF2B5EF4-FFF2-40B4-BE49-F238E27FC236}">
                <a16:creationId xmlns:a16="http://schemas.microsoft.com/office/drawing/2014/main" id="{83CCBB84-EC3F-35AD-9BBB-C7C0B3911E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6864" y="1754332"/>
            <a:ext cx="3524251" cy="3524251"/>
          </a:xfrm>
          <a:prstGeom prst="rect">
            <a:avLst/>
          </a:prstGeom>
        </p:spPr>
      </p:pic>
    </p:spTree>
    <p:extLst>
      <p:ext uri="{BB962C8B-B14F-4D97-AF65-F5344CB8AC3E}">
        <p14:creationId xmlns:p14="http://schemas.microsoft.com/office/powerpoint/2010/main" val="1803415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596" y="0"/>
            <a:ext cx="10515600" cy="886408"/>
          </a:xfrm>
        </p:spPr>
        <p:txBody>
          <a:bodyPr>
            <a:normAutofit fontScale="90000"/>
          </a:bodyPr>
          <a:lstStyle/>
          <a:p>
            <a:pPr algn="ctr"/>
            <a:r>
              <a:rPr lang="en-US" sz="6000" b="1" dirty="0"/>
              <a:t>1992 LCS</a:t>
            </a:r>
            <a:endParaRPr lang="en-US" sz="6000" b="1" dirty="0">
              <a:solidFill>
                <a:srgbClr val="FF0000"/>
              </a:solidFill>
            </a:endParaRPr>
          </a:p>
        </p:txBody>
      </p:sp>
      <p:sp>
        <p:nvSpPr>
          <p:cNvPr id="11" name="TextBox 10"/>
          <p:cNvSpPr txBox="1"/>
          <p:nvPr/>
        </p:nvSpPr>
        <p:spPr>
          <a:xfrm>
            <a:off x="10478278" y="1492898"/>
            <a:ext cx="184731" cy="369332"/>
          </a:xfrm>
          <a:prstGeom prst="rect">
            <a:avLst/>
          </a:prstGeom>
          <a:noFill/>
        </p:spPr>
        <p:txBody>
          <a:bodyPr wrap="none" rtlCol="0">
            <a:spAutoFit/>
          </a:bodyPr>
          <a:lstStyle/>
          <a:p>
            <a:endParaRPr lang="en-US"/>
          </a:p>
        </p:txBody>
      </p:sp>
      <p:sp>
        <p:nvSpPr>
          <p:cNvPr id="5" name="TextBox 4"/>
          <p:cNvSpPr txBox="1"/>
          <p:nvPr/>
        </p:nvSpPr>
        <p:spPr>
          <a:xfrm>
            <a:off x="4016781" y="666879"/>
            <a:ext cx="3539815" cy="646331"/>
          </a:xfrm>
          <a:prstGeom prst="rect">
            <a:avLst/>
          </a:prstGeom>
          <a:noFill/>
        </p:spPr>
        <p:txBody>
          <a:bodyPr wrap="none" rtlCol="0">
            <a:spAutoFit/>
          </a:bodyPr>
          <a:lstStyle/>
          <a:p>
            <a:r>
              <a:rPr lang="en-US" sz="3600" dirty="0"/>
              <a:t>Best 4 of 7 format</a:t>
            </a:r>
          </a:p>
        </p:txBody>
      </p:sp>
      <p:sp>
        <p:nvSpPr>
          <p:cNvPr id="3" name="TextBox 2"/>
          <p:cNvSpPr txBox="1"/>
          <p:nvPr/>
        </p:nvSpPr>
        <p:spPr>
          <a:xfrm>
            <a:off x="4110375" y="1505193"/>
            <a:ext cx="3292889" cy="1938992"/>
          </a:xfrm>
          <a:prstGeom prst="rect">
            <a:avLst/>
          </a:prstGeom>
          <a:noFill/>
        </p:spPr>
        <p:txBody>
          <a:bodyPr wrap="none" rtlCol="0">
            <a:spAutoFit/>
          </a:bodyPr>
          <a:lstStyle/>
          <a:p>
            <a:pPr algn="ctr"/>
            <a:r>
              <a:rPr lang="en-US" sz="6000" b="1" dirty="0"/>
              <a:t>Braves</a:t>
            </a:r>
          </a:p>
          <a:p>
            <a:pPr algn="ctr"/>
            <a:r>
              <a:rPr lang="en-US" sz="6000" b="1" dirty="0"/>
              <a:t> won 4 - 3</a:t>
            </a:r>
          </a:p>
        </p:txBody>
      </p:sp>
      <p:sp>
        <p:nvSpPr>
          <p:cNvPr id="6" name="TextBox 5"/>
          <p:cNvSpPr txBox="1"/>
          <p:nvPr/>
        </p:nvSpPr>
        <p:spPr>
          <a:xfrm>
            <a:off x="4218315" y="4464236"/>
            <a:ext cx="3118162" cy="1938992"/>
          </a:xfrm>
          <a:prstGeom prst="rect">
            <a:avLst/>
          </a:prstGeom>
          <a:noFill/>
        </p:spPr>
        <p:txBody>
          <a:bodyPr wrap="none" rtlCol="0">
            <a:spAutoFit/>
          </a:bodyPr>
          <a:lstStyle/>
          <a:p>
            <a:pPr algn="ctr"/>
            <a:r>
              <a:rPr lang="en-US" sz="6000" b="1" dirty="0"/>
              <a:t>Blue Jays</a:t>
            </a:r>
          </a:p>
          <a:p>
            <a:pPr algn="ctr"/>
            <a:r>
              <a:rPr lang="en-US" sz="6000" b="1" dirty="0"/>
              <a:t>won 4 - 2</a:t>
            </a:r>
          </a:p>
        </p:txBody>
      </p:sp>
      <p:pic>
        <p:nvPicPr>
          <p:cNvPr id="2050" name="Picture 2" descr="Atlanta Braves Logo: valor, história, PNG">
            <a:extLst>
              <a:ext uri="{FF2B5EF4-FFF2-40B4-BE49-F238E27FC236}">
                <a16:creationId xmlns:a16="http://schemas.microsoft.com/office/drawing/2014/main" id="{61788521-C2F1-5C49-65F9-828C8BE0EAA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839" r="13665"/>
          <a:stretch>
            <a:fillRect/>
          </a:stretch>
        </p:blipFill>
        <p:spPr bwMode="auto">
          <a:xfrm>
            <a:off x="190391" y="1045717"/>
            <a:ext cx="3246045" cy="25186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ittsburgh Pirates Logo - Primary Logo - National League (NL) - Chris ...">
            <a:extLst>
              <a:ext uri="{FF2B5EF4-FFF2-40B4-BE49-F238E27FC236}">
                <a16:creationId xmlns:a16="http://schemas.microsoft.com/office/drawing/2014/main" id="{72B76351-8335-2242-2EC1-F9208E0B5A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614053"/>
            <a:ext cx="3341630" cy="334163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Old Toronto Blue Jays Logo, HD Png Download , Transparent Png Image ...">
            <a:extLst>
              <a:ext uri="{FF2B5EF4-FFF2-40B4-BE49-F238E27FC236}">
                <a16:creationId xmlns:a16="http://schemas.microsoft.com/office/drawing/2014/main" id="{CB107F10-DA36-A1BF-F3A5-3C9453FB2D1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635" b="4584"/>
          <a:stretch>
            <a:fillRect/>
          </a:stretch>
        </p:blipFill>
        <p:spPr bwMode="auto">
          <a:xfrm>
            <a:off x="190391" y="3723657"/>
            <a:ext cx="2965680" cy="2848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36D4740-B88A-472C-600E-5A4667D6A606}"/>
              </a:ext>
            </a:extLst>
          </p:cNvPr>
          <p:cNvSpPr txBox="1"/>
          <p:nvPr/>
        </p:nvSpPr>
        <p:spPr>
          <a:xfrm>
            <a:off x="5764087" y="1258200"/>
            <a:ext cx="316946" cy="646331"/>
          </a:xfrm>
          <a:prstGeom prst="rect">
            <a:avLst/>
          </a:prstGeom>
          <a:noFill/>
        </p:spPr>
        <p:txBody>
          <a:bodyPr wrap="none" rtlCol="0">
            <a:spAutoFit/>
          </a:bodyPr>
          <a:lstStyle/>
          <a:p>
            <a:pPr algn="ctr"/>
            <a:endParaRPr lang="en-US" dirty="0"/>
          </a:p>
          <a:p>
            <a:endParaRPr lang="en-US" dirty="0"/>
          </a:p>
        </p:txBody>
      </p:sp>
      <p:pic>
        <p:nvPicPr>
          <p:cNvPr id="1026" name="Picture 2" descr="Oakland Athletics Logo - Jersey Logo - American League (AL) - Chris ...">
            <a:extLst>
              <a:ext uri="{FF2B5EF4-FFF2-40B4-BE49-F238E27FC236}">
                <a16:creationId xmlns:a16="http://schemas.microsoft.com/office/drawing/2014/main" id="{00871286-12F2-AEE6-C85F-3645FF8CDB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758" t="5021" r="13753" b="6597"/>
          <a:stretch>
            <a:fillRect/>
          </a:stretch>
        </p:blipFill>
        <p:spPr bwMode="auto">
          <a:xfrm>
            <a:off x="8398720" y="4094923"/>
            <a:ext cx="3001698" cy="2477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99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1026"/>
                                        </p:tgtEl>
                                        <p:attrNameLst>
                                          <p:attrName>ppt_x</p:attrName>
                                        </p:attrNameLst>
                                      </p:cBhvr>
                                      <p:tavLst>
                                        <p:tav tm="0">
                                          <p:val>
                                            <p:strVal val="ppt_x"/>
                                          </p:val>
                                        </p:tav>
                                        <p:tav tm="100000">
                                          <p:val>
                                            <p:strVal val="ppt_x"/>
                                          </p:val>
                                        </p:tav>
                                      </p:tavLst>
                                    </p:anim>
                                    <p:anim calcmode="lin" valueType="num">
                                      <p:cBhvr additive="base">
                                        <p:cTn id="27" dur="500"/>
                                        <p:tgtEl>
                                          <p:spTgt spid="1026"/>
                                        </p:tgtEl>
                                        <p:attrNameLst>
                                          <p:attrName>ppt_y</p:attrName>
                                        </p:attrNameLst>
                                      </p:cBhvr>
                                      <p:tavLst>
                                        <p:tav tm="0">
                                          <p:val>
                                            <p:strVal val="ppt_y"/>
                                          </p:val>
                                        </p:tav>
                                        <p:tav tm="100000">
                                          <p:val>
                                            <p:strVal val="1+ppt_h/2"/>
                                          </p:val>
                                        </p:tav>
                                      </p:tavLst>
                                    </p:anim>
                                    <p:set>
                                      <p:cBhvr>
                                        <p:cTn id="28"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4182" y="1579417"/>
            <a:ext cx="3657600" cy="923330"/>
          </a:xfrm>
          <a:prstGeom prst="rect">
            <a:avLst/>
          </a:prstGeom>
          <a:solidFill>
            <a:schemeClr val="bg1"/>
          </a:solidFill>
        </p:spPr>
        <p:txBody>
          <a:bodyPr wrap="square" rtlCol="0">
            <a:spAutoFit/>
          </a:bodyPr>
          <a:lstStyle/>
          <a:p>
            <a:endParaRPr lang="en-US" dirty="0"/>
          </a:p>
          <a:p>
            <a:endParaRPr lang="en-US" dirty="0"/>
          </a:p>
          <a:p>
            <a:endParaRPr lang="en-US" dirty="0"/>
          </a:p>
        </p:txBody>
      </p:sp>
      <p:sp>
        <p:nvSpPr>
          <p:cNvPr id="3" name="TextBox 2"/>
          <p:cNvSpPr txBox="1"/>
          <p:nvPr/>
        </p:nvSpPr>
        <p:spPr>
          <a:xfrm>
            <a:off x="3520317" y="162521"/>
            <a:ext cx="5380191" cy="923330"/>
          </a:xfrm>
          <a:prstGeom prst="rect">
            <a:avLst/>
          </a:prstGeom>
          <a:noFill/>
        </p:spPr>
        <p:txBody>
          <a:bodyPr wrap="none" rtlCol="0">
            <a:spAutoFit/>
          </a:bodyPr>
          <a:lstStyle/>
          <a:p>
            <a:r>
              <a:rPr lang="en-US" sz="5400" b="1" dirty="0"/>
              <a:t>1992 World Series</a:t>
            </a:r>
          </a:p>
        </p:txBody>
      </p:sp>
      <p:sp>
        <p:nvSpPr>
          <p:cNvPr id="5" name="TextBox 4">
            <a:extLst>
              <a:ext uri="{FF2B5EF4-FFF2-40B4-BE49-F238E27FC236}">
                <a16:creationId xmlns:a16="http://schemas.microsoft.com/office/drawing/2014/main" id="{E2227F41-D636-BFF0-9808-3DA6CF9784CE}"/>
              </a:ext>
            </a:extLst>
          </p:cNvPr>
          <p:cNvSpPr txBox="1"/>
          <p:nvPr/>
        </p:nvSpPr>
        <p:spPr>
          <a:xfrm>
            <a:off x="5421247" y="2921168"/>
            <a:ext cx="1057662" cy="1015663"/>
          </a:xfrm>
          <a:prstGeom prst="rect">
            <a:avLst/>
          </a:prstGeom>
          <a:noFill/>
        </p:spPr>
        <p:txBody>
          <a:bodyPr wrap="none" rtlCol="0">
            <a:spAutoFit/>
          </a:bodyPr>
          <a:lstStyle/>
          <a:p>
            <a:r>
              <a:rPr lang="en-US" sz="6000" b="1" dirty="0"/>
              <a:t>vs.</a:t>
            </a:r>
          </a:p>
        </p:txBody>
      </p:sp>
      <p:pic>
        <p:nvPicPr>
          <p:cNvPr id="7" name="Picture 2" descr="Atlanta Braves Logo: valor, história, PNG">
            <a:extLst>
              <a:ext uri="{FF2B5EF4-FFF2-40B4-BE49-F238E27FC236}">
                <a16:creationId xmlns:a16="http://schemas.microsoft.com/office/drawing/2014/main" id="{EC7A03B6-2315-C314-05E8-63389D1242D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839" r="13665"/>
          <a:stretch>
            <a:fillRect/>
          </a:stretch>
        </p:blipFill>
        <p:spPr bwMode="auto">
          <a:xfrm>
            <a:off x="6842662" y="1909502"/>
            <a:ext cx="4558714" cy="353714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Old Toronto Blue Jays Logo, HD Png Download , Transparent Png Image ...">
            <a:extLst>
              <a:ext uri="{FF2B5EF4-FFF2-40B4-BE49-F238E27FC236}">
                <a16:creationId xmlns:a16="http://schemas.microsoft.com/office/drawing/2014/main" id="{17B49EC6-9D30-E15E-C498-CEFBEC766F1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35" b="4584"/>
          <a:stretch>
            <a:fillRect/>
          </a:stretch>
        </p:blipFill>
        <p:spPr bwMode="auto">
          <a:xfrm>
            <a:off x="703269" y="1520597"/>
            <a:ext cx="4096876" cy="3935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628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9381795" y="238205"/>
            <a:ext cx="2080058" cy="2031325"/>
          </a:xfrm>
          <a:prstGeom prst="rect">
            <a:avLst/>
          </a:prstGeom>
          <a:noFill/>
        </p:spPr>
        <p:txBody>
          <a:bodyPr wrap="none" rtlCol="0">
            <a:spAutoFit/>
          </a:bodyPr>
          <a:lstStyle/>
          <a:p>
            <a:pPr algn="ctr"/>
            <a:r>
              <a:rPr lang="en-US" sz="5400" b="1" dirty="0"/>
              <a:t>1992</a:t>
            </a:r>
          </a:p>
          <a:p>
            <a:pPr algn="ctr"/>
            <a:r>
              <a:rPr lang="en-US" sz="5400" b="1" dirty="0"/>
              <a:t>Braves</a:t>
            </a:r>
          </a:p>
          <a:p>
            <a:endParaRPr lang="en-US" dirty="0"/>
          </a:p>
        </p:txBody>
      </p:sp>
      <p:pic>
        <p:nvPicPr>
          <p:cNvPr id="2050" name="Picture 2" descr="Bobby Cox #759 Prices | 1991 Topps | Baseball Cards">
            <a:extLst>
              <a:ext uri="{FF2B5EF4-FFF2-40B4-BE49-F238E27FC236}">
                <a16:creationId xmlns:a16="http://schemas.microsoft.com/office/drawing/2014/main" id="{83AB718B-FD0E-9CE2-D090-CC6E7C32D3C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84" t="3952" r="4737" b="3680"/>
          <a:stretch>
            <a:fillRect/>
          </a:stretch>
        </p:blipFill>
        <p:spPr bwMode="auto">
          <a:xfrm>
            <a:off x="9084049" y="2668881"/>
            <a:ext cx="2728789" cy="37449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aseball player throwing a baseball&#10;&#10;AI-generated content may be incorrect.">
            <a:extLst>
              <a:ext uri="{FF2B5EF4-FFF2-40B4-BE49-F238E27FC236}">
                <a16:creationId xmlns:a16="http://schemas.microsoft.com/office/drawing/2014/main" id="{4523B5E8-3DAF-1A5C-D910-00BD056F9F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8172"/>
            <a:ext cx="2564477" cy="3503109"/>
          </a:xfrm>
          <a:prstGeom prst="rect">
            <a:avLst/>
          </a:prstGeom>
        </p:spPr>
      </p:pic>
      <p:pic>
        <p:nvPicPr>
          <p:cNvPr id="8" name="Picture 7" descr="A baseball player throwing a ball&#10;&#10;AI-generated content may be incorrect.">
            <a:extLst>
              <a:ext uri="{FF2B5EF4-FFF2-40B4-BE49-F238E27FC236}">
                <a16:creationId xmlns:a16="http://schemas.microsoft.com/office/drawing/2014/main" id="{47FB0746-C81C-4D3B-3831-2CD2DBD2A8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2168" y="3503109"/>
            <a:ext cx="2608249" cy="3744978"/>
          </a:xfrm>
          <a:prstGeom prst="rect">
            <a:avLst/>
          </a:prstGeom>
        </p:spPr>
      </p:pic>
      <p:sp>
        <p:nvSpPr>
          <p:cNvPr id="7" name="AutoShape 2" descr="1992 Fleer Deion Sanders Baseball Card #368 (002) | eBay">
            <a:extLst>
              <a:ext uri="{FF2B5EF4-FFF2-40B4-BE49-F238E27FC236}">
                <a16:creationId xmlns:a16="http://schemas.microsoft.com/office/drawing/2014/main" id="{5FA6787F-AFCE-7251-49E4-0DA70264DA9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descr="A baseball player swinging a bat&#10;&#10;AI-generated content may be incorrect.">
            <a:extLst>
              <a:ext uri="{FF2B5EF4-FFF2-40B4-BE49-F238E27FC236}">
                <a16:creationId xmlns:a16="http://schemas.microsoft.com/office/drawing/2014/main" id="{ADBF8F4F-E08E-F2D6-7141-7E83E8A36F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034" y="110454"/>
            <a:ext cx="2310108" cy="3318546"/>
          </a:xfrm>
          <a:prstGeom prst="rect">
            <a:avLst/>
          </a:prstGeom>
        </p:spPr>
      </p:pic>
      <p:sp>
        <p:nvSpPr>
          <p:cNvPr id="11" name="AutoShape 4" descr="David Justice 1992 Post Cereal #29 Baseball Card | eBay">
            <a:extLst>
              <a:ext uri="{FF2B5EF4-FFF2-40B4-BE49-F238E27FC236}">
                <a16:creationId xmlns:a16="http://schemas.microsoft.com/office/drawing/2014/main" id="{F5B9C8C1-3CF5-390D-3CAD-60254E83F26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descr="A person holding a baseball bat&#10;&#10;AI-generated content may be incorrect.">
            <a:extLst>
              <a:ext uri="{FF2B5EF4-FFF2-40B4-BE49-F238E27FC236}">
                <a16:creationId xmlns:a16="http://schemas.microsoft.com/office/drawing/2014/main" id="{A2D4869E-43ED-ED93-40EC-DA535B5B36B8}"/>
              </a:ext>
            </a:extLst>
          </p:cNvPr>
          <p:cNvPicPr>
            <a:picLocks noChangeAspect="1"/>
          </p:cNvPicPr>
          <p:nvPr/>
        </p:nvPicPr>
        <p:blipFill>
          <a:blip r:embed="rId7">
            <a:extLst>
              <a:ext uri="{28A0092B-C50C-407E-A947-70E740481C1C}">
                <a14:useLocalDpi xmlns:a14="http://schemas.microsoft.com/office/drawing/2010/main" val="0"/>
              </a:ext>
            </a:extLst>
          </a:blip>
          <a:srcRect l="4527" t="3754"/>
          <a:stretch>
            <a:fillRect/>
          </a:stretch>
        </p:blipFill>
        <p:spPr>
          <a:xfrm>
            <a:off x="2717542" y="95770"/>
            <a:ext cx="2452925" cy="3318546"/>
          </a:xfrm>
          <a:prstGeom prst="rect">
            <a:avLst/>
          </a:prstGeom>
        </p:spPr>
      </p:pic>
      <p:pic>
        <p:nvPicPr>
          <p:cNvPr id="2054" name="Picture 6" descr="Nixon, Otis / Atlanta Braves | Leaf #358 | Baseball Trading Card | 1992">
            <a:extLst>
              <a:ext uri="{FF2B5EF4-FFF2-40B4-BE49-F238E27FC236}">
                <a16:creationId xmlns:a16="http://schemas.microsoft.com/office/drawing/2014/main" id="{C4DF5E2C-B455-3C31-0BC8-A07B41850AE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889" t="2856" r="4633" b="4064"/>
          <a:stretch>
            <a:fillRect/>
          </a:stretch>
        </p:blipFill>
        <p:spPr bwMode="auto">
          <a:xfrm>
            <a:off x="112217" y="3372193"/>
            <a:ext cx="2452925" cy="3485807"/>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8" descr="1992 Fleer Ultra - #456 Damon Berryhill for sale online | eBay">
            <a:extLst>
              <a:ext uri="{FF2B5EF4-FFF2-40B4-BE49-F238E27FC236}">
                <a16:creationId xmlns:a16="http://schemas.microsoft.com/office/drawing/2014/main" id="{145D99F1-8B97-D6C1-4771-CD9B7FD1ACCA}"/>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descr="A baseball player holding a glove&#10;&#10;AI-generated content may be incorrect.">
            <a:extLst>
              <a:ext uri="{FF2B5EF4-FFF2-40B4-BE49-F238E27FC236}">
                <a16:creationId xmlns:a16="http://schemas.microsoft.com/office/drawing/2014/main" id="{9C13CC46-0338-1049-50C1-74F74FD6CD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91784" y="3354891"/>
            <a:ext cx="2478683" cy="3503109"/>
          </a:xfrm>
          <a:prstGeom prst="rect">
            <a:avLst/>
          </a:prstGeom>
        </p:spPr>
      </p:pic>
    </p:spTree>
    <p:extLst>
      <p:ext uri="{BB962C8B-B14F-4D97-AF65-F5344CB8AC3E}">
        <p14:creationId xmlns:p14="http://schemas.microsoft.com/office/powerpoint/2010/main" val="188837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30689" y="126073"/>
            <a:ext cx="2777427" cy="1754326"/>
          </a:xfrm>
          <a:prstGeom prst="rect">
            <a:avLst/>
          </a:prstGeom>
          <a:noFill/>
        </p:spPr>
        <p:txBody>
          <a:bodyPr wrap="none" rtlCol="0">
            <a:spAutoFit/>
          </a:bodyPr>
          <a:lstStyle/>
          <a:p>
            <a:pPr algn="ctr"/>
            <a:r>
              <a:rPr lang="en-US" sz="5400" b="1" dirty="0"/>
              <a:t>1992</a:t>
            </a:r>
          </a:p>
          <a:p>
            <a:pPr algn="ctr"/>
            <a:r>
              <a:rPr lang="en-US" sz="5400" b="1" dirty="0"/>
              <a:t>Blue Jays</a:t>
            </a:r>
          </a:p>
        </p:txBody>
      </p:sp>
      <p:sp>
        <p:nvSpPr>
          <p:cNvPr id="6" name="AutoShape 4">
            <a:extLst>
              <a:ext uri="{FF2B5EF4-FFF2-40B4-BE49-F238E27FC236}">
                <a16:creationId xmlns:a16="http://schemas.microsoft.com/office/drawing/2014/main" id="{D109A670-15DB-00FB-6975-AD85E846B8B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Cito Gaston - Autographed / Signed Baseball Cards | Flickr">
            <a:extLst>
              <a:ext uri="{FF2B5EF4-FFF2-40B4-BE49-F238E27FC236}">
                <a16:creationId xmlns:a16="http://schemas.microsoft.com/office/drawing/2014/main" id="{0D593FB0-6377-8FD9-E810-AE232CE8CB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82" t="2497" r="4008" b="3467"/>
          <a:stretch>
            <a:fillRect/>
          </a:stretch>
        </p:blipFill>
        <p:spPr bwMode="auto">
          <a:xfrm>
            <a:off x="9264253" y="2363056"/>
            <a:ext cx="2777427" cy="402370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t Borders | Ungraded | 1992 Stadium Club">
            <a:extLst>
              <a:ext uri="{FF2B5EF4-FFF2-40B4-BE49-F238E27FC236}">
                <a16:creationId xmlns:a16="http://schemas.microsoft.com/office/drawing/2014/main" id="{415AE55E-8266-7AB7-71AC-79E70C1B53C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30" t="3170" r="7965" b="3705"/>
          <a:stretch>
            <a:fillRect/>
          </a:stretch>
        </p:blipFill>
        <p:spPr bwMode="auto">
          <a:xfrm>
            <a:off x="69574" y="3417811"/>
            <a:ext cx="2405269" cy="33706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992 Topps #130T Dave Winfield Baseball Card - Hall Of Famer | Property ...">
            <a:extLst>
              <a:ext uri="{FF2B5EF4-FFF2-40B4-BE49-F238E27FC236}">
                <a16:creationId xmlns:a16="http://schemas.microsoft.com/office/drawing/2014/main" id="{2E597B86-833E-90EA-0690-296D0F3F8C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789" t="5577" r="19391" b="6472"/>
          <a:stretch>
            <a:fillRect/>
          </a:stretch>
        </p:blipFill>
        <p:spPr bwMode="auto">
          <a:xfrm>
            <a:off x="2474843" y="3581399"/>
            <a:ext cx="2386160" cy="34505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aseball player holding a bat&#10;&#10;AI-generated content may be incorrect.">
            <a:extLst>
              <a:ext uri="{FF2B5EF4-FFF2-40B4-BE49-F238E27FC236}">
                <a16:creationId xmlns:a16="http://schemas.microsoft.com/office/drawing/2014/main" id="{219892A5-AD9B-B037-87E5-F2BEBC02F8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75" y="32020"/>
            <a:ext cx="2396266" cy="3396979"/>
          </a:xfrm>
          <a:prstGeom prst="rect">
            <a:avLst/>
          </a:prstGeom>
        </p:spPr>
      </p:pic>
      <p:pic>
        <p:nvPicPr>
          <p:cNvPr id="1028" name="Picture 4" descr="1992 Pinnacle Toronto Blue Jays Baseball Card #45 Roberto Alomar | eBay">
            <a:extLst>
              <a:ext uri="{FF2B5EF4-FFF2-40B4-BE49-F238E27FC236}">
                <a16:creationId xmlns:a16="http://schemas.microsoft.com/office/drawing/2014/main" id="{1BF4B39D-73EB-075B-9407-BC47E7DBE93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543" t="3541" r="3837" b="3968"/>
          <a:stretch>
            <a:fillRect/>
          </a:stretch>
        </p:blipFill>
        <p:spPr bwMode="auto">
          <a:xfrm>
            <a:off x="2474842" y="32020"/>
            <a:ext cx="2447461" cy="34665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mazon.com: 1992 Donruss Baseball Card #141 Tom Henke : Collectibles ...">
            <a:extLst>
              <a:ext uri="{FF2B5EF4-FFF2-40B4-BE49-F238E27FC236}">
                <a16:creationId xmlns:a16="http://schemas.microsoft.com/office/drawing/2014/main" id="{495E93B9-EA78-ABF4-4662-8CC6CDA4087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217" t="2503" r="3948" b="1639"/>
          <a:stretch>
            <a:fillRect/>
          </a:stretch>
        </p:blipFill>
        <p:spPr bwMode="auto">
          <a:xfrm>
            <a:off x="5282743" y="3054132"/>
            <a:ext cx="2655413" cy="38399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ubbs Baseball Blog: My Favorite Baseball Cards of Jimmy Key During His ...">
            <a:extLst>
              <a:ext uri="{FF2B5EF4-FFF2-40B4-BE49-F238E27FC236}">
                <a16:creationId xmlns:a16="http://schemas.microsoft.com/office/drawing/2014/main" id="{D2E87862-CA10-05D4-529C-090192272F9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275" t="15304" r="5122" b="4348"/>
          <a:stretch>
            <a:fillRect/>
          </a:stretch>
        </p:blipFill>
        <p:spPr bwMode="auto">
          <a:xfrm>
            <a:off x="5162213" y="52577"/>
            <a:ext cx="2594113" cy="3355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214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6475" y="90368"/>
            <a:ext cx="8395440" cy="923330"/>
          </a:xfrm>
          <a:prstGeom prst="rect">
            <a:avLst/>
          </a:prstGeom>
          <a:noFill/>
        </p:spPr>
        <p:txBody>
          <a:bodyPr wrap="none" rtlCol="0">
            <a:spAutoFit/>
          </a:bodyPr>
          <a:lstStyle/>
          <a:p>
            <a:pPr algn="ctr"/>
            <a:r>
              <a:rPr lang="en-US" sz="5400" b="1" dirty="0"/>
              <a:t>1992 World Series Highlights</a:t>
            </a:r>
          </a:p>
        </p:txBody>
      </p:sp>
      <p:sp>
        <p:nvSpPr>
          <p:cNvPr id="12" name="TextBox 11"/>
          <p:cNvSpPr txBox="1"/>
          <p:nvPr/>
        </p:nvSpPr>
        <p:spPr>
          <a:xfrm>
            <a:off x="6018245" y="2463282"/>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9DB719A7-F00D-A023-7FB1-4A3F49BFBB3D}"/>
              </a:ext>
            </a:extLst>
          </p:cNvPr>
          <p:cNvSpPr txBox="1">
            <a:spLocks/>
          </p:cNvSpPr>
          <p:nvPr/>
        </p:nvSpPr>
        <p:spPr>
          <a:xfrm>
            <a:off x="8322491" y="255478"/>
            <a:ext cx="3869509" cy="6494085"/>
          </a:xfrm>
          <a:prstGeom prst="rect">
            <a:avLst/>
          </a:prstGeom>
          <a:noFill/>
        </p:spPr>
        <p:txBody>
          <a:bodyPr wrap="square" rtlCol="0">
            <a:spAutoFit/>
          </a:bodyPr>
          <a:lstStyle/>
          <a:p>
            <a:r>
              <a:rPr lang="en-US" sz="2000" b="1" dirty="0">
                <a:solidFill>
                  <a:srgbClr val="C00000"/>
                </a:solidFill>
              </a:rPr>
              <a:t>Game 1 – October 17</a:t>
            </a:r>
            <a:endParaRPr lang="en-US" sz="2000" dirty="0">
              <a:solidFill>
                <a:srgbClr val="FF0000"/>
              </a:solidFill>
            </a:endParaRPr>
          </a:p>
          <a:p>
            <a:r>
              <a:rPr lang="en-US" sz="2000" dirty="0"/>
              <a:t>Braves P Tom Glavine went the distance and C Damon Berryhill hit a 3-run homer in the 6</a:t>
            </a:r>
            <a:r>
              <a:rPr lang="en-US" sz="2000" baseline="30000" dirty="0"/>
              <a:t>th</a:t>
            </a:r>
            <a:r>
              <a:rPr lang="en-US" sz="2000" dirty="0"/>
              <a:t> inning to  give Atlanta the win:</a:t>
            </a:r>
          </a:p>
          <a:p>
            <a:r>
              <a:rPr lang="en-US" sz="2800" b="1" dirty="0"/>
              <a:t>Atlanta 3 –  Toronto 1</a:t>
            </a:r>
          </a:p>
          <a:p>
            <a:endParaRPr lang="en-US" sz="2000" dirty="0"/>
          </a:p>
          <a:p>
            <a:r>
              <a:rPr lang="en-US" sz="2000" b="1" dirty="0">
                <a:solidFill>
                  <a:srgbClr val="C00000"/>
                </a:solidFill>
              </a:rPr>
              <a:t>Game 2 – October 20</a:t>
            </a:r>
          </a:p>
          <a:p>
            <a:r>
              <a:rPr lang="en-US" sz="2000" dirty="0" err="1"/>
              <a:t>BlueJays</a:t>
            </a:r>
            <a:r>
              <a:rPr lang="en-US" sz="2000" dirty="0"/>
              <a:t> pinch hitter Ed Sprague ‘s 2R homer in the 9</a:t>
            </a:r>
            <a:r>
              <a:rPr lang="en-US" sz="2000" baseline="30000" dirty="0"/>
              <a:t>th</a:t>
            </a:r>
            <a:r>
              <a:rPr lang="en-US" sz="2000" dirty="0"/>
              <a:t> was the difference as Toronto came from behind to even the Series.</a:t>
            </a:r>
          </a:p>
          <a:p>
            <a:r>
              <a:rPr lang="en-US" sz="2800" b="1" dirty="0"/>
              <a:t>Toronto 5 – Atlanta 4</a:t>
            </a:r>
          </a:p>
          <a:p>
            <a:endParaRPr lang="en-US" sz="2800" b="1" dirty="0">
              <a:solidFill>
                <a:srgbClr val="FF0000"/>
              </a:solidFill>
            </a:endParaRPr>
          </a:p>
          <a:p>
            <a:endParaRPr lang="en-US" sz="2800" b="1" dirty="0">
              <a:solidFill>
                <a:srgbClr val="FF0000"/>
              </a:solidFill>
            </a:endParaRPr>
          </a:p>
          <a:p>
            <a:pPr algn="ctr"/>
            <a:r>
              <a:rPr lang="en-US" sz="2800" b="1" dirty="0">
                <a:solidFill>
                  <a:srgbClr val="FF0000"/>
                </a:solidFill>
              </a:rPr>
              <a:t>SERIES TIED 1-1 </a:t>
            </a:r>
          </a:p>
          <a:p>
            <a:pPr algn="ctr"/>
            <a:r>
              <a:rPr lang="en-US" sz="2800" b="1" dirty="0">
                <a:solidFill>
                  <a:srgbClr val="FF0000"/>
                </a:solidFill>
              </a:rPr>
              <a:t>AS THEY MOVE TO TORONTO </a:t>
            </a:r>
          </a:p>
        </p:txBody>
      </p:sp>
      <p:sp>
        <p:nvSpPr>
          <p:cNvPr id="2" name="TextBox 1">
            <a:extLst>
              <a:ext uri="{FF2B5EF4-FFF2-40B4-BE49-F238E27FC236}">
                <a16:creationId xmlns:a16="http://schemas.microsoft.com/office/drawing/2014/main" id="{58EC56DA-22C0-177C-A378-F6DC5A02C73E}"/>
              </a:ext>
            </a:extLst>
          </p:cNvPr>
          <p:cNvSpPr txBox="1"/>
          <p:nvPr/>
        </p:nvSpPr>
        <p:spPr>
          <a:xfrm>
            <a:off x="0" y="6023965"/>
            <a:ext cx="8072723" cy="830997"/>
          </a:xfrm>
          <a:prstGeom prst="rect">
            <a:avLst/>
          </a:prstGeom>
          <a:noFill/>
        </p:spPr>
        <p:txBody>
          <a:bodyPr wrap="none" rtlCol="0">
            <a:spAutoFit/>
          </a:bodyPr>
          <a:lstStyle/>
          <a:p>
            <a:r>
              <a:rPr lang="en-US" sz="4800" b="1" dirty="0"/>
              <a:t>Atlanta-Fulton County Stadium</a:t>
            </a:r>
          </a:p>
        </p:txBody>
      </p:sp>
      <p:pic>
        <p:nvPicPr>
          <p:cNvPr id="4" name="Picture 2" descr="Atlanta–Fulton County Stadium - New Georgia Encyclopedia">
            <a:extLst>
              <a:ext uri="{FF2B5EF4-FFF2-40B4-BE49-F238E27FC236}">
                <a16:creationId xmlns:a16="http://schemas.microsoft.com/office/drawing/2014/main" id="{B0C0C5E8-CD03-9185-9F45-D4BDCFCAB2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346" y="950769"/>
            <a:ext cx="7577847" cy="5048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32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14FEF6-E5DE-552C-7846-71E29D9A4F6A}"/>
              </a:ext>
            </a:extLst>
          </p:cNvPr>
          <p:cNvSpPr txBox="1"/>
          <p:nvPr/>
        </p:nvSpPr>
        <p:spPr>
          <a:xfrm>
            <a:off x="7577847" y="0"/>
            <a:ext cx="4614153" cy="8648521"/>
          </a:xfrm>
          <a:prstGeom prst="rect">
            <a:avLst/>
          </a:prstGeom>
          <a:noFill/>
        </p:spPr>
        <p:txBody>
          <a:bodyPr wrap="square" rtlCol="0">
            <a:spAutoFit/>
          </a:bodyPr>
          <a:lstStyle/>
          <a:p>
            <a:r>
              <a:rPr lang="en-US" b="1" dirty="0">
                <a:solidFill>
                  <a:srgbClr val="C00000"/>
                </a:solidFill>
              </a:rPr>
              <a:t>Game 3 –  October 20</a:t>
            </a:r>
            <a:endParaRPr lang="en-US" b="1" dirty="0">
              <a:solidFill>
                <a:srgbClr val="00B050"/>
              </a:solidFill>
            </a:endParaRPr>
          </a:p>
          <a:p>
            <a:r>
              <a:rPr lang="en-US" dirty="0" err="1"/>
              <a:t>BlueJays</a:t>
            </a:r>
            <a:r>
              <a:rPr lang="en-US" dirty="0"/>
              <a:t>  LF Candy Maldonado singled in the bottom of the 9</a:t>
            </a:r>
            <a:r>
              <a:rPr lang="en-US" baseline="30000" dirty="0"/>
              <a:t>th</a:t>
            </a:r>
            <a:r>
              <a:rPr lang="en-US" dirty="0"/>
              <a:t> to drive in  Roberto Alomar with the winning run:</a:t>
            </a:r>
          </a:p>
          <a:p>
            <a:r>
              <a:rPr lang="en-US" sz="2800" b="1" dirty="0"/>
              <a:t>TORONTO  3  –  ATLANTA  2</a:t>
            </a:r>
          </a:p>
          <a:p>
            <a:endParaRPr lang="en-US" b="1" dirty="0">
              <a:solidFill>
                <a:srgbClr val="C00000"/>
              </a:solidFill>
            </a:endParaRPr>
          </a:p>
          <a:p>
            <a:r>
              <a:rPr lang="en-US" b="1" dirty="0">
                <a:solidFill>
                  <a:srgbClr val="C00000"/>
                </a:solidFill>
              </a:rPr>
              <a:t>Game 4 – October 21</a:t>
            </a:r>
          </a:p>
          <a:p>
            <a:r>
              <a:rPr lang="en-US" dirty="0" err="1"/>
              <a:t>BlueJays</a:t>
            </a:r>
            <a:r>
              <a:rPr lang="en-US" dirty="0"/>
              <a:t> C Pat Borders homered and CF Devon White drove in  another run to give the ‘Jays the lead.  Jimmy Key and the Braves Tom Glavine were locked in another pitchers’ duel:</a:t>
            </a:r>
          </a:p>
          <a:p>
            <a:r>
              <a:rPr lang="en-US" sz="2800" b="1" dirty="0"/>
              <a:t>TORONTO  2  -   ATLANTA  1</a:t>
            </a:r>
          </a:p>
          <a:p>
            <a:endParaRPr lang="en-US" b="1" dirty="0">
              <a:solidFill>
                <a:srgbClr val="FF0000"/>
              </a:solidFill>
            </a:endParaRPr>
          </a:p>
          <a:p>
            <a:r>
              <a:rPr lang="en-US" b="1" dirty="0">
                <a:solidFill>
                  <a:srgbClr val="C00000"/>
                </a:solidFill>
              </a:rPr>
              <a:t>Game 5 – October 22</a:t>
            </a:r>
          </a:p>
          <a:p>
            <a:r>
              <a:rPr lang="en-US" dirty="0"/>
              <a:t>Braves DH Lonnie Smith hit a 5</a:t>
            </a:r>
            <a:r>
              <a:rPr lang="en-US" baseline="30000" dirty="0"/>
              <a:t>th</a:t>
            </a:r>
            <a:r>
              <a:rPr lang="en-US" dirty="0"/>
              <a:t> inning Grand Slam to put Atlanta ahead for good.  Future </a:t>
            </a:r>
            <a:r>
              <a:rPr lang="en-US" dirty="0" err="1"/>
              <a:t>HOFer</a:t>
            </a:r>
            <a:r>
              <a:rPr lang="en-US" dirty="0"/>
              <a:t> John Smoltz started and got the win.</a:t>
            </a:r>
          </a:p>
          <a:p>
            <a:r>
              <a:rPr lang="en-US" sz="2800" b="1" dirty="0"/>
              <a:t>BRAVES  7   -   BLUE JAYS  2</a:t>
            </a:r>
          </a:p>
          <a:p>
            <a:pPr algn="ctr"/>
            <a:r>
              <a:rPr lang="en-US" sz="2800" b="1" dirty="0">
                <a:solidFill>
                  <a:srgbClr val="FF0000"/>
                </a:solidFill>
              </a:rPr>
              <a:t>BLUE JAYS LEAD THE SERIES </a:t>
            </a:r>
          </a:p>
          <a:p>
            <a:pPr algn="ctr"/>
            <a:r>
              <a:rPr lang="en-US" sz="2800" b="1" dirty="0">
                <a:solidFill>
                  <a:srgbClr val="FF0000"/>
                </a:solidFill>
              </a:rPr>
              <a:t>3-2 AS THEY MOVE BACK TO</a:t>
            </a:r>
          </a:p>
          <a:p>
            <a:pPr algn="ctr"/>
            <a:r>
              <a:rPr lang="en-US" sz="2800" b="1" dirty="0">
                <a:solidFill>
                  <a:srgbClr val="FF0000"/>
                </a:solidFill>
              </a:rPr>
              <a:t>ATLANTA</a:t>
            </a:r>
          </a:p>
          <a:p>
            <a:endParaRPr lang="en-US" b="1" dirty="0">
              <a:solidFill>
                <a:srgbClr val="FF0000"/>
              </a:solidFill>
            </a:endParaRPr>
          </a:p>
          <a:p>
            <a:endParaRPr lang="en-US" b="1" dirty="0">
              <a:solidFill>
                <a:srgbClr val="FF0000"/>
              </a:solidFill>
            </a:endParaRPr>
          </a:p>
          <a:p>
            <a:endParaRPr lang="en-US" sz="3200" dirty="0">
              <a:solidFill>
                <a:srgbClr val="FF0000"/>
              </a:solidFill>
            </a:endParaRPr>
          </a:p>
          <a:p>
            <a:pPr algn="ctr"/>
            <a:endParaRPr lang="en-US" sz="3200" b="1" dirty="0">
              <a:solidFill>
                <a:srgbClr val="FF0000"/>
              </a:solidFill>
            </a:endParaRPr>
          </a:p>
          <a:p>
            <a:endParaRPr lang="en-US" dirty="0"/>
          </a:p>
        </p:txBody>
      </p:sp>
      <p:sp>
        <p:nvSpPr>
          <p:cNvPr id="2" name="TextBox 1">
            <a:extLst>
              <a:ext uri="{FF2B5EF4-FFF2-40B4-BE49-F238E27FC236}">
                <a16:creationId xmlns:a16="http://schemas.microsoft.com/office/drawing/2014/main" id="{5CC4633C-E96F-2E82-6802-022BA54100C3}"/>
              </a:ext>
            </a:extLst>
          </p:cNvPr>
          <p:cNvSpPr txBox="1">
            <a:spLocks/>
          </p:cNvSpPr>
          <p:nvPr/>
        </p:nvSpPr>
        <p:spPr>
          <a:xfrm>
            <a:off x="604375" y="5829180"/>
            <a:ext cx="5927176" cy="830997"/>
          </a:xfrm>
          <a:prstGeom prst="rect">
            <a:avLst/>
          </a:prstGeom>
          <a:noFill/>
        </p:spPr>
        <p:txBody>
          <a:bodyPr wrap="square" rtlCol="0">
            <a:spAutoFit/>
          </a:bodyPr>
          <a:lstStyle/>
          <a:p>
            <a:pPr algn="ctr"/>
            <a:r>
              <a:rPr lang="en-US" sz="4800" b="1" dirty="0"/>
              <a:t>Toronto </a:t>
            </a:r>
            <a:r>
              <a:rPr lang="en-US" sz="4800" b="1" dirty="0" err="1"/>
              <a:t>SkyDome</a:t>
            </a:r>
            <a:endParaRPr lang="en-US" sz="4800" b="1" dirty="0"/>
          </a:p>
        </p:txBody>
      </p:sp>
      <p:pic>
        <p:nvPicPr>
          <p:cNvPr id="3074" name="Picture 2" descr="Buildings Archive - TSA">
            <a:extLst>
              <a:ext uri="{FF2B5EF4-FFF2-40B4-BE49-F238E27FC236}">
                <a16:creationId xmlns:a16="http://schemas.microsoft.com/office/drawing/2014/main" id="{2DCC0F62-C43D-BA5E-CDDF-536FBC359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6" y="109330"/>
            <a:ext cx="7594233" cy="5332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26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C889D-D691-DA00-EAC1-EFA634C2F8A7}"/>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B0790DD9-68A1-EE01-8819-D76FDC2AB7A3}"/>
              </a:ext>
            </a:extLst>
          </p:cNvPr>
          <p:cNvSpPr txBox="1"/>
          <p:nvPr/>
        </p:nvSpPr>
        <p:spPr>
          <a:xfrm>
            <a:off x="-36475" y="90368"/>
            <a:ext cx="8395440" cy="923330"/>
          </a:xfrm>
          <a:prstGeom prst="rect">
            <a:avLst/>
          </a:prstGeom>
          <a:noFill/>
        </p:spPr>
        <p:txBody>
          <a:bodyPr wrap="none" rtlCol="0">
            <a:spAutoFit/>
          </a:bodyPr>
          <a:lstStyle/>
          <a:p>
            <a:pPr algn="ctr"/>
            <a:r>
              <a:rPr lang="en-US" sz="5400" b="1" dirty="0"/>
              <a:t>1992 World Series Highlights</a:t>
            </a:r>
          </a:p>
        </p:txBody>
      </p:sp>
      <p:sp>
        <p:nvSpPr>
          <p:cNvPr id="12" name="TextBox 11">
            <a:extLst>
              <a:ext uri="{FF2B5EF4-FFF2-40B4-BE49-F238E27FC236}">
                <a16:creationId xmlns:a16="http://schemas.microsoft.com/office/drawing/2014/main" id="{5BFC3431-DE60-75D9-1EBF-998ABB24DFAC}"/>
              </a:ext>
            </a:extLst>
          </p:cNvPr>
          <p:cNvSpPr txBox="1"/>
          <p:nvPr/>
        </p:nvSpPr>
        <p:spPr>
          <a:xfrm>
            <a:off x="6018245" y="2463282"/>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6A557716-E3AC-7772-2211-B17262AE5C48}"/>
              </a:ext>
            </a:extLst>
          </p:cNvPr>
          <p:cNvSpPr txBox="1">
            <a:spLocks/>
          </p:cNvSpPr>
          <p:nvPr/>
        </p:nvSpPr>
        <p:spPr>
          <a:xfrm>
            <a:off x="7696374" y="972601"/>
            <a:ext cx="4612066" cy="4955203"/>
          </a:xfrm>
          <a:prstGeom prst="rect">
            <a:avLst/>
          </a:prstGeom>
          <a:noFill/>
        </p:spPr>
        <p:txBody>
          <a:bodyPr wrap="square" rtlCol="0">
            <a:spAutoFit/>
          </a:bodyPr>
          <a:lstStyle/>
          <a:p>
            <a:r>
              <a:rPr lang="en-US" sz="2000" b="1" dirty="0">
                <a:solidFill>
                  <a:srgbClr val="C00000"/>
                </a:solidFill>
              </a:rPr>
              <a:t>Game 6 – October 26</a:t>
            </a:r>
            <a:endParaRPr lang="en-US" sz="2000" dirty="0">
              <a:solidFill>
                <a:srgbClr val="FF0000"/>
              </a:solidFill>
            </a:endParaRPr>
          </a:p>
          <a:p>
            <a:r>
              <a:rPr lang="en-US" sz="2000" dirty="0"/>
              <a:t>Twelve pitchers were used in this extra-innings thriller.  ‘Jays RF Dave Winfield doubled in two runs in the top of the 11</a:t>
            </a:r>
            <a:r>
              <a:rPr lang="en-US" sz="2000" baseline="30000" dirty="0"/>
              <a:t>th</a:t>
            </a:r>
            <a:r>
              <a:rPr lang="en-US" sz="2000" dirty="0"/>
              <a:t> to put Toronto up 4-2.</a:t>
            </a:r>
          </a:p>
          <a:p>
            <a:endParaRPr lang="en-US" sz="2000" dirty="0"/>
          </a:p>
          <a:p>
            <a:r>
              <a:rPr lang="en-US" sz="2000" dirty="0"/>
              <a:t>The Braves still had an at-bat.  They scored one run in the bottom of the 11</a:t>
            </a:r>
            <a:r>
              <a:rPr lang="en-US" sz="2000" baseline="30000" dirty="0"/>
              <a:t>th</a:t>
            </a:r>
            <a:r>
              <a:rPr lang="en-US" sz="2000" dirty="0"/>
              <a:t> and had the tying run on 3</a:t>
            </a:r>
            <a:r>
              <a:rPr lang="en-US" sz="2000" baseline="30000" dirty="0"/>
              <a:t>rd</a:t>
            </a:r>
            <a:r>
              <a:rPr lang="en-US" sz="2000" dirty="0"/>
              <a:t> base with two outs:</a:t>
            </a:r>
          </a:p>
          <a:p>
            <a:r>
              <a:rPr lang="en-US" sz="2000" dirty="0">
                <a:hlinkClick r:id="rId3"/>
              </a:rPr>
              <a:t>https://www.youtube.com/watch?v=U9pCrFxwjeo</a:t>
            </a:r>
            <a:endParaRPr lang="en-US" sz="2000" dirty="0"/>
          </a:p>
          <a:p>
            <a:endParaRPr lang="en-US" sz="2000" dirty="0"/>
          </a:p>
          <a:p>
            <a:r>
              <a:rPr lang="en-US" sz="2800" b="1" dirty="0"/>
              <a:t>Toronto  4  – Braves 3 (11 inn)</a:t>
            </a:r>
          </a:p>
          <a:p>
            <a:endParaRPr lang="en-US" sz="2000" dirty="0"/>
          </a:p>
          <a:p>
            <a:pPr algn="ctr"/>
            <a:endParaRPr lang="en-US" sz="2800" b="1" dirty="0">
              <a:solidFill>
                <a:srgbClr val="FF0000"/>
              </a:solidFill>
            </a:endParaRPr>
          </a:p>
        </p:txBody>
      </p:sp>
      <p:pic>
        <p:nvPicPr>
          <p:cNvPr id="5122" name="Picture 2" descr="Atlanta Fulton County Stadium 1990's | Stadium, Baseball stadium ...">
            <a:extLst>
              <a:ext uri="{FF2B5EF4-FFF2-40B4-BE49-F238E27FC236}">
                <a16:creationId xmlns:a16="http://schemas.microsoft.com/office/drawing/2014/main" id="{8945787F-35CF-8070-5EBD-4184322FB2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704" y="1237214"/>
            <a:ext cx="7432670"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79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B884-B233-A8B5-C0D0-22931DA7007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BBA758-DF3E-2E25-2E66-DAD157E0F79B}"/>
              </a:ext>
            </a:extLst>
          </p:cNvPr>
          <p:cNvSpPr txBox="1"/>
          <p:nvPr/>
        </p:nvSpPr>
        <p:spPr>
          <a:xfrm>
            <a:off x="554182" y="1579417"/>
            <a:ext cx="3657600" cy="923330"/>
          </a:xfrm>
          <a:prstGeom prst="rect">
            <a:avLst/>
          </a:prstGeom>
          <a:solidFill>
            <a:schemeClr val="bg1"/>
          </a:solidFill>
        </p:spPr>
        <p:txBody>
          <a:bodyPr wrap="square" rtlCol="0">
            <a:spAutoFit/>
          </a:bodyPr>
          <a:lstStyle/>
          <a:p>
            <a:endParaRPr lang="en-US" dirty="0"/>
          </a:p>
          <a:p>
            <a:endParaRPr lang="en-US" dirty="0"/>
          </a:p>
          <a:p>
            <a:endParaRPr lang="en-US" dirty="0"/>
          </a:p>
        </p:txBody>
      </p:sp>
      <p:sp>
        <p:nvSpPr>
          <p:cNvPr id="6" name="TextBox 5">
            <a:extLst>
              <a:ext uri="{FF2B5EF4-FFF2-40B4-BE49-F238E27FC236}">
                <a16:creationId xmlns:a16="http://schemas.microsoft.com/office/drawing/2014/main" id="{B3163BF6-518C-C9EA-CBEA-D72906AE74C3}"/>
              </a:ext>
            </a:extLst>
          </p:cNvPr>
          <p:cNvSpPr txBox="1"/>
          <p:nvPr/>
        </p:nvSpPr>
        <p:spPr>
          <a:xfrm>
            <a:off x="288641" y="0"/>
            <a:ext cx="5380191" cy="2585323"/>
          </a:xfrm>
          <a:prstGeom prst="rect">
            <a:avLst/>
          </a:prstGeom>
          <a:noFill/>
        </p:spPr>
        <p:txBody>
          <a:bodyPr wrap="none" rtlCol="0">
            <a:spAutoFit/>
          </a:bodyPr>
          <a:lstStyle/>
          <a:p>
            <a:pPr algn="ctr"/>
            <a:r>
              <a:rPr lang="en-US" sz="5400" b="1" dirty="0"/>
              <a:t>Toronto Blue Jays</a:t>
            </a:r>
          </a:p>
          <a:p>
            <a:pPr algn="ctr"/>
            <a:r>
              <a:rPr lang="en-US" sz="5400" b="1" dirty="0"/>
              <a:t>win </a:t>
            </a:r>
          </a:p>
          <a:p>
            <a:pPr algn="ctr"/>
            <a:r>
              <a:rPr lang="en-US" sz="5400" b="1" dirty="0"/>
              <a:t>1992 World Series</a:t>
            </a:r>
          </a:p>
        </p:txBody>
      </p:sp>
      <p:sp>
        <p:nvSpPr>
          <p:cNvPr id="9" name="TextBox 8">
            <a:extLst>
              <a:ext uri="{FF2B5EF4-FFF2-40B4-BE49-F238E27FC236}">
                <a16:creationId xmlns:a16="http://schemas.microsoft.com/office/drawing/2014/main" id="{B77611B1-6C9B-0316-CE47-C145571C16DF}"/>
              </a:ext>
            </a:extLst>
          </p:cNvPr>
          <p:cNvSpPr txBox="1"/>
          <p:nvPr/>
        </p:nvSpPr>
        <p:spPr>
          <a:xfrm>
            <a:off x="6426882" y="6104696"/>
            <a:ext cx="5352427" cy="523220"/>
          </a:xfrm>
          <a:prstGeom prst="rect">
            <a:avLst/>
          </a:prstGeom>
          <a:noFill/>
        </p:spPr>
        <p:txBody>
          <a:bodyPr wrap="none" rtlCol="0">
            <a:spAutoFit/>
          </a:bodyPr>
          <a:lstStyle/>
          <a:p>
            <a:pPr algn="ctr"/>
            <a:r>
              <a:rPr lang="en-US" sz="2800" b="1" dirty="0"/>
              <a:t>‘Jays Catcher Pat Borders was MVP</a:t>
            </a:r>
          </a:p>
        </p:txBody>
      </p:sp>
      <p:sp>
        <p:nvSpPr>
          <p:cNvPr id="3" name="TextBox 2">
            <a:extLst>
              <a:ext uri="{FF2B5EF4-FFF2-40B4-BE49-F238E27FC236}">
                <a16:creationId xmlns:a16="http://schemas.microsoft.com/office/drawing/2014/main" id="{8504E535-E78F-EF16-0B18-18BC29901A84}"/>
              </a:ext>
            </a:extLst>
          </p:cNvPr>
          <p:cNvSpPr txBox="1"/>
          <p:nvPr/>
        </p:nvSpPr>
        <p:spPr>
          <a:xfrm>
            <a:off x="113016" y="2743200"/>
            <a:ext cx="6974565" cy="5447645"/>
          </a:xfrm>
          <a:prstGeom prst="rect">
            <a:avLst/>
          </a:prstGeom>
          <a:noFill/>
        </p:spPr>
        <p:txBody>
          <a:bodyPr wrap="square" rtlCol="0">
            <a:spAutoFit/>
          </a:bodyPr>
          <a:lstStyle/>
          <a:p>
            <a:r>
              <a:rPr lang="en-US" sz="2400" b="1" u="sng" dirty="0"/>
              <a:t>Another exciting  World Series:</a:t>
            </a:r>
          </a:p>
          <a:p>
            <a:endParaRPr lang="en-US" sz="2400" b="1" dirty="0"/>
          </a:p>
          <a:p>
            <a:r>
              <a:rPr lang="en-US" sz="2400" b="1" dirty="0"/>
              <a:t>Four games were decided by one run</a:t>
            </a:r>
          </a:p>
          <a:p>
            <a:endParaRPr lang="en-US" sz="2400" b="1" dirty="0"/>
          </a:p>
          <a:p>
            <a:r>
              <a:rPr lang="en-US" sz="2400" b="1" dirty="0"/>
              <a:t>The final game was decided in the 11</a:t>
            </a:r>
            <a:r>
              <a:rPr lang="en-US" sz="2400" b="1" baseline="30000" dirty="0"/>
              <a:t>th</a:t>
            </a:r>
            <a:r>
              <a:rPr lang="en-US" sz="2400" b="1" dirty="0"/>
              <a:t> inning</a:t>
            </a:r>
          </a:p>
          <a:p>
            <a:endParaRPr lang="en-US" sz="2400" b="1" dirty="0"/>
          </a:p>
          <a:p>
            <a:r>
              <a:rPr lang="en-US" sz="2400" b="1" dirty="0"/>
              <a:t>First World Series games played in Canada</a:t>
            </a:r>
          </a:p>
          <a:p>
            <a:endParaRPr lang="en-US" sz="2400" b="1" dirty="0"/>
          </a:p>
          <a:p>
            <a:r>
              <a:rPr lang="en-US" sz="2400" b="1" dirty="0"/>
              <a:t>First World Series won by a Canada-based team</a:t>
            </a:r>
          </a:p>
          <a:p>
            <a:endParaRPr lang="en-US" sz="2400" b="1" dirty="0"/>
          </a:p>
          <a:p>
            <a:endParaRPr lang="en-US" sz="2400" b="1" dirty="0"/>
          </a:p>
          <a:p>
            <a:pPr marL="342900" indent="-342900">
              <a:buFont typeface="Arial" panose="020B0604020202020204" pitchFamily="34" charset="0"/>
              <a:buChar char="•"/>
            </a:pPr>
            <a:endParaRPr lang="en-US" sz="2400" b="1" dirty="0"/>
          </a:p>
          <a:p>
            <a:endParaRPr lang="en-US" sz="2400" b="1" dirty="0"/>
          </a:p>
          <a:p>
            <a:endParaRPr lang="en-US" dirty="0"/>
          </a:p>
          <a:p>
            <a:endParaRPr lang="en-US" dirty="0"/>
          </a:p>
        </p:txBody>
      </p:sp>
      <p:pic>
        <p:nvPicPr>
          <p:cNvPr id="2" name="Picture 8" descr="Old Toronto Blue Jays Logo, HD Png Download , Transparent Png Image ...">
            <a:extLst>
              <a:ext uri="{FF2B5EF4-FFF2-40B4-BE49-F238E27FC236}">
                <a16:creationId xmlns:a16="http://schemas.microsoft.com/office/drawing/2014/main" id="{EA447824-D84B-4462-0C28-254A0EBDAD3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635" b="4584"/>
          <a:stretch>
            <a:fillRect/>
          </a:stretch>
        </p:blipFill>
        <p:spPr bwMode="auto">
          <a:xfrm>
            <a:off x="7087582" y="351711"/>
            <a:ext cx="4478992" cy="43020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at Borders | Ungraded | 1992 Stadium Club">
            <a:extLst>
              <a:ext uri="{FF2B5EF4-FFF2-40B4-BE49-F238E27FC236}">
                <a16:creationId xmlns:a16="http://schemas.microsoft.com/office/drawing/2014/main" id="{319108F2-A9FF-83AA-657B-3292CE9D841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30" t="3170" r="7965" b="3705"/>
          <a:stretch>
            <a:fillRect/>
          </a:stretch>
        </p:blipFill>
        <p:spPr bwMode="auto">
          <a:xfrm>
            <a:off x="7181071" y="0"/>
            <a:ext cx="4292013" cy="6014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61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25615" y="5030451"/>
            <a:ext cx="4871398" cy="1661993"/>
          </a:xfrm>
          <a:prstGeom prst="rect">
            <a:avLst/>
          </a:prstGeom>
          <a:noFill/>
        </p:spPr>
        <p:txBody>
          <a:bodyPr wrap="none" rtlCol="0">
            <a:spAutoFit/>
          </a:bodyPr>
          <a:lstStyle/>
          <a:p>
            <a:pPr algn="ctr"/>
            <a:r>
              <a:rPr lang="en-US" sz="6600" dirty="0"/>
              <a:t>Extra Innings!</a:t>
            </a:r>
          </a:p>
          <a:p>
            <a:pPr algn="ctr"/>
            <a:endParaRPr lang="en-US" sz="3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1881" y="92691"/>
            <a:ext cx="8798866" cy="4937760"/>
          </a:xfrm>
          <a:prstGeom prst="rect">
            <a:avLst/>
          </a:prstGeom>
        </p:spPr>
      </p:pic>
    </p:spTree>
    <p:extLst>
      <p:ext uri="{BB962C8B-B14F-4D97-AF65-F5344CB8AC3E}">
        <p14:creationId xmlns:p14="http://schemas.microsoft.com/office/powerpoint/2010/main" val="630125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rown Old Television Vector Illustration, Television, Old, Vector PNG ...">
            <a:extLst>
              <a:ext uri="{FF2B5EF4-FFF2-40B4-BE49-F238E27FC236}">
                <a16:creationId xmlns:a16="http://schemas.microsoft.com/office/drawing/2014/main" id="{05862A39-50BA-47A1-252D-3D9D38FAD9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6470" y="0"/>
            <a:ext cx="5342001" cy="5342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22BA432-39AB-F0E6-78E7-3AFD45533955}"/>
              </a:ext>
            </a:extLst>
          </p:cNvPr>
          <p:cNvSpPr txBox="1"/>
          <p:nvPr/>
        </p:nvSpPr>
        <p:spPr>
          <a:xfrm>
            <a:off x="31423" y="5455948"/>
            <a:ext cx="12129154" cy="1015663"/>
          </a:xfrm>
          <a:prstGeom prst="rect">
            <a:avLst/>
          </a:prstGeom>
          <a:noFill/>
        </p:spPr>
        <p:txBody>
          <a:bodyPr wrap="none" rtlCol="0">
            <a:spAutoFit/>
          </a:bodyPr>
          <a:lstStyle/>
          <a:p>
            <a:r>
              <a:rPr lang="en-US" sz="6000" b="1" dirty="0"/>
              <a:t>Popular TV Shows of the 1980s-1990s</a:t>
            </a:r>
          </a:p>
        </p:txBody>
      </p:sp>
    </p:spTree>
    <p:extLst>
      <p:ext uri="{BB962C8B-B14F-4D97-AF65-F5344CB8AC3E}">
        <p14:creationId xmlns:p14="http://schemas.microsoft.com/office/powerpoint/2010/main" val="3725015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FFE01-7C59-4A97-183C-A48FE92906D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0C9D532-0B65-933C-5791-5E6CB1696878}"/>
              </a:ext>
            </a:extLst>
          </p:cNvPr>
          <p:cNvSpPr txBox="1"/>
          <p:nvPr/>
        </p:nvSpPr>
        <p:spPr>
          <a:xfrm>
            <a:off x="554182" y="1579417"/>
            <a:ext cx="3657600" cy="923330"/>
          </a:xfrm>
          <a:prstGeom prst="rect">
            <a:avLst/>
          </a:prstGeom>
          <a:solidFill>
            <a:schemeClr val="bg1"/>
          </a:solidFill>
        </p:spPr>
        <p:txBody>
          <a:bodyPr wrap="square" rtlCol="0">
            <a:spAutoFit/>
          </a:bodyPr>
          <a:lstStyle/>
          <a:p>
            <a:endParaRPr lang="en-US" dirty="0"/>
          </a:p>
          <a:p>
            <a:endParaRPr lang="en-US" dirty="0"/>
          </a:p>
          <a:p>
            <a:endParaRPr lang="en-US" dirty="0"/>
          </a:p>
        </p:txBody>
      </p:sp>
      <p:sp>
        <p:nvSpPr>
          <p:cNvPr id="3" name="TextBox 2">
            <a:extLst>
              <a:ext uri="{FF2B5EF4-FFF2-40B4-BE49-F238E27FC236}">
                <a16:creationId xmlns:a16="http://schemas.microsoft.com/office/drawing/2014/main" id="{B658C5F6-76FB-8EC3-38DA-8C02D26BAADA}"/>
              </a:ext>
            </a:extLst>
          </p:cNvPr>
          <p:cNvSpPr txBox="1"/>
          <p:nvPr/>
        </p:nvSpPr>
        <p:spPr>
          <a:xfrm>
            <a:off x="1099225" y="356734"/>
            <a:ext cx="10304744" cy="1015663"/>
          </a:xfrm>
          <a:prstGeom prst="rect">
            <a:avLst/>
          </a:prstGeom>
          <a:noFill/>
        </p:spPr>
        <p:txBody>
          <a:bodyPr wrap="none" rtlCol="0">
            <a:spAutoFit/>
          </a:bodyPr>
          <a:lstStyle/>
          <a:p>
            <a:r>
              <a:rPr lang="en-US" sz="6000" b="1" dirty="0"/>
              <a:t>… and FOOTBALL is underway !!</a:t>
            </a:r>
          </a:p>
        </p:txBody>
      </p:sp>
      <p:pic>
        <p:nvPicPr>
          <p:cNvPr id="1026" name="Picture 2">
            <a:extLst>
              <a:ext uri="{FF2B5EF4-FFF2-40B4-BE49-F238E27FC236}">
                <a16:creationId xmlns:a16="http://schemas.microsoft.com/office/drawing/2014/main" id="{9184D84E-2D53-77AF-370C-180AEBA57F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560" y="1165047"/>
            <a:ext cx="4756267" cy="267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5CF55C4-41C3-BE53-4ECF-490C683203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782" y="2220781"/>
            <a:ext cx="3484309" cy="34843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0200E25-B847-5654-854A-FBB4F9C07A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2410" y="3737113"/>
            <a:ext cx="3381683" cy="3120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2928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699C7-6E68-6CD3-2B31-D4CE1AF5C6C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89D2AFE-0B2A-BF48-D9E0-B1A31CE74D14}"/>
              </a:ext>
            </a:extLst>
          </p:cNvPr>
          <p:cNvSpPr txBox="1"/>
          <p:nvPr/>
        </p:nvSpPr>
        <p:spPr>
          <a:xfrm>
            <a:off x="266635" y="5289837"/>
            <a:ext cx="7476021" cy="1323439"/>
          </a:xfrm>
          <a:prstGeom prst="rect">
            <a:avLst/>
          </a:prstGeom>
          <a:noFill/>
        </p:spPr>
        <p:txBody>
          <a:bodyPr wrap="none" rtlCol="0">
            <a:spAutoFit/>
          </a:bodyPr>
          <a:lstStyle/>
          <a:p>
            <a:r>
              <a:rPr lang="en-US" sz="8000" b="1" dirty="0"/>
              <a:t>Dukes of Hazzard</a:t>
            </a:r>
          </a:p>
        </p:txBody>
      </p:sp>
      <p:pic>
        <p:nvPicPr>
          <p:cNvPr id="2" name="Picture 2">
            <a:extLst>
              <a:ext uri="{FF2B5EF4-FFF2-40B4-BE49-F238E27FC236}">
                <a16:creationId xmlns:a16="http://schemas.microsoft.com/office/drawing/2014/main" id="{8F543292-234B-157D-BF09-1FA3A96BA1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769"/>
            <a:ext cx="7742656" cy="52393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2E7E4CB-16D8-1613-0DC4-9CA37DBA9BF6}"/>
              </a:ext>
            </a:extLst>
          </p:cNvPr>
          <p:cNvSpPr txBox="1"/>
          <p:nvPr/>
        </p:nvSpPr>
        <p:spPr>
          <a:xfrm>
            <a:off x="7742656" y="694402"/>
            <a:ext cx="4450080" cy="4524315"/>
          </a:xfrm>
          <a:prstGeom prst="rect">
            <a:avLst/>
          </a:prstGeom>
          <a:noFill/>
        </p:spPr>
        <p:txBody>
          <a:bodyPr wrap="square" rtlCol="0">
            <a:spAutoFit/>
          </a:bodyPr>
          <a:lstStyle/>
          <a:p>
            <a:r>
              <a:rPr lang="en-US" sz="2400" b="1" dirty="0"/>
              <a:t>This popular action comedy centered around the  Duke family (Uncle Jesse, Bo, Luke, and</a:t>
            </a:r>
          </a:p>
          <a:p>
            <a:r>
              <a:rPr lang="en-US" sz="2400" b="1" dirty="0"/>
              <a:t>Daisy).  </a:t>
            </a:r>
          </a:p>
          <a:p>
            <a:endParaRPr lang="en-US" sz="2400" b="1" dirty="0"/>
          </a:p>
          <a:p>
            <a:r>
              <a:rPr lang="en-US" sz="2400" b="1" dirty="0"/>
              <a:t>Other characters were</a:t>
            </a:r>
          </a:p>
          <a:p>
            <a:r>
              <a:rPr lang="en-US" sz="2400" b="1" dirty="0"/>
              <a:t> “Boss Hogg”, </a:t>
            </a:r>
          </a:p>
          <a:p>
            <a:r>
              <a:rPr lang="en-US" sz="2400" b="1" dirty="0"/>
              <a:t>“Sheriff Roscoe P. Coltrane”,  “Cooter”, and “Cletus”.</a:t>
            </a:r>
          </a:p>
          <a:p>
            <a:endParaRPr lang="en-US" sz="2400" b="1" dirty="0"/>
          </a:p>
          <a:p>
            <a:r>
              <a:rPr lang="en-US" sz="2400" b="1" dirty="0"/>
              <a:t>Their car was a 1969 Dodge Charger called the “General Lee”.</a:t>
            </a:r>
          </a:p>
        </p:txBody>
      </p:sp>
      <p:sp>
        <p:nvSpPr>
          <p:cNvPr id="5" name="TextBox 4">
            <a:extLst>
              <a:ext uri="{FF2B5EF4-FFF2-40B4-BE49-F238E27FC236}">
                <a16:creationId xmlns:a16="http://schemas.microsoft.com/office/drawing/2014/main" id="{D48E6C0D-C669-7562-27C0-1F2C94F6DD34}"/>
              </a:ext>
            </a:extLst>
          </p:cNvPr>
          <p:cNvSpPr txBox="1"/>
          <p:nvPr/>
        </p:nvSpPr>
        <p:spPr>
          <a:xfrm>
            <a:off x="7357215" y="6430065"/>
            <a:ext cx="4834785" cy="646331"/>
          </a:xfrm>
          <a:prstGeom prst="rect">
            <a:avLst/>
          </a:prstGeom>
          <a:noFill/>
        </p:spPr>
        <p:txBody>
          <a:bodyPr wrap="none" rtlCol="0">
            <a:spAutoFit/>
          </a:bodyPr>
          <a:lstStyle/>
          <a:p>
            <a:r>
              <a:rPr lang="en-US" dirty="0">
                <a:hlinkClick r:id="rId4"/>
              </a:rPr>
              <a:t>https://www.youtube.com/watch?v=67gig0f4HLo</a:t>
            </a:r>
            <a:endParaRPr lang="en-US" dirty="0"/>
          </a:p>
          <a:p>
            <a:endParaRPr lang="en-US" dirty="0"/>
          </a:p>
        </p:txBody>
      </p:sp>
    </p:spTree>
    <p:extLst>
      <p:ext uri="{BB962C8B-B14F-4D97-AF65-F5344CB8AC3E}">
        <p14:creationId xmlns:p14="http://schemas.microsoft.com/office/powerpoint/2010/main" val="224700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82030-5CEC-01D6-4AE7-F058295C594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6C15347-3A02-7D44-E69F-D09D7A33B2A7}"/>
              </a:ext>
            </a:extLst>
          </p:cNvPr>
          <p:cNvSpPr txBox="1"/>
          <p:nvPr/>
        </p:nvSpPr>
        <p:spPr>
          <a:xfrm>
            <a:off x="6626069" y="4324975"/>
            <a:ext cx="4961615" cy="1323439"/>
          </a:xfrm>
          <a:prstGeom prst="rect">
            <a:avLst/>
          </a:prstGeom>
          <a:noFill/>
        </p:spPr>
        <p:txBody>
          <a:bodyPr wrap="none" rtlCol="0">
            <a:spAutoFit/>
          </a:bodyPr>
          <a:lstStyle/>
          <a:p>
            <a:r>
              <a:rPr lang="en-US" sz="8000" b="1" dirty="0"/>
              <a:t>Miami Vice</a:t>
            </a:r>
          </a:p>
        </p:txBody>
      </p:sp>
      <p:sp>
        <p:nvSpPr>
          <p:cNvPr id="4" name="TextBox 3">
            <a:extLst>
              <a:ext uri="{FF2B5EF4-FFF2-40B4-BE49-F238E27FC236}">
                <a16:creationId xmlns:a16="http://schemas.microsoft.com/office/drawing/2014/main" id="{801CA207-F629-7667-9278-DE50EB462B54}"/>
              </a:ext>
            </a:extLst>
          </p:cNvPr>
          <p:cNvSpPr txBox="1"/>
          <p:nvPr/>
        </p:nvSpPr>
        <p:spPr>
          <a:xfrm>
            <a:off x="6969760" y="420082"/>
            <a:ext cx="4542256" cy="3046988"/>
          </a:xfrm>
          <a:prstGeom prst="rect">
            <a:avLst/>
          </a:prstGeom>
          <a:noFill/>
        </p:spPr>
        <p:txBody>
          <a:bodyPr wrap="square" rtlCol="0">
            <a:spAutoFit/>
          </a:bodyPr>
          <a:lstStyle/>
          <a:p>
            <a:r>
              <a:rPr lang="en-US" sz="2400" b="1" dirty="0"/>
              <a:t>This action crime story centered around two Dade County detectives played by Don Johnson and Philip Michael Thomas.</a:t>
            </a:r>
          </a:p>
          <a:p>
            <a:endParaRPr lang="en-US" sz="2400" b="1" dirty="0"/>
          </a:p>
          <a:p>
            <a:r>
              <a:rPr lang="en-US" sz="2400" b="1" dirty="0"/>
              <a:t>The show was originally slated to be named “Gold Coast”, but was renamed after the pilot to:</a:t>
            </a:r>
          </a:p>
        </p:txBody>
      </p:sp>
      <p:pic>
        <p:nvPicPr>
          <p:cNvPr id="1028" name="Picture 4" descr="Miami Vice - Miami Vice Photo (21928931) - Fanpop">
            <a:extLst>
              <a:ext uri="{FF2B5EF4-FFF2-40B4-BE49-F238E27FC236}">
                <a16:creationId xmlns:a16="http://schemas.microsoft.com/office/drawing/2014/main" id="{21D821EE-CD96-6ED4-AA4E-D1E6D1BBF6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50" y="132080"/>
            <a:ext cx="5861049" cy="64476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D6DB795-A5CD-688E-6069-0FCBC91AA07B}"/>
              </a:ext>
            </a:extLst>
          </p:cNvPr>
          <p:cNvSpPr txBox="1"/>
          <p:nvPr/>
        </p:nvSpPr>
        <p:spPr>
          <a:xfrm>
            <a:off x="6626069" y="5933350"/>
            <a:ext cx="5229637" cy="646331"/>
          </a:xfrm>
          <a:prstGeom prst="rect">
            <a:avLst/>
          </a:prstGeom>
          <a:noFill/>
        </p:spPr>
        <p:txBody>
          <a:bodyPr wrap="none" rtlCol="0">
            <a:spAutoFit/>
          </a:bodyPr>
          <a:lstStyle/>
          <a:p>
            <a:r>
              <a:rPr lang="en-US" dirty="0">
                <a:hlinkClick r:id="rId4"/>
              </a:rPr>
              <a:t>https://www.youtube.com/watch?v=2qZOmcMwpgM</a:t>
            </a:r>
            <a:endParaRPr lang="en-US" dirty="0"/>
          </a:p>
          <a:p>
            <a:endParaRPr lang="en-US" dirty="0"/>
          </a:p>
        </p:txBody>
      </p:sp>
    </p:spTree>
    <p:extLst>
      <p:ext uri="{BB962C8B-B14F-4D97-AF65-F5344CB8AC3E}">
        <p14:creationId xmlns:p14="http://schemas.microsoft.com/office/powerpoint/2010/main" val="258451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157EC-CDCE-27A2-212A-D01025DA942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52BE8E4-9BEA-DE54-97F6-02DB2A5460D9}"/>
              </a:ext>
            </a:extLst>
          </p:cNvPr>
          <p:cNvSpPr txBox="1"/>
          <p:nvPr/>
        </p:nvSpPr>
        <p:spPr>
          <a:xfrm>
            <a:off x="253999" y="5702517"/>
            <a:ext cx="5842001" cy="1107996"/>
          </a:xfrm>
          <a:prstGeom prst="rect">
            <a:avLst/>
          </a:prstGeom>
          <a:noFill/>
        </p:spPr>
        <p:txBody>
          <a:bodyPr wrap="square" rtlCol="0">
            <a:spAutoFit/>
          </a:bodyPr>
          <a:lstStyle/>
          <a:p>
            <a:pPr algn="ctr"/>
            <a:r>
              <a:rPr lang="en-US" sz="6600" b="1" dirty="0"/>
              <a:t>Hill Street Blues</a:t>
            </a:r>
          </a:p>
        </p:txBody>
      </p:sp>
      <p:sp>
        <p:nvSpPr>
          <p:cNvPr id="4" name="TextBox 3">
            <a:extLst>
              <a:ext uri="{FF2B5EF4-FFF2-40B4-BE49-F238E27FC236}">
                <a16:creationId xmlns:a16="http://schemas.microsoft.com/office/drawing/2014/main" id="{06E8C175-0A68-EC59-FF88-A4848C6CB8B4}"/>
              </a:ext>
            </a:extLst>
          </p:cNvPr>
          <p:cNvSpPr txBox="1"/>
          <p:nvPr/>
        </p:nvSpPr>
        <p:spPr>
          <a:xfrm>
            <a:off x="6634478" y="278319"/>
            <a:ext cx="4917441" cy="5632311"/>
          </a:xfrm>
          <a:prstGeom prst="rect">
            <a:avLst/>
          </a:prstGeom>
          <a:noFill/>
        </p:spPr>
        <p:txBody>
          <a:bodyPr wrap="square" rtlCol="0">
            <a:spAutoFit/>
          </a:bodyPr>
          <a:lstStyle/>
          <a:p>
            <a:r>
              <a:rPr lang="en-US" sz="2400" b="1" dirty="0"/>
              <a:t>This gritty cops-and-robbers series was set in a police station in a large unnamed American city.</a:t>
            </a:r>
          </a:p>
          <a:p>
            <a:endParaRPr lang="en-US" sz="2400" b="1" dirty="0"/>
          </a:p>
          <a:p>
            <a:r>
              <a:rPr lang="en-US" sz="2400" b="1" dirty="0"/>
              <a:t>Actor Daniel J. Travanti played the precinct’s Captain Furillo.  His love interest, played by actress Veronica Hamill, often calls him “Pizza Man”.</a:t>
            </a:r>
          </a:p>
          <a:p>
            <a:endParaRPr lang="en-US" sz="2400" b="1" dirty="0"/>
          </a:p>
          <a:p>
            <a:r>
              <a:rPr lang="en-US" sz="2400" b="1" dirty="0"/>
              <a:t>Desk Sergeant </a:t>
            </a:r>
            <a:r>
              <a:rPr lang="en-US" sz="2400" b="1" dirty="0" err="1"/>
              <a:t>Esterhaus</a:t>
            </a:r>
            <a:r>
              <a:rPr lang="en-US" sz="2400" b="1" dirty="0"/>
              <a:t> opened the show with a roll call and finished his briefing with a famous phrase …</a:t>
            </a:r>
          </a:p>
          <a:p>
            <a:endParaRPr lang="en-US" sz="2400" b="1" dirty="0"/>
          </a:p>
          <a:p>
            <a:endParaRPr lang="en-US" sz="2400" b="1" dirty="0"/>
          </a:p>
          <a:p>
            <a:r>
              <a:rPr lang="en-US" sz="2400" b="1" dirty="0"/>
              <a:t> </a:t>
            </a:r>
          </a:p>
        </p:txBody>
      </p:sp>
      <p:pic>
        <p:nvPicPr>
          <p:cNvPr id="2050" name="Picture 2" descr="Question about Bowser C630 | The Atlas Rescue Forum">
            <a:extLst>
              <a:ext uri="{FF2B5EF4-FFF2-40B4-BE49-F238E27FC236}">
                <a16:creationId xmlns:a16="http://schemas.microsoft.com/office/drawing/2014/main" id="{E7FBD65C-D2ED-4185-83D4-AB4546FBD9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11" r="19589"/>
          <a:stretch>
            <a:fillRect/>
          </a:stretch>
        </p:blipFill>
        <p:spPr bwMode="auto">
          <a:xfrm>
            <a:off x="0" y="0"/>
            <a:ext cx="6449216" cy="56489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D733F42-7816-14E1-228C-707B8F422C13}"/>
              </a:ext>
            </a:extLst>
          </p:cNvPr>
          <p:cNvSpPr txBox="1"/>
          <p:nvPr/>
        </p:nvSpPr>
        <p:spPr>
          <a:xfrm>
            <a:off x="6586777" y="5056186"/>
            <a:ext cx="4965142" cy="646331"/>
          </a:xfrm>
          <a:prstGeom prst="rect">
            <a:avLst/>
          </a:prstGeom>
          <a:noFill/>
        </p:spPr>
        <p:txBody>
          <a:bodyPr wrap="none" rtlCol="0">
            <a:spAutoFit/>
          </a:bodyPr>
          <a:lstStyle/>
          <a:p>
            <a:r>
              <a:rPr lang="en-US" dirty="0">
                <a:hlinkClick r:id="rId4"/>
              </a:rPr>
              <a:t>https://www.youtube.com/watch?v=G6hzHEdDJ2o</a:t>
            </a:r>
            <a:endParaRPr lang="en-US" dirty="0"/>
          </a:p>
          <a:p>
            <a:endParaRPr lang="en-US" dirty="0"/>
          </a:p>
        </p:txBody>
      </p:sp>
    </p:spTree>
    <p:extLst>
      <p:ext uri="{BB962C8B-B14F-4D97-AF65-F5344CB8AC3E}">
        <p14:creationId xmlns:p14="http://schemas.microsoft.com/office/powerpoint/2010/main" val="225566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F5E58-CB75-6653-E751-36BD39D996D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88A323D-9F9F-2166-AB2D-5386AB81C8E2}"/>
              </a:ext>
            </a:extLst>
          </p:cNvPr>
          <p:cNvSpPr txBox="1"/>
          <p:nvPr/>
        </p:nvSpPr>
        <p:spPr>
          <a:xfrm>
            <a:off x="6096000" y="5472043"/>
            <a:ext cx="5842001" cy="1107996"/>
          </a:xfrm>
          <a:prstGeom prst="rect">
            <a:avLst/>
          </a:prstGeom>
          <a:noFill/>
        </p:spPr>
        <p:txBody>
          <a:bodyPr wrap="square" rtlCol="0">
            <a:spAutoFit/>
          </a:bodyPr>
          <a:lstStyle/>
          <a:p>
            <a:pPr algn="ctr"/>
            <a:r>
              <a:rPr lang="en-US" sz="6600" b="1" dirty="0"/>
              <a:t>Magnum P.I.</a:t>
            </a:r>
          </a:p>
        </p:txBody>
      </p:sp>
      <p:sp>
        <p:nvSpPr>
          <p:cNvPr id="4" name="TextBox 3">
            <a:extLst>
              <a:ext uri="{FF2B5EF4-FFF2-40B4-BE49-F238E27FC236}">
                <a16:creationId xmlns:a16="http://schemas.microsoft.com/office/drawing/2014/main" id="{D5324243-A1C7-77F1-2316-7018D5B262AC}"/>
              </a:ext>
            </a:extLst>
          </p:cNvPr>
          <p:cNvSpPr txBox="1"/>
          <p:nvPr/>
        </p:nvSpPr>
        <p:spPr>
          <a:xfrm>
            <a:off x="5923280" y="278319"/>
            <a:ext cx="5628639" cy="4893647"/>
          </a:xfrm>
          <a:prstGeom prst="rect">
            <a:avLst/>
          </a:prstGeom>
          <a:noFill/>
        </p:spPr>
        <p:txBody>
          <a:bodyPr wrap="square" rtlCol="0">
            <a:spAutoFit/>
          </a:bodyPr>
          <a:lstStyle/>
          <a:p>
            <a:r>
              <a:rPr lang="en-US" sz="2400" b="1" dirty="0"/>
              <a:t>This crime drama was set in Hawaii and starred popular actor Tom Selleck.  He portrayed a private investigator, who lives a plush life-style on the estate of a wealthy benefactor.</a:t>
            </a:r>
          </a:p>
          <a:p>
            <a:endParaRPr lang="en-US" sz="2400" b="1" dirty="0"/>
          </a:p>
          <a:p>
            <a:r>
              <a:rPr lang="en-US" sz="2400" b="1" dirty="0"/>
              <a:t>Selleck’s character often wears a baseball cap from his favorite major league team …</a:t>
            </a:r>
          </a:p>
          <a:p>
            <a:endParaRPr lang="en-US" sz="2400" b="1" dirty="0"/>
          </a:p>
          <a:p>
            <a:r>
              <a:rPr lang="en-US" sz="2400" b="1" dirty="0"/>
              <a:t> </a:t>
            </a:r>
          </a:p>
          <a:p>
            <a:endParaRPr lang="en-US" sz="2400" b="1" dirty="0"/>
          </a:p>
          <a:p>
            <a:endParaRPr lang="en-US" sz="2400" b="1" dirty="0"/>
          </a:p>
          <a:p>
            <a:r>
              <a:rPr lang="en-US" sz="2400" b="1" dirty="0"/>
              <a:t> </a:t>
            </a:r>
          </a:p>
        </p:txBody>
      </p:sp>
      <p:pic>
        <p:nvPicPr>
          <p:cNvPr id="1026" name="Picture 2">
            <a:extLst>
              <a:ext uri="{FF2B5EF4-FFF2-40B4-BE49-F238E27FC236}">
                <a16:creationId xmlns:a16="http://schemas.microsoft.com/office/drawing/2014/main" id="{C052FB53-7BED-C0A4-3EDA-9881B7182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999" y="164046"/>
            <a:ext cx="4791203" cy="64159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93BA7C4-E8B2-51C4-4012-8A777ABC3C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25" t="3845" r="11248" b="12027"/>
          <a:stretch>
            <a:fillRect/>
          </a:stretch>
        </p:blipFill>
        <p:spPr bwMode="auto">
          <a:xfrm>
            <a:off x="0" y="0"/>
            <a:ext cx="5496561" cy="7335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33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18101-5859-6597-57EC-C33C7E5241F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21C346E-F9EE-159C-0BDE-E42573DF2019}"/>
              </a:ext>
            </a:extLst>
          </p:cNvPr>
          <p:cNvSpPr txBox="1"/>
          <p:nvPr/>
        </p:nvSpPr>
        <p:spPr>
          <a:xfrm>
            <a:off x="253999" y="5702517"/>
            <a:ext cx="5842001" cy="1107996"/>
          </a:xfrm>
          <a:prstGeom prst="rect">
            <a:avLst/>
          </a:prstGeom>
          <a:noFill/>
        </p:spPr>
        <p:txBody>
          <a:bodyPr wrap="square" rtlCol="0">
            <a:spAutoFit/>
          </a:bodyPr>
          <a:lstStyle/>
          <a:p>
            <a:pPr algn="ctr"/>
            <a:r>
              <a:rPr lang="en-US" sz="6600" b="1" dirty="0"/>
              <a:t>Cagney &amp; Lacey</a:t>
            </a:r>
          </a:p>
        </p:txBody>
      </p:sp>
      <p:sp>
        <p:nvSpPr>
          <p:cNvPr id="4" name="TextBox 3">
            <a:extLst>
              <a:ext uri="{FF2B5EF4-FFF2-40B4-BE49-F238E27FC236}">
                <a16:creationId xmlns:a16="http://schemas.microsoft.com/office/drawing/2014/main" id="{BE098F7A-972D-608A-0278-22F56CCBACA9}"/>
              </a:ext>
            </a:extLst>
          </p:cNvPr>
          <p:cNvSpPr txBox="1"/>
          <p:nvPr/>
        </p:nvSpPr>
        <p:spPr>
          <a:xfrm>
            <a:off x="6349999" y="369759"/>
            <a:ext cx="5842001" cy="7355860"/>
          </a:xfrm>
          <a:prstGeom prst="rect">
            <a:avLst/>
          </a:prstGeom>
          <a:noFill/>
        </p:spPr>
        <p:txBody>
          <a:bodyPr wrap="square" rtlCol="0">
            <a:spAutoFit/>
          </a:bodyPr>
          <a:lstStyle/>
          <a:p>
            <a:r>
              <a:rPr lang="en-US" sz="3200" b="1" dirty="0"/>
              <a:t>Actresses Sharon Gless and Tyne Daly starred in this police drama as New York City police detectives.</a:t>
            </a:r>
          </a:p>
          <a:p>
            <a:endParaRPr lang="en-US" sz="3200" b="1" dirty="0"/>
          </a:p>
          <a:p>
            <a:r>
              <a:rPr lang="en-US" sz="3200" b="1" dirty="0"/>
              <a:t>Beginning with the show’s second season in 1983, and for the next six seasons, one or the other of these two actresses won the </a:t>
            </a:r>
            <a:r>
              <a:rPr lang="en-US" sz="3200" b="1" dirty="0">
                <a:solidFill>
                  <a:srgbClr val="FF0000"/>
                </a:solidFill>
              </a:rPr>
              <a:t>Emmy Award for </a:t>
            </a:r>
          </a:p>
          <a:p>
            <a:r>
              <a:rPr lang="en-US" sz="3200" b="1" dirty="0">
                <a:solidFill>
                  <a:srgbClr val="FF0000"/>
                </a:solidFill>
              </a:rPr>
              <a:t>Best Lead Actress in a Drama</a:t>
            </a:r>
            <a:r>
              <a:rPr lang="en-US" sz="3200" b="1" dirty="0">
                <a:solidFill>
                  <a:schemeClr val="accent2">
                    <a:lumMod val="75000"/>
                  </a:schemeClr>
                </a:solidFill>
              </a:rPr>
              <a:t> </a:t>
            </a:r>
            <a:r>
              <a:rPr lang="en-US" sz="3200" b="1" dirty="0"/>
              <a:t>!</a:t>
            </a:r>
          </a:p>
          <a:p>
            <a:endParaRPr lang="en-US" sz="2400" b="1" dirty="0"/>
          </a:p>
          <a:p>
            <a:endParaRPr lang="en-US" sz="2400" b="1" dirty="0"/>
          </a:p>
          <a:p>
            <a:endParaRPr lang="en-US" sz="2400" b="1" dirty="0"/>
          </a:p>
          <a:p>
            <a:endParaRPr lang="en-US" sz="2400" b="1" dirty="0"/>
          </a:p>
          <a:p>
            <a:r>
              <a:rPr lang="en-US" sz="2400" b="1" dirty="0"/>
              <a:t> </a:t>
            </a:r>
          </a:p>
        </p:txBody>
      </p:sp>
      <p:pic>
        <p:nvPicPr>
          <p:cNvPr id="1026" name="Picture 2" descr="Game poster image">
            <a:extLst>
              <a:ext uri="{FF2B5EF4-FFF2-40B4-BE49-F238E27FC236}">
                <a16:creationId xmlns:a16="http://schemas.microsoft.com/office/drawing/2014/main" id="{5DD24F92-3EB6-198E-2A39-2C3FE7DC4B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3553"/>
          <a:stretch>
            <a:fillRect/>
          </a:stretch>
        </p:blipFill>
        <p:spPr bwMode="auto">
          <a:xfrm>
            <a:off x="432434" y="369759"/>
            <a:ext cx="5544550" cy="5125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34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391B8-A55D-8AB7-42E6-58CE8EB9D3A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53C7D67-4FF2-F3D2-7C6E-446BA69180C6}"/>
              </a:ext>
            </a:extLst>
          </p:cNvPr>
          <p:cNvSpPr txBox="1"/>
          <p:nvPr/>
        </p:nvSpPr>
        <p:spPr>
          <a:xfrm>
            <a:off x="253999" y="5702517"/>
            <a:ext cx="5842001" cy="1107996"/>
          </a:xfrm>
          <a:prstGeom prst="rect">
            <a:avLst/>
          </a:prstGeom>
          <a:noFill/>
        </p:spPr>
        <p:txBody>
          <a:bodyPr wrap="square" rtlCol="0">
            <a:spAutoFit/>
          </a:bodyPr>
          <a:lstStyle/>
          <a:p>
            <a:pPr algn="ctr"/>
            <a:r>
              <a:rPr lang="en-US" sz="6600" b="1" dirty="0"/>
              <a:t>Golden Girls</a:t>
            </a:r>
          </a:p>
        </p:txBody>
      </p:sp>
      <p:sp>
        <p:nvSpPr>
          <p:cNvPr id="4" name="TextBox 3">
            <a:extLst>
              <a:ext uri="{FF2B5EF4-FFF2-40B4-BE49-F238E27FC236}">
                <a16:creationId xmlns:a16="http://schemas.microsoft.com/office/drawing/2014/main" id="{3208FFF1-1359-4A04-CB4F-6A254E88D755}"/>
              </a:ext>
            </a:extLst>
          </p:cNvPr>
          <p:cNvSpPr txBox="1"/>
          <p:nvPr/>
        </p:nvSpPr>
        <p:spPr>
          <a:xfrm>
            <a:off x="6400800" y="369759"/>
            <a:ext cx="5842001" cy="8340745"/>
          </a:xfrm>
          <a:prstGeom prst="rect">
            <a:avLst/>
          </a:prstGeom>
          <a:noFill/>
        </p:spPr>
        <p:txBody>
          <a:bodyPr wrap="square" rtlCol="0">
            <a:spAutoFit/>
          </a:bodyPr>
          <a:lstStyle/>
          <a:p>
            <a:r>
              <a:rPr lang="en-US" sz="3200" b="1" dirty="0"/>
              <a:t>This sitcom starred Bea Arthur, Betty White, Rue McClanahan, and Estelle Getty.  The plot centered around the four older single women that shared a house in Miami.</a:t>
            </a:r>
          </a:p>
          <a:p>
            <a:endParaRPr lang="en-US" sz="3200" b="1" dirty="0"/>
          </a:p>
          <a:p>
            <a:r>
              <a:rPr lang="en-US" sz="3200" b="1" dirty="0"/>
              <a:t>The series won numerous awards as an outstanding comedy.</a:t>
            </a:r>
          </a:p>
          <a:p>
            <a:endParaRPr lang="en-US" sz="3200" b="1" dirty="0"/>
          </a:p>
          <a:p>
            <a:r>
              <a:rPr lang="en-US" sz="3200" b="1" dirty="0">
                <a:solidFill>
                  <a:srgbClr val="FF0000"/>
                </a:solidFill>
              </a:rPr>
              <a:t>All four of the actresses won at least one Emmy Award.</a:t>
            </a:r>
          </a:p>
          <a:p>
            <a:endParaRPr lang="en-US" sz="3200" b="1" dirty="0"/>
          </a:p>
          <a:p>
            <a:endParaRPr lang="en-US" sz="2400" b="1" dirty="0"/>
          </a:p>
          <a:p>
            <a:endParaRPr lang="en-US" sz="2400" b="1" dirty="0"/>
          </a:p>
          <a:p>
            <a:endParaRPr lang="en-US" sz="2400" b="1" dirty="0"/>
          </a:p>
          <a:p>
            <a:endParaRPr lang="en-US" sz="2400" b="1" dirty="0"/>
          </a:p>
          <a:p>
            <a:r>
              <a:rPr lang="en-US" sz="2400" b="1" dirty="0"/>
              <a:t> </a:t>
            </a:r>
          </a:p>
        </p:txBody>
      </p:sp>
      <p:pic>
        <p:nvPicPr>
          <p:cNvPr id="1026" name="Picture 2" descr="The Golden Girls' Turns 30: Facts You May Not Know About the Series - ABC  News">
            <a:extLst>
              <a:ext uri="{FF2B5EF4-FFF2-40B4-BE49-F238E27FC236}">
                <a16:creationId xmlns:a16="http://schemas.microsoft.com/office/drawing/2014/main" id="{EC291445-67D0-F650-211B-0C8AE9845C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49" r="11784"/>
          <a:stretch>
            <a:fillRect/>
          </a:stretch>
        </p:blipFill>
        <p:spPr bwMode="auto">
          <a:xfrm>
            <a:off x="0" y="479487"/>
            <a:ext cx="6400800" cy="455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5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72F5B-D072-BB24-120F-11222B701A0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C0197E1-60E9-3C98-D581-77E9F099E247}"/>
              </a:ext>
            </a:extLst>
          </p:cNvPr>
          <p:cNvSpPr txBox="1"/>
          <p:nvPr/>
        </p:nvSpPr>
        <p:spPr>
          <a:xfrm>
            <a:off x="13862" y="5611077"/>
            <a:ext cx="6146801" cy="1107996"/>
          </a:xfrm>
          <a:prstGeom prst="rect">
            <a:avLst/>
          </a:prstGeom>
          <a:noFill/>
        </p:spPr>
        <p:txBody>
          <a:bodyPr wrap="square" rtlCol="0">
            <a:spAutoFit/>
          </a:bodyPr>
          <a:lstStyle/>
          <a:p>
            <a:pPr algn="ctr"/>
            <a:r>
              <a:rPr lang="en-US" sz="6600" b="1" dirty="0"/>
              <a:t>Three’s Company</a:t>
            </a:r>
          </a:p>
        </p:txBody>
      </p:sp>
      <p:sp>
        <p:nvSpPr>
          <p:cNvPr id="4" name="TextBox 3">
            <a:extLst>
              <a:ext uri="{FF2B5EF4-FFF2-40B4-BE49-F238E27FC236}">
                <a16:creationId xmlns:a16="http://schemas.microsoft.com/office/drawing/2014/main" id="{1BE5D7C1-3B18-F501-16FC-4A6E7303C48D}"/>
              </a:ext>
            </a:extLst>
          </p:cNvPr>
          <p:cNvSpPr txBox="1"/>
          <p:nvPr/>
        </p:nvSpPr>
        <p:spPr>
          <a:xfrm>
            <a:off x="6160731" y="186879"/>
            <a:ext cx="5842001" cy="9325630"/>
          </a:xfrm>
          <a:prstGeom prst="rect">
            <a:avLst/>
          </a:prstGeom>
          <a:noFill/>
        </p:spPr>
        <p:txBody>
          <a:bodyPr wrap="square" rtlCol="0">
            <a:spAutoFit/>
          </a:bodyPr>
          <a:lstStyle/>
          <a:p>
            <a:r>
              <a:rPr lang="en-US" sz="3200" b="1" dirty="0"/>
              <a:t>This farcical sitcom starred John Ritter, Suzanne Somers, and Joyce DeWitt as unlikely roommates.  </a:t>
            </a:r>
          </a:p>
          <a:p>
            <a:endParaRPr lang="en-US" sz="3200" b="1" dirty="0"/>
          </a:p>
          <a:p>
            <a:r>
              <a:rPr lang="en-US" sz="3200" b="1" dirty="0"/>
              <a:t>The landlord had a rule against unmarried singles living together, but relented when the women convinced him that the John Ritter character was gay.</a:t>
            </a:r>
          </a:p>
          <a:p>
            <a:endParaRPr lang="en-US" sz="3200" b="1" dirty="0"/>
          </a:p>
          <a:p>
            <a:r>
              <a:rPr lang="en-US" sz="3200" b="1" dirty="0">
                <a:solidFill>
                  <a:srgbClr val="FF0000"/>
                </a:solidFill>
              </a:rPr>
              <a:t>The series ranked in the Top 10 of TV shows for 6 of its 8 seasons.</a:t>
            </a:r>
          </a:p>
          <a:p>
            <a:endParaRPr lang="en-US" sz="3200" b="1" dirty="0">
              <a:solidFill>
                <a:srgbClr val="FF0000"/>
              </a:solidFill>
            </a:endParaRPr>
          </a:p>
          <a:p>
            <a:endParaRPr lang="en-US" sz="3200" b="1" dirty="0"/>
          </a:p>
          <a:p>
            <a:endParaRPr lang="en-US" sz="2400" b="1" dirty="0"/>
          </a:p>
          <a:p>
            <a:endParaRPr lang="en-US" sz="2400" b="1" dirty="0"/>
          </a:p>
          <a:p>
            <a:endParaRPr lang="en-US" sz="2400" b="1" dirty="0"/>
          </a:p>
          <a:p>
            <a:endParaRPr lang="en-US" sz="2400" b="1" dirty="0"/>
          </a:p>
          <a:p>
            <a:r>
              <a:rPr lang="en-US" sz="2400" b="1" dirty="0"/>
              <a:t> </a:t>
            </a:r>
          </a:p>
        </p:txBody>
      </p:sp>
      <p:pic>
        <p:nvPicPr>
          <p:cNvPr id="2050" name="Picture 2" descr="Suzanne Somers Was Fired From 'Three's Company' Over Equal Pay">
            <a:extLst>
              <a:ext uri="{FF2B5EF4-FFF2-40B4-BE49-F238E27FC236}">
                <a16:creationId xmlns:a16="http://schemas.microsoft.com/office/drawing/2014/main" id="{D5495474-A3EC-F764-866D-5C490F0AD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268" y="47487"/>
            <a:ext cx="5483061" cy="5483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14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59" y="90199"/>
            <a:ext cx="11430000" cy="4219937"/>
          </a:xfrm>
          <a:prstGeom prst="rect">
            <a:avLst/>
          </a:prstGeom>
        </p:spPr>
      </p:pic>
      <p:sp>
        <p:nvSpPr>
          <p:cNvPr id="3" name="TextBox 2"/>
          <p:cNvSpPr txBox="1"/>
          <p:nvPr/>
        </p:nvSpPr>
        <p:spPr>
          <a:xfrm>
            <a:off x="143439" y="4310136"/>
            <a:ext cx="11335154" cy="2123658"/>
          </a:xfrm>
          <a:prstGeom prst="rect">
            <a:avLst/>
          </a:prstGeom>
          <a:noFill/>
        </p:spPr>
        <p:txBody>
          <a:bodyPr wrap="none" rtlCol="0">
            <a:spAutoFit/>
          </a:bodyPr>
          <a:lstStyle/>
          <a:p>
            <a:pPr algn="ctr"/>
            <a:r>
              <a:rPr lang="en-US" sz="6600" i="1" dirty="0">
                <a:latin typeface="Impact" panose="020B0806030902050204" pitchFamily="34" charset="0"/>
              </a:rPr>
              <a:t>Thanks!</a:t>
            </a:r>
          </a:p>
          <a:p>
            <a:pPr algn="ctr"/>
            <a:r>
              <a:rPr lang="en-US" sz="6600" i="1" dirty="0">
                <a:latin typeface="Impact" panose="020B0806030902050204" pitchFamily="34" charset="0"/>
              </a:rPr>
              <a:t>We’ll see you again next month!!</a:t>
            </a:r>
          </a:p>
        </p:txBody>
      </p:sp>
    </p:spTree>
    <p:extLst>
      <p:ext uri="{BB962C8B-B14F-4D97-AF65-F5344CB8AC3E}">
        <p14:creationId xmlns:p14="http://schemas.microsoft.com/office/powerpoint/2010/main" val="3119895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93585" y="0"/>
            <a:ext cx="9372822" cy="1569660"/>
          </a:xfrm>
          <a:prstGeom prst="rect">
            <a:avLst/>
          </a:prstGeom>
          <a:noFill/>
        </p:spPr>
        <p:txBody>
          <a:bodyPr wrap="none" rtlCol="0">
            <a:spAutoFit/>
          </a:bodyPr>
          <a:lstStyle/>
          <a:p>
            <a:r>
              <a:rPr lang="en-US" sz="9600" b="1" dirty="0"/>
              <a:t>History from 1992</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4539" y="1383175"/>
            <a:ext cx="6086364" cy="5318322"/>
          </a:xfrm>
          <a:prstGeom prst="rect">
            <a:avLst/>
          </a:prstGeom>
        </p:spPr>
      </p:pic>
    </p:spTree>
    <p:extLst>
      <p:ext uri="{BB962C8B-B14F-4D97-AF65-F5344CB8AC3E}">
        <p14:creationId xmlns:p14="http://schemas.microsoft.com/office/powerpoint/2010/main" val="1165325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AFDF7-FA50-0086-7114-C81685CC326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A63E61D-FBE0-717D-83DE-2DAA567A045C}"/>
              </a:ext>
            </a:extLst>
          </p:cNvPr>
          <p:cNvSpPr txBox="1"/>
          <p:nvPr/>
        </p:nvSpPr>
        <p:spPr>
          <a:xfrm>
            <a:off x="774458" y="0"/>
            <a:ext cx="10109755" cy="1200329"/>
          </a:xfrm>
          <a:prstGeom prst="rect">
            <a:avLst/>
          </a:prstGeom>
          <a:noFill/>
        </p:spPr>
        <p:txBody>
          <a:bodyPr wrap="none" rtlCol="0">
            <a:spAutoFit/>
          </a:bodyPr>
          <a:lstStyle/>
          <a:p>
            <a:pPr algn="ctr"/>
            <a:r>
              <a:rPr lang="en-US" sz="7200" b="1" i="1" dirty="0"/>
              <a:t>1992 was an Election Year</a:t>
            </a:r>
            <a:endParaRPr lang="en-US" sz="5400" b="1" dirty="0"/>
          </a:p>
        </p:txBody>
      </p:sp>
      <p:pic>
        <p:nvPicPr>
          <p:cNvPr id="4" name="Picture 3" descr="A person standing at a podium with microphones and a fist raised&#10;&#10;AI-generated content may be incorrect.">
            <a:extLst>
              <a:ext uri="{FF2B5EF4-FFF2-40B4-BE49-F238E27FC236}">
                <a16:creationId xmlns:a16="http://schemas.microsoft.com/office/drawing/2014/main" id="{91BDD494-A7FB-D12B-4A69-003096ACE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09" y="1044214"/>
            <a:ext cx="3906078" cy="4481085"/>
          </a:xfrm>
          <a:prstGeom prst="rect">
            <a:avLst/>
          </a:prstGeom>
        </p:spPr>
      </p:pic>
      <p:pic>
        <p:nvPicPr>
          <p:cNvPr id="3074" name="Picture 2">
            <a:extLst>
              <a:ext uri="{FF2B5EF4-FFF2-40B4-BE49-F238E27FC236}">
                <a16:creationId xmlns:a16="http://schemas.microsoft.com/office/drawing/2014/main" id="{5B888316-3E65-6801-C2BB-7C304C0515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73" r="17041"/>
          <a:stretch>
            <a:fillRect/>
          </a:stretch>
        </p:blipFill>
        <p:spPr bwMode="auto">
          <a:xfrm>
            <a:off x="4215687" y="1015564"/>
            <a:ext cx="3690742" cy="459010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286CA5CD-5C99-F120-66EB-E198FC498E9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3071"/>
          <a:stretch>
            <a:fillRect/>
          </a:stretch>
        </p:blipFill>
        <p:spPr bwMode="auto">
          <a:xfrm>
            <a:off x="8012435" y="1044214"/>
            <a:ext cx="3587442" cy="469126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3C8B1864-7F36-C744-E594-D78313C519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00064" y="4373040"/>
            <a:ext cx="3391871" cy="315794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EC699CAE-1E9C-F170-A04A-38E89D17546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18053" y="4384504"/>
            <a:ext cx="3001616" cy="31350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8E40088-89D7-6D8A-A7C1-F576371C1E7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7991">
            <a:off x="8204377" y="4203200"/>
            <a:ext cx="3491591" cy="3256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870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AE0CE-FF04-5844-B170-6FF7BD0D8C9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DD78E03-6DA7-9A9D-F3B3-14743C2AA338}"/>
              </a:ext>
            </a:extLst>
          </p:cNvPr>
          <p:cNvSpPr txBox="1"/>
          <p:nvPr/>
        </p:nvSpPr>
        <p:spPr>
          <a:xfrm>
            <a:off x="774458" y="0"/>
            <a:ext cx="10109755" cy="1200329"/>
          </a:xfrm>
          <a:prstGeom prst="rect">
            <a:avLst/>
          </a:prstGeom>
          <a:noFill/>
        </p:spPr>
        <p:txBody>
          <a:bodyPr wrap="none" rtlCol="0">
            <a:spAutoFit/>
          </a:bodyPr>
          <a:lstStyle/>
          <a:p>
            <a:pPr algn="ctr"/>
            <a:r>
              <a:rPr lang="en-US" sz="7200" b="1" i="1" dirty="0"/>
              <a:t>1992 was an Election Year</a:t>
            </a:r>
            <a:endParaRPr lang="en-US" sz="5400" b="1" dirty="0"/>
          </a:p>
        </p:txBody>
      </p:sp>
      <p:pic>
        <p:nvPicPr>
          <p:cNvPr id="2050" name="Picture 2">
            <a:extLst>
              <a:ext uri="{FF2B5EF4-FFF2-40B4-BE49-F238E27FC236}">
                <a16:creationId xmlns:a16="http://schemas.microsoft.com/office/drawing/2014/main" id="{63426758-9026-E264-E69A-92F26D87C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3279" y="1200329"/>
            <a:ext cx="8450792"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041408C-151B-7FE5-9810-85CCEE1529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103" t="8115" r="13658"/>
          <a:stretch>
            <a:fillRect/>
          </a:stretch>
        </p:blipFill>
        <p:spPr bwMode="auto">
          <a:xfrm>
            <a:off x="0" y="1641298"/>
            <a:ext cx="4033327" cy="384759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B3BF9433-1873-B5ED-0AF6-DBEFC3C4EE1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373" r="17041"/>
          <a:stretch>
            <a:fillRect/>
          </a:stretch>
        </p:blipFill>
        <p:spPr bwMode="auto">
          <a:xfrm>
            <a:off x="380027" y="1598302"/>
            <a:ext cx="3653300" cy="4543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00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6E854-155E-D6A0-F406-D09E1C48100B}"/>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D558A64F-2BB5-A02E-A463-77E5B8241C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9778"/>
          <a:stretch>
            <a:fillRect/>
          </a:stretch>
        </p:blipFill>
        <p:spPr bwMode="auto">
          <a:xfrm>
            <a:off x="1762585" y="2400921"/>
            <a:ext cx="7864686" cy="55145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E7F73AF-D0F6-EF3B-3E3E-2B62C5CCDBA0}"/>
              </a:ext>
            </a:extLst>
          </p:cNvPr>
          <p:cNvSpPr txBox="1"/>
          <p:nvPr/>
        </p:nvSpPr>
        <p:spPr>
          <a:xfrm>
            <a:off x="613458" y="92597"/>
            <a:ext cx="9815957" cy="2308324"/>
          </a:xfrm>
          <a:prstGeom prst="rect">
            <a:avLst/>
          </a:prstGeom>
          <a:noFill/>
        </p:spPr>
        <p:txBody>
          <a:bodyPr wrap="none" rtlCol="0">
            <a:spAutoFit/>
          </a:bodyPr>
          <a:lstStyle/>
          <a:p>
            <a:pPr algn="ctr"/>
            <a:r>
              <a:rPr lang="en-US" sz="7200" b="1" dirty="0"/>
              <a:t>North Atlantic Free Trade</a:t>
            </a:r>
          </a:p>
          <a:p>
            <a:pPr algn="ctr"/>
            <a:r>
              <a:rPr lang="en-US" sz="7200" b="1" dirty="0"/>
              <a:t>Agreement</a:t>
            </a:r>
          </a:p>
        </p:txBody>
      </p:sp>
    </p:spTree>
    <p:extLst>
      <p:ext uri="{BB962C8B-B14F-4D97-AF65-F5344CB8AC3E}">
        <p14:creationId xmlns:p14="http://schemas.microsoft.com/office/powerpoint/2010/main" val="2991947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B7616-FEEC-950B-A10E-99C029F4FF9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726A5B5-AFF5-2DF1-088E-B8AE8CD6105A}"/>
              </a:ext>
            </a:extLst>
          </p:cNvPr>
          <p:cNvSpPr txBox="1"/>
          <p:nvPr/>
        </p:nvSpPr>
        <p:spPr>
          <a:xfrm>
            <a:off x="1277149" y="187847"/>
            <a:ext cx="9092746" cy="1200329"/>
          </a:xfrm>
          <a:prstGeom prst="rect">
            <a:avLst/>
          </a:prstGeom>
          <a:noFill/>
        </p:spPr>
        <p:txBody>
          <a:bodyPr wrap="none" rtlCol="0">
            <a:spAutoFit/>
          </a:bodyPr>
          <a:lstStyle/>
          <a:p>
            <a:pPr algn="ctr"/>
            <a:r>
              <a:rPr lang="en-US" sz="7200" b="1" dirty="0"/>
              <a:t>First Text Message Sent</a:t>
            </a:r>
          </a:p>
        </p:txBody>
      </p:sp>
      <p:pic>
        <p:nvPicPr>
          <p:cNvPr id="2" name="Picture 2">
            <a:extLst>
              <a:ext uri="{FF2B5EF4-FFF2-40B4-BE49-F238E27FC236}">
                <a16:creationId xmlns:a16="http://schemas.microsoft.com/office/drawing/2014/main" id="{E31291D1-6E79-2D2C-8106-8CE18F5EF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149" y="1388176"/>
            <a:ext cx="8890000" cy="500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0087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6052</TotalTime>
  <Words>1865</Words>
  <Application>Microsoft Office PowerPoint</Application>
  <PresentationFormat>Widescreen</PresentationFormat>
  <Paragraphs>329</Paragraphs>
  <Slides>47</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Calibri Light</vt:lpstr>
      <vt:lpstr>Impact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Year in Baseball:   1992</vt:lpstr>
      <vt:lpstr>PowerPoint Presentation</vt:lpstr>
      <vt:lpstr>PowerPoint Presentation</vt:lpstr>
      <vt:lpstr>1992 Most Valuable Players</vt:lpstr>
      <vt:lpstr>7th Inning Stretch</vt:lpstr>
      <vt:lpstr>“Take Me Out to the Ballgame”</vt:lpstr>
      <vt:lpstr>“Deep in the Heart of Texas</vt:lpstr>
      <vt:lpstr>“Do the Hokey Pokey”</vt:lpstr>
      <vt:lpstr>1992 LCS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Monte Cely</dc:creator>
  <cp:lastModifiedBy>Monte Cely</cp:lastModifiedBy>
  <cp:revision>665</cp:revision>
  <dcterms:created xsi:type="dcterms:W3CDTF">2023-08-09T12:53:40Z</dcterms:created>
  <dcterms:modified xsi:type="dcterms:W3CDTF">2025-09-16T13:35:27Z</dcterms:modified>
</cp:coreProperties>
</file>