
<file path=[Content_Types].xml><?xml version="1.0" encoding="utf-8"?>
<Types xmlns="http://schemas.openxmlformats.org/package/2006/content-types">
  <Default Extension="crdownload" ContentType="image/gif"/>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7" r:id="rId2"/>
    <p:sldId id="341" r:id="rId3"/>
    <p:sldId id="343" r:id="rId4"/>
    <p:sldId id="567" r:id="rId5"/>
    <p:sldId id="539" r:id="rId6"/>
    <p:sldId id="259" r:id="rId7"/>
    <p:sldId id="527" r:id="rId8"/>
    <p:sldId id="553" r:id="rId9"/>
    <p:sldId id="559" r:id="rId10"/>
    <p:sldId id="555" r:id="rId11"/>
    <p:sldId id="554" r:id="rId12"/>
    <p:sldId id="556" r:id="rId13"/>
    <p:sldId id="344" r:id="rId14"/>
    <p:sldId id="502" r:id="rId15"/>
    <p:sldId id="558" r:id="rId16"/>
    <p:sldId id="560" r:id="rId17"/>
    <p:sldId id="561" r:id="rId18"/>
    <p:sldId id="562" r:id="rId19"/>
    <p:sldId id="272" r:id="rId20"/>
    <p:sldId id="563" r:id="rId21"/>
    <p:sldId id="324" r:id="rId22"/>
    <p:sldId id="548" r:id="rId23"/>
    <p:sldId id="564" r:id="rId24"/>
    <p:sldId id="258" r:id="rId25"/>
    <p:sldId id="374" r:id="rId26"/>
    <p:sldId id="279" r:id="rId27"/>
    <p:sldId id="281" r:id="rId28"/>
    <p:sldId id="282" r:id="rId29"/>
    <p:sldId id="283" r:id="rId30"/>
    <p:sldId id="362" r:id="rId31"/>
    <p:sldId id="363" r:id="rId32"/>
    <p:sldId id="290" r:id="rId33"/>
    <p:sldId id="377" r:id="rId34"/>
    <p:sldId id="292" r:id="rId35"/>
    <p:sldId id="288" r:id="rId36"/>
    <p:sldId id="335" r:id="rId37"/>
    <p:sldId id="336" r:id="rId38"/>
    <p:sldId id="522" r:id="rId39"/>
    <p:sldId id="474" r:id="rId40"/>
    <p:sldId id="552" r:id="rId41"/>
    <p:sldId id="565" r:id="rId42"/>
    <p:sldId id="568" r:id="rId43"/>
    <p:sldId id="566" r:id="rId44"/>
    <p:sldId id="298" r:id="rId45"/>
    <p:sldId id="315" r:id="rId46"/>
    <p:sldId id="514" r:id="rId47"/>
    <p:sldId id="517" r:id="rId48"/>
    <p:sldId id="516" r:id="rId49"/>
    <p:sldId id="518" r:id="rId50"/>
    <p:sldId id="361"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24" autoAdjust="0"/>
    <p:restoredTop sz="95119" autoAdjust="0"/>
  </p:normalViewPr>
  <p:slideViewPr>
    <p:cSldViewPr snapToGrid="0">
      <p:cViewPr varScale="1">
        <p:scale>
          <a:sx n="101" d="100"/>
          <a:sy n="101" d="100"/>
        </p:scale>
        <p:origin x="762" y="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6" d="100"/>
          <a:sy n="66" d="100"/>
        </p:scale>
        <p:origin x="2429"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5E67DD-0292-48D7-AEF8-4BE0FAF3DD36}" type="datetimeFigureOut">
              <a:rPr lang="en-US" smtClean="0"/>
              <a:t>10/13/2025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D41C57-F410-4B1B-8161-99CBAB10D8DE}" type="slidenum">
              <a:rPr lang="en-US" smtClean="0"/>
              <a:t>‹#›</a:t>
            </a:fld>
            <a:endParaRPr lang="en-US"/>
          </a:p>
        </p:txBody>
      </p:sp>
    </p:spTree>
    <p:extLst>
      <p:ext uri="{BB962C8B-B14F-4D97-AF65-F5344CB8AC3E}">
        <p14:creationId xmlns:p14="http://schemas.microsoft.com/office/powerpoint/2010/main" val="4092223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1</a:t>
            </a:fld>
            <a:endParaRPr lang="en-US"/>
          </a:p>
        </p:txBody>
      </p:sp>
    </p:spTree>
    <p:extLst>
      <p:ext uri="{BB962C8B-B14F-4D97-AF65-F5344CB8AC3E}">
        <p14:creationId xmlns:p14="http://schemas.microsoft.com/office/powerpoint/2010/main" val="3016716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D65D4-4D56-217E-4AF6-89514CD8DB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35E3D5-5001-F0F3-AB86-BD3F7A3A09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4E0A4A-B824-2AD0-D94B-24B0CA1A7910}"/>
              </a:ext>
            </a:extLst>
          </p:cNvPr>
          <p:cNvSpPr>
            <a:spLocks noGrp="1"/>
          </p:cNvSpPr>
          <p:nvPr>
            <p:ph type="body" idx="1"/>
          </p:nvPr>
        </p:nvSpPr>
        <p:spPr/>
        <p:txBody>
          <a:bodyPr/>
          <a:lstStyle/>
          <a:p>
            <a:r>
              <a:rPr lang="en-US" dirty="0"/>
              <a:t>Jeannie Levitt  (pictured here) was the first combat pilot, flying an F-15; she attended UT-Austin  and earned a BS in Aeronautical Engineering’; she went on to become the first woman to command a USAF combat wing (as Major General)</a:t>
            </a:r>
          </a:p>
        </p:txBody>
      </p:sp>
      <p:sp>
        <p:nvSpPr>
          <p:cNvPr id="4" name="Slide Number Placeholder 3">
            <a:extLst>
              <a:ext uri="{FF2B5EF4-FFF2-40B4-BE49-F238E27FC236}">
                <a16:creationId xmlns:a16="http://schemas.microsoft.com/office/drawing/2014/main" id="{5CFE997E-3048-227D-9497-19C934D5E465}"/>
              </a:ext>
            </a:extLst>
          </p:cNvPr>
          <p:cNvSpPr>
            <a:spLocks noGrp="1"/>
          </p:cNvSpPr>
          <p:nvPr>
            <p:ph type="sldNum" sz="quarter" idx="5"/>
          </p:nvPr>
        </p:nvSpPr>
        <p:spPr/>
        <p:txBody>
          <a:bodyPr/>
          <a:lstStyle/>
          <a:p>
            <a:fld id="{18D41C57-F410-4B1B-8161-99CBAB10D8DE}" type="slidenum">
              <a:rPr lang="en-US" smtClean="0"/>
              <a:t>12</a:t>
            </a:fld>
            <a:endParaRPr lang="en-US"/>
          </a:p>
        </p:txBody>
      </p:sp>
    </p:spTree>
    <p:extLst>
      <p:ext uri="{BB962C8B-B14F-4D97-AF65-F5344CB8AC3E}">
        <p14:creationId xmlns:p14="http://schemas.microsoft.com/office/powerpoint/2010/main" val="3384753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2B7DE-5C35-13C9-F454-36B44681D4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E99DAA-9E1F-4D6A-08EC-E328D8053C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D17FCC-59DE-60B6-3F7B-7AE694C7E4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243D13-A6D3-8E91-614F-320491B73283}"/>
              </a:ext>
            </a:extLst>
          </p:cNvPr>
          <p:cNvSpPr>
            <a:spLocks noGrp="1"/>
          </p:cNvSpPr>
          <p:nvPr>
            <p:ph type="sldNum" sz="quarter" idx="10"/>
          </p:nvPr>
        </p:nvSpPr>
        <p:spPr/>
        <p:txBody>
          <a:bodyPr/>
          <a:lstStyle/>
          <a:p>
            <a:fld id="{18D41C57-F410-4B1B-8161-99CBAB10D8DE}" type="slidenum">
              <a:rPr lang="en-US" smtClean="0"/>
              <a:t>14</a:t>
            </a:fld>
            <a:endParaRPr lang="en-US"/>
          </a:p>
        </p:txBody>
      </p:sp>
    </p:spTree>
    <p:extLst>
      <p:ext uri="{BB962C8B-B14F-4D97-AF65-F5344CB8AC3E}">
        <p14:creationId xmlns:p14="http://schemas.microsoft.com/office/powerpoint/2010/main" val="2641804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7B759-99B3-A07A-F1A6-A6248B7D64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13F6B1-CE0A-EBAB-834D-F8BB2F39C3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CFC58A-DACA-16B0-43BF-BD83B5D7BF17}"/>
              </a:ext>
            </a:extLst>
          </p:cNvPr>
          <p:cNvSpPr>
            <a:spLocks noGrp="1"/>
          </p:cNvSpPr>
          <p:nvPr>
            <p:ph type="body" idx="1"/>
          </p:nvPr>
        </p:nvSpPr>
        <p:spPr/>
        <p:txBody>
          <a:bodyPr/>
          <a:lstStyle/>
          <a:p>
            <a:r>
              <a:rPr lang="en-US" dirty="0"/>
              <a:t>His mom was played by Sally Field and his commander in Vietnam (“Lt. Dan”)  was played by Gary Sinise .  Tom Hanks won Best Actor Academy Award.</a:t>
            </a:r>
            <a:br>
              <a:rPr lang="en-US" dirty="0"/>
            </a:br>
            <a:endParaRPr lang="en-US" dirty="0"/>
          </a:p>
        </p:txBody>
      </p:sp>
      <p:sp>
        <p:nvSpPr>
          <p:cNvPr id="4" name="Slide Number Placeholder 3">
            <a:extLst>
              <a:ext uri="{FF2B5EF4-FFF2-40B4-BE49-F238E27FC236}">
                <a16:creationId xmlns:a16="http://schemas.microsoft.com/office/drawing/2014/main" id="{FBB6200D-C475-A59B-DCDD-D2229B4A5037}"/>
              </a:ext>
            </a:extLst>
          </p:cNvPr>
          <p:cNvSpPr>
            <a:spLocks noGrp="1"/>
          </p:cNvSpPr>
          <p:nvPr>
            <p:ph type="sldNum" sz="quarter" idx="10"/>
          </p:nvPr>
        </p:nvSpPr>
        <p:spPr/>
        <p:txBody>
          <a:bodyPr/>
          <a:lstStyle/>
          <a:p>
            <a:fld id="{18D41C57-F410-4B1B-8161-99CBAB10D8DE}" type="slidenum">
              <a:rPr lang="en-US" smtClean="0"/>
              <a:t>15</a:t>
            </a:fld>
            <a:endParaRPr lang="en-US"/>
          </a:p>
        </p:txBody>
      </p:sp>
    </p:spTree>
    <p:extLst>
      <p:ext uri="{BB962C8B-B14F-4D97-AF65-F5344CB8AC3E}">
        <p14:creationId xmlns:p14="http://schemas.microsoft.com/office/powerpoint/2010/main" val="1788187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608F9-4FCC-B152-4AF3-CE0F224B4D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898081-6C3A-673D-9DCD-EBC6255F52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6E26CF-B24F-27FF-6033-4D76B4C2B88F}"/>
              </a:ext>
            </a:extLst>
          </p:cNvPr>
          <p:cNvSpPr>
            <a:spLocks noGrp="1"/>
          </p:cNvSpPr>
          <p:nvPr>
            <p:ph type="body" idx="1"/>
          </p:nvPr>
        </p:nvSpPr>
        <p:spPr/>
        <p:txBody>
          <a:bodyPr/>
          <a:lstStyle/>
          <a:p>
            <a:br>
              <a:rPr lang="en-US" dirty="0"/>
            </a:br>
            <a:endParaRPr lang="en-US" dirty="0"/>
          </a:p>
        </p:txBody>
      </p:sp>
      <p:sp>
        <p:nvSpPr>
          <p:cNvPr id="4" name="Slide Number Placeholder 3">
            <a:extLst>
              <a:ext uri="{FF2B5EF4-FFF2-40B4-BE49-F238E27FC236}">
                <a16:creationId xmlns:a16="http://schemas.microsoft.com/office/drawing/2014/main" id="{641A37D8-29DE-D05A-457C-4ACEE0BF1D4B}"/>
              </a:ext>
            </a:extLst>
          </p:cNvPr>
          <p:cNvSpPr>
            <a:spLocks noGrp="1"/>
          </p:cNvSpPr>
          <p:nvPr>
            <p:ph type="sldNum" sz="quarter" idx="10"/>
          </p:nvPr>
        </p:nvSpPr>
        <p:spPr/>
        <p:txBody>
          <a:bodyPr/>
          <a:lstStyle/>
          <a:p>
            <a:fld id="{18D41C57-F410-4B1B-8161-99CBAB10D8DE}" type="slidenum">
              <a:rPr lang="en-US" smtClean="0"/>
              <a:t>16</a:t>
            </a:fld>
            <a:endParaRPr lang="en-US"/>
          </a:p>
        </p:txBody>
      </p:sp>
    </p:spTree>
    <p:extLst>
      <p:ext uri="{BB962C8B-B14F-4D97-AF65-F5344CB8AC3E}">
        <p14:creationId xmlns:p14="http://schemas.microsoft.com/office/powerpoint/2010/main" val="2758645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A4CA3-86AA-263C-D7FB-09F4DC56CD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E4E4F4-1E95-4682-3D41-6C20448D68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CC4241-3846-8140-46CD-CF704D526852}"/>
              </a:ext>
            </a:extLst>
          </p:cNvPr>
          <p:cNvSpPr>
            <a:spLocks noGrp="1"/>
          </p:cNvSpPr>
          <p:nvPr>
            <p:ph type="body" idx="1"/>
          </p:nvPr>
        </p:nvSpPr>
        <p:spPr/>
        <p:txBody>
          <a:bodyPr/>
          <a:lstStyle/>
          <a:p>
            <a:br>
              <a:rPr lang="en-US" dirty="0"/>
            </a:br>
            <a:endParaRPr lang="en-US" dirty="0"/>
          </a:p>
        </p:txBody>
      </p:sp>
      <p:sp>
        <p:nvSpPr>
          <p:cNvPr id="4" name="Slide Number Placeholder 3">
            <a:extLst>
              <a:ext uri="{FF2B5EF4-FFF2-40B4-BE49-F238E27FC236}">
                <a16:creationId xmlns:a16="http://schemas.microsoft.com/office/drawing/2014/main" id="{BB4C3ABB-55C0-D228-CC08-7B220C61D352}"/>
              </a:ext>
            </a:extLst>
          </p:cNvPr>
          <p:cNvSpPr>
            <a:spLocks noGrp="1"/>
          </p:cNvSpPr>
          <p:nvPr>
            <p:ph type="sldNum" sz="quarter" idx="10"/>
          </p:nvPr>
        </p:nvSpPr>
        <p:spPr/>
        <p:txBody>
          <a:bodyPr/>
          <a:lstStyle/>
          <a:p>
            <a:fld id="{18D41C57-F410-4B1B-8161-99CBAB10D8DE}" type="slidenum">
              <a:rPr lang="en-US" smtClean="0"/>
              <a:t>17</a:t>
            </a:fld>
            <a:endParaRPr lang="en-US"/>
          </a:p>
        </p:txBody>
      </p:sp>
    </p:spTree>
    <p:extLst>
      <p:ext uri="{BB962C8B-B14F-4D97-AF65-F5344CB8AC3E}">
        <p14:creationId xmlns:p14="http://schemas.microsoft.com/office/powerpoint/2010/main" val="4205431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B3B56-F990-D3A9-1B6A-DA0E6C5C71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DDD8C-106F-745E-1E40-F32B0F3D31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3A0652-F6EC-CF98-D00A-0E60B89DBACC}"/>
              </a:ext>
            </a:extLst>
          </p:cNvPr>
          <p:cNvSpPr>
            <a:spLocks noGrp="1"/>
          </p:cNvSpPr>
          <p:nvPr>
            <p:ph type="body" idx="1"/>
          </p:nvPr>
        </p:nvSpPr>
        <p:spPr/>
        <p:txBody>
          <a:bodyPr/>
          <a:lstStyle/>
          <a:p>
            <a:br>
              <a:rPr lang="en-US" dirty="0"/>
            </a:br>
            <a:endParaRPr lang="en-US" dirty="0"/>
          </a:p>
        </p:txBody>
      </p:sp>
      <p:sp>
        <p:nvSpPr>
          <p:cNvPr id="4" name="Slide Number Placeholder 3">
            <a:extLst>
              <a:ext uri="{FF2B5EF4-FFF2-40B4-BE49-F238E27FC236}">
                <a16:creationId xmlns:a16="http://schemas.microsoft.com/office/drawing/2014/main" id="{D44631F9-4A6F-7184-C511-0510710F95EF}"/>
              </a:ext>
            </a:extLst>
          </p:cNvPr>
          <p:cNvSpPr>
            <a:spLocks noGrp="1"/>
          </p:cNvSpPr>
          <p:nvPr>
            <p:ph type="sldNum" sz="quarter" idx="10"/>
          </p:nvPr>
        </p:nvSpPr>
        <p:spPr/>
        <p:txBody>
          <a:bodyPr/>
          <a:lstStyle/>
          <a:p>
            <a:fld id="{18D41C57-F410-4B1B-8161-99CBAB10D8DE}" type="slidenum">
              <a:rPr lang="en-US" smtClean="0"/>
              <a:t>18</a:t>
            </a:fld>
            <a:endParaRPr lang="en-US"/>
          </a:p>
        </p:txBody>
      </p:sp>
    </p:spTree>
    <p:extLst>
      <p:ext uri="{BB962C8B-B14F-4D97-AF65-F5344CB8AC3E}">
        <p14:creationId xmlns:p14="http://schemas.microsoft.com/office/powerpoint/2010/main" val="2476188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56029-CC16-7297-9A06-D690FF579E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DC9F4C-A12F-8B3B-54A8-501CC3E4B8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BF8867-4F62-F512-D4A6-701A01ABA42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sz="1200" b="1" dirty="0"/>
          </a:p>
          <a:p>
            <a:endParaRPr lang="en-US" dirty="0"/>
          </a:p>
          <a:p>
            <a:endParaRPr lang="en-US" dirty="0"/>
          </a:p>
        </p:txBody>
      </p:sp>
      <p:sp>
        <p:nvSpPr>
          <p:cNvPr id="4" name="Slide Number Placeholder 3">
            <a:extLst>
              <a:ext uri="{FF2B5EF4-FFF2-40B4-BE49-F238E27FC236}">
                <a16:creationId xmlns:a16="http://schemas.microsoft.com/office/drawing/2014/main" id="{91B4F9E1-E92F-583E-EC92-030369FC9E9C}"/>
              </a:ext>
            </a:extLst>
          </p:cNvPr>
          <p:cNvSpPr>
            <a:spLocks noGrp="1"/>
          </p:cNvSpPr>
          <p:nvPr>
            <p:ph type="sldNum" sz="quarter" idx="5"/>
          </p:nvPr>
        </p:nvSpPr>
        <p:spPr/>
        <p:txBody>
          <a:bodyPr/>
          <a:lstStyle/>
          <a:p>
            <a:fld id="{18D41C57-F410-4B1B-8161-99CBAB10D8DE}" type="slidenum">
              <a:rPr lang="en-US" smtClean="0"/>
              <a:t>20</a:t>
            </a:fld>
            <a:endParaRPr lang="en-US"/>
          </a:p>
        </p:txBody>
      </p:sp>
    </p:spTree>
    <p:extLst>
      <p:ext uri="{BB962C8B-B14F-4D97-AF65-F5344CB8AC3E}">
        <p14:creationId xmlns:p14="http://schemas.microsoft.com/office/powerpoint/2010/main" val="4158007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18D41C57-F410-4B1B-8161-99CBAB10D8DE}" type="slidenum">
              <a:rPr lang="en-US" smtClean="0"/>
              <a:t>21</a:t>
            </a:fld>
            <a:endParaRPr lang="en-US"/>
          </a:p>
        </p:txBody>
      </p:sp>
    </p:spTree>
    <p:extLst>
      <p:ext uri="{BB962C8B-B14F-4D97-AF65-F5344CB8AC3E}">
        <p14:creationId xmlns:p14="http://schemas.microsoft.com/office/powerpoint/2010/main" val="3024680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673DC-4418-D2F0-BD1C-E73FD6E3B7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14808F-31C9-700B-D469-FEEA788893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4EA30A-8A1A-79F5-E8FC-148479B136B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Bulls were ahead 3 games to 2, but were down  98-96 in Game 6 and have  to inbound the ball 14 seconds left in the game!  The Bulls became the first team since the  1961 Boston Celtics to win three consecutive titles.</a:t>
            </a:r>
          </a:p>
          <a:p>
            <a:endParaRPr lang="en-US" dirty="0"/>
          </a:p>
        </p:txBody>
      </p:sp>
      <p:sp>
        <p:nvSpPr>
          <p:cNvPr id="4" name="Slide Number Placeholder 3">
            <a:extLst>
              <a:ext uri="{FF2B5EF4-FFF2-40B4-BE49-F238E27FC236}">
                <a16:creationId xmlns:a16="http://schemas.microsoft.com/office/drawing/2014/main" id="{459DE8EC-C701-A318-41BC-ED63EFF64490}"/>
              </a:ext>
            </a:extLst>
          </p:cNvPr>
          <p:cNvSpPr>
            <a:spLocks noGrp="1"/>
          </p:cNvSpPr>
          <p:nvPr>
            <p:ph type="sldNum" sz="quarter" idx="5"/>
          </p:nvPr>
        </p:nvSpPr>
        <p:spPr/>
        <p:txBody>
          <a:bodyPr/>
          <a:lstStyle/>
          <a:p>
            <a:fld id="{18D41C57-F410-4B1B-8161-99CBAB10D8DE}" type="slidenum">
              <a:rPr lang="en-US" smtClean="0"/>
              <a:t>22</a:t>
            </a:fld>
            <a:endParaRPr lang="en-US"/>
          </a:p>
        </p:txBody>
      </p:sp>
    </p:spTree>
    <p:extLst>
      <p:ext uri="{BB962C8B-B14F-4D97-AF65-F5344CB8AC3E}">
        <p14:creationId xmlns:p14="http://schemas.microsoft.com/office/powerpoint/2010/main" val="662171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0473C-F5AC-917E-3EF0-73B57EF8B2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390108-05F4-1224-8602-66B0394D30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281563-1D20-0BA0-250D-BB989981358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a:extLst>
              <a:ext uri="{FF2B5EF4-FFF2-40B4-BE49-F238E27FC236}">
                <a16:creationId xmlns:a16="http://schemas.microsoft.com/office/drawing/2014/main" id="{5E389605-D8F0-8FEC-4C9E-A7BAAEC5B9FA}"/>
              </a:ext>
            </a:extLst>
          </p:cNvPr>
          <p:cNvSpPr>
            <a:spLocks noGrp="1"/>
          </p:cNvSpPr>
          <p:nvPr>
            <p:ph type="sldNum" sz="quarter" idx="5"/>
          </p:nvPr>
        </p:nvSpPr>
        <p:spPr/>
        <p:txBody>
          <a:bodyPr/>
          <a:lstStyle/>
          <a:p>
            <a:fld id="{18D41C57-F410-4B1B-8161-99CBAB10D8DE}" type="slidenum">
              <a:rPr lang="en-US" smtClean="0"/>
              <a:t>23</a:t>
            </a:fld>
            <a:endParaRPr lang="en-US"/>
          </a:p>
        </p:txBody>
      </p:sp>
    </p:spTree>
    <p:extLst>
      <p:ext uri="{BB962C8B-B14F-4D97-AF65-F5344CB8AC3E}">
        <p14:creationId xmlns:p14="http://schemas.microsoft.com/office/powerpoint/2010/main" val="1364332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Standings; playoff potential for each team</a:t>
            </a:r>
          </a:p>
        </p:txBody>
      </p:sp>
      <p:sp>
        <p:nvSpPr>
          <p:cNvPr id="4" name="Slide Number Placeholder 3"/>
          <p:cNvSpPr>
            <a:spLocks noGrp="1"/>
          </p:cNvSpPr>
          <p:nvPr>
            <p:ph type="sldNum" sz="quarter" idx="10"/>
          </p:nvPr>
        </p:nvSpPr>
        <p:spPr/>
        <p:txBody>
          <a:bodyPr/>
          <a:lstStyle/>
          <a:p>
            <a:fld id="{3C95B91D-D6A3-4AB3-9580-67205FDCF3DE}" type="slidenum">
              <a:rPr lang="en-US" smtClean="0"/>
              <a:t>3</a:t>
            </a:fld>
            <a:endParaRPr lang="en-US"/>
          </a:p>
        </p:txBody>
      </p:sp>
    </p:spTree>
    <p:extLst>
      <p:ext uri="{BB962C8B-B14F-4D97-AF65-F5344CB8AC3E}">
        <p14:creationId xmlns:p14="http://schemas.microsoft.com/office/powerpoint/2010/main" val="40264177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24</a:t>
            </a:fld>
            <a:endParaRPr lang="en-US"/>
          </a:p>
        </p:txBody>
      </p:sp>
    </p:spTree>
    <p:extLst>
      <p:ext uri="{BB962C8B-B14F-4D97-AF65-F5344CB8AC3E}">
        <p14:creationId xmlns:p14="http://schemas.microsoft.com/office/powerpoint/2010/main" val="1316691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r>
              <a:rPr lang="en-US" baseline="0" dirty="0"/>
              <a:t>Mickey Mantle hit 37 homers to lead the AL.  He also led the league in triples, walks, and SLG.</a:t>
            </a:r>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25</a:t>
            </a:fld>
            <a:endParaRPr lang="en-US"/>
          </a:p>
        </p:txBody>
      </p:sp>
    </p:spTree>
    <p:extLst>
      <p:ext uri="{BB962C8B-B14F-4D97-AF65-F5344CB8AC3E}">
        <p14:creationId xmlns:p14="http://schemas.microsoft.com/office/powerpoint/2010/main" val="257197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26</a:t>
            </a:fld>
            <a:endParaRPr lang="en-US"/>
          </a:p>
        </p:txBody>
      </p:sp>
    </p:spTree>
    <p:extLst>
      <p:ext uri="{BB962C8B-B14F-4D97-AF65-F5344CB8AC3E}">
        <p14:creationId xmlns:p14="http://schemas.microsoft.com/office/powerpoint/2010/main" val="20687713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Frank Thomas “The Big Hurt” </a:t>
            </a:r>
          </a:p>
        </p:txBody>
      </p:sp>
      <p:sp>
        <p:nvSpPr>
          <p:cNvPr id="4" name="Slide Number Placeholder 3"/>
          <p:cNvSpPr>
            <a:spLocks noGrp="1"/>
          </p:cNvSpPr>
          <p:nvPr>
            <p:ph type="sldNum" sz="quarter" idx="10"/>
          </p:nvPr>
        </p:nvSpPr>
        <p:spPr/>
        <p:txBody>
          <a:bodyPr/>
          <a:lstStyle/>
          <a:p>
            <a:fld id="{3C95B91D-D6A3-4AB3-9580-67205FDCF3DE}" type="slidenum">
              <a:rPr lang="en-US" smtClean="0"/>
              <a:t>27</a:t>
            </a:fld>
            <a:endParaRPr lang="en-US"/>
          </a:p>
        </p:txBody>
      </p:sp>
    </p:spTree>
    <p:extLst>
      <p:ext uri="{BB962C8B-B14F-4D97-AF65-F5344CB8AC3E}">
        <p14:creationId xmlns:p14="http://schemas.microsoft.com/office/powerpoint/2010/main" val="483594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28</a:t>
            </a:fld>
            <a:endParaRPr lang="en-US"/>
          </a:p>
        </p:txBody>
      </p:sp>
    </p:spTree>
    <p:extLst>
      <p:ext uri="{BB962C8B-B14F-4D97-AF65-F5344CB8AC3E}">
        <p14:creationId xmlns:p14="http://schemas.microsoft.com/office/powerpoint/2010/main" val="18121500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29</a:t>
            </a:fld>
            <a:endParaRPr lang="en-US"/>
          </a:p>
        </p:txBody>
      </p:sp>
    </p:spTree>
    <p:extLst>
      <p:ext uri="{BB962C8B-B14F-4D97-AF65-F5344CB8AC3E}">
        <p14:creationId xmlns:p14="http://schemas.microsoft.com/office/powerpoint/2010/main" val="17555123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30</a:t>
            </a:fld>
            <a:endParaRPr lang="en-US"/>
          </a:p>
        </p:txBody>
      </p:sp>
    </p:spTree>
    <p:extLst>
      <p:ext uri="{BB962C8B-B14F-4D97-AF65-F5344CB8AC3E}">
        <p14:creationId xmlns:p14="http://schemas.microsoft.com/office/powerpoint/2010/main" val="36797043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31</a:t>
            </a:fld>
            <a:endParaRPr lang="en-US"/>
          </a:p>
        </p:txBody>
      </p:sp>
    </p:spTree>
    <p:extLst>
      <p:ext uri="{BB962C8B-B14F-4D97-AF65-F5344CB8AC3E}">
        <p14:creationId xmlns:p14="http://schemas.microsoft.com/office/powerpoint/2010/main" val="1245535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32</a:t>
            </a:fld>
            <a:endParaRPr lang="en-US"/>
          </a:p>
        </p:txBody>
      </p:sp>
    </p:spTree>
    <p:extLst>
      <p:ext uri="{BB962C8B-B14F-4D97-AF65-F5344CB8AC3E}">
        <p14:creationId xmlns:p14="http://schemas.microsoft.com/office/powerpoint/2010/main" val="9001712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33</a:t>
            </a:fld>
            <a:endParaRPr lang="en-US"/>
          </a:p>
        </p:txBody>
      </p:sp>
    </p:spTree>
    <p:extLst>
      <p:ext uri="{BB962C8B-B14F-4D97-AF65-F5344CB8AC3E}">
        <p14:creationId xmlns:p14="http://schemas.microsoft.com/office/powerpoint/2010/main" val="410183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FE045-8537-4086-CB6C-C9440737BE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DEB561-D309-DD8B-B4E3-A5378AB847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894CCA-8B6C-CDC0-ABD6-D658B305D9D6}"/>
              </a:ext>
            </a:extLst>
          </p:cNvPr>
          <p:cNvSpPr>
            <a:spLocks noGrp="1"/>
          </p:cNvSpPr>
          <p:nvPr>
            <p:ph type="body" idx="1"/>
          </p:nvPr>
        </p:nvSpPr>
        <p:spPr/>
        <p:txBody>
          <a:bodyPr/>
          <a:lstStyle/>
          <a:p>
            <a:r>
              <a:rPr lang="en-US" dirty="0"/>
              <a:t>Standings; playoff potential for each team</a:t>
            </a:r>
          </a:p>
        </p:txBody>
      </p:sp>
      <p:sp>
        <p:nvSpPr>
          <p:cNvPr id="4" name="Slide Number Placeholder 3">
            <a:extLst>
              <a:ext uri="{FF2B5EF4-FFF2-40B4-BE49-F238E27FC236}">
                <a16:creationId xmlns:a16="http://schemas.microsoft.com/office/drawing/2014/main" id="{40D0F7C5-1171-145C-F787-E2D5AFA14569}"/>
              </a:ext>
            </a:extLst>
          </p:cNvPr>
          <p:cNvSpPr>
            <a:spLocks noGrp="1"/>
          </p:cNvSpPr>
          <p:nvPr>
            <p:ph type="sldNum" sz="quarter" idx="10"/>
          </p:nvPr>
        </p:nvSpPr>
        <p:spPr/>
        <p:txBody>
          <a:bodyPr/>
          <a:lstStyle/>
          <a:p>
            <a:fld id="{3C95B91D-D6A3-4AB3-9580-67205FDCF3DE}" type="slidenum">
              <a:rPr lang="en-US" smtClean="0"/>
              <a:t>4</a:t>
            </a:fld>
            <a:endParaRPr lang="en-US"/>
          </a:p>
        </p:txBody>
      </p:sp>
    </p:spTree>
    <p:extLst>
      <p:ext uri="{BB962C8B-B14F-4D97-AF65-F5344CB8AC3E}">
        <p14:creationId xmlns:p14="http://schemas.microsoft.com/office/powerpoint/2010/main" val="34985821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34</a:t>
            </a:fld>
            <a:endParaRPr lang="en-US"/>
          </a:p>
        </p:txBody>
      </p:sp>
    </p:spTree>
    <p:extLst>
      <p:ext uri="{BB962C8B-B14F-4D97-AF65-F5344CB8AC3E}">
        <p14:creationId xmlns:p14="http://schemas.microsoft.com/office/powerpoint/2010/main" val="35213690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D41C57-F410-4B1B-8161-99CBAB10D8DE}" type="slidenum">
              <a:rPr lang="en-US" smtClean="0"/>
              <a:t>35</a:t>
            </a:fld>
            <a:endParaRPr lang="en-US"/>
          </a:p>
        </p:txBody>
      </p:sp>
    </p:spTree>
    <p:extLst>
      <p:ext uri="{BB962C8B-B14F-4D97-AF65-F5344CB8AC3E}">
        <p14:creationId xmlns:p14="http://schemas.microsoft.com/office/powerpoint/2010/main" val="2098267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36</a:t>
            </a:fld>
            <a:endParaRPr lang="en-US"/>
          </a:p>
        </p:txBody>
      </p:sp>
    </p:spTree>
    <p:extLst>
      <p:ext uri="{BB962C8B-B14F-4D97-AF65-F5344CB8AC3E}">
        <p14:creationId xmlns:p14="http://schemas.microsoft.com/office/powerpoint/2010/main" val="8670283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18D41C57-F410-4B1B-8161-99CBAB10D8DE}" type="slidenum">
              <a:rPr lang="en-US" smtClean="0"/>
              <a:t>37</a:t>
            </a:fld>
            <a:endParaRPr lang="en-US"/>
          </a:p>
        </p:txBody>
      </p:sp>
    </p:spTree>
    <p:extLst>
      <p:ext uri="{BB962C8B-B14F-4D97-AF65-F5344CB8AC3E}">
        <p14:creationId xmlns:p14="http://schemas.microsoft.com/office/powerpoint/2010/main" val="16352647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BDB9B-DEE3-171A-E821-4AF5309227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5123EF-A2E8-4EA8-225A-29FEB62AE5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904A33-42BE-BA86-5F43-1DF3BE4287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B498F9-9662-5A2D-81C2-2B805C05997B}"/>
              </a:ext>
            </a:extLst>
          </p:cNvPr>
          <p:cNvSpPr>
            <a:spLocks noGrp="1"/>
          </p:cNvSpPr>
          <p:nvPr>
            <p:ph type="sldNum" sz="quarter" idx="10"/>
          </p:nvPr>
        </p:nvSpPr>
        <p:spPr/>
        <p:txBody>
          <a:bodyPr/>
          <a:lstStyle/>
          <a:p>
            <a:fld id="{3C95B91D-D6A3-4AB3-9580-67205FDCF3DE}" type="slidenum">
              <a:rPr lang="en-US" smtClean="0"/>
              <a:t>38</a:t>
            </a:fld>
            <a:endParaRPr lang="en-US"/>
          </a:p>
        </p:txBody>
      </p:sp>
    </p:spTree>
    <p:extLst>
      <p:ext uri="{BB962C8B-B14F-4D97-AF65-F5344CB8AC3E}">
        <p14:creationId xmlns:p14="http://schemas.microsoft.com/office/powerpoint/2010/main" val="26390298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8278B-7344-C04A-C33E-247669E0B7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727D4B-2444-6A75-5D1E-E60C56FC99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0CB702-C3C7-FCC4-D4BB-60D436163A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0C3519-6BB1-FD9F-CC4D-94E10B92229F}"/>
              </a:ext>
            </a:extLst>
          </p:cNvPr>
          <p:cNvSpPr>
            <a:spLocks noGrp="1"/>
          </p:cNvSpPr>
          <p:nvPr>
            <p:ph type="sldNum" sz="quarter" idx="10"/>
          </p:nvPr>
        </p:nvSpPr>
        <p:spPr/>
        <p:txBody>
          <a:bodyPr/>
          <a:lstStyle/>
          <a:p>
            <a:fld id="{3C95B91D-D6A3-4AB3-9580-67205FDCF3DE}" type="slidenum">
              <a:rPr lang="en-US" smtClean="0"/>
              <a:t>39</a:t>
            </a:fld>
            <a:endParaRPr lang="en-US"/>
          </a:p>
        </p:txBody>
      </p:sp>
    </p:spTree>
    <p:extLst>
      <p:ext uri="{BB962C8B-B14F-4D97-AF65-F5344CB8AC3E}">
        <p14:creationId xmlns:p14="http://schemas.microsoft.com/office/powerpoint/2010/main" val="20565890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E2952-7B74-97CA-141F-9E449F93EB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7D2281-EB1A-17A1-AB70-05C323283C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DDD293-BA74-F792-1955-8710E7A661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ED82FF-DE3D-3246-A99D-148D61F0FFDE}"/>
              </a:ext>
            </a:extLst>
          </p:cNvPr>
          <p:cNvSpPr>
            <a:spLocks noGrp="1"/>
          </p:cNvSpPr>
          <p:nvPr>
            <p:ph type="sldNum" sz="quarter" idx="10"/>
          </p:nvPr>
        </p:nvSpPr>
        <p:spPr/>
        <p:txBody>
          <a:bodyPr/>
          <a:lstStyle/>
          <a:p>
            <a:fld id="{3C95B91D-D6A3-4AB3-9580-67205FDCF3DE}" type="slidenum">
              <a:rPr lang="en-US" smtClean="0"/>
              <a:t>40</a:t>
            </a:fld>
            <a:endParaRPr lang="en-US"/>
          </a:p>
        </p:txBody>
      </p:sp>
    </p:spTree>
    <p:extLst>
      <p:ext uri="{BB962C8B-B14F-4D97-AF65-F5344CB8AC3E}">
        <p14:creationId xmlns:p14="http://schemas.microsoft.com/office/powerpoint/2010/main" val="5249363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17E86-1E75-7782-86F8-60178C2F2B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F587DB-7EDE-A8FA-39B3-DD90859FDD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652C6A-8FF5-2156-F4C3-D7316CC2ABD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DC77E4C-B3E1-E646-AB34-F04807D58922}"/>
              </a:ext>
            </a:extLst>
          </p:cNvPr>
          <p:cNvSpPr>
            <a:spLocks noGrp="1"/>
          </p:cNvSpPr>
          <p:nvPr>
            <p:ph type="sldNum" sz="quarter" idx="10"/>
          </p:nvPr>
        </p:nvSpPr>
        <p:spPr/>
        <p:txBody>
          <a:bodyPr/>
          <a:lstStyle/>
          <a:p>
            <a:fld id="{3C95B91D-D6A3-4AB3-9580-67205FDCF3DE}" type="slidenum">
              <a:rPr lang="en-US" smtClean="0"/>
              <a:t>41</a:t>
            </a:fld>
            <a:endParaRPr lang="en-US"/>
          </a:p>
        </p:txBody>
      </p:sp>
    </p:spTree>
    <p:extLst>
      <p:ext uri="{BB962C8B-B14F-4D97-AF65-F5344CB8AC3E}">
        <p14:creationId xmlns:p14="http://schemas.microsoft.com/office/powerpoint/2010/main" val="42464034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C6E3C-2173-EE3F-9A0F-4B3928CECE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048ED-2A8A-842F-9B32-5A453FA366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204458-EC23-F564-AC27-916A903EA1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0E951A-62FA-C502-E4BD-46BE3FD6A49C}"/>
              </a:ext>
            </a:extLst>
          </p:cNvPr>
          <p:cNvSpPr>
            <a:spLocks noGrp="1"/>
          </p:cNvSpPr>
          <p:nvPr>
            <p:ph type="sldNum" sz="quarter" idx="10"/>
          </p:nvPr>
        </p:nvSpPr>
        <p:spPr/>
        <p:txBody>
          <a:bodyPr/>
          <a:lstStyle/>
          <a:p>
            <a:fld id="{3C95B91D-D6A3-4AB3-9580-67205FDCF3DE}" type="slidenum">
              <a:rPr lang="en-US" smtClean="0"/>
              <a:t>42</a:t>
            </a:fld>
            <a:endParaRPr lang="en-US"/>
          </a:p>
        </p:txBody>
      </p:sp>
    </p:spTree>
    <p:extLst>
      <p:ext uri="{BB962C8B-B14F-4D97-AF65-F5344CB8AC3E}">
        <p14:creationId xmlns:p14="http://schemas.microsoft.com/office/powerpoint/2010/main" val="31771191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15A1A-5BDA-B57F-E5AB-752707E721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7635DE-9CF5-1C65-DAE7-D659D2CCC8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A8706A-6DDB-FE0B-7FED-70E37640F7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15C513-5B24-40B9-08AD-AFBABEA12E97}"/>
              </a:ext>
            </a:extLst>
          </p:cNvPr>
          <p:cNvSpPr>
            <a:spLocks noGrp="1"/>
          </p:cNvSpPr>
          <p:nvPr>
            <p:ph type="sldNum" sz="quarter" idx="10"/>
          </p:nvPr>
        </p:nvSpPr>
        <p:spPr/>
        <p:txBody>
          <a:bodyPr/>
          <a:lstStyle/>
          <a:p>
            <a:fld id="{3C95B91D-D6A3-4AB3-9580-67205FDCF3DE}" type="slidenum">
              <a:rPr lang="en-US" smtClean="0"/>
              <a:t>43</a:t>
            </a:fld>
            <a:endParaRPr lang="en-US"/>
          </a:p>
        </p:txBody>
      </p:sp>
    </p:spTree>
    <p:extLst>
      <p:ext uri="{BB962C8B-B14F-4D97-AF65-F5344CB8AC3E}">
        <p14:creationId xmlns:p14="http://schemas.microsoft.com/office/powerpoint/2010/main" val="2383687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F5E5C-A0ED-9F18-B968-3A13F968C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E851AC-3E02-5F62-C809-3BE363DA55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069F81-8BA6-7961-E15D-9F780608263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395603-003D-D86C-D0BF-6F046FDBC0AC}"/>
              </a:ext>
            </a:extLst>
          </p:cNvPr>
          <p:cNvSpPr>
            <a:spLocks noGrp="1"/>
          </p:cNvSpPr>
          <p:nvPr>
            <p:ph type="sldNum" sz="quarter" idx="10"/>
          </p:nvPr>
        </p:nvSpPr>
        <p:spPr/>
        <p:txBody>
          <a:bodyPr/>
          <a:lstStyle/>
          <a:p>
            <a:fld id="{3C95B91D-D6A3-4AB3-9580-67205FDCF3DE}" type="slidenum">
              <a:rPr lang="en-US" smtClean="0"/>
              <a:t>5</a:t>
            </a:fld>
            <a:endParaRPr lang="en-US"/>
          </a:p>
        </p:txBody>
      </p:sp>
    </p:spTree>
    <p:extLst>
      <p:ext uri="{BB962C8B-B14F-4D97-AF65-F5344CB8AC3E}">
        <p14:creationId xmlns:p14="http://schemas.microsoft.com/office/powerpoint/2010/main" val="34726500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C7F62-625E-E876-6C11-E614B13354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D5C55A-8A8B-8FEB-D424-38B5244C2D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22428D-30E5-78BF-5C7D-74F88B25B4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42BBA2-5833-C436-1341-2F2208E01A9A}"/>
              </a:ext>
            </a:extLst>
          </p:cNvPr>
          <p:cNvSpPr>
            <a:spLocks noGrp="1"/>
          </p:cNvSpPr>
          <p:nvPr>
            <p:ph type="sldNum" sz="quarter" idx="5"/>
          </p:nvPr>
        </p:nvSpPr>
        <p:spPr/>
        <p:txBody>
          <a:bodyPr/>
          <a:lstStyle/>
          <a:p>
            <a:fld id="{18D41C57-F410-4B1B-8161-99CBAB10D8DE}" type="slidenum">
              <a:rPr lang="en-US" smtClean="0"/>
              <a:t>46</a:t>
            </a:fld>
            <a:endParaRPr lang="en-US"/>
          </a:p>
        </p:txBody>
      </p:sp>
    </p:spTree>
    <p:extLst>
      <p:ext uri="{BB962C8B-B14F-4D97-AF65-F5344CB8AC3E}">
        <p14:creationId xmlns:p14="http://schemas.microsoft.com/office/powerpoint/2010/main" val="8617834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4E55B-527F-D299-2284-5DCB5817DB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87DED8-EAF6-27AD-3239-272E64D800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506FF8-36E8-5ADF-26CC-3DF4696B10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55458D-F7F1-97A2-B480-BC9A4E15DAE9}"/>
              </a:ext>
            </a:extLst>
          </p:cNvPr>
          <p:cNvSpPr>
            <a:spLocks noGrp="1"/>
          </p:cNvSpPr>
          <p:nvPr>
            <p:ph type="sldNum" sz="quarter" idx="5"/>
          </p:nvPr>
        </p:nvSpPr>
        <p:spPr/>
        <p:txBody>
          <a:bodyPr/>
          <a:lstStyle/>
          <a:p>
            <a:fld id="{18D41C57-F410-4B1B-8161-99CBAB10D8DE}" type="slidenum">
              <a:rPr lang="en-US" smtClean="0"/>
              <a:t>47</a:t>
            </a:fld>
            <a:endParaRPr lang="en-US"/>
          </a:p>
        </p:txBody>
      </p:sp>
    </p:spTree>
    <p:extLst>
      <p:ext uri="{BB962C8B-B14F-4D97-AF65-F5344CB8AC3E}">
        <p14:creationId xmlns:p14="http://schemas.microsoft.com/office/powerpoint/2010/main" val="17608193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33EE9-DC4B-F9D3-9779-C3C2D85B9C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298E5E-DACD-0EA0-D963-771DDAD322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6ACC24-F7D6-55F3-28F2-4B5A3BE429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460E48-CB31-683C-E2BE-583C1CC64098}"/>
              </a:ext>
            </a:extLst>
          </p:cNvPr>
          <p:cNvSpPr>
            <a:spLocks noGrp="1"/>
          </p:cNvSpPr>
          <p:nvPr>
            <p:ph type="sldNum" sz="quarter" idx="5"/>
          </p:nvPr>
        </p:nvSpPr>
        <p:spPr/>
        <p:txBody>
          <a:bodyPr/>
          <a:lstStyle/>
          <a:p>
            <a:fld id="{18D41C57-F410-4B1B-8161-99CBAB10D8DE}" type="slidenum">
              <a:rPr lang="en-US" smtClean="0"/>
              <a:t>48</a:t>
            </a:fld>
            <a:endParaRPr lang="en-US"/>
          </a:p>
        </p:txBody>
      </p:sp>
    </p:spTree>
    <p:extLst>
      <p:ext uri="{BB962C8B-B14F-4D97-AF65-F5344CB8AC3E}">
        <p14:creationId xmlns:p14="http://schemas.microsoft.com/office/powerpoint/2010/main" val="16922293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CEA83-D291-D7F1-CACB-59941D92DB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A223D5-46AC-EF62-3C66-C79D424E23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87F414-D9A3-BAD7-F056-D67AD3018D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2ECBDD-7A72-654E-3ECA-355399FE1B02}"/>
              </a:ext>
            </a:extLst>
          </p:cNvPr>
          <p:cNvSpPr>
            <a:spLocks noGrp="1"/>
          </p:cNvSpPr>
          <p:nvPr>
            <p:ph type="sldNum" sz="quarter" idx="5"/>
          </p:nvPr>
        </p:nvSpPr>
        <p:spPr/>
        <p:txBody>
          <a:bodyPr/>
          <a:lstStyle/>
          <a:p>
            <a:fld id="{18D41C57-F410-4B1B-8161-99CBAB10D8DE}" type="slidenum">
              <a:rPr lang="en-US" smtClean="0"/>
              <a:t>49</a:t>
            </a:fld>
            <a:endParaRPr lang="en-US"/>
          </a:p>
        </p:txBody>
      </p:sp>
    </p:spTree>
    <p:extLst>
      <p:ext uri="{BB962C8B-B14F-4D97-AF65-F5344CB8AC3E}">
        <p14:creationId xmlns:p14="http://schemas.microsoft.com/office/powerpoint/2010/main" val="93853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B3DCE-EC64-F025-3854-DCE9770212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136D9B-0AFC-A37D-A0DB-1AF8CAE701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F7C564-06EE-FB29-1535-956026CB9F02}"/>
              </a:ext>
            </a:extLst>
          </p:cNvPr>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started attracting business applications (rather than just researchers)  Amazon and Yahoo were early entrants.  Note how simple the logos were due to limited bandwidth available to most homes.  Yahoo! originally meant "Yet Another Hierarchical Officious Oracle". It was coined by founders Jerry Yang and David Filo when they created the web directory in 1994.  Amazon </a:t>
            </a:r>
            <a:r>
              <a:rPr lang="en-US" sz="1200" b="0" i="0" u="none" strike="noStrike" kern="1200" dirty="0" err="1">
                <a:solidFill>
                  <a:schemeClr val="tx1"/>
                </a:solidFill>
                <a:effectLst/>
                <a:latin typeface="+mn-lt"/>
                <a:ea typeface="+mn-ea"/>
                <a:cs typeface="+mn-cs"/>
              </a:rPr>
              <a:t>orginally</a:t>
            </a:r>
            <a:r>
              <a:rPr lang="en-US" sz="1200" b="0" i="0" u="none" strike="noStrike" kern="1200" dirty="0">
                <a:solidFill>
                  <a:schemeClr val="tx1"/>
                </a:solidFill>
                <a:effectLst/>
                <a:latin typeface="+mn-lt"/>
                <a:ea typeface="+mn-ea"/>
                <a:cs typeface="+mn-cs"/>
              </a:rPr>
              <a:t> sold ... books!</a:t>
            </a:r>
            <a:r>
              <a:rPr lang="en-US" dirty="0">
                <a:effectLst/>
              </a:rPr>
              <a:t> </a:t>
            </a:r>
            <a:endParaRPr lang="en-US" dirty="0"/>
          </a:p>
        </p:txBody>
      </p:sp>
      <p:sp>
        <p:nvSpPr>
          <p:cNvPr id="4" name="Slide Number Placeholder 3">
            <a:extLst>
              <a:ext uri="{FF2B5EF4-FFF2-40B4-BE49-F238E27FC236}">
                <a16:creationId xmlns:a16="http://schemas.microsoft.com/office/drawing/2014/main" id="{BD102026-22BE-6AB1-96AC-A4B27006CFFE}"/>
              </a:ext>
            </a:extLst>
          </p:cNvPr>
          <p:cNvSpPr>
            <a:spLocks noGrp="1"/>
          </p:cNvSpPr>
          <p:nvPr>
            <p:ph type="sldNum" sz="quarter" idx="5"/>
          </p:nvPr>
        </p:nvSpPr>
        <p:spPr/>
        <p:txBody>
          <a:bodyPr/>
          <a:lstStyle/>
          <a:p>
            <a:fld id="{18D41C57-F410-4B1B-8161-99CBAB10D8DE}" type="slidenum">
              <a:rPr lang="en-US" smtClean="0"/>
              <a:t>7</a:t>
            </a:fld>
            <a:endParaRPr lang="en-US"/>
          </a:p>
        </p:txBody>
      </p:sp>
    </p:spTree>
    <p:extLst>
      <p:ext uri="{BB962C8B-B14F-4D97-AF65-F5344CB8AC3E}">
        <p14:creationId xmlns:p14="http://schemas.microsoft.com/office/powerpoint/2010/main" val="624173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D780B-1696-24F6-88B4-5D41BFB29B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3922EC-5CC2-1770-F6FC-4D27C9D8FB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B8DC2C-214D-126F-A13F-5AA4A7E14F69}"/>
              </a:ext>
            </a:extLst>
          </p:cNvPr>
          <p:cNvSpPr>
            <a:spLocks noGrp="1"/>
          </p:cNvSpPr>
          <p:nvPr>
            <p:ph type="body" idx="1"/>
          </p:nvPr>
        </p:nvSpPr>
        <p:spPr/>
        <p:txBody>
          <a:bodyPr/>
          <a:lstStyle/>
          <a:p>
            <a:r>
              <a:rPr lang="en-US" dirty="0"/>
              <a:t>The Brinks depot in Rochester, NY was robbed of over $7M.   It had an unusual group of perpetrators … a Rochester cop moonlighting as a security guard, a Catholic priest, and  an Irish rebel.</a:t>
            </a:r>
          </a:p>
        </p:txBody>
      </p:sp>
      <p:sp>
        <p:nvSpPr>
          <p:cNvPr id="4" name="Slide Number Placeholder 3">
            <a:extLst>
              <a:ext uri="{FF2B5EF4-FFF2-40B4-BE49-F238E27FC236}">
                <a16:creationId xmlns:a16="http://schemas.microsoft.com/office/drawing/2014/main" id="{7384B3EE-19EE-C311-22F9-1D589462DE95}"/>
              </a:ext>
            </a:extLst>
          </p:cNvPr>
          <p:cNvSpPr>
            <a:spLocks noGrp="1"/>
          </p:cNvSpPr>
          <p:nvPr>
            <p:ph type="sldNum" sz="quarter" idx="5"/>
          </p:nvPr>
        </p:nvSpPr>
        <p:spPr/>
        <p:txBody>
          <a:bodyPr/>
          <a:lstStyle/>
          <a:p>
            <a:fld id="{18D41C57-F410-4B1B-8161-99CBAB10D8DE}" type="slidenum">
              <a:rPr lang="en-US" smtClean="0"/>
              <a:t>8</a:t>
            </a:fld>
            <a:endParaRPr lang="en-US"/>
          </a:p>
        </p:txBody>
      </p:sp>
    </p:spTree>
    <p:extLst>
      <p:ext uri="{BB962C8B-B14F-4D97-AF65-F5344CB8AC3E}">
        <p14:creationId xmlns:p14="http://schemas.microsoft.com/office/powerpoint/2010/main" val="2088556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D864B-8D55-CEBA-4662-6147E5ED90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296A29-96C2-C009-03E6-7E399AA371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3EF808-496F-33AD-4C04-1CCEBB346FE9}"/>
              </a:ext>
            </a:extLst>
          </p:cNvPr>
          <p:cNvSpPr>
            <a:spLocks noGrp="1"/>
          </p:cNvSpPr>
          <p:nvPr>
            <p:ph type="body" idx="1"/>
          </p:nvPr>
        </p:nvSpPr>
        <p:spPr/>
        <p:txBody>
          <a:bodyPr/>
          <a:lstStyle/>
          <a:p>
            <a:r>
              <a:rPr lang="en-US" dirty="0"/>
              <a:t>It’s a railroad tunnel – approx. 31 miles long connecting England and France; it then connects to high speed rail lines on either side for further travel.   Stats for 2024 are 1.2 million trucks, 2.2 million cars, and  approx. 20 million passengers</a:t>
            </a:r>
          </a:p>
          <a:p>
            <a:endParaRPr lang="en-US" dirty="0"/>
          </a:p>
        </p:txBody>
      </p:sp>
      <p:sp>
        <p:nvSpPr>
          <p:cNvPr id="4" name="Slide Number Placeholder 3">
            <a:extLst>
              <a:ext uri="{FF2B5EF4-FFF2-40B4-BE49-F238E27FC236}">
                <a16:creationId xmlns:a16="http://schemas.microsoft.com/office/drawing/2014/main" id="{23C84969-BF53-9CCD-C4A9-92627B8A3639}"/>
              </a:ext>
            </a:extLst>
          </p:cNvPr>
          <p:cNvSpPr>
            <a:spLocks noGrp="1"/>
          </p:cNvSpPr>
          <p:nvPr>
            <p:ph type="sldNum" sz="quarter" idx="5"/>
          </p:nvPr>
        </p:nvSpPr>
        <p:spPr/>
        <p:txBody>
          <a:bodyPr/>
          <a:lstStyle/>
          <a:p>
            <a:fld id="{18D41C57-F410-4B1B-8161-99CBAB10D8DE}" type="slidenum">
              <a:rPr lang="en-US" smtClean="0"/>
              <a:t>9</a:t>
            </a:fld>
            <a:endParaRPr lang="en-US"/>
          </a:p>
        </p:txBody>
      </p:sp>
    </p:spTree>
    <p:extLst>
      <p:ext uri="{BB962C8B-B14F-4D97-AF65-F5344CB8AC3E}">
        <p14:creationId xmlns:p14="http://schemas.microsoft.com/office/powerpoint/2010/main" val="1707993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1BE28-D26F-27C2-7D02-C7C580FB0E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DDE6F1-AC92-3B3C-91F2-F9A993194C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407EEB-C631-B385-6FBB-E567BF2F70B3}"/>
              </a:ext>
            </a:extLst>
          </p:cNvPr>
          <p:cNvSpPr>
            <a:spLocks noGrp="1"/>
          </p:cNvSpPr>
          <p:nvPr>
            <p:ph type="body" idx="1"/>
          </p:nvPr>
        </p:nvSpPr>
        <p:spPr/>
        <p:txBody>
          <a:bodyPr/>
          <a:lstStyle/>
          <a:p>
            <a:r>
              <a:rPr lang="en-US" dirty="0"/>
              <a:t>For bringing peaceful end to apartheid in South Africa.  Mandel would go on to win presidency of South Africa in ‘94</a:t>
            </a:r>
          </a:p>
        </p:txBody>
      </p:sp>
      <p:sp>
        <p:nvSpPr>
          <p:cNvPr id="4" name="Slide Number Placeholder 3">
            <a:extLst>
              <a:ext uri="{FF2B5EF4-FFF2-40B4-BE49-F238E27FC236}">
                <a16:creationId xmlns:a16="http://schemas.microsoft.com/office/drawing/2014/main" id="{8045F7AF-E4D2-536D-EF71-F160D87B5C79}"/>
              </a:ext>
            </a:extLst>
          </p:cNvPr>
          <p:cNvSpPr>
            <a:spLocks noGrp="1"/>
          </p:cNvSpPr>
          <p:nvPr>
            <p:ph type="sldNum" sz="quarter" idx="5"/>
          </p:nvPr>
        </p:nvSpPr>
        <p:spPr/>
        <p:txBody>
          <a:bodyPr/>
          <a:lstStyle/>
          <a:p>
            <a:fld id="{18D41C57-F410-4B1B-8161-99CBAB10D8DE}" type="slidenum">
              <a:rPr lang="en-US" smtClean="0"/>
              <a:t>10</a:t>
            </a:fld>
            <a:endParaRPr lang="en-US"/>
          </a:p>
        </p:txBody>
      </p:sp>
    </p:spTree>
    <p:extLst>
      <p:ext uri="{BB962C8B-B14F-4D97-AF65-F5344CB8AC3E}">
        <p14:creationId xmlns:p14="http://schemas.microsoft.com/office/powerpoint/2010/main" val="320763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17156-29D4-5F66-94D1-C53DA5B0A3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6D0ECC-1136-B784-DA71-232349A14B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D6E6E0-CC9F-7B72-218B-DBD35C91BD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1AFDA3-D88E-71EA-64B1-CF4B88C7F86A}"/>
              </a:ext>
            </a:extLst>
          </p:cNvPr>
          <p:cNvSpPr>
            <a:spLocks noGrp="1"/>
          </p:cNvSpPr>
          <p:nvPr>
            <p:ph type="sldNum" sz="quarter" idx="5"/>
          </p:nvPr>
        </p:nvSpPr>
        <p:spPr/>
        <p:txBody>
          <a:bodyPr/>
          <a:lstStyle/>
          <a:p>
            <a:fld id="{18D41C57-F410-4B1B-8161-99CBAB10D8DE}" type="slidenum">
              <a:rPr lang="en-US" smtClean="0"/>
              <a:t>11</a:t>
            </a:fld>
            <a:endParaRPr lang="en-US"/>
          </a:p>
        </p:txBody>
      </p:sp>
    </p:spTree>
    <p:extLst>
      <p:ext uri="{BB962C8B-B14F-4D97-AF65-F5344CB8AC3E}">
        <p14:creationId xmlns:p14="http://schemas.microsoft.com/office/powerpoint/2010/main" val="2334831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71F2362-7AF9-4192-8A6F-E6DF85AED7A1}"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3763367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1F2362-7AF9-4192-8A6F-E6DF85AED7A1}"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4269998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1F2362-7AF9-4192-8A6F-E6DF85AED7A1}"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1009755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1F2362-7AF9-4192-8A6F-E6DF85AED7A1}"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2043454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1F2362-7AF9-4192-8A6F-E6DF85AED7A1}"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2536003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1F2362-7AF9-4192-8A6F-E6DF85AED7A1}"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2940228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1F2362-7AF9-4192-8A6F-E6DF85AED7A1}" type="datetimeFigureOut">
              <a:rPr lang="en-US" smtClean="0"/>
              <a:t>10/13/2025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3547179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1F2362-7AF9-4192-8A6F-E6DF85AED7A1}" type="datetimeFigureOut">
              <a:rPr lang="en-US" smtClean="0"/>
              <a:t>10/13/2025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3228417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1F2362-7AF9-4192-8A6F-E6DF85AED7A1}" type="datetimeFigureOut">
              <a:rPr lang="en-US" smtClean="0"/>
              <a:t>10/13/2025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1454124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1F2362-7AF9-4192-8A6F-E6DF85AED7A1}"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219357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1F2362-7AF9-4192-8A6F-E6DF85AED7A1}"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1616904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1F2362-7AF9-4192-8A6F-E6DF85AED7A1}" type="datetimeFigureOut">
              <a:rPr lang="en-US" smtClean="0"/>
              <a:t>10/13/2025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1C048E-47DF-4FDC-8CF7-B1A6D415A8CE}" type="slidenum">
              <a:rPr lang="en-US" smtClean="0"/>
              <a:t>‹#›</a:t>
            </a:fld>
            <a:endParaRPr lang="en-US"/>
          </a:p>
        </p:txBody>
      </p:sp>
    </p:spTree>
    <p:extLst>
      <p:ext uri="{BB962C8B-B14F-4D97-AF65-F5344CB8AC3E}">
        <p14:creationId xmlns:p14="http://schemas.microsoft.com/office/powerpoint/2010/main" val="711850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hyperlink" Target="https://www.youtube.com/watch?v=gAw9Ps-jwzM" TargetMode="Externa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crdownload"/><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1.tmp"/><Relationship Id="rId5" Type="http://schemas.openxmlformats.org/officeDocument/2006/relationships/image" Target="../media/image40.jpeg"/><Relationship Id="rId4" Type="http://schemas.openxmlformats.org/officeDocument/2006/relationships/image" Target="../media/image39.tmp"/></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s://www.youtube.com/watch?v=4lL54S8Ww6A" TargetMode="External"/><Relationship Id="rId5" Type="http://schemas.openxmlformats.org/officeDocument/2006/relationships/image" Target="../media/image45.pn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8.tmp"/></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0.tmp"/></Relationships>
</file>

<file path=ppt/slides/_rels/slide27.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52.tmp"/></Relationships>
</file>

<file path=ppt/slides/_rels/slide28.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54.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rcrK0U7RDIk"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55.jpg"/></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vpharBeg9XA"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55.jpg"/></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8" Type="http://schemas.openxmlformats.org/officeDocument/2006/relationships/image" Target="../media/image65.tmp"/><Relationship Id="rId3" Type="http://schemas.openxmlformats.org/officeDocument/2006/relationships/image" Target="../media/image60.jpeg"/><Relationship Id="rId7" Type="http://schemas.openxmlformats.org/officeDocument/2006/relationships/image" Target="../media/image64.tmp"/><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3.tmp"/><Relationship Id="rId5" Type="http://schemas.openxmlformats.org/officeDocument/2006/relationships/image" Target="../media/image62.tmp"/><Relationship Id="rId4" Type="http://schemas.openxmlformats.org/officeDocument/2006/relationships/image" Target="../media/image61.tmp"/><Relationship Id="rId9" Type="http://schemas.openxmlformats.org/officeDocument/2006/relationships/image" Target="../media/image66.tmp"/></Relationships>
</file>

<file path=ppt/slides/_rels/slide35.xml.rels><?xml version="1.0" encoding="UTF-8" standalone="yes"?>
<Relationships xmlns="http://schemas.openxmlformats.org/package/2006/relationships"><Relationship Id="rId8" Type="http://schemas.openxmlformats.org/officeDocument/2006/relationships/image" Target="../media/image72.tmp"/><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70.tmp"/><Relationship Id="rId5" Type="http://schemas.openxmlformats.org/officeDocument/2006/relationships/image" Target="../media/image69.jpeg"/><Relationship Id="rId4" Type="http://schemas.openxmlformats.org/officeDocument/2006/relationships/image" Target="../media/image68.tmp"/><Relationship Id="rId9" Type="http://schemas.openxmlformats.org/officeDocument/2006/relationships/image" Target="../media/image73.tmp"/></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U9pCrFxwjeo"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74.jpeg"/><Relationship Id="rId4" Type="http://schemas.openxmlformats.org/officeDocument/2006/relationships/hyperlink" Target="https://www.youtube.com/watch?v=6JaG9FQSzLY"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78.jpeg"/></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44.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4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9.tmp"/></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4209" y="19366"/>
            <a:ext cx="11277462" cy="9294852"/>
          </a:xfrm>
          <a:prstGeom prst="rect">
            <a:avLst/>
          </a:prstGeom>
          <a:noFill/>
        </p:spPr>
        <p:txBody>
          <a:bodyPr wrap="square" rtlCol="0">
            <a:spAutoFit/>
          </a:bodyPr>
          <a:lstStyle/>
          <a:p>
            <a:pPr algn="ctr"/>
            <a:r>
              <a:rPr lang="en-US" sz="3600" b="1" dirty="0">
                <a:solidFill>
                  <a:srgbClr val="FF0000"/>
                </a:solidFill>
              </a:rPr>
              <a:t>AGE Thrive </a:t>
            </a:r>
            <a:r>
              <a:rPr lang="en-US" sz="3600" i="1" dirty="0"/>
              <a:t>with</a:t>
            </a:r>
            <a:r>
              <a:rPr lang="en-US" sz="3600" b="1" dirty="0"/>
              <a:t> </a:t>
            </a:r>
            <a:r>
              <a:rPr lang="en-US" sz="3600" b="1" dirty="0">
                <a:solidFill>
                  <a:srgbClr val="0070C0"/>
                </a:solidFill>
              </a:rPr>
              <a:t>Baseball Memories</a:t>
            </a:r>
          </a:p>
          <a:p>
            <a:pPr algn="ctr"/>
            <a:r>
              <a:rPr lang="en-US" sz="2400" dirty="0"/>
              <a:t>October 15, 2025</a:t>
            </a:r>
            <a:endParaRPr lang="en-US" sz="2800" b="1" dirty="0"/>
          </a:p>
          <a:p>
            <a:pPr algn="ctr"/>
            <a:r>
              <a:rPr lang="en-US" sz="3600" b="1" dirty="0">
                <a:solidFill>
                  <a:srgbClr val="00B050"/>
                </a:solidFill>
              </a:rPr>
              <a:t>We’re happy to be with you today!</a:t>
            </a:r>
          </a:p>
          <a:p>
            <a:r>
              <a:rPr lang="en-US" sz="2800" b="1" dirty="0"/>
              <a:t>	</a:t>
            </a:r>
          </a:p>
          <a:p>
            <a:r>
              <a:rPr lang="en-US" sz="2800" b="1" dirty="0"/>
              <a:t>					AGENDA</a:t>
            </a:r>
            <a:endParaRPr lang="en-US" sz="2800" b="1" u="sng" dirty="0"/>
          </a:p>
          <a:p>
            <a:r>
              <a:rPr lang="en-US" sz="2800" b="1" u="sng" dirty="0"/>
              <a:t>Warm-up - Introductions</a:t>
            </a:r>
            <a:endParaRPr lang="en-US" sz="4000" b="1" i="1" dirty="0">
              <a:solidFill>
                <a:srgbClr val="FF0000"/>
              </a:solidFill>
            </a:endParaRPr>
          </a:p>
          <a:p>
            <a:r>
              <a:rPr lang="en-US" sz="2800" b="1" u="sng" dirty="0"/>
              <a:t>Current Events</a:t>
            </a:r>
            <a:r>
              <a:rPr lang="en-US" sz="2800" b="1" dirty="0"/>
              <a:t>	</a:t>
            </a:r>
          </a:p>
          <a:p>
            <a:r>
              <a:rPr lang="en-US" sz="2800" b="1" u="sng" dirty="0"/>
              <a:t>Gametime</a:t>
            </a:r>
            <a:r>
              <a:rPr lang="en-US" sz="2800" b="1" dirty="0"/>
              <a:t> – The Year in Baseball – </a:t>
            </a:r>
            <a:r>
              <a:rPr lang="en-US" sz="5400" b="1" dirty="0">
                <a:solidFill>
                  <a:srgbClr val="FF0000"/>
                </a:solidFill>
              </a:rPr>
              <a:t>1993 </a:t>
            </a:r>
            <a:r>
              <a:rPr lang="en-US" sz="5400" b="1" i="1" dirty="0">
                <a:solidFill>
                  <a:srgbClr val="FF0000"/>
                </a:solidFill>
              </a:rPr>
              <a:t>and</a:t>
            </a:r>
            <a:r>
              <a:rPr lang="en-US" sz="5400" b="1" dirty="0">
                <a:solidFill>
                  <a:srgbClr val="FF0000"/>
                </a:solidFill>
              </a:rPr>
              <a:t> 1994</a:t>
            </a:r>
          </a:p>
          <a:p>
            <a:r>
              <a:rPr lang="en-US" sz="2800" b="1" dirty="0">
                <a:solidFill>
                  <a:srgbClr val="FF0000"/>
                </a:solidFill>
              </a:rPr>
              <a:t>	</a:t>
            </a:r>
            <a:r>
              <a:rPr lang="en-US" sz="2800" b="1" u="sng" dirty="0"/>
              <a:t>Seventh Inning Stretch </a:t>
            </a:r>
            <a:r>
              <a:rPr lang="en-US" sz="2800" b="1" dirty="0"/>
              <a:t>- “Take Me Out to the Ball Game”</a:t>
            </a:r>
          </a:p>
          <a:p>
            <a:r>
              <a:rPr lang="en-US" sz="2800" b="1" dirty="0"/>
              <a:t>					Get Up and Move, Sing, Dance!</a:t>
            </a:r>
          </a:p>
          <a:p>
            <a:r>
              <a:rPr lang="en-US" sz="2800" b="1" u="sng" dirty="0"/>
              <a:t>Extra Innings </a:t>
            </a:r>
            <a:r>
              <a:rPr lang="en-US" sz="2800" b="1" dirty="0"/>
              <a:t>– More stuff from the past</a:t>
            </a:r>
          </a:p>
          <a:p>
            <a:endParaRPr lang="en-US" sz="2800" b="1" dirty="0"/>
          </a:p>
          <a:p>
            <a:endParaRPr lang="en-US" sz="2800" b="1" dirty="0"/>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253179" y="5570338"/>
            <a:ext cx="5235883" cy="1287662"/>
          </a:xfrm>
          <a:prstGeom prst="rect">
            <a:avLst/>
          </a:prstGeom>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9439034" y="5039139"/>
            <a:ext cx="2251310" cy="2038406"/>
          </a:xfrm>
          <a:prstGeom prst="rect">
            <a:avLst/>
          </a:prstGeom>
        </p:spPr>
      </p:pic>
      <p:pic>
        <p:nvPicPr>
          <p:cNvPr id="1026" name="Picture 2" descr="https://tse3.mm.bing.net/th?id=OIP.Yaxdg7FddkxXvWehe3Z_iwHaHa&amp;pid=Api&amp;P=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5322" y="19366"/>
            <a:ext cx="1456566" cy="1456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063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EB034-ACD7-5AEC-3068-A49B079998A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006BAC6-D3FC-2D63-FFD0-D6B7AC205E0B}"/>
              </a:ext>
            </a:extLst>
          </p:cNvPr>
          <p:cNvSpPr txBox="1"/>
          <p:nvPr/>
        </p:nvSpPr>
        <p:spPr>
          <a:xfrm>
            <a:off x="0" y="4968402"/>
            <a:ext cx="11936857" cy="2123658"/>
          </a:xfrm>
          <a:prstGeom prst="rect">
            <a:avLst/>
          </a:prstGeom>
          <a:noFill/>
        </p:spPr>
        <p:txBody>
          <a:bodyPr wrap="none" rtlCol="0">
            <a:spAutoFit/>
          </a:bodyPr>
          <a:lstStyle/>
          <a:p>
            <a:pPr algn="ctr"/>
            <a:r>
              <a:rPr lang="en-US" sz="6600" b="1" dirty="0"/>
              <a:t>Nelson Mandela and F.W. </a:t>
            </a:r>
            <a:r>
              <a:rPr lang="en-US" sz="6600" b="1" dirty="0" err="1"/>
              <a:t>deKlerk</a:t>
            </a:r>
            <a:endParaRPr lang="en-US" sz="6600" b="1" dirty="0"/>
          </a:p>
          <a:p>
            <a:pPr algn="ctr"/>
            <a:r>
              <a:rPr lang="en-US" sz="6600" b="1" dirty="0"/>
              <a:t>Win Nobel Peace Prize</a:t>
            </a:r>
          </a:p>
        </p:txBody>
      </p:sp>
      <p:pic>
        <p:nvPicPr>
          <p:cNvPr id="5" name="Picture 4" descr="A close-up of men in suits&#10;&#10;AI-generated content may be incorrect.">
            <a:extLst>
              <a:ext uri="{FF2B5EF4-FFF2-40B4-BE49-F238E27FC236}">
                <a16:creationId xmlns:a16="http://schemas.microsoft.com/office/drawing/2014/main" id="{7AD32545-F946-718A-F70E-A005AA29D98B}"/>
              </a:ext>
            </a:extLst>
          </p:cNvPr>
          <p:cNvPicPr>
            <a:picLocks noChangeAspect="1"/>
          </p:cNvPicPr>
          <p:nvPr/>
        </p:nvPicPr>
        <p:blipFill>
          <a:blip r:embed="rId3">
            <a:extLst>
              <a:ext uri="{28A0092B-C50C-407E-A947-70E740481C1C}">
                <a14:useLocalDpi xmlns:a14="http://schemas.microsoft.com/office/drawing/2010/main" val="0"/>
              </a:ext>
            </a:extLst>
          </a:blip>
          <a:srcRect l="4947" t="3372" r="2784" b="5993"/>
          <a:stretch>
            <a:fillRect/>
          </a:stretch>
        </p:blipFill>
        <p:spPr>
          <a:xfrm>
            <a:off x="2081720" y="155458"/>
            <a:ext cx="7386739" cy="4812944"/>
          </a:xfrm>
          <a:prstGeom prst="rect">
            <a:avLst/>
          </a:prstGeom>
        </p:spPr>
      </p:pic>
    </p:spTree>
    <p:extLst>
      <p:ext uri="{BB962C8B-B14F-4D97-AF65-F5344CB8AC3E}">
        <p14:creationId xmlns:p14="http://schemas.microsoft.com/office/powerpoint/2010/main" val="779504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8E0EB-82FC-4EEB-8ADD-4472A082415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E5ED9C3-F7D8-CEF6-C2D4-84B2C5208C26}"/>
              </a:ext>
            </a:extLst>
          </p:cNvPr>
          <p:cNvSpPr txBox="1"/>
          <p:nvPr/>
        </p:nvSpPr>
        <p:spPr>
          <a:xfrm>
            <a:off x="1780262" y="0"/>
            <a:ext cx="8098179" cy="1200329"/>
          </a:xfrm>
          <a:prstGeom prst="rect">
            <a:avLst/>
          </a:prstGeom>
          <a:noFill/>
        </p:spPr>
        <p:txBody>
          <a:bodyPr wrap="none" rtlCol="0">
            <a:spAutoFit/>
          </a:bodyPr>
          <a:lstStyle/>
          <a:p>
            <a:pPr algn="ctr"/>
            <a:r>
              <a:rPr lang="en-US" sz="7200" b="1" i="1" dirty="0"/>
              <a:t>Women Moving Up !</a:t>
            </a:r>
            <a:endParaRPr lang="en-US" sz="5400" b="1" dirty="0"/>
          </a:p>
        </p:txBody>
      </p:sp>
      <p:pic>
        <p:nvPicPr>
          <p:cNvPr id="4" name="Picture 3" descr="A person and person saluting&#10;&#10;AI-generated content may be incorrect.">
            <a:extLst>
              <a:ext uri="{FF2B5EF4-FFF2-40B4-BE49-F238E27FC236}">
                <a16:creationId xmlns:a16="http://schemas.microsoft.com/office/drawing/2014/main" id="{26ED05C3-5A84-AA27-8CA2-47F903E56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1178" y="1200329"/>
            <a:ext cx="7229972" cy="4639554"/>
          </a:xfrm>
          <a:prstGeom prst="rect">
            <a:avLst/>
          </a:prstGeom>
        </p:spPr>
      </p:pic>
      <p:sp>
        <p:nvSpPr>
          <p:cNvPr id="6" name="TextBox 5">
            <a:extLst>
              <a:ext uri="{FF2B5EF4-FFF2-40B4-BE49-F238E27FC236}">
                <a16:creationId xmlns:a16="http://schemas.microsoft.com/office/drawing/2014/main" id="{827B602F-522D-297C-9D4C-8F2B80A625DC}"/>
              </a:ext>
            </a:extLst>
          </p:cNvPr>
          <p:cNvSpPr txBox="1"/>
          <p:nvPr/>
        </p:nvSpPr>
        <p:spPr>
          <a:xfrm>
            <a:off x="0" y="6019800"/>
            <a:ext cx="11877611" cy="646331"/>
          </a:xfrm>
          <a:prstGeom prst="rect">
            <a:avLst/>
          </a:prstGeom>
          <a:noFill/>
        </p:spPr>
        <p:txBody>
          <a:bodyPr wrap="none" rtlCol="0">
            <a:spAutoFit/>
          </a:bodyPr>
          <a:lstStyle/>
          <a:p>
            <a:r>
              <a:rPr lang="en-US" sz="3600" b="1" dirty="0"/>
              <a:t>Janet Reno sworn in as the first female U.S. Attorney General</a:t>
            </a:r>
          </a:p>
        </p:txBody>
      </p:sp>
    </p:spTree>
    <p:extLst>
      <p:ext uri="{BB962C8B-B14F-4D97-AF65-F5344CB8AC3E}">
        <p14:creationId xmlns:p14="http://schemas.microsoft.com/office/powerpoint/2010/main" val="153457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50D6E-A192-66B6-A289-2F45DD982A5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900D2EE-45E3-4FE0-B9EF-B2574286737A}"/>
              </a:ext>
            </a:extLst>
          </p:cNvPr>
          <p:cNvSpPr txBox="1"/>
          <p:nvPr/>
        </p:nvSpPr>
        <p:spPr>
          <a:xfrm>
            <a:off x="6598688" y="229969"/>
            <a:ext cx="4917244" cy="2308324"/>
          </a:xfrm>
          <a:prstGeom prst="rect">
            <a:avLst/>
          </a:prstGeom>
          <a:noFill/>
        </p:spPr>
        <p:txBody>
          <a:bodyPr wrap="none" rtlCol="0">
            <a:spAutoFit/>
          </a:bodyPr>
          <a:lstStyle/>
          <a:p>
            <a:pPr algn="ctr"/>
            <a:r>
              <a:rPr lang="en-US" sz="7200" b="1" i="1" dirty="0"/>
              <a:t>Women </a:t>
            </a:r>
          </a:p>
          <a:p>
            <a:pPr algn="ctr"/>
            <a:r>
              <a:rPr lang="en-US" sz="7200" b="1" i="1" dirty="0"/>
              <a:t>Moving Up !</a:t>
            </a:r>
            <a:endParaRPr lang="en-US" sz="5400" b="1" dirty="0"/>
          </a:p>
        </p:txBody>
      </p:sp>
      <p:sp>
        <p:nvSpPr>
          <p:cNvPr id="6" name="TextBox 5">
            <a:extLst>
              <a:ext uri="{FF2B5EF4-FFF2-40B4-BE49-F238E27FC236}">
                <a16:creationId xmlns:a16="http://schemas.microsoft.com/office/drawing/2014/main" id="{AE1C6433-9713-7BEF-4ACC-B93CDB3098B0}"/>
              </a:ext>
            </a:extLst>
          </p:cNvPr>
          <p:cNvSpPr txBox="1"/>
          <p:nvPr/>
        </p:nvSpPr>
        <p:spPr>
          <a:xfrm>
            <a:off x="5692328" y="2828835"/>
            <a:ext cx="6406113" cy="1200329"/>
          </a:xfrm>
          <a:prstGeom prst="rect">
            <a:avLst/>
          </a:prstGeom>
          <a:noFill/>
        </p:spPr>
        <p:txBody>
          <a:bodyPr wrap="none" rtlCol="0">
            <a:spAutoFit/>
          </a:bodyPr>
          <a:lstStyle/>
          <a:p>
            <a:r>
              <a:rPr lang="en-US" sz="3600" b="1" dirty="0"/>
              <a:t>Congress approves USAF female </a:t>
            </a:r>
          </a:p>
          <a:p>
            <a:r>
              <a:rPr lang="en-US" sz="3600" b="1" dirty="0"/>
              <a:t>pilots can fly combat missions!</a:t>
            </a:r>
          </a:p>
        </p:txBody>
      </p:sp>
      <p:pic>
        <p:nvPicPr>
          <p:cNvPr id="3074" name="Picture 2" descr="Another &quot;First&quot; For USAF's First Female Fighter Pilot | Fighter Sweep">
            <a:extLst>
              <a:ext uri="{FF2B5EF4-FFF2-40B4-BE49-F238E27FC236}">
                <a16:creationId xmlns:a16="http://schemas.microsoft.com/office/drawing/2014/main" id="{3913DBF8-CB65-E05C-4A18-E1C343D651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46639"/>
            <a:ext cx="5295900" cy="6764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472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094" y="114881"/>
            <a:ext cx="10170367" cy="5720831"/>
          </a:xfrm>
          <a:prstGeom prst="rect">
            <a:avLst/>
          </a:prstGeom>
        </p:spPr>
      </p:pic>
      <p:sp>
        <p:nvSpPr>
          <p:cNvPr id="3" name="TextBox 2"/>
          <p:cNvSpPr txBox="1"/>
          <p:nvPr/>
        </p:nvSpPr>
        <p:spPr>
          <a:xfrm>
            <a:off x="2024742" y="5835712"/>
            <a:ext cx="6860019" cy="1107996"/>
          </a:xfrm>
          <a:prstGeom prst="rect">
            <a:avLst/>
          </a:prstGeom>
          <a:noFill/>
        </p:spPr>
        <p:txBody>
          <a:bodyPr wrap="none" rtlCol="0">
            <a:spAutoFit/>
          </a:bodyPr>
          <a:lstStyle/>
          <a:p>
            <a:r>
              <a:rPr lang="en-US" sz="6600" b="1" dirty="0"/>
              <a:t>In Between Innings</a:t>
            </a:r>
          </a:p>
        </p:txBody>
      </p:sp>
    </p:spTree>
    <p:extLst>
      <p:ext uri="{BB962C8B-B14F-4D97-AF65-F5344CB8AC3E}">
        <p14:creationId xmlns:p14="http://schemas.microsoft.com/office/powerpoint/2010/main" val="406043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39C55-7C57-5E93-706D-68AFF5E6815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D26ACA4-46E4-B850-67EE-EDCF96468F3F}"/>
              </a:ext>
            </a:extLst>
          </p:cNvPr>
          <p:cNvSpPr txBox="1">
            <a:spLocks/>
          </p:cNvSpPr>
          <p:nvPr/>
        </p:nvSpPr>
        <p:spPr>
          <a:xfrm>
            <a:off x="1498566" y="-153968"/>
            <a:ext cx="8156747" cy="769441"/>
          </a:xfrm>
          <a:prstGeom prst="rect">
            <a:avLst/>
          </a:prstGeom>
          <a:noFill/>
        </p:spPr>
        <p:txBody>
          <a:bodyPr wrap="square" rtlCol="0">
            <a:spAutoFit/>
          </a:bodyPr>
          <a:lstStyle/>
          <a:p>
            <a:pPr algn="ctr"/>
            <a:r>
              <a:rPr lang="en-US" sz="4400" b="1" u="sng" dirty="0"/>
              <a:t>Scoreboard Quiz – At the Movies</a:t>
            </a:r>
          </a:p>
        </p:txBody>
      </p:sp>
      <p:sp>
        <p:nvSpPr>
          <p:cNvPr id="6" name="Rectangle 5">
            <a:extLst>
              <a:ext uri="{FF2B5EF4-FFF2-40B4-BE49-F238E27FC236}">
                <a16:creationId xmlns:a16="http://schemas.microsoft.com/office/drawing/2014/main" id="{ED26D377-2111-3212-42A9-9B95B74296EF}"/>
              </a:ext>
            </a:extLst>
          </p:cNvPr>
          <p:cNvSpPr/>
          <p:nvPr/>
        </p:nvSpPr>
        <p:spPr>
          <a:xfrm>
            <a:off x="314566" y="2656607"/>
            <a:ext cx="11283885" cy="4196784"/>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D98F802-139E-5DD0-714B-19D1BBAA5BE4}"/>
              </a:ext>
            </a:extLst>
          </p:cNvPr>
          <p:cNvSpPr txBox="1"/>
          <p:nvPr/>
        </p:nvSpPr>
        <p:spPr>
          <a:xfrm>
            <a:off x="314566" y="1887166"/>
            <a:ext cx="481222" cy="769441"/>
          </a:xfrm>
          <a:prstGeom prst="rect">
            <a:avLst/>
          </a:prstGeom>
          <a:noFill/>
        </p:spPr>
        <p:txBody>
          <a:bodyPr wrap="none" rtlCol="0">
            <a:spAutoFit/>
          </a:bodyPr>
          <a:lstStyle/>
          <a:p>
            <a:r>
              <a:rPr lang="en-US" sz="4400" dirty="0">
                <a:solidFill>
                  <a:schemeClr val="bg1"/>
                </a:solidFill>
              </a:rPr>
              <a:t>h</a:t>
            </a:r>
          </a:p>
        </p:txBody>
      </p:sp>
      <p:pic>
        <p:nvPicPr>
          <p:cNvPr id="13" name="Picture 12">
            <a:extLst>
              <a:ext uri="{FF2B5EF4-FFF2-40B4-BE49-F238E27FC236}">
                <a16:creationId xmlns:a16="http://schemas.microsoft.com/office/drawing/2014/main" id="{2DE7CE1F-DABB-993C-0933-376D9D8EB671}"/>
              </a:ext>
            </a:extLst>
          </p:cNvPr>
          <p:cNvPicPr>
            <a:picLocks noChangeAspect="1"/>
          </p:cNvPicPr>
          <p:nvPr/>
        </p:nvPicPr>
        <p:blipFill>
          <a:blip r:embed="rId3"/>
          <a:stretch>
            <a:fillRect/>
          </a:stretch>
        </p:blipFill>
        <p:spPr>
          <a:xfrm>
            <a:off x="-489787" y="472360"/>
            <a:ext cx="13379878" cy="2184247"/>
          </a:xfrm>
          <a:prstGeom prst="rect">
            <a:avLst/>
          </a:prstGeom>
        </p:spPr>
      </p:pic>
      <p:sp>
        <p:nvSpPr>
          <p:cNvPr id="5" name="TextBox 4">
            <a:extLst>
              <a:ext uri="{FF2B5EF4-FFF2-40B4-BE49-F238E27FC236}">
                <a16:creationId xmlns:a16="http://schemas.microsoft.com/office/drawing/2014/main" id="{0A3516FE-AC3F-F576-DF94-BE8A9C295EA1}"/>
              </a:ext>
            </a:extLst>
          </p:cNvPr>
          <p:cNvSpPr txBox="1">
            <a:spLocks/>
          </p:cNvSpPr>
          <p:nvPr/>
        </p:nvSpPr>
        <p:spPr>
          <a:xfrm>
            <a:off x="5172075" y="2799720"/>
            <a:ext cx="6063073" cy="4031873"/>
          </a:xfrm>
          <a:prstGeom prst="rect">
            <a:avLst/>
          </a:prstGeom>
          <a:noFill/>
        </p:spPr>
        <p:txBody>
          <a:bodyPr wrap="square" rtlCol="0">
            <a:spAutoFit/>
          </a:bodyPr>
          <a:lstStyle/>
          <a:p>
            <a:r>
              <a:rPr lang="en-US" sz="2400" dirty="0"/>
              <a:t>This science fiction movie was a thriller about bringing dinosaurs back to life.  It won three Oscars and grossed almost $1 billion.</a:t>
            </a:r>
          </a:p>
          <a:p>
            <a:r>
              <a:rPr lang="en-US" sz="4000" b="1" dirty="0">
                <a:solidFill>
                  <a:schemeClr val="accent6">
                    <a:lumMod val="75000"/>
                  </a:schemeClr>
                </a:solidFill>
              </a:rPr>
              <a:t>Godzilla</a:t>
            </a:r>
          </a:p>
          <a:p>
            <a:endParaRPr lang="en-US" sz="3200" dirty="0"/>
          </a:p>
          <a:p>
            <a:r>
              <a:rPr lang="en-US" sz="4000" b="1" dirty="0">
                <a:solidFill>
                  <a:schemeClr val="accent6">
                    <a:lumMod val="75000"/>
                  </a:schemeClr>
                </a:solidFill>
              </a:rPr>
              <a:t>Jurassic Park</a:t>
            </a:r>
          </a:p>
          <a:p>
            <a:pPr marL="342900" indent="-342900">
              <a:buAutoNum type="alphaUcPeriod"/>
            </a:pPr>
            <a:endParaRPr lang="en-US" sz="3200" dirty="0"/>
          </a:p>
          <a:p>
            <a:r>
              <a:rPr lang="en-US" sz="4000" b="1" dirty="0">
                <a:solidFill>
                  <a:schemeClr val="accent6">
                    <a:lumMod val="75000"/>
                  </a:schemeClr>
                </a:solidFill>
              </a:rPr>
              <a:t>The Land Before Time</a:t>
            </a:r>
          </a:p>
        </p:txBody>
      </p:sp>
      <p:cxnSp>
        <p:nvCxnSpPr>
          <p:cNvPr id="8" name="Straight Arrow Connector 7">
            <a:extLst>
              <a:ext uri="{FF2B5EF4-FFF2-40B4-BE49-F238E27FC236}">
                <a16:creationId xmlns:a16="http://schemas.microsoft.com/office/drawing/2014/main" id="{1232CFDE-A3BF-E29F-F50E-2D61AB4A2201}"/>
              </a:ext>
            </a:extLst>
          </p:cNvPr>
          <p:cNvCxnSpPr>
            <a:cxnSpLocks/>
          </p:cNvCxnSpPr>
          <p:nvPr/>
        </p:nvCxnSpPr>
        <p:spPr>
          <a:xfrm flipH="1">
            <a:off x="8479561" y="5358561"/>
            <a:ext cx="108992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3EADDAC0-6158-69BB-4B08-5EED8EF32F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323" y="2349150"/>
            <a:ext cx="4404021" cy="4404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39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6B178-60ED-B8DA-8223-1BDE5058055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FB02711-6FB9-4E79-CAF0-A391CA4086DD}"/>
              </a:ext>
            </a:extLst>
          </p:cNvPr>
          <p:cNvSpPr txBox="1">
            <a:spLocks/>
          </p:cNvSpPr>
          <p:nvPr/>
        </p:nvSpPr>
        <p:spPr>
          <a:xfrm>
            <a:off x="1498566" y="-153968"/>
            <a:ext cx="8156747" cy="769441"/>
          </a:xfrm>
          <a:prstGeom prst="rect">
            <a:avLst/>
          </a:prstGeom>
          <a:noFill/>
        </p:spPr>
        <p:txBody>
          <a:bodyPr wrap="square" rtlCol="0">
            <a:spAutoFit/>
          </a:bodyPr>
          <a:lstStyle/>
          <a:p>
            <a:pPr algn="ctr"/>
            <a:r>
              <a:rPr lang="en-US" sz="4400" b="1" u="sng" dirty="0"/>
              <a:t>Scoreboard Quiz – At the Movies</a:t>
            </a:r>
          </a:p>
        </p:txBody>
      </p:sp>
      <p:sp>
        <p:nvSpPr>
          <p:cNvPr id="6" name="Rectangle 5">
            <a:extLst>
              <a:ext uri="{FF2B5EF4-FFF2-40B4-BE49-F238E27FC236}">
                <a16:creationId xmlns:a16="http://schemas.microsoft.com/office/drawing/2014/main" id="{4AE04431-59C4-DE6E-D746-5AB3DBA792DB}"/>
              </a:ext>
            </a:extLst>
          </p:cNvPr>
          <p:cNvSpPr/>
          <p:nvPr/>
        </p:nvSpPr>
        <p:spPr>
          <a:xfrm>
            <a:off x="314566" y="2656607"/>
            <a:ext cx="11283885" cy="4196784"/>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D4B79C2-A187-CEC7-B139-8EA8276ACC92}"/>
              </a:ext>
            </a:extLst>
          </p:cNvPr>
          <p:cNvSpPr txBox="1"/>
          <p:nvPr/>
        </p:nvSpPr>
        <p:spPr>
          <a:xfrm>
            <a:off x="314566" y="1887166"/>
            <a:ext cx="481222" cy="769441"/>
          </a:xfrm>
          <a:prstGeom prst="rect">
            <a:avLst/>
          </a:prstGeom>
          <a:noFill/>
        </p:spPr>
        <p:txBody>
          <a:bodyPr wrap="none" rtlCol="0">
            <a:spAutoFit/>
          </a:bodyPr>
          <a:lstStyle/>
          <a:p>
            <a:r>
              <a:rPr lang="en-US" sz="4400" dirty="0">
                <a:solidFill>
                  <a:schemeClr val="bg1"/>
                </a:solidFill>
              </a:rPr>
              <a:t>h</a:t>
            </a:r>
          </a:p>
        </p:txBody>
      </p:sp>
      <p:pic>
        <p:nvPicPr>
          <p:cNvPr id="13" name="Picture 12">
            <a:extLst>
              <a:ext uri="{FF2B5EF4-FFF2-40B4-BE49-F238E27FC236}">
                <a16:creationId xmlns:a16="http://schemas.microsoft.com/office/drawing/2014/main" id="{E87EC4C3-64A5-86EC-4B7E-8752309FA899}"/>
              </a:ext>
            </a:extLst>
          </p:cNvPr>
          <p:cNvPicPr>
            <a:picLocks noChangeAspect="1"/>
          </p:cNvPicPr>
          <p:nvPr/>
        </p:nvPicPr>
        <p:blipFill>
          <a:blip r:embed="rId3"/>
          <a:stretch>
            <a:fillRect/>
          </a:stretch>
        </p:blipFill>
        <p:spPr>
          <a:xfrm>
            <a:off x="-489787" y="472360"/>
            <a:ext cx="13379878" cy="2184247"/>
          </a:xfrm>
          <a:prstGeom prst="rect">
            <a:avLst/>
          </a:prstGeom>
        </p:spPr>
      </p:pic>
      <p:sp>
        <p:nvSpPr>
          <p:cNvPr id="5" name="TextBox 4">
            <a:extLst>
              <a:ext uri="{FF2B5EF4-FFF2-40B4-BE49-F238E27FC236}">
                <a16:creationId xmlns:a16="http://schemas.microsoft.com/office/drawing/2014/main" id="{268278AF-9173-F427-905F-58A26BD97CB6}"/>
              </a:ext>
            </a:extLst>
          </p:cNvPr>
          <p:cNvSpPr txBox="1">
            <a:spLocks/>
          </p:cNvSpPr>
          <p:nvPr/>
        </p:nvSpPr>
        <p:spPr>
          <a:xfrm>
            <a:off x="5172075" y="2799720"/>
            <a:ext cx="6063073" cy="4031873"/>
          </a:xfrm>
          <a:prstGeom prst="rect">
            <a:avLst/>
          </a:prstGeom>
          <a:noFill/>
        </p:spPr>
        <p:txBody>
          <a:bodyPr wrap="square" rtlCol="0">
            <a:spAutoFit/>
          </a:bodyPr>
          <a:lstStyle/>
          <a:p>
            <a:r>
              <a:rPr lang="en-US" sz="2400" dirty="0"/>
              <a:t>Tom Hanks starred in this movie about the life adventures of a slow-witted Southern boy.  It won six Oscars and was top seller in 1994.</a:t>
            </a:r>
          </a:p>
          <a:p>
            <a:r>
              <a:rPr lang="en-US" sz="4000" b="1" dirty="0">
                <a:solidFill>
                  <a:schemeClr val="accent6">
                    <a:lumMod val="75000"/>
                  </a:schemeClr>
                </a:solidFill>
              </a:rPr>
              <a:t>The Million Dollar Man</a:t>
            </a:r>
          </a:p>
          <a:p>
            <a:endParaRPr lang="en-US" sz="3200" dirty="0"/>
          </a:p>
          <a:p>
            <a:r>
              <a:rPr lang="en-US" sz="4000" b="1" dirty="0">
                <a:solidFill>
                  <a:schemeClr val="accent6">
                    <a:lumMod val="75000"/>
                  </a:schemeClr>
                </a:solidFill>
              </a:rPr>
              <a:t>Jimmy Dolittle</a:t>
            </a:r>
          </a:p>
          <a:p>
            <a:pPr marL="342900" indent="-342900">
              <a:buAutoNum type="alphaUcPeriod"/>
            </a:pPr>
            <a:endParaRPr lang="en-US" sz="3200" dirty="0"/>
          </a:p>
          <a:p>
            <a:r>
              <a:rPr lang="en-US" sz="4000" b="1" dirty="0">
                <a:solidFill>
                  <a:schemeClr val="accent6">
                    <a:lumMod val="75000"/>
                  </a:schemeClr>
                </a:solidFill>
              </a:rPr>
              <a:t>Forrest Gump</a:t>
            </a:r>
          </a:p>
        </p:txBody>
      </p:sp>
      <p:cxnSp>
        <p:nvCxnSpPr>
          <p:cNvPr id="8" name="Straight Arrow Connector 7">
            <a:extLst>
              <a:ext uri="{FF2B5EF4-FFF2-40B4-BE49-F238E27FC236}">
                <a16:creationId xmlns:a16="http://schemas.microsoft.com/office/drawing/2014/main" id="{1B131FBC-EDCC-A787-64E7-2DCACC5063E8}"/>
              </a:ext>
            </a:extLst>
          </p:cNvPr>
          <p:cNvCxnSpPr>
            <a:cxnSpLocks/>
          </p:cNvCxnSpPr>
          <p:nvPr/>
        </p:nvCxnSpPr>
        <p:spPr>
          <a:xfrm flipH="1">
            <a:off x="8384311" y="6520611"/>
            <a:ext cx="108992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50" name="Picture 2">
            <a:extLst>
              <a:ext uri="{FF2B5EF4-FFF2-40B4-BE49-F238E27FC236}">
                <a16:creationId xmlns:a16="http://schemas.microsoft.com/office/drawing/2014/main" id="{405C5DB3-04EF-1FDC-004C-EC74A9207A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646" t="10259" r="6042"/>
          <a:stretch>
            <a:fillRect/>
          </a:stretch>
        </p:blipFill>
        <p:spPr bwMode="auto">
          <a:xfrm>
            <a:off x="314566" y="2030279"/>
            <a:ext cx="4653811" cy="46692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D3F0B0C-22D4-DBC1-DC6B-E1A23B34D015}"/>
              </a:ext>
            </a:extLst>
          </p:cNvPr>
          <p:cNvSpPr txBox="1"/>
          <p:nvPr/>
        </p:nvSpPr>
        <p:spPr>
          <a:xfrm>
            <a:off x="5337100" y="5838825"/>
            <a:ext cx="4967129" cy="646331"/>
          </a:xfrm>
          <a:prstGeom prst="rect">
            <a:avLst/>
          </a:prstGeom>
          <a:noFill/>
        </p:spPr>
        <p:txBody>
          <a:bodyPr wrap="none" rtlCol="0">
            <a:spAutoFit/>
          </a:bodyPr>
          <a:lstStyle/>
          <a:p>
            <a:r>
              <a:rPr lang="en-US" dirty="0">
                <a:hlinkClick r:id="rId5"/>
              </a:rPr>
              <a:t>https://www.youtube.com/watch?v=gAw9Ps-jwzM</a:t>
            </a:r>
            <a:endParaRPr lang="en-US" dirty="0"/>
          </a:p>
          <a:p>
            <a:endParaRPr lang="en-US" dirty="0"/>
          </a:p>
        </p:txBody>
      </p:sp>
    </p:spTree>
    <p:extLst>
      <p:ext uri="{BB962C8B-B14F-4D97-AF65-F5344CB8AC3E}">
        <p14:creationId xmlns:p14="http://schemas.microsoft.com/office/powerpoint/2010/main" val="64778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CEDD4-DA6F-4B01-7D2C-BBAF0286384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E336C95-C474-137A-005A-17FEA516964C}"/>
              </a:ext>
            </a:extLst>
          </p:cNvPr>
          <p:cNvSpPr txBox="1">
            <a:spLocks/>
          </p:cNvSpPr>
          <p:nvPr/>
        </p:nvSpPr>
        <p:spPr>
          <a:xfrm>
            <a:off x="1498566" y="-153968"/>
            <a:ext cx="8156747" cy="769441"/>
          </a:xfrm>
          <a:prstGeom prst="rect">
            <a:avLst/>
          </a:prstGeom>
          <a:noFill/>
        </p:spPr>
        <p:txBody>
          <a:bodyPr wrap="square" rtlCol="0">
            <a:spAutoFit/>
          </a:bodyPr>
          <a:lstStyle/>
          <a:p>
            <a:pPr algn="ctr"/>
            <a:r>
              <a:rPr lang="en-US" sz="4400" b="1" u="sng" dirty="0"/>
              <a:t>Scoreboard Quiz – TV debuts</a:t>
            </a:r>
          </a:p>
        </p:txBody>
      </p:sp>
      <p:sp>
        <p:nvSpPr>
          <p:cNvPr id="6" name="Rectangle 5">
            <a:extLst>
              <a:ext uri="{FF2B5EF4-FFF2-40B4-BE49-F238E27FC236}">
                <a16:creationId xmlns:a16="http://schemas.microsoft.com/office/drawing/2014/main" id="{F92BF6FF-2279-D8ED-5078-F9716842C58D}"/>
              </a:ext>
            </a:extLst>
          </p:cNvPr>
          <p:cNvSpPr/>
          <p:nvPr/>
        </p:nvSpPr>
        <p:spPr>
          <a:xfrm>
            <a:off x="314566" y="2656607"/>
            <a:ext cx="11283885" cy="4196784"/>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8BEFDBF-E367-972B-FBF1-050893EBAE37}"/>
              </a:ext>
            </a:extLst>
          </p:cNvPr>
          <p:cNvSpPr txBox="1"/>
          <p:nvPr/>
        </p:nvSpPr>
        <p:spPr>
          <a:xfrm>
            <a:off x="314566" y="1887166"/>
            <a:ext cx="481222" cy="769441"/>
          </a:xfrm>
          <a:prstGeom prst="rect">
            <a:avLst/>
          </a:prstGeom>
          <a:noFill/>
        </p:spPr>
        <p:txBody>
          <a:bodyPr wrap="none" rtlCol="0">
            <a:spAutoFit/>
          </a:bodyPr>
          <a:lstStyle/>
          <a:p>
            <a:r>
              <a:rPr lang="en-US" sz="4400" dirty="0">
                <a:solidFill>
                  <a:schemeClr val="bg1"/>
                </a:solidFill>
              </a:rPr>
              <a:t>h</a:t>
            </a:r>
          </a:p>
        </p:txBody>
      </p:sp>
      <p:pic>
        <p:nvPicPr>
          <p:cNvPr id="13" name="Picture 12">
            <a:extLst>
              <a:ext uri="{FF2B5EF4-FFF2-40B4-BE49-F238E27FC236}">
                <a16:creationId xmlns:a16="http://schemas.microsoft.com/office/drawing/2014/main" id="{5EA38924-A2E8-9BD6-E8DB-86EA932AF858}"/>
              </a:ext>
            </a:extLst>
          </p:cNvPr>
          <p:cNvPicPr>
            <a:picLocks noChangeAspect="1"/>
          </p:cNvPicPr>
          <p:nvPr/>
        </p:nvPicPr>
        <p:blipFill>
          <a:blip r:embed="rId3"/>
          <a:stretch>
            <a:fillRect/>
          </a:stretch>
        </p:blipFill>
        <p:spPr>
          <a:xfrm>
            <a:off x="-489787" y="472360"/>
            <a:ext cx="13379878" cy="2184247"/>
          </a:xfrm>
          <a:prstGeom prst="rect">
            <a:avLst/>
          </a:prstGeom>
        </p:spPr>
      </p:pic>
      <p:sp>
        <p:nvSpPr>
          <p:cNvPr id="5" name="TextBox 4">
            <a:extLst>
              <a:ext uri="{FF2B5EF4-FFF2-40B4-BE49-F238E27FC236}">
                <a16:creationId xmlns:a16="http://schemas.microsoft.com/office/drawing/2014/main" id="{08588357-5A16-241C-AD02-050938737C08}"/>
              </a:ext>
            </a:extLst>
          </p:cNvPr>
          <p:cNvSpPr txBox="1">
            <a:spLocks/>
          </p:cNvSpPr>
          <p:nvPr/>
        </p:nvSpPr>
        <p:spPr>
          <a:xfrm>
            <a:off x="4727430" y="2681804"/>
            <a:ext cx="6740670" cy="3970318"/>
          </a:xfrm>
          <a:prstGeom prst="rect">
            <a:avLst/>
          </a:prstGeom>
          <a:noFill/>
        </p:spPr>
        <p:txBody>
          <a:bodyPr wrap="square" rtlCol="0">
            <a:spAutoFit/>
          </a:bodyPr>
          <a:lstStyle/>
          <a:p>
            <a:r>
              <a:rPr lang="en-US" sz="2000" dirty="0"/>
              <a:t>This TV science fiction series was about FBI agents (Mulder and Scully) investigating unsolved paranormal reports.  David Duchovny and Gillian Anderson starred in the two roles.  </a:t>
            </a:r>
          </a:p>
          <a:p>
            <a:r>
              <a:rPr lang="en-US" sz="4000" b="1" dirty="0">
                <a:solidFill>
                  <a:schemeClr val="accent6">
                    <a:lumMod val="75000"/>
                  </a:schemeClr>
                </a:solidFill>
              </a:rPr>
              <a:t>X-Files</a:t>
            </a:r>
          </a:p>
          <a:p>
            <a:endParaRPr lang="en-US" sz="4000" b="1" dirty="0">
              <a:solidFill>
                <a:schemeClr val="accent6">
                  <a:lumMod val="75000"/>
                </a:schemeClr>
              </a:solidFill>
            </a:endParaRPr>
          </a:p>
          <a:p>
            <a:r>
              <a:rPr lang="en-US" sz="4000" b="1" dirty="0">
                <a:solidFill>
                  <a:schemeClr val="accent6">
                    <a:lumMod val="75000"/>
                  </a:schemeClr>
                </a:solidFill>
              </a:rPr>
              <a:t>Ghostbusters</a:t>
            </a:r>
          </a:p>
          <a:p>
            <a:endParaRPr lang="en-US" sz="3200" dirty="0"/>
          </a:p>
          <a:p>
            <a:r>
              <a:rPr lang="en-US" sz="4000" b="1" dirty="0">
                <a:solidFill>
                  <a:schemeClr val="accent6">
                    <a:lumMod val="75000"/>
                  </a:schemeClr>
                </a:solidFill>
              </a:rPr>
              <a:t>Twilight Zone</a:t>
            </a:r>
          </a:p>
        </p:txBody>
      </p:sp>
      <p:cxnSp>
        <p:nvCxnSpPr>
          <p:cNvPr id="8" name="Straight Arrow Connector 7">
            <a:extLst>
              <a:ext uri="{FF2B5EF4-FFF2-40B4-BE49-F238E27FC236}">
                <a16:creationId xmlns:a16="http://schemas.microsoft.com/office/drawing/2014/main" id="{C5CBD3A0-0EFF-0E92-4626-99D7D4DD5122}"/>
              </a:ext>
            </a:extLst>
          </p:cNvPr>
          <p:cNvCxnSpPr>
            <a:cxnSpLocks/>
          </p:cNvCxnSpPr>
          <p:nvPr/>
        </p:nvCxnSpPr>
        <p:spPr>
          <a:xfrm flipH="1">
            <a:off x="6464377" y="3943009"/>
            <a:ext cx="514307"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Rewatching the X-Files: my 50-episode binge | Television | The Guardian">
            <a:extLst>
              <a:ext uri="{FF2B5EF4-FFF2-40B4-BE49-F238E27FC236}">
                <a16:creationId xmlns:a16="http://schemas.microsoft.com/office/drawing/2014/main" id="{14C06684-2910-E8B8-E79F-A3D597E1250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676" r="24326"/>
          <a:stretch>
            <a:fillRect/>
          </a:stretch>
        </p:blipFill>
        <p:spPr bwMode="auto">
          <a:xfrm>
            <a:off x="593549" y="1690296"/>
            <a:ext cx="3854898" cy="5163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543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7C179-C5B5-766A-0F7A-9C9953A3B35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7EE185C-113E-13B9-D792-BBCEC8D45458}"/>
              </a:ext>
            </a:extLst>
          </p:cNvPr>
          <p:cNvSpPr txBox="1">
            <a:spLocks/>
          </p:cNvSpPr>
          <p:nvPr/>
        </p:nvSpPr>
        <p:spPr>
          <a:xfrm>
            <a:off x="1498566" y="-153968"/>
            <a:ext cx="8156747" cy="769441"/>
          </a:xfrm>
          <a:prstGeom prst="rect">
            <a:avLst/>
          </a:prstGeom>
          <a:noFill/>
        </p:spPr>
        <p:txBody>
          <a:bodyPr wrap="square" rtlCol="0">
            <a:spAutoFit/>
          </a:bodyPr>
          <a:lstStyle/>
          <a:p>
            <a:pPr algn="ctr"/>
            <a:r>
              <a:rPr lang="en-US" sz="4400" b="1" u="sng" dirty="0"/>
              <a:t>Scoreboard Quiz – TV debuts</a:t>
            </a:r>
          </a:p>
        </p:txBody>
      </p:sp>
      <p:sp>
        <p:nvSpPr>
          <p:cNvPr id="6" name="Rectangle 5">
            <a:extLst>
              <a:ext uri="{FF2B5EF4-FFF2-40B4-BE49-F238E27FC236}">
                <a16:creationId xmlns:a16="http://schemas.microsoft.com/office/drawing/2014/main" id="{4A4F8F5F-37FF-1237-2B69-9123F8FDF683}"/>
              </a:ext>
            </a:extLst>
          </p:cNvPr>
          <p:cNvSpPr/>
          <p:nvPr/>
        </p:nvSpPr>
        <p:spPr>
          <a:xfrm>
            <a:off x="314566" y="2656607"/>
            <a:ext cx="11283885" cy="4196784"/>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456AA51-0F30-3734-82E5-22B8D4853925}"/>
              </a:ext>
            </a:extLst>
          </p:cNvPr>
          <p:cNvSpPr txBox="1"/>
          <p:nvPr/>
        </p:nvSpPr>
        <p:spPr>
          <a:xfrm>
            <a:off x="314566" y="1887166"/>
            <a:ext cx="481222" cy="769441"/>
          </a:xfrm>
          <a:prstGeom prst="rect">
            <a:avLst/>
          </a:prstGeom>
          <a:noFill/>
        </p:spPr>
        <p:txBody>
          <a:bodyPr wrap="none" rtlCol="0">
            <a:spAutoFit/>
          </a:bodyPr>
          <a:lstStyle/>
          <a:p>
            <a:r>
              <a:rPr lang="en-US" sz="4400" dirty="0">
                <a:solidFill>
                  <a:schemeClr val="bg1"/>
                </a:solidFill>
              </a:rPr>
              <a:t>h</a:t>
            </a:r>
          </a:p>
        </p:txBody>
      </p:sp>
      <p:pic>
        <p:nvPicPr>
          <p:cNvPr id="13" name="Picture 12">
            <a:extLst>
              <a:ext uri="{FF2B5EF4-FFF2-40B4-BE49-F238E27FC236}">
                <a16:creationId xmlns:a16="http://schemas.microsoft.com/office/drawing/2014/main" id="{A8CA363E-0130-0A8A-1711-C954F1860C3D}"/>
              </a:ext>
            </a:extLst>
          </p:cNvPr>
          <p:cNvPicPr>
            <a:picLocks noChangeAspect="1"/>
          </p:cNvPicPr>
          <p:nvPr/>
        </p:nvPicPr>
        <p:blipFill>
          <a:blip r:embed="rId3"/>
          <a:stretch>
            <a:fillRect/>
          </a:stretch>
        </p:blipFill>
        <p:spPr>
          <a:xfrm>
            <a:off x="-368437" y="485719"/>
            <a:ext cx="13379878" cy="2184247"/>
          </a:xfrm>
          <a:prstGeom prst="rect">
            <a:avLst/>
          </a:prstGeom>
        </p:spPr>
      </p:pic>
      <p:sp>
        <p:nvSpPr>
          <p:cNvPr id="5" name="TextBox 4">
            <a:extLst>
              <a:ext uri="{FF2B5EF4-FFF2-40B4-BE49-F238E27FC236}">
                <a16:creationId xmlns:a16="http://schemas.microsoft.com/office/drawing/2014/main" id="{0BBDA39B-7579-0179-2C56-FFF084D3D554}"/>
              </a:ext>
            </a:extLst>
          </p:cNvPr>
          <p:cNvSpPr txBox="1">
            <a:spLocks/>
          </p:cNvSpPr>
          <p:nvPr/>
        </p:nvSpPr>
        <p:spPr>
          <a:xfrm>
            <a:off x="5165580" y="2669966"/>
            <a:ext cx="6131070" cy="4278094"/>
          </a:xfrm>
          <a:prstGeom prst="rect">
            <a:avLst/>
          </a:prstGeom>
          <a:noFill/>
        </p:spPr>
        <p:txBody>
          <a:bodyPr wrap="square" rtlCol="0">
            <a:spAutoFit/>
          </a:bodyPr>
          <a:lstStyle/>
          <a:p>
            <a:r>
              <a:rPr lang="en-US" sz="2000" dirty="0"/>
              <a:t>This TV comedy series was a spin-off from “Cheers” and featured Kelsey Grammer in the lead role as a psychiatrist dealing with his father and pretentious brother , along with patients, love interests and many others. </a:t>
            </a:r>
          </a:p>
          <a:p>
            <a:r>
              <a:rPr lang="en-US" sz="4000" b="1" dirty="0">
                <a:solidFill>
                  <a:schemeClr val="accent6">
                    <a:lumMod val="75000"/>
                  </a:schemeClr>
                </a:solidFill>
              </a:rPr>
              <a:t>Frasier</a:t>
            </a:r>
          </a:p>
          <a:p>
            <a:endParaRPr lang="en-US" sz="4000" b="1" dirty="0">
              <a:solidFill>
                <a:schemeClr val="accent6">
                  <a:lumMod val="75000"/>
                </a:schemeClr>
              </a:solidFill>
            </a:endParaRPr>
          </a:p>
          <a:p>
            <a:r>
              <a:rPr lang="en-US" sz="4000" b="1" dirty="0">
                <a:solidFill>
                  <a:schemeClr val="accent6">
                    <a:lumMod val="75000"/>
                  </a:schemeClr>
                </a:solidFill>
              </a:rPr>
              <a:t>Seinfeld</a:t>
            </a:r>
          </a:p>
          <a:p>
            <a:endParaRPr lang="en-US" sz="3200" dirty="0"/>
          </a:p>
          <a:p>
            <a:r>
              <a:rPr lang="en-US" sz="4000" b="1" dirty="0">
                <a:solidFill>
                  <a:schemeClr val="accent6">
                    <a:lumMod val="75000"/>
                  </a:schemeClr>
                </a:solidFill>
              </a:rPr>
              <a:t>Doogie Howser</a:t>
            </a:r>
          </a:p>
        </p:txBody>
      </p:sp>
      <p:cxnSp>
        <p:nvCxnSpPr>
          <p:cNvPr id="8" name="Straight Arrow Connector 7">
            <a:extLst>
              <a:ext uri="{FF2B5EF4-FFF2-40B4-BE49-F238E27FC236}">
                <a16:creationId xmlns:a16="http://schemas.microsoft.com/office/drawing/2014/main" id="{1FD672FF-CBB2-E107-AFF0-0C7E02E2D69C}"/>
              </a:ext>
            </a:extLst>
          </p:cNvPr>
          <p:cNvCxnSpPr>
            <a:cxnSpLocks/>
          </p:cNvCxnSpPr>
          <p:nvPr/>
        </p:nvCxnSpPr>
        <p:spPr>
          <a:xfrm flipH="1">
            <a:off x="6893002" y="4238284"/>
            <a:ext cx="111752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50" name="Picture 2" descr="A 'Frasier' revival series could be coming soon, says Paramount">
            <a:extLst>
              <a:ext uri="{FF2B5EF4-FFF2-40B4-BE49-F238E27FC236}">
                <a16:creationId xmlns:a16="http://schemas.microsoft.com/office/drawing/2014/main" id="{23A3671C-C722-10BB-C423-EF3FAF0B6B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8161"/>
          <a:stretch>
            <a:fillRect/>
          </a:stretch>
        </p:blipFill>
        <p:spPr bwMode="auto">
          <a:xfrm>
            <a:off x="358823" y="2643341"/>
            <a:ext cx="4762500"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19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224ED-199E-2214-5457-54FFDE091FD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BB064B8-2EAA-9A25-121F-59C662C34389}"/>
              </a:ext>
            </a:extLst>
          </p:cNvPr>
          <p:cNvSpPr txBox="1">
            <a:spLocks/>
          </p:cNvSpPr>
          <p:nvPr/>
        </p:nvSpPr>
        <p:spPr>
          <a:xfrm>
            <a:off x="1498566" y="-153968"/>
            <a:ext cx="8156747" cy="769441"/>
          </a:xfrm>
          <a:prstGeom prst="rect">
            <a:avLst/>
          </a:prstGeom>
          <a:noFill/>
        </p:spPr>
        <p:txBody>
          <a:bodyPr wrap="square" rtlCol="0">
            <a:spAutoFit/>
          </a:bodyPr>
          <a:lstStyle/>
          <a:p>
            <a:pPr algn="ctr"/>
            <a:r>
              <a:rPr lang="en-US" sz="4400" b="1" u="sng" dirty="0"/>
              <a:t>Scoreboard Quiz – TV debuts</a:t>
            </a:r>
          </a:p>
        </p:txBody>
      </p:sp>
      <p:sp>
        <p:nvSpPr>
          <p:cNvPr id="6" name="Rectangle 5">
            <a:extLst>
              <a:ext uri="{FF2B5EF4-FFF2-40B4-BE49-F238E27FC236}">
                <a16:creationId xmlns:a16="http://schemas.microsoft.com/office/drawing/2014/main" id="{5B7B665A-C56C-CF2B-417E-3F01993BC755}"/>
              </a:ext>
            </a:extLst>
          </p:cNvPr>
          <p:cNvSpPr/>
          <p:nvPr/>
        </p:nvSpPr>
        <p:spPr>
          <a:xfrm>
            <a:off x="314566" y="2656607"/>
            <a:ext cx="11283885" cy="4196784"/>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7D70616-F9D5-97C2-49CB-AE902C9391DC}"/>
              </a:ext>
            </a:extLst>
          </p:cNvPr>
          <p:cNvSpPr txBox="1"/>
          <p:nvPr/>
        </p:nvSpPr>
        <p:spPr>
          <a:xfrm>
            <a:off x="314566" y="1887166"/>
            <a:ext cx="481222" cy="769441"/>
          </a:xfrm>
          <a:prstGeom prst="rect">
            <a:avLst/>
          </a:prstGeom>
          <a:noFill/>
        </p:spPr>
        <p:txBody>
          <a:bodyPr wrap="none" rtlCol="0">
            <a:spAutoFit/>
          </a:bodyPr>
          <a:lstStyle/>
          <a:p>
            <a:r>
              <a:rPr lang="en-US" sz="4400" dirty="0">
                <a:solidFill>
                  <a:schemeClr val="bg1"/>
                </a:solidFill>
              </a:rPr>
              <a:t>h</a:t>
            </a:r>
          </a:p>
        </p:txBody>
      </p:sp>
      <p:pic>
        <p:nvPicPr>
          <p:cNvPr id="13" name="Picture 12">
            <a:extLst>
              <a:ext uri="{FF2B5EF4-FFF2-40B4-BE49-F238E27FC236}">
                <a16:creationId xmlns:a16="http://schemas.microsoft.com/office/drawing/2014/main" id="{84AF6273-79E3-C58C-9C7A-996DDFA8258D}"/>
              </a:ext>
            </a:extLst>
          </p:cNvPr>
          <p:cNvPicPr>
            <a:picLocks noChangeAspect="1"/>
          </p:cNvPicPr>
          <p:nvPr/>
        </p:nvPicPr>
        <p:blipFill>
          <a:blip r:embed="rId3"/>
          <a:stretch>
            <a:fillRect/>
          </a:stretch>
        </p:blipFill>
        <p:spPr>
          <a:xfrm>
            <a:off x="-368437" y="485719"/>
            <a:ext cx="13379878" cy="2184247"/>
          </a:xfrm>
          <a:prstGeom prst="rect">
            <a:avLst/>
          </a:prstGeom>
        </p:spPr>
      </p:pic>
      <p:sp>
        <p:nvSpPr>
          <p:cNvPr id="5" name="TextBox 4">
            <a:extLst>
              <a:ext uri="{FF2B5EF4-FFF2-40B4-BE49-F238E27FC236}">
                <a16:creationId xmlns:a16="http://schemas.microsoft.com/office/drawing/2014/main" id="{B8E96106-FEB6-C615-3AFA-783DDC8E57B3}"/>
              </a:ext>
            </a:extLst>
          </p:cNvPr>
          <p:cNvSpPr txBox="1">
            <a:spLocks/>
          </p:cNvSpPr>
          <p:nvPr/>
        </p:nvSpPr>
        <p:spPr>
          <a:xfrm>
            <a:off x="5165580" y="2669966"/>
            <a:ext cx="6131070" cy="4278094"/>
          </a:xfrm>
          <a:prstGeom prst="rect">
            <a:avLst/>
          </a:prstGeom>
          <a:noFill/>
        </p:spPr>
        <p:txBody>
          <a:bodyPr wrap="square" rtlCol="0">
            <a:spAutoFit/>
          </a:bodyPr>
          <a:lstStyle/>
          <a:p>
            <a:r>
              <a:rPr lang="en-US" sz="2000" dirty="0"/>
              <a:t>This TV animated comedy series featured two teenage slackers and their mis-adventures in their hometown of Highland, Texas.  The two quickly became pop-culture icons and starred in several spin-off movies.</a:t>
            </a:r>
          </a:p>
          <a:p>
            <a:r>
              <a:rPr lang="en-US" sz="4000" b="1" dirty="0">
                <a:solidFill>
                  <a:schemeClr val="accent6">
                    <a:lumMod val="75000"/>
                  </a:schemeClr>
                </a:solidFill>
              </a:rPr>
              <a:t>Rocky and Bullwinkle</a:t>
            </a:r>
          </a:p>
          <a:p>
            <a:endParaRPr lang="en-US" sz="4000" b="1" dirty="0">
              <a:solidFill>
                <a:schemeClr val="accent6">
                  <a:lumMod val="75000"/>
                </a:schemeClr>
              </a:solidFill>
            </a:endParaRPr>
          </a:p>
          <a:p>
            <a:r>
              <a:rPr lang="en-US" sz="4000" b="1" dirty="0">
                <a:solidFill>
                  <a:schemeClr val="accent6">
                    <a:lumMod val="75000"/>
                  </a:schemeClr>
                </a:solidFill>
              </a:rPr>
              <a:t>Lone Ranger &amp; Tonto</a:t>
            </a:r>
          </a:p>
          <a:p>
            <a:endParaRPr lang="en-US" sz="3200" dirty="0"/>
          </a:p>
          <a:p>
            <a:r>
              <a:rPr lang="en-US" sz="4000" b="1" dirty="0">
                <a:solidFill>
                  <a:schemeClr val="accent6">
                    <a:lumMod val="75000"/>
                  </a:schemeClr>
                </a:solidFill>
              </a:rPr>
              <a:t>Beavis and Butthead</a:t>
            </a:r>
          </a:p>
        </p:txBody>
      </p:sp>
      <p:cxnSp>
        <p:nvCxnSpPr>
          <p:cNvPr id="8" name="Straight Arrow Connector 7">
            <a:extLst>
              <a:ext uri="{FF2B5EF4-FFF2-40B4-BE49-F238E27FC236}">
                <a16:creationId xmlns:a16="http://schemas.microsoft.com/office/drawing/2014/main" id="{8659B57F-B278-1C80-CB06-09F80FC64683}"/>
              </a:ext>
            </a:extLst>
          </p:cNvPr>
          <p:cNvCxnSpPr>
            <a:cxnSpLocks/>
          </p:cNvCxnSpPr>
          <p:nvPr/>
        </p:nvCxnSpPr>
        <p:spPr>
          <a:xfrm flipH="1">
            <a:off x="9740977" y="6524284"/>
            <a:ext cx="111752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074" name="Picture 2" descr="Beavis and Butt-head - Where to Watch and Stream - TV Guide">
            <a:extLst>
              <a:ext uri="{FF2B5EF4-FFF2-40B4-BE49-F238E27FC236}">
                <a16:creationId xmlns:a16="http://schemas.microsoft.com/office/drawing/2014/main" id="{A8D7FEE6-A0DD-24A2-846E-5E62004DE9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297" r="17184"/>
          <a:stretch>
            <a:fillRect/>
          </a:stretch>
        </p:blipFill>
        <p:spPr bwMode="auto">
          <a:xfrm>
            <a:off x="112266" y="2718132"/>
            <a:ext cx="5053314" cy="4087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19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1949" y="9638"/>
            <a:ext cx="11068736" cy="1323439"/>
          </a:xfrm>
          <a:prstGeom prst="rect">
            <a:avLst/>
          </a:prstGeom>
          <a:noFill/>
        </p:spPr>
        <p:txBody>
          <a:bodyPr wrap="none" rtlCol="0">
            <a:spAutoFit/>
          </a:bodyPr>
          <a:lstStyle/>
          <a:p>
            <a:r>
              <a:rPr lang="en-US" sz="8000" b="1" dirty="0"/>
              <a:t>1993-1994 Sporting News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800" y="2684431"/>
            <a:ext cx="4465782" cy="446578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4905" y="1924050"/>
            <a:ext cx="2804160" cy="35052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2937" y="1171575"/>
            <a:ext cx="2976563" cy="3335604"/>
          </a:xfrm>
          <a:prstGeom prst="rect">
            <a:avLst/>
          </a:prstGeom>
        </p:spPr>
      </p:pic>
    </p:spTree>
    <p:extLst>
      <p:ext uri="{BB962C8B-B14F-4D97-AF65-F5344CB8AC3E}">
        <p14:creationId xmlns:p14="http://schemas.microsoft.com/office/powerpoint/2010/main" val="1249592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358" y="285010"/>
            <a:ext cx="11230231" cy="5543838"/>
          </a:xfrm>
          <a:prstGeom prst="rect">
            <a:avLst/>
          </a:prstGeom>
        </p:spPr>
      </p:pic>
      <p:sp>
        <p:nvSpPr>
          <p:cNvPr id="4" name="TextBox 3"/>
          <p:cNvSpPr txBox="1"/>
          <p:nvPr/>
        </p:nvSpPr>
        <p:spPr>
          <a:xfrm>
            <a:off x="554182" y="1579417"/>
            <a:ext cx="3657600" cy="923330"/>
          </a:xfrm>
          <a:prstGeom prst="rect">
            <a:avLst/>
          </a:prstGeom>
          <a:solidFill>
            <a:schemeClr val="bg1"/>
          </a:solidFill>
        </p:spPr>
        <p:txBody>
          <a:bodyPr wrap="square" rtlCol="0">
            <a:spAutoFit/>
          </a:bodyPr>
          <a:lstStyle/>
          <a:p>
            <a:endParaRPr lang="en-US" dirty="0"/>
          </a:p>
          <a:p>
            <a:endParaRPr lang="en-US" dirty="0"/>
          </a:p>
          <a:p>
            <a:endParaRPr lang="en-US" dirty="0"/>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3346661" y="5301262"/>
            <a:ext cx="4845994" cy="1260330"/>
          </a:xfrm>
          <a:prstGeom prst="rect">
            <a:avLst/>
          </a:prstGeom>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319358" y="4821383"/>
            <a:ext cx="2220642" cy="2036618"/>
          </a:xfrm>
          <a:prstGeom prst="rect">
            <a:avLst/>
          </a:prstGeom>
        </p:spPr>
      </p:pic>
    </p:spTree>
    <p:extLst>
      <p:ext uri="{BB962C8B-B14F-4D97-AF65-F5344CB8AC3E}">
        <p14:creationId xmlns:p14="http://schemas.microsoft.com/office/powerpoint/2010/main" val="2192545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18A9C-3490-666B-EF3D-C81CCA934CE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A7B2442-047D-A4A0-E29B-28D47921AD8C}"/>
              </a:ext>
            </a:extLst>
          </p:cNvPr>
          <p:cNvSpPr txBox="1"/>
          <p:nvPr/>
        </p:nvSpPr>
        <p:spPr>
          <a:xfrm>
            <a:off x="-248480" y="2237548"/>
            <a:ext cx="7878213" cy="4862870"/>
          </a:xfrm>
          <a:prstGeom prst="rect">
            <a:avLst/>
          </a:prstGeom>
          <a:noFill/>
        </p:spPr>
        <p:txBody>
          <a:bodyPr wrap="square" rtlCol="0">
            <a:spAutoFit/>
          </a:bodyPr>
          <a:lstStyle/>
          <a:p>
            <a:pPr algn="ctr"/>
            <a:r>
              <a:rPr lang="en-US" sz="8000" b="1" dirty="0"/>
              <a:t>Major League Baseball Expands</a:t>
            </a:r>
          </a:p>
          <a:p>
            <a:pPr algn="ctr"/>
            <a:endParaRPr lang="en-US" sz="4400" b="1" dirty="0"/>
          </a:p>
          <a:p>
            <a:pPr algn="ctr"/>
            <a:r>
              <a:rPr lang="en-US" sz="4400" b="1" dirty="0"/>
              <a:t>Two more teams are added, both in the National League</a:t>
            </a:r>
          </a:p>
          <a:p>
            <a:pPr algn="ctr"/>
            <a:endParaRPr lang="en-US" b="1" dirty="0"/>
          </a:p>
        </p:txBody>
      </p:sp>
      <p:pic>
        <p:nvPicPr>
          <p:cNvPr id="1026" name="Picture 2">
            <a:extLst>
              <a:ext uri="{FF2B5EF4-FFF2-40B4-BE49-F238E27FC236}">
                <a16:creationId xmlns:a16="http://schemas.microsoft.com/office/drawing/2014/main" id="{0D8790D0-E41D-DF3C-5467-D23FED78DD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46" t="6731" r="7275" b="9615"/>
          <a:stretch>
            <a:fillRect/>
          </a:stretch>
        </p:blipFill>
        <p:spPr bwMode="auto">
          <a:xfrm>
            <a:off x="1224755" y="0"/>
            <a:ext cx="4305301" cy="24860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5AB0B25-4F8F-3144-B880-3D5BB2CB6E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5496" y="0"/>
            <a:ext cx="3904809" cy="3667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5C7CD69-4521-DF9E-9FE6-1F3B78BF954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4971" y="3429000"/>
            <a:ext cx="3363358" cy="3196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944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EAA45D-2F14-462B-DFD1-225BDA5189E4}"/>
              </a:ext>
            </a:extLst>
          </p:cNvPr>
          <p:cNvSpPr txBox="1"/>
          <p:nvPr/>
        </p:nvSpPr>
        <p:spPr>
          <a:xfrm>
            <a:off x="9631632" y="190556"/>
            <a:ext cx="2457724" cy="2585323"/>
          </a:xfrm>
          <a:prstGeom prst="rect">
            <a:avLst/>
          </a:prstGeom>
          <a:noFill/>
        </p:spPr>
        <p:txBody>
          <a:bodyPr wrap="none" rtlCol="0">
            <a:spAutoFit/>
          </a:bodyPr>
          <a:lstStyle/>
          <a:p>
            <a:r>
              <a:rPr lang="en-US" sz="5400" b="1" dirty="0"/>
              <a:t>52</a:t>
            </a:r>
          </a:p>
          <a:p>
            <a:r>
              <a:rPr lang="en-US" sz="5400" b="1" dirty="0"/>
              <a:t>     to</a:t>
            </a:r>
          </a:p>
          <a:p>
            <a:r>
              <a:rPr lang="en-US" sz="5400" b="1" dirty="0"/>
              <a:t>          17</a:t>
            </a:r>
          </a:p>
        </p:txBody>
      </p:sp>
      <p:sp>
        <p:nvSpPr>
          <p:cNvPr id="13" name="TextBox 12">
            <a:extLst>
              <a:ext uri="{FF2B5EF4-FFF2-40B4-BE49-F238E27FC236}">
                <a16:creationId xmlns:a16="http://schemas.microsoft.com/office/drawing/2014/main" id="{B9639F0A-FB7F-9426-2515-C59C1682FA34}"/>
              </a:ext>
            </a:extLst>
          </p:cNvPr>
          <p:cNvSpPr txBox="1"/>
          <p:nvPr/>
        </p:nvSpPr>
        <p:spPr>
          <a:xfrm>
            <a:off x="962040" y="6135469"/>
            <a:ext cx="4779257" cy="646331"/>
          </a:xfrm>
          <a:prstGeom prst="rect">
            <a:avLst/>
          </a:prstGeom>
          <a:noFill/>
        </p:spPr>
        <p:txBody>
          <a:bodyPr wrap="none" rtlCol="0">
            <a:spAutoFit/>
          </a:bodyPr>
          <a:lstStyle/>
          <a:p>
            <a:r>
              <a:rPr lang="en-US" sz="3600" b="1" dirty="0"/>
              <a:t>Played at the Rose Bowl</a:t>
            </a:r>
          </a:p>
        </p:txBody>
      </p:sp>
      <p:sp>
        <p:nvSpPr>
          <p:cNvPr id="16" name="TextBox 15">
            <a:extLst>
              <a:ext uri="{FF2B5EF4-FFF2-40B4-BE49-F238E27FC236}">
                <a16:creationId xmlns:a16="http://schemas.microsoft.com/office/drawing/2014/main" id="{1370C60B-5B51-A095-0E11-C7A4F152BD4E}"/>
              </a:ext>
            </a:extLst>
          </p:cNvPr>
          <p:cNvSpPr txBox="1"/>
          <p:nvPr/>
        </p:nvSpPr>
        <p:spPr>
          <a:xfrm>
            <a:off x="7873716" y="5601820"/>
            <a:ext cx="3515835" cy="1323439"/>
          </a:xfrm>
          <a:prstGeom prst="rect">
            <a:avLst/>
          </a:prstGeom>
          <a:noFill/>
        </p:spPr>
        <p:txBody>
          <a:bodyPr wrap="none" rtlCol="0">
            <a:spAutoFit/>
          </a:bodyPr>
          <a:lstStyle/>
          <a:p>
            <a:pPr algn="ctr"/>
            <a:r>
              <a:rPr lang="en-US" sz="2800" b="1" dirty="0"/>
              <a:t>Dallas QB</a:t>
            </a:r>
          </a:p>
          <a:p>
            <a:pPr algn="ctr"/>
            <a:r>
              <a:rPr lang="en-US" sz="2800" b="1" dirty="0">
                <a:solidFill>
                  <a:srgbClr val="FF0000"/>
                </a:solidFill>
              </a:rPr>
              <a:t>Troy Aikman </a:t>
            </a:r>
            <a:r>
              <a:rPr lang="en-US" sz="2800" b="1" dirty="0"/>
              <a:t>was MVP</a:t>
            </a:r>
          </a:p>
          <a:p>
            <a:pPr algn="ctr"/>
            <a:endParaRPr lang="en-US" sz="2400" b="1" dirty="0">
              <a:solidFill>
                <a:srgbClr val="FF0000"/>
              </a:solidFill>
            </a:endParaRPr>
          </a:p>
        </p:txBody>
      </p:sp>
      <p:pic>
        <p:nvPicPr>
          <p:cNvPr id="7" name="Picture 4" descr="Buffalo Bills Logo Wallpapers - Wallpaper Cave">
            <a:extLst>
              <a:ext uri="{FF2B5EF4-FFF2-40B4-BE49-F238E27FC236}">
                <a16:creationId xmlns:a16="http://schemas.microsoft.com/office/drawing/2014/main" id="{D9B3838A-739E-9FE8-A8D4-AA7122422D2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500" t="1458" r="20781" b="4049"/>
          <a:stretch>
            <a:fillRect/>
          </a:stretch>
        </p:blipFill>
        <p:spPr bwMode="auto">
          <a:xfrm>
            <a:off x="9631632" y="2775879"/>
            <a:ext cx="2457724" cy="23032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logo with text and flowers&#10;&#10;AI-generated content may be incorrect.">
            <a:extLst>
              <a:ext uri="{FF2B5EF4-FFF2-40B4-BE49-F238E27FC236}">
                <a16:creationId xmlns:a16="http://schemas.microsoft.com/office/drawing/2014/main" id="{1BE353C9-9D53-13FE-285A-01F7C537AB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2160" y="76200"/>
            <a:ext cx="2199016" cy="1829582"/>
          </a:xfrm>
          <a:prstGeom prst="rect">
            <a:avLst/>
          </a:prstGeom>
        </p:spPr>
      </p:pic>
      <p:pic>
        <p:nvPicPr>
          <p:cNvPr id="2050" name="Picture 2" descr="1993 Rose Bowl - 100 years of the Rose Bowl - Photo Retrospective - ESPN">
            <a:extLst>
              <a:ext uri="{FF2B5EF4-FFF2-40B4-BE49-F238E27FC236}">
                <a16:creationId xmlns:a16="http://schemas.microsoft.com/office/drawing/2014/main" id="{24856E07-BC55-A76F-360B-8C2E9044F1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515" t="36355" r="12822" b="5597"/>
          <a:stretch>
            <a:fillRect/>
          </a:stretch>
        </p:blipFill>
        <p:spPr bwMode="auto">
          <a:xfrm>
            <a:off x="-504825" y="1984228"/>
            <a:ext cx="7377351" cy="40816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blue star with white text&#10;&#10;AI-generated content may be incorrect.">
            <a:extLst>
              <a:ext uri="{FF2B5EF4-FFF2-40B4-BE49-F238E27FC236}">
                <a16:creationId xmlns:a16="http://schemas.microsoft.com/office/drawing/2014/main" id="{381E698C-F2EC-ED43-2FA8-12AD2C6453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67494" y="190556"/>
            <a:ext cx="2564138" cy="2471544"/>
          </a:xfrm>
          <a:prstGeom prst="rect">
            <a:avLst/>
          </a:prstGeom>
        </p:spPr>
      </p:pic>
      <p:pic>
        <p:nvPicPr>
          <p:cNvPr id="2052" name="Picture 4">
            <a:extLst>
              <a:ext uri="{FF2B5EF4-FFF2-40B4-BE49-F238E27FC236}">
                <a16:creationId xmlns:a16="http://schemas.microsoft.com/office/drawing/2014/main" id="{1BD43F63-E374-43E4-EA67-A2264BBFDB6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328" r="37734"/>
          <a:stretch>
            <a:fillRect/>
          </a:stretch>
        </p:blipFill>
        <p:spPr bwMode="auto">
          <a:xfrm>
            <a:off x="6924422" y="76200"/>
            <a:ext cx="5076663" cy="5525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37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CAFB3-4677-DC8B-CE64-C693DABF04E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4DDC9A3-CFE5-E80C-4483-21EB9A7A37C4}"/>
              </a:ext>
            </a:extLst>
          </p:cNvPr>
          <p:cNvSpPr txBox="1"/>
          <p:nvPr/>
        </p:nvSpPr>
        <p:spPr>
          <a:xfrm>
            <a:off x="-5057" y="3429000"/>
            <a:ext cx="6067425" cy="3754874"/>
          </a:xfrm>
          <a:prstGeom prst="rect">
            <a:avLst/>
          </a:prstGeom>
          <a:noFill/>
        </p:spPr>
        <p:txBody>
          <a:bodyPr wrap="square" rtlCol="0">
            <a:spAutoFit/>
          </a:bodyPr>
          <a:lstStyle/>
          <a:p>
            <a:pPr algn="ctr"/>
            <a:r>
              <a:rPr lang="en-US" sz="4400" b="1" dirty="0"/>
              <a:t>The Bulls faced off against the Phoenix Suns</a:t>
            </a:r>
          </a:p>
          <a:p>
            <a:pPr algn="ctr"/>
            <a:endParaRPr lang="en-US" sz="4400" b="1" dirty="0"/>
          </a:p>
          <a:p>
            <a:pPr algn="ctr"/>
            <a:r>
              <a:rPr lang="en-US" sz="4400" b="1" dirty="0">
                <a:solidFill>
                  <a:srgbClr val="FF0000"/>
                </a:solidFill>
              </a:rPr>
              <a:t>The Bulls won their 3</a:t>
            </a:r>
            <a:r>
              <a:rPr lang="en-US" sz="4400" b="1" baseline="30000" dirty="0">
                <a:solidFill>
                  <a:srgbClr val="FF0000"/>
                </a:solidFill>
              </a:rPr>
              <a:t>rd</a:t>
            </a:r>
            <a:r>
              <a:rPr lang="en-US" sz="4400" b="1" dirty="0">
                <a:solidFill>
                  <a:srgbClr val="FF0000"/>
                </a:solidFill>
              </a:rPr>
              <a:t> consecutive Finals!</a:t>
            </a:r>
          </a:p>
          <a:p>
            <a:pPr algn="ctr"/>
            <a:endParaRPr lang="en-US" b="1" dirty="0"/>
          </a:p>
        </p:txBody>
      </p:sp>
      <p:pic>
        <p:nvPicPr>
          <p:cNvPr id="2054" name="Picture 6">
            <a:extLst>
              <a:ext uri="{FF2B5EF4-FFF2-40B4-BE49-F238E27FC236}">
                <a16:creationId xmlns:a16="http://schemas.microsoft.com/office/drawing/2014/main" id="{C89FBF71-280B-FAA8-73A5-0EDC790A29A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161" r="4859" b="3069"/>
          <a:stretch>
            <a:fillRect/>
          </a:stretch>
        </p:blipFill>
        <p:spPr bwMode="auto">
          <a:xfrm>
            <a:off x="-19049" y="-25290"/>
            <a:ext cx="3248024" cy="357849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D10C8FA8-9D9A-E22E-43AF-0FD1246BAE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5038" y="1246602"/>
            <a:ext cx="6067425" cy="455056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36BC7CAA-6DD8-881C-67D5-047BAFA89D7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133" r="24101"/>
          <a:stretch>
            <a:fillRect/>
          </a:stretch>
        </p:blipFill>
        <p:spPr bwMode="auto">
          <a:xfrm>
            <a:off x="2981326" y="-61571"/>
            <a:ext cx="3142660" cy="35521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9BB53E4-503F-6BB9-0719-91B265506C88}"/>
              </a:ext>
            </a:extLst>
          </p:cNvPr>
          <p:cNvSpPr txBox="1"/>
          <p:nvPr/>
        </p:nvSpPr>
        <p:spPr>
          <a:xfrm>
            <a:off x="725821" y="4888363"/>
            <a:ext cx="5006307" cy="646331"/>
          </a:xfrm>
          <a:prstGeom prst="rect">
            <a:avLst/>
          </a:prstGeom>
          <a:noFill/>
        </p:spPr>
        <p:txBody>
          <a:bodyPr wrap="none" rtlCol="0">
            <a:spAutoFit/>
          </a:bodyPr>
          <a:lstStyle/>
          <a:p>
            <a:r>
              <a:rPr lang="en-US" dirty="0">
                <a:hlinkClick r:id="rId6"/>
              </a:rPr>
              <a:t>https://www.youtube.com/watch?v=4lL54S8Ww6A</a:t>
            </a:r>
            <a:endParaRPr lang="en-US" dirty="0"/>
          </a:p>
          <a:p>
            <a:endParaRPr lang="en-US" dirty="0"/>
          </a:p>
        </p:txBody>
      </p:sp>
    </p:spTree>
    <p:extLst>
      <p:ext uri="{BB962C8B-B14F-4D97-AF65-F5344CB8AC3E}">
        <p14:creationId xmlns:p14="http://schemas.microsoft.com/office/powerpoint/2010/main" val="347638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07A9F-098E-8C88-C4BE-9083CEC4244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821040E-7B5E-5F09-8AC4-6D73FBE1546B}"/>
              </a:ext>
            </a:extLst>
          </p:cNvPr>
          <p:cNvSpPr txBox="1"/>
          <p:nvPr/>
        </p:nvSpPr>
        <p:spPr>
          <a:xfrm>
            <a:off x="1147195" y="5248275"/>
            <a:ext cx="9039225" cy="2123658"/>
          </a:xfrm>
          <a:prstGeom prst="rect">
            <a:avLst/>
          </a:prstGeom>
          <a:noFill/>
        </p:spPr>
        <p:txBody>
          <a:bodyPr wrap="square" rtlCol="0">
            <a:spAutoFit/>
          </a:bodyPr>
          <a:lstStyle/>
          <a:p>
            <a:pPr algn="ctr"/>
            <a:r>
              <a:rPr lang="en-US" sz="4400" b="1" dirty="0"/>
              <a:t>Tiger Woods wins 3</a:t>
            </a:r>
            <a:r>
              <a:rPr lang="en-US" sz="4400" b="1" baseline="30000" dirty="0"/>
              <a:t>rd</a:t>
            </a:r>
            <a:r>
              <a:rPr lang="en-US" sz="4400" b="1" dirty="0"/>
              <a:t> consecutive U.S. Junior Amateur Championship</a:t>
            </a:r>
          </a:p>
          <a:p>
            <a:pPr algn="ctr"/>
            <a:endParaRPr lang="en-US" sz="4400" b="1" dirty="0"/>
          </a:p>
        </p:txBody>
      </p:sp>
      <p:pic>
        <p:nvPicPr>
          <p:cNvPr id="4098" name="Picture 2" descr="1993 U.S. Junior Amateur: Tiger Woods' Legendary Three-Peat | Extended  Highlights - YouTube">
            <a:extLst>
              <a:ext uri="{FF2B5EF4-FFF2-40B4-BE49-F238E27FC236}">
                <a16:creationId xmlns:a16="http://schemas.microsoft.com/office/drawing/2014/main" id="{09F10C77-8AFE-1F4F-5F68-D9A830D129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7134" y="95250"/>
            <a:ext cx="8599348" cy="483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2230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044" y="148287"/>
            <a:ext cx="11971176" cy="1861488"/>
          </a:xfrm>
        </p:spPr>
        <p:txBody>
          <a:bodyPr>
            <a:normAutofit/>
          </a:bodyPr>
          <a:lstStyle/>
          <a:p>
            <a:r>
              <a:rPr lang="en-US" sz="6600" b="1" dirty="0">
                <a:latin typeface="+mn-lt"/>
              </a:rPr>
              <a:t>The Year in Baseball:   </a:t>
            </a:r>
            <a:r>
              <a:rPr lang="en-US" sz="8800" b="1" dirty="0">
                <a:latin typeface="+mn-lt"/>
              </a:rPr>
              <a:t>1993</a:t>
            </a:r>
          </a:p>
        </p:txBody>
      </p:sp>
      <p:pic>
        <p:nvPicPr>
          <p:cNvPr id="3" name="Picture 2" descr="https://tse3.mm.bing.net/th?id=OIP.Yaxdg7FddkxXvWehe3Z_iwHaHa&amp;pid=Api&amp;P=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644" y="2406177"/>
            <a:ext cx="2879799" cy="2879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698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37110" y="6003033"/>
            <a:ext cx="10908792" cy="369332"/>
          </a:xfrm>
          <a:prstGeom prst="rect">
            <a:avLst/>
          </a:prstGeom>
          <a:noFill/>
        </p:spPr>
        <p:txBody>
          <a:bodyPr wrap="square" rtlCol="0">
            <a:spAutoFit/>
          </a:bodyPr>
          <a:lstStyle/>
          <a:p>
            <a:pPr algn="ctr"/>
            <a:r>
              <a:rPr lang="en-US" dirty="0"/>
              <a:t> </a:t>
            </a:r>
          </a:p>
        </p:txBody>
      </p:sp>
      <p:sp>
        <p:nvSpPr>
          <p:cNvPr id="3" name="TextBox 2"/>
          <p:cNvSpPr txBox="1"/>
          <p:nvPr/>
        </p:nvSpPr>
        <p:spPr>
          <a:xfrm>
            <a:off x="276981" y="5976741"/>
            <a:ext cx="4137671" cy="646331"/>
          </a:xfrm>
          <a:prstGeom prst="rect">
            <a:avLst/>
          </a:prstGeom>
          <a:noFill/>
        </p:spPr>
        <p:txBody>
          <a:bodyPr wrap="none" rtlCol="0">
            <a:spAutoFit/>
          </a:bodyPr>
          <a:lstStyle/>
          <a:p>
            <a:r>
              <a:rPr lang="en-US" sz="3600" dirty="0"/>
              <a:t>.283     31 HR   95 RBI</a:t>
            </a:r>
          </a:p>
        </p:txBody>
      </p:sp>
      <p:sp>
        <p:nvSpPr>
          <p:cNvPr id="6" name="TextBox 5"/>
          <p:cNvSpPr txBox="1"/>
          <p:nvPr/>
        </p:nvSpPr>
        <p:spPr>
          <a:xfrm>
            <a:off x="4812830" y="485635"/>
            <a:ext cx="2431115" cy="4247317"/>
          </a:xfrm>
          <a:prstGeom prst="rect">
            <a:avLst/>
          </a:prstGeom>
          <a:noFill/>
        </p:spPr>
        <p:txBody>
          <a:bodyPr wrap="none" rtlCol="0">
            <a:spAutoFit/>
          </a:bodyPr>
          <a:lstStyle/>
          <a:p>
            <a:pPr algn="ctr"/>
            <a:r>
              <a:rPr lang="en-US" sz="5400" b="1" dirty="0"/>
              <a:t>1993</a:t>
            </a:r>
          </a:p>
          <a:p>
            <a:pPr algn="ctr"/>
            <a:endParaRPr lang="en-US" sz="5400" b="1" dirty="0"/>
          </a:p>
          <a:p>
            <a:pPr algn="ctr"/>
            <a:r>
              <a:rPr lang="en-US" sz="5400" b="1" dirty="0"/>
              <a:t>Rookies</a:t>
            </a:r>
          </a:p>
          <a:p>
            <a:pPr algn="ctr"/>
            <a:r>
              <a:rPr lang="en-US" sz="5400" b="1" dirty="0"/>
              <a:t>of the</a:t>
            </a:r>
          </a:p>
          <a:p>
            <a:pPr algn="ctr"/>
            <a:r>
              <a:rPr lang="en-US" sz="5400" b="1" dirty="0"/>
              <a:t>Year</a:t>
            </a:r>
          </a:p>
        </p:txBody>
      </p:sp>
      <p:sp>
        <p:nvSpPr>
          <p:cNvPr id="4" name="TextBox 3">
            <a:extLst>
              <a:ext uri="{FF2B5EF4-FFF2-40B4-BE49-F238E27FC236}">
                <a16:creationId xmlns:a16="http://schemas.microsoft.com/office/drawing/2014/main" id="{0EC7EDBE-31E5-08F4-01C6-A7A2B48F6553}"/>
              </a:ext>
            </a:extLst>
          </p:cNvPr>
          <p:cNvSpPr txBox="1"/>
          <p:nvPr/>
        </p:nvSpPr>
        <p:spPr>
          <a:xfrm>
            <a:off x="7478387" y="6049199"/>
            <a:ext cx="4267515" cy="646331"/>
          </a:xfrm>
          <a:prstGeom prst="rect">
            <a:avLst/>
          </a:prstGeom>
          <a:noFill/>
        </p:spPr>
        <p:txBody>
          <a:bodyPr wrap="none" rtlCol="0">
            <a:spAutoFit/>
          </a:bodyPr>
          <a:lstStyle/>
          <a:p>
            <a:r>
              <a:rPr lang="en-US" sz="3600" dirty="0"/>
              <a:t>.318    35 HR   112 RBI</a:t>
            </a:r>
          </a:p>
        </p:txBody>
      </p:sp>
      <p:sp>
        <p:nvSpPr>
          <p:cNvPr id="2" name="AutoShape 4" descr="1992 Pinnacle Eric Karros rookie baseball card # 256 | eBay">
            <a:extLst>
              <a:ext uri="{FF2B5EF4-FFF2-40B4-BE49-F238E27FC236}">
                <a16:creationId xmlns:a16="http://schemas.microsoft.com/office/drawing/2014/main" id="{97E62DA3-CCE4-827F-5B5F-B08C82DEC72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A baseball player in a grey jersey&#10;&#10;AI-generated content may be incorrect.">
            <a:extLst>
              <a:ext uri="{FF2B5EF4-FFF2-40B4-BE49-F238E27FC236}">
                <a16:creationId xmlns:a16="http://schemas.microsoft.com/office/drawing/2014/main" id="{765C5410-462A-6E5A-E88A-BDA8C3AE0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93" y="-1"/>
            <a:ext cx="4137670" cy="6059779"/>
          </a:xfrm>
          <a:prstGeom prst="rect">
            <a:avLst/>
          </a:prstGeom>
        </p:spPr>
      </p:pic>
      <p:pic>
        <p:nvPicPr>
          <p:cNvPr id="13" name="Picture 12" descr="A baseball player holding a bat&#10;&#10;AI-generated content may be incorrect.">
            <a:extLst>
              <a:ext uri="{FF2B5EF4-FFF2-40B4-BE49-F238E27FC236}">
                <a16:creationId xmlns:a16="http://schemas.microsoft.com/office/drawing/2014/main" id="{6E1FFE63-3732-7708-FF4D-0C781A2406A1}"/>
              </a:ext>
            </a:extLst>
          </p:cNvPr>
          <p:cNvPicPr>
            <a:picLocks noChangeAspect="1"/>
          </p:cNvPicPr>
          <p:nvPr/>
        </p:nvPicPr>
        <p:blipFill>
          <a:blip r:embed="rId4">
            <a:extLst>
              <a:ext uri="{28A0092B-C50C-407E-A947-70E740481C1C}">
                <a14:useLocalDpi xmlns:a14="http://schemas.microsoft.com/office/drawing/2010/main" val="0"/>
              </a:ext>
            </a:extLst>
          </a:blip>
          <a:srcRect l="3151" t="1172" r="1998"/>
          <a:stretch>
            <a:fillRect/>
          </a:stretch>
        </p:blipFill>
        <p:spPr>
          <a:xfrm>
            <a:off x="7243945" y="162469"/>
            <a:ext cx="4252730" cy="5956157"/>
          </a:xfrm>
          <a:prstGeom prst="rect">
            <a:avLst/>
          </a:prstGeom>
        </p:spPr>
      </p:pic>
    </p:spTree>
    <p:extLst>
      <p:ext uri="{BB962C8B-B14F-4D97-AF65-F5344CB8AC3E}">
        <p14:creationId xmlns:p14="http://schemas.microsoft.com/office/powerpoint/2010/main" val="4624101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570" y="5952744"/>
            <a:ext cx="4804520" cy="646331"/>
          </a:xfrm>
          <a:prstGeom prst="rect">
            <a:avLst/>
          </a:prstGeom>
          <a:noFill/>
        </p:spPr>
        <p:txBody>
          <a:bodyPr wrap="none" rtlCol="0">
            <a:spAutoFit/>
          </a:bodyPr>
          <a:lstStyle/>
          <a:p>
            <a:r>
              <a:rPr lang="en-US" sz="3600" b="1" dirty="0"/>
              <a:t>22 – </a:t>
            </a:r>
            <a:r>
              <a:rPr lang="en-US" sz="3600" dirty="0"/>
              <a:t>10  3.37 ERA  256 IP</a:t>
            </a:r>
          </a:p>
        </p:txBody>
      </p:sp>
      <p:sp>
        <p:nvSpPr>
          <p:cNvPr id="9" name="TextBox 8">
            <a:extLst>
              <a:ext uri="{FF2B5EF4-FFF2-40B4-BE49-F238E27FC236}">
                <a16:creationId xmlns:a16="http://schemas.microsoft.com/office/drawing/2014/main" id="{4E7789A3-C6BC-BE47-0DF3-D960FC6BEC6B}"/>
              </a:ext>
            </a:extLst>
          </p:cNvPr>
          <p:cNvSpPr txBox="1"/>
          <p:nvPr/>
        </p:nvSpPr>
        <p:spPr>
          <a:xfrm>
            <a:off x="7360074" y="6065726"/>
            <a:ext cx="4716356" cy="646331"/>
          </a:xfrm>
          <a:prstGeom prst="rect">
            <a:avLst/>
          </a:prstGeom>
          <a:noFill/>
        </p:spPr>
        <p:txBody>
          <a:bodyPr wrap="none" rtlCol="0">
            <a:spAutoFit/>
          </a:bodyPr>
          <a:lstStyle/>
          <a:p>
            <a:r>
              <a:rPr lang="en-US" sz="3600" dirty="0"/>
              <a:t>20-10</a:t>
            </a:r>
            <a:r>
              <a:rPr lang="en-US" sz="3600" b="1" dirty="0"/>
              <a:t>   </a:t>
            </a:r>
            <a:r>
              <a:rPr lang="en-US" sz="3600" dirty="0"/>
              <a:t>2.36</a:t>
            </a:r>
            <a:r>
              <a:rPr lang="en-US" sz="3600" b="1" dirty="0"/>
              <a:t> </a:t>
            </a:r>
            <a:r>
              <a:rPr lang="en-US" sz="3600" dirty="0"/>
              <a:t>ERA   </a:t>
            </a:r>
            <a:r>
              <a:rPr lang="en-US" sz="3600" b="1" dirty="0"/>
              <a:t>267 </a:t>
            </a:r>
            <a:r>
              <a:rPr lang="en-US" sz="3600" dirty="0"/>
              <a:t>IP</a:t>
            </a:r>
          </a:p>
        </p:txBody>
      </p:sp>
      <p:pic>
        <p:nvPicPr>
          <p:cNvPr id="2050" name="Picture 2" descr="Product Image">
            <a:extLst>
              <a:ext uri="{FF2B5EF4-FFF2-40B4-BE49-F238E27FC236}">
                <a16:creationId xmlns:a16="http://schemas.microsoft.com/office/drawing/2014/main" id="{BFF749A5-4709-2AD0-1861-E683D52319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580" t="1819" r="18489" b="2909"/>
          <a:stretch>
            <a:fillRect/>
          </a:stretch>
        </p:blipFill>
        <p:spPr bwMode="auto">
          <a:xfrm>
            <a:off x="115570" y="52197"/>
            <a:ext cx="4275455" cy="601352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101282" y="1043178"/>
            <a:ext cx="3548536" cy="3139321"/>
          </a:xfrm>
          <a:prstGeom prst="rect">
            <a:avLst/>
          </a:prstGeom>
          <a:noFill/>
        </p:spPr>
        <p:txBody>
          <a:bodyPr wrap="none" rtlCol="0">
            <a:spAutoFit/>
          </a:bodyPr>
          <a:lstStyle/>
          <a:p>
            <a:pPr algn="ctr"/>
            <a:r>
              <a:rPr lang="en-US" sz="6600" b="1" dirty="0"/>
              <a:t>1993</a:t>
            </a:r>
          </a:p>
          <a:p>
            <a:pPr algn="ctr"/>
            <a:r>
              <a:rPr lang="en-US" sz="6600" b="1" dirty="0"/>
              <a:t>Cy Young </a:t>
            </a:r>
          </a:p>
          <a:p>
            <a:pPr algn="ctr"/>
            <a:r>
              <a:rPr lang="en-US" sz="6600" b="1" dirty="0"/>
              <a:t>Winners</a:t>
            </a:r>
          </a:p>
        </p:txBody>
      </p:sp>
      <p:pic>
        <p:nvPicPr>
          <p:cNvPr id="3" name="Picture 2" descr="A baseball player holding a glove&#10;&#10;AI-generated content may be incorrect.">
            <a:extLst>
              <a:ext uri="{FF2B5EF4-FFF2-40B4-BE49-F238E27FC236}">
                <a16:creationId xmlns:a16="http://schemas.microsoft.com/office/drawing/2014/main" id="{5EAFDD90-F368-308D-C2A5-8D5D13F30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8352" y="129750"/>
            <a:ext cx="4087178" cy="5801989"/>
          </a:xfrm>
          <a:prstGeom prst="rect">
            <a:avLst/>
          </a:prstGeom>
        </p:spPr>
      </p:pic>
    </p:spTree>
    <p:extLst>
      <p:ext uri="{BB962C8B-B14F-4D97-AF65-F5344CB8AC3E}">
        <p14:creationId xmlns:p14="http://schemas.microsoft.com/office/powerpoint/2010/main" val="28052524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6247" y="2074679"/>
            <a:ext cx="5801749" cy="882770"/>
          </a:xfrm>
        </p:spPr>
        <p:txBody>
          <a:bodyPr>
            <a:noAutofit/>
          </a:bodyPr>
          <a:lstStyle/>
          <a:p>
            <a:pPr algn="ctr"/>
            <a:r>
              <a:rPr lang="en-US" sz="6600" b="1" dirty="0">
                <a:latin typeface="+mn-lt"/>
              </a:rPr>
              <a:t>1993</a:t>
            </a:r>
            <a:br>
              <a:rPr lang="en-US" sz="6600" b="1" dirty="0">
                <a:latin typeface="+mn-lt"/>
              </a:rPr>
            </a:br>
            <a:r>
              <a:rPr lang="en-US" sz="6600" b="1" dirty="0">
                <a:latin typeface="+mn-lt"/>
              </a:rPr>
              <a:t>Most</a:t>
            </a:r>
            <a:br>
              <a:rPr lang="en-US" sz="6600" b="1" dirty="0">
                <a:latin typeface="+mn-lt"/>
              </a:rPr>
            </a:br>
            <a:r>
              <a:rPr lang="en-US" sz="6600" b="1" dirty="0">
                <a:latin typeface="+mn-lt"/>
              </a:rPr>
              <a:t>Valuable</a:t>
            </a:r>
            <a:br>
              <a:rPr lang="en-US" sz="6600" b="1" dirty="0">
                <a:latin typeface="+mn-lt"/>
              </a:rPr>
            </a:br>
            <a:r>
              <a:rPr lang="en-US" sz="6600" b="1" dirty="0">
                <a:latin typeface="+mn-lt"/>
              </a:rPr>
              <a:t>Players</a:t>
            </a:r>
          </a:p>
        </p:txBody>
      </p:sp>
      <p:sp>
        <p:nvSpPr>
          <p:cNvPr id="12" name="TextBox 11"/>
          <p:cNvSpPr txBox="1"/>
          <p:nvPr/>
        </p:nvSpPr>
        <p:spPr>
          <a:xfrm>
            <a:off x="7520472" y="6140709"/>
            <a:ext cx="3910469" cy="369332"/>
          </a:xfrm>
          <a:prstGeom prst="rect">
            <a:avLst/>
          </a:prstGeom>
          <a:noFill/>
        </p:spPr>
        <p:txBody>
          <a:bodyPr wrap="square" rtlCol="0">
            <a:spAutoFit/>
          </a:bodyPr>
          <a:lstStyle/>
          <a:p>
            <a:pPr algn="ctr"/>
            <a:r>
              <a:rPr lang="en-US" dirty="0"/>
              <a:t> </a:t>
            </a:r>
          </a:p>
        </p:txBody>
      </p:sp>
      <p:sp>
        <p:nvSpPr>
          <p:cNvPr id="4" name="TextBox 3"/>
          <p:cNvSpPr txBox="1"/>
          <p:nvPr/>
        </p:nvSpPr>
        <p:spPr>
          <a:xfrm>
            <a:off x="7229831" y="5945019"/>
            <a:ext cx="4163320" cy="646331"/>
          </a:xfrm>
          <a:prstGeom prst="rect">
            <a:avLst/>
          </a:prstGeom>
          <a:noFill/>
        </p:spPr>
        <p:txBody>
          <a:bodyPr wrap="none" rtlCol="0">
            <a:spAutoFit/>
          </a:bodyPr>
          <a:lstStyle/>
          <a:p>
            <a:pPr algn="ctr"/>
            <a:r>
              <a:rPr lang="en-US" sz="3600" b="1" dirty="0"/>
              <a:t>46</a:t>
            </a:r>
            <a:r>
              <a:rPr lang="en-US" sz="3600" dirty="0"/>
              <a:t> HR   </a:t>
            </a:r>
            <a:r>
              <a:rPr lang="en-US" sz="3600" b="1" dirty="0"/>
              <a:t>123</a:t>
            </a:r>
            <a:r>
              <a:rPr lang="en-US" sz="3600" dirty="0"/>
              <a:t> RBI   .336</a:t>
            </a:r>
            <a:endParaRPr lang="en-US" sz="3600" b="1" dirty="0"/>
          </a:p>
        </p:txBody>
      </p:sp>
      <p:pic>
        <p:nvPicPr>
          <p:cNvPr id="6" name="Picture 5" descr="A baseball player holding his hands up&#10;&#10;AI-generated content may be incorrect.">
            <a:extLst>
              <a:ext uri="{FF2B5EF4-FFF2-40B4-BE49-F238E27FC236}">
                <a16:creationId xmlns:a16="http://schemas.microsoft.com/office/drawing/2014/main" id="{F2F42218-DDCE-DA1D-D888-8A3D60A329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42" y="275935"/>
            <a:ext cx="4056776" cy="5669084"/>
          </a:xfrm>
          <a:prstGeom prst="rect">
            <a:avLst/>
          </a:prstGeom>
        </p:spPr>
      </p:pic>
      <p:sp>
        <p:nvSpPr>
          <p:cNvPr id="7" name="TextBox 6">
            <a:extLst>
              <a:ext uri="{FF2B5EF4-FFF2-40B4-BE49-F238E27FC236}">
                <a16:creationId xmlns:a16="http://schemas.microsoft.com/office/drawing/2014/main" id="{A85CA3B1-A9B1-4731-E217-D6525F94A56B}"/>
              </a:ext>
            </a:extLst>
          </p:cNvPr>
          <p:cNvSpPr txBox="1"/>
          <p:nvPr/>
        </p:nvSpPr>
        <p:spPr>
          <a:xfrm>
            <a:off x="95042" y="6140709"/>
            <a:ext cx="4371710" cy="646331"/>
          </a:xfrm>
          <a:prstGeom prst="rect">
            <a:avLst/>
          </a:prstGeom>
          <a:noFill/>
        </p:spPr>
        <p:txBody>
          <a:bodyPr wrap="none" rtlCol="0">
            <a:spAutoFit/>
          </a:bodyPr>
          <a:lstStyle/>
          <a:p>
            <a:r>
              <a:rPr lang="en-US" sz="3600" dirty="0"/>
              <a:t>.317     36 HR   112 RBI</a:t>
            </a:r>
          </a:p>
        </p:txBody>
      </p:sp>
      <p:pic>
        <p:nvPicPr>
          <p:cNvPr id="13" name="Picture 12" descr="A baseball player wearing a helmet&#10;&#10;AI-generated content may be incorrect.">
            <a:extLst>
              <a:ext uri="{FF2B5EF4-FFF2-40B4-BE49-F238E27FC236}">
                <a16:creationId xmlns:a16="http://schemas.microsoft.com/office/drawing/2014/main" id="{E8393EF6-9A6E-6625-C7BD-BE29A2EFC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6254" y="181550"/>
            <a:ext cx="3910469" cy="5763469"/>
          </a:xfrm>
          <a:prstGeom prst="rect">
            <a:avLst/>
          </a:prstGeom>
        </p:spPr>
      </p:pic>
    </p:spTree>
    <p:extLst>
      <p:ext uri="{BB962C8B-B14F-4D97-AF65-F5344CB8AC3E}">
        <p14:creationId xmlns:p14="http://schemas.microsoft.com/office/powerpoint/2010/main" val="2989818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598" y="5081954"/>
            <a:ext cx="10515600" cy="1026238"/>
          </a:xfrm>
        </p:spPr>
        <p:txBody>
          <a:bodyPr/>
          <a:lstStyle/>
          <a:p>
            <a:pPr algn="ctr"/>
            <a:r>
              <a:rPr lang="en-US" dirty="0"/>
              <a:t>7</a:t>
            </a:r>
            <a:r>
              <a:rPr lang="en-US" baseline="30000" dirty="0"/>
              <a:t>th</a:t>
            </a:r>
            <a:r>
              <a:rPr lang="en-US" dirty="0"/>
              <a:t> Inning Stretch</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69" y="539496"/>
            <a:ext cx="11473839" cy="4187952"/>
          </a:xfrm>
          <a:prstGeom prst="rect">
            <a:avLst/>
          </a:prstGeom>
        </p:spPr>
      </p:pic>
      <p:sp>
        <p:nvSpPr>
          <p:cNvPr id="11" name="Rectangle 10"/>
          <p:cNvSpPr/>
          <p:nvPr/>
        </p:nvSpPr>
        <p:spPr>
          <a:xfrm>
            <a:off x="5405628" y="809434"/>
            <a:ext cx="548640" cy="9187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64664" y="809434"/>
            <a:ext cx="548640" cy="9187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272272" y="809434"/>
            <a:ext cx="548640" cy="9187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559832" y="790280"/>
            <a:ext cx="1166080" cy="1038519"/>
          </a:xfrm>
          <a:prstGeom prst="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84925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4686" y="79671"/>
            <a:ext cx="6237961" cy="2276856"/>
          </a:xfrm>
          <a:prstGeom prst="rect">
            <a:avLst/>
          </a:prstGeom>
        </p:spPr>
      </p:pic>
      <p:sp>
        <p:nvSpPr>
          <p:cNvPr id="11" name="Rectangle 10"/>
          <p:cNvSpPr/>
          <p:nvPr/>
        </p:nvSpPr>
        <p:spPr>
          <a:xfrm>
            <a:off x="6190466" y="173737"/>
            <a:ext cx="5486400" cy="6126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6190466" y="3831336"/>
            <a:ext cx="5422138" cy="1005459"/>
          </a:xfrm>
        </p:spPr>
        <p:txBody>
          <a:bodyPr>
            <a:normAutofit fontScale="90000"/>
          </a:bodyPr>
          <a:lstStyle/>
          <a:p>
            <a:pPr algn="ctr"/>
            <a:r>
              <a:rPr lang="en-US" dirty="0"/>
              <a:t>“Take Me Out to the Ballgame”</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73764"/>
            <a:ext cx="6291072" cy="4711668"/>
          </a:xfrm>
          <a:prstGeom prst="rect">
            <a:avLst/>
          </a:prstGeom>
        </p:spPr>
      </p:pic>
    </p:spTree>
    <p:extLst>
      <p:ext uri="{BB962C8B-B14F-4D97-AF65-F5344CB8AC3E}">
        <p14:creationId xmlns:p14="http://schemas.microsoft.com/office/powerpoint/2010/main" val="844201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4182" y="1579417"/>
            <a:ext cx="3657600" cy="923330"/>
          </a:xfrm>
          <a:prstGeom prst="rect">
            <a:avLst/>
          </a:prstGeom>
          <a:solidFill>
            <a:schemeClr val="bg1"/>
          </a:solidFill>
        </p:spPr>
        <p:txBody>
          <a:bodyPr wrap="square" rtlCol="0">
            <a:spAutoFit/>
          </a:bodyPr>
          <a:lstStyle/>
          <a:p>
            <a:endParaRPr lang="en-US" dirty="0"/>
          </a:p>
          <a:p>
            <a:endParaRPr lang="en-US" dirty="0"/>
          </a:p>
          <a:p>
            <a:endParaRPr lang="en-US" dirty="0"/>
          </a:p>
        </p:txBody>
      </p:sp>
      <p:sp>
        <p:nvSpPr>
          <p:cNvPr id="3" name="TextBox 2"/>
          <p:cNvSpPr txBox="1"/>
          <p:nvPr/>
        </p:nvSpPr>
        <p:spPr>
          <a:xfrm>
            <a:off x="103675" y="84428"/>
            <a:ext cx="12283876" cy="1015663"/>
          </a:xfrm>
          <a:prstGeom prst="rect">
            <a:avLst/>
          </a:prstGeom>
          <a:noFill/>
        </p:spPr>
        <p:txBody>
          <a:bodyPr wrap="none" rtlCol="0">
            <a:spAutoFit/>
          </a:bodyPr>
          <a:lstStyle/>
          <a:p>
            <a:r>
              <a:rPr lang="en-US" sz="6000" b="1" dirty="0"/>
              <a:t>The baseball playoffs are in progress!!</a:t>
            </a:r>
          </a:p>
        </p:txBody>
      </p:sp>
      <p:pic>
        <p:nvPicPr>
          <p:cNvPr id="8" name="Picture 7" descr="A logo of a baseball team&#10;&#10;AI-generated content may be incorrect.">
            <a:extLst>
              <a:ext uri="{FF2B5EF4-FFF2-40B4-BE49-F238E27FC236}">
                <a16:creationId xmlns:a16="http://schemas.microsoft.com/office/drawing/2014/main" id="{CFD06312-0740-5267-64E9-F93E0E1EA43B}"/>
              </a:ext>
            </a:extLst>
          </p:cNvPr>
          <p:cNvPicPr>
            <a:picLocks noChangeAspect="1"/>
          </p:cNvPicPr>
          <p:nvPr/>
        </p:nvPicPr>
        <p:blipFill>
          <a:blip r:embed="rId3">
            <a:extLst>
              <a:ext uri="{28A0092B-C50C-407E-A947-70E740481C1C}">
                <a14:useLocalDpi xmlns:a14="http://schemas.microsoft.com/office/drawing/2010/main" val="0"/>
              </a:ext>
            </a:extLst>
          </a:blip>
          <a:srcRect l="4395" t="2494" r="2282" b="7868"/>
          <a:stretch/>
        </p:blipFill>
        <p:spPr>
          <a:xfrm>
            <a:off x="7850438" y="1647074"/>
            <a:ext cx="4341562" cy="3419475"/>
          </a:xfrm>
          <a:prstGeom prst="rect">
            <a:avLst/>
          </a:prstGeom>
        </p:spPr>
      </p:pic>
      <p:pic>
        <p:nvPicPr>
          <p:cNvPr id="10" name="Picture 9" descr="A logo of a baseball team&#10;&#10;AI-generated content may be incorrect.">
            <a:extLst>
              <a:ext uri="{FF2B5EF4-FFF2-40B4-BE49-F238E27FC236}">
                <a16:creationId xmlns:a16="http://schemas.microsoft.com/office/drawing/2014/main" id="{BFA1AC6D-8299-D324-4E2E-528DC66E8554}"/>
              </a:ext>
            </a:extLst>
          </p:cNvPr>
          <p:cNvPicPr>
            <a:picLocks noChangeAspect="1"/>
          </p:cNvPicPr>
          <p:nvPr/>
        </p:nvPicPr>
        <p:blipFill>
          <a:blip r:embed="rId4" cstate="print">
            <a:extLst>
              <a:ext uri="{28A0092B-C50C-407E-A947-70E740481C1C}">
                <a14:useLocalDpi xmlns:a14="http://schemas.microsoft.com/office/drawing/2010/main" val="0"/>
              </a:ext>
            </a:extLst>
          </a:blip>
          <a:srcRect l="3569" t="4626" r="2122" b="3870"/>
          <a:stretch/>
        </p:blipFill>
        <p:spPr>
          <a:xfrm>
            <a:off x="223290" y="1579417"/>
            <a:ext cx="3524251" cy="3419475"/>
          </a:xfrm>
          <a:prstGeom prst="rect">
            <a:avLst/>
          </a:prstGeom>
        </p:spPr>
      </p:pic>
      <p:pic>
        <p:nvPicPr>
          <p:cNvPr id="12" name="Picture 11" descr="A logo of a baseball team&#10;&#10;AI-generated content may be incorrect.">
            <a:extLst>
              <a:ext uri="{FF2B5EF4-FFF2-40B4-BE49-F238E27FC236}">
                <a16:creationId xmlns:a16="http://schemas.microsoft.com/office/drawing/2014/main" id="{83CCBB84-EC3F-35AD-9BBB-C7C0B3911E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0247" y="1594688"/>
            <a:ext cx="3524251" cy="3524251"/>
          </a:xfrm>
          <a:prstGeom prst="rect">
            <a:avLst/>
          </a:prstGeom>
        </p:spPr>
      </p:pic>
      <p:pic>
        <p:nvPicPr>
          <p:cNvPr id="1026" name="Picture 2">
            <a:extLst>
              <a:ext uri="{FF2B5EF4-FFF2-40B4-BE49-F238E27FC236}">
                <a16:creationId xmlns:a16="http://schemas.microsoft.com/office/drawing/2014/main" id="{9902EFF9-3A8B-B20D-1F1B-419C61F9CB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1305" y="1032434"/>
            <a:ext cx="4513439" cy="45134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F4A5AFD2-472F-57A3-0282-1544D78006B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5652" y="1100093"/>
            <a:ext cx="4513439" cy="45134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AE3C7BE1-3750-E9F5-F3FA-5877F74933A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54496" y="1244468"/>
            <a:ext cx="4513439" cy="4513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41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3027" y="5239512"/>
            <a:ext cx="10222738" cy="1005459"/>
          </a:xfrm>
        </p:spPr>
        <p:txBody>
          <a:bodyPr>
            <a:normAutofit/>
          </a:bodyPr>
          <a:lstStyle/>
          <a:p>
            <a:pPr algn="ctr"/>
            <a:r>
              <a:rPr lang="en-US" dirty="0"/>
              <a:t>“Deep in the Heart of Texas</a:t>
            </a:r>
          </a:p>
        </p:txBody>
      </p:sp>
      <p:sp>
        <p:nvSpPr>
          <p:cNvPr id="4" name="TextBox 3"/>
          <p:cNvSpPr txBox="1"/>
          <p:nvPr/>
        </p:nvSpPr>
        <p:spPr>
          <a:xfrm>
            <a:off x="3186211" y="6108192"/>
            <a:ext cx="4847417" cy="923330"/>
          </a:xfrm>
          <a:prstGeom prst="rect">
            <a:avLst/>
          </a:prstGeom>
          <a:noFill/>
        </p:spPr>
        <p:txBody>
          <a:bodyPr wrap="none" rtlCol="0">
            <a:spAutoFit/>
          </a:bodyPr>
          <a:lstStyle/>
          <a:p>
            <a:endParaRPr lang="en-US" dirty="0"/>
          </a:p>
          <a:p>
            <a:r>
              <a:rPr lang="en-US" dirty="0">
                <a:hlinkClick r:id="rId3"/>
              </a:rPr>
              <a:t>https://www.youtube.com/watch?v=rcrK0U7RDIk</a:t>
            </a:r>
            <a:endParaRPr lang="en-US" dirty="0"/>
          </a:p>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1528" y="0"/>
            <a:ext cx="7936519" cy="5291013"/>
          </a:xfrm>
          <a:prstGeom prst="rect">
            <a:avLst/>
          </a:prstGeom>
        </p:spPr>
      </p:pic>
    </p:spTree>
    <p:extLst>
      <p:ext uri="{BB962C8B-B14F-4D97-AF65-F5344CB8AC3E}">
        <p14:creationId xmlns:p14="http://schemas.microsoft.com/office/powerpoint/2010/main" val="18582277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3027" y="5239512"/>
            <a:ext cx="10222738" cy="1005459"/>
          </a:xfrm>
        </p:spPr>
        <p:txBody>
          <a:bodyPr>
            <a:normAutofit/>
          </a:bodyPr>
          <a:lstStyle/>
          <a:p>
            <a:pPr algn="ctr"/>
            <a:r>
              <a:rPr lang="en-US" dirty="0"/>
              <a:t>“Do the Hokey Pokey”</a:t>
            </a:r>
          </a:p>
        </p:txBody>
      </p:sp>
      <p:sp>
        <p:nvSpPr>
          <p:cNvPr id="4" name="TextBox 3"/>
          <p:cNvSpPr txBox="1"/>
          <p:nvPr/>
        </p:nvSpPr>
        <p:spPr>
          <a:xfrm>
            <a:off x="2994523" y="6052208"/>
            <a:ext cx="4919745" cy="923330"/>
          </a:xfrm>
          <a:prstGeom prst="rect">
            <a:avLst/>
          </a:prstGeom>
          <a:noFill/>
        </p:spPr>
        <p:txBody>
          <a:bodyPr wrap="none" rtlCol="0">
            <a:spAutoFit/>
          </a:bodyPr>
          <a:lstStyle/>
          <a:p>
            <a:endParaRPr lang="en-US" dirty="0"/>
          </a:p>
          <a:p>
            <a:r>
              <a:rPr lang="en-US" dirty="0">
                <a:hlinkClick r:id="rId3"/>
              </a:rPr>
              <a:t>https://www.youtube.com/watch?v=vpharBeg9XA</a:t>
            </a:r>
            <a:endParaRPr lang="en-US" dirty="0"/>
          </a:p>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1528" y="0"/>
            <a:ext cx="7936519" cy="5291013"/>
          </a:xfrm>
          <a:prstGeom prst="rect">
            <a:avLst/>
          </a:prstGeom>
        </p:spPr>
      </p:pic>
    </p:spTree>
    <p:extLst>
      <p:ext uri="{BB962C8B-B14F-4D97-AF65-F5344CB8AC3E}">
        <p14:creationId xmlns:p14="http://schemas.microsoft.com/office/powerpoint/2010/main" val="15343842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596" y="0"/>
            <a:ext cx="10515600" cy="886408"/>
          </a:xfrm>
        </p:spPr>
        <p:txBody>
          <a:bodyPr>
            <a:normAutofit fontScale="90000"/>
          </a:bodyPr>
          <a:lstStyle/>
          <a:p>
            <a:pPr algn="ctr"/>
            <a:r>
              <a:rPr lang="en-US" sz="6000" b="1" dirty="0"/>
              <a:t>1993 LCS</a:t>
            </a:r>
            <a:endParaRPr lang="en-US" sz="6000" b="1" dirty="0">
              <a:solidFill>
                <a:srgbClr val="FF0000"/>
              </a:solidFill>
            </a:endParaRPr>
          </a:p>
        </p:txBody>
      </p:sp>
      <p:sp>
        <p:nvSpPr>
          <p:cNvPr id="11" name="TextBox 10"/>
          <p:cNvSpPr txBox="1"/>
          <p:nvPr/>
        </p:nvSpPr>
        <p:spPr>
          <a:xfrm>
            <a:off x="10478278" y="1492898"/>
            <a:ext cx="184731" cy="369332"/>
          </a:xfrm>
          <a:prstGeom prst="rect">
            <a:avLst/>
          </a:prstGeom>
          <a:noFill/>
        </p:spPr>
        <p:txBody>
          <a:bodyPr wrap="none" rtlCol="0">
            <a:spAutoFit/>
          </a:bodyPr>
          <a:lstStyle/>
          <a:p>
            <a:endParaRPr lang="en-US"/>
          </a:p>
        </p:txBody>
      </p:sp>
      <p:sp>
        <p:nvSpPr>
          <p:cNvPr id="5" name="TextBox 4"/>
          <p:cNvSpPr txBox="1"/>
          <p:nvPr/>
        </p:nvSpPr>
        <p:spPr>
          <a:xfrm>
            <a:off x="4016781" y="666879"/>
            <a:ext cx="3539815" cy="646331"/>
          </a:xfrm>
          <a:prstGeom prst="rect">
            <a:avLst/>
          </a:prstGeom>
          <a:noFill/>
        </p:spPr>
        <p:txBody>
          <a:bodyPr wrap="none" rtlCol="0">
            <a:spAutoFit/>
          </a:bodyPr>
          <a:lstStyle/>
          <a:p>
            <a:r>
              <a:rPr lang="en-US" sz="3600" dirty="0"/>
              <a:t>Best 4 of 7 format</a:t>
            </a:r>
          </a:p>
        </p:txBody>
      </p:sp>
      <p:sp>
        <p:nvSpPr>
          <p:cNvPr id="3" name="TextBox 2"/>
          <p:cNvSpPr txBox="1"/>
          <p:nvPr/>
        </p:nvSpPr>
        <p:spPr>
          <a:xfrm>
            <a:off x="4012050" y="1177720"/>
            <a:ext cx="3324427" cy="1938992"/>
          </a:xfrm>
          <a:prstGeom prst="rect">
            <a:avLst/>
          </a:prstGeom>
          <a:noFill/>
        </p:spPr>
        <p:txBody>
          <a:bodyPr wrap="square" rtlCol="0">
            <a:spAutoFit/>
          </a:bodyPr>
          <a:lstStyle/>
          <a:p>
            <a:pPr algn="ctr"/>
            <a:r>
              <a:rPr lang="en-US" sz="6000" b="1" dirty="0"/>
              <a:t>Phillies</a:t>
            </a:r>
          </a:p>
          <a:p>
            <a:pPr algn="ctr"/>
            <a:r>
              <a:rPr lang="en-US" sz="6000" b="1" dirty="0"/>
              <a:t> won 4 - 2</a:t>
            </a:r>
          </a:p>
        </p:txBody>
      </p:sp>
      <p:sp>
        <p:nvSpPr>
          <p:cNvPr id="6" name="TextBox 5"/>
          <p:cNvSpPr txBox="1"/>
          <p:nvPr/>
        </p:nvSpPr>
        <p:spPr>
          <a:xfrm>
            <a:off x="4218315" y="4464236"/>
            <a:ext cx="3118162" cy="1938992"/>
          </a:xfrm>
          <a:prstGeom prst="rect">
            <a:avLst/>
          </a:prstGeom>
          <a:noFill/>
        </p:spPr>
        <p:txBody>
          <a:bodyPr wrap="none" rtlCol="0">
            <a:spAutoFit/>
          </a:bodyPr>
          <a:lstStyle/>
          <a:p>
            <a:pPr algn="ctr"/>
            <a:r>
              <a:rPr lang="en-US" sz="6000" b="1" dirty="0"/>
              <a:t>Blue Jays</a:t>
            </a:r>
          </a:p>
          <a:p>
            <a:pPr algn="ctr"/>
            <a:r>
              <a:rPr lang="en-US" sz="6000" b="1" dirty="0"/>
              <a:t>won 4 - 2</a:t>
            </a:r>
          </a:p>
        </p:txBody>
      </p:sp>
      <p:pic>
        <p:nvPicPr>
          <p:cNvPr id="2050" name="Picture 2" descr="Atlanta Braves Logo: valor, história, PNG">
            <a:extLst>
              <a:ext uri="{FF2B5EF4-FFF2-40B4-BE49-F238E27FC236}">
                <a16:creationId xmlns:a16="http://schemas.microsoft.com/office/drawing/2014/main" id="{61788521-C2F1-5C49-65F9-828C8BE0EAA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839" r="13665"/>
          <a:stretch>
            <a:fillRect/>
          </a:stretch>
        </p:blipFill>
        <p:spPr bwMode="auto">
          <a:xfrm>
            <a:off x="7978864" y="990044"/>
            <a:ext cx="3246045" cy="25186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Old Toronto Blue Jays Logo, HD Png Download , Transparent Png Image ...">
            <a:extLst>
              <a:ext uri="{FF2B5EF4-FFF2-40B4-BE49-F238E27FC236}">
                <a16:creationId xmlns:a16="http://schemas.microsoft.com/office/drawing/2014/main" id="{CB107F10-DA36-A1BF-F3A5-3C9453FB2D1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635" b="4584"/>
          <a:stretch>
            <a:fillRect/>
          </a:stretch>
        </p:blipFill>
        <p:spPr bwMode="auto">
          <a:xfrm>
            <a:off x="190391" y="3723657"/>
            <a:ext cx="2965680" cy="28485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36D4740-B88A-472C-600E-5A4667D6A606}"/>
              </a:ext>
            </a:extLst>
          </p:cNvPr>
          <p:cNvSpPr txBox="1"/>
          <p:nvPr/>
        </p:nvSpPr>
        <p:spPr>
          <a:xfrm>
            <a:off x="5764087" y="1258200"/>
            <a:ext cx="316946" cy="646331"/>
          </a:xfrm>
          <a:prstGeom prst="rect">
            <a:avLst/>
          </a:prstGeom>
          <a:noFill/>
        </p:spPr>
        <p:txBody>
          <a:bodyPr wrap="none" rtlCol="0">
            <a:spAutoFit/>
          </a:bodyPr>
          <a:lstStyle/>
          <a:p>
            <a:pPr algn="ctr"/>
            <a:endParaRPr lang="en-US" dirty="0"/>
          </a:p>
          <a:p>
            <a:endParaRPr lang="en-US" dirty="0"/>
          </a:p>
        </p:txBody>
      </p:sp>
      <p:pic>
        <p:nvPicPr>
          <p:cNvPr id="7" name="Picture 2" descr="Chicago White Sox Logo PNG Transparent &amp; SVG Vector - Freebie Supply">
            <a:extLst>
              <a:ext uri="{FF2B5EF4-FFF2-40B4-BE49-F238E27FC236}">
                <a16:creationId xmlns:a16="http://schemas.microsoft.com/office/drawing/2014/main" id="{CAD09244-CB17-EC02-CE96-FDCABE7C0AB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59645" y="3723657"/>
            <a:ext cx="2475551" cy="31343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iladelphia Phillies Logo PNG Transparent &amp; SVG Vector - Freebie Supply">
            <a:extLst>
              <a:ext uri="{FF2B5EF4-FFF2-40B4-BE49-F238E27FC236}">
                <a16:creationId xmlns:a16="http://schemas.microsoft.com/office/drawing/2014/main" id="{0E244B29-9091-5B47-C44F-7A5E9CC3501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003" t="-216" r="7651" b="216"/>
          <a:stretch>
            <a:fillRect/>
          </a:stretch>
        </p:blipFill>
        <p:spPr bwMode="auto">
          <a:xfrm>
            <a:off x="343737" y="443204"/>
            <a:ext cx="3246045" cy="3138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99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4182" y="1579417"/>
            <a:ext cx="3657600" cy="923330"/>
          </a:xfrm>
          <a:prstGeom prst="rect">
            <a:avLst/>
          </a:prstGeom>
          <a:solidFill>
            <a:schemeClr val="bg1"/>
          </a:solidFill>
        </p:spPr>
        <p:txBody>
          <a:bodyPr wrap="square" rtlCol="0">
            <a:spAutoFit/>
          </a:bodyPr>
          <a:lstStyle/>
          <a:p>
            <a:endParaRPr lang="en-US" dirty="0"/>
          </a:p>
          <a:p>
            <a:endParaRPr lang="en-US" dirty="0"/>
          </a:p>
          <a:p>
            <a:endParaRPr lang="en-US" dirty="0"/>
          </a:p>
        </p:txBody>
      </p:sp>
      <p:sp>
        <p:nvSpPr>
          <p:cNvPr id="3" name="TextBox 2"/>
          <p:cNvSpPr txBox="1"/>
          <p:nvPr/>
        </p:nvSpPr>
        <p:spPr>
          <a:xfrm>
            <a:off x="3520317" y="162521"/>
            <a:ext cx="5380191" cy="923330"/>
          </a:xfrm>
          <a:prstGeom prst="rect">
            <a:avLst/>
          </a:prstGeom>
          <a:noFill/>
        </p:spPr>
        <p:txBody>
          <a:bodyPr wrap="none" rtlCol="0">
            <a:spAutoFit/>
          </a:bodyPr>
          <a:lstStyle/>
          <a:p>
            <a:r>
              <a:rPr lang="en-US" sz="5400" b="1" dirty="0"/>
              <a:t>1993 World Series</a:t>
            </a:r>
          </a:p>
        </p:txBody>
      </p:sp>
      <p:sp>
        <p:nvSpPr>
          <p:cNvPr id="5" name="TextBox 4">
            <a:extLst>
              <a:ext uri="{FF2B5EF4-FFF2-40B4-BE49-F238E27FC236}">
                <a16:creationId xmlns:a16="http://schemas.microsoft.com/office/drawing/2014/main" id="{E2227F41-D636-BFF0-9808-3DA6CF9784CE}"/>
              </a:ext>
            </a:extLst>
          </p:cNvPr>
          <p:cNvSpPr txBox="1"/>
          <p:nvPr/>
        </p:nvSpPr>
        <p:spPr>
          <a:xfrm>
            <a:off x="5421247" y="2921168"/>
            <a:ext cx="1057662" cy="1015663"/>
          </a:xfrm>
          <a:prstGeom prst="rect">
            <a:avLst/>
          </a:prstGeom>
          <a:noFill/>
        </p:spPr>
        <p:txBody>
          <a:bodyPr wrap="none" rtlCol="0">
            <a:spAutoFit/>
          </a:bodyPr>
          <a:lstStyle/>
          <a:p>
            <a:r>
              <a:rPr lang="en-US" sz="6000" b="1" dirty="0"/>
              <a:t>vs.</a:t>
            </a:r>
          </a:p>
        </p:txBody>
      </p:sp>
      <p:pic>
        <p:nvPicPr>
          <p:cNvPr id="2" name="Picture 8" descr="Old Toronto Blue Jays Logo, HD Png Download , Transparent Png Image ...">
            <a:extLst>
              <a:ext uri="{FF2B5EF4-FFF2-40B4-BE49-F238E27FC236}">
                <a16:creationId xmlns:a16="http://schemas.microsoft.com/office/drawing/2014/main" id="{17B49EC6-9D30-E15E-C498-CEFBEC766F1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635" b="4584"/>
          <a:stretch>
            <a:fillRect/>
          </a:stretch>
        </p:blipFill>
        <p:spPr bwMode="auto">
          <a:xfrm>
            <a:off x="676515" y="1343534"/>
            <a:ext cx="4096876" cy="39350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hiladelphia Phillies Logo PNG Transparent &amp; SVG Vector - Freebie Supply">
            <a:extLst>
              <a:ext uri="{FF2B5EF4-FFF2-40B4-BE49-F238E27FC236}">
                <a16:creationId xmlns:a16="http://schemas.microsoft.com/office/drawing/2014/main" id="{DF587F3E-6CB7-2055-B5A3-D257308CE19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03" t="-216" r="7651" b="216"/>
          <a:stretch>
            <a:fillRect/>
          </a:stretch>
        </p:blipFill>
        <p:spPr bwMode="auto">
          <a:xfrm>
            <a:off x="6842720" y="1520597"/>
            <a:ext cx="4451811" cy="43038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1760EF3-D4ED-4274-6D1B-72D356BD75E0}"/>
              </a:ext>
            </a:extLst>
          </p:cNvPr>
          <p:cNvSpPr txBox="1"/>
          <p:nvPr/>
        </p:nvSpPr>
        <p:spPr>
          <a:xfrm>
            <a:off x="-78066" y="5372040"/>
            <a:ext cx="6778715" cy="1323439"/>
          </a:xfrm>
          <a:prstGeom prst="rect">
            <a:avLst/>
          </a:prstGeom>
          <a:noFill/>
        </p:spPr>
        <p:txBody>
          <a:bodyPr wrap="none" rtlCol="0">
            <a:spAutoFit/>
          </a:bodyPr>
          <a:lstStyle/>
          <a:p>
            <a:pPr algn="ctr"/>
            <a:r>
              <a:rPr lang="en-US" sz="4000" b="1" dirty="0"/>
              <a:t>The </a:t>
            </a:r>
            <a:r>
              <a:rPr lang="en-US" sz="4000" b="1" dirty="0" err="1"/>
              <a:t>BlueJays</a:t>
            </a:r>
            <a:r>
              <a:rPr lang="en-US" sz="4000" b="1" dirty="0"/>
              <a:t> are the defending</a:t>
            </a:r>
          </a:p>
          <a:p>
            <a:pPr algn="ctr"/>
            <a:r>
              <a:rPr lang="en-US" sz="4000" b="1" dirty="0"/>
              <a:t> World Series Champs</a:t>
            </a:r>
          </a:p>
        </p:txBody>
      </p:sp>
    </p:spTree>
    <p:extLst>
      <p:ext uri="{BB962C8B-B14F-4D97-AF65-F5344CB8AC3E}">
        <p14:creationId xmlns:p14="http://schemas.microsoft.com/office/powerpoint/2010/main" val="42776281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9442259" y="258083"/>
            <a:ext cx="2228495" cy="2031325"/>
          </a:xfrm>
          <a:prstGeom prst="rect">
            <a:avLst/>
          </a:prstGeom>
          <a:noFill/>
        </p:spPr>
        <p:txBody>
          <a:bodyPr wrap="none" rtlCol="0">
            <a:spAutoFit/>
          </a:bodyPr>
          <a:lstStyle/>
          <a:p>
            <a:pPr algn="ctr"/>
            <a:r>
              <a:rPr lang="en-US" sz="5400" b="1" dirty="0"/>
              <a:t>1993</a:t>
            </a:r>
          </a:p>
          <a:p>
            <a:pPr algn="ctr"/>
            <a:r>
              <a:rPr lang="en-US" sz="5400" b="1" dirty="0"/>
              <a:t>Phillies</a:t>
            </a:r>
          </a:p>
          <a:p>
            <a:endParaRPr lang="en-US" dirty="0"/>
          </a:p>
        </p:txBody>
      </p:sp>
      <p:sp>
        <p:nvSpPr>
          <p:cNvPr id="7" name="AutoShape 2" descr="1992 Fleer Deion Sanders Baseball Card #368 (002) | eBay">
            <a:extLst>
              <a:ext uri="{FF2B5EF4-FFF2-40B4-BE49-F238E27FC236}">
                <a16:creationId xmlns:a16="http://schemas.microsoft.com/office/drawing/2014/main" id="{5FA6787F-AFCE-7251-49E4-0DA70264DA9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4" descr="David Justice 1992 Post Cereal #29 Baseball Card | eBay">
            <a:extLst>
              <a:ext uri="{FF2B5EF4-FFF2-40B4-BE49-F238E27FC236}">
                <a16:creationId xmlns:a16="http://schemas.microsoft.com/office/drawing/2014/main" id="{F5B9C8C1-3CF5-390D-3CAD-60254E83F26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8" descr="1992 Fleer Ultra - #456 Damon Berryhill for sale online | eBay">
            <a:extLst>
              <a:ext uri="{FF2B5EF4-FFF2-40B4-BE49-F238E27FC236}">
                <a16:creationId xmlns:a16="http://schemas.microsoft.com/office/drawing/2014/main" id="{145D99F1-8B97-D6C1-4771-CD9B7FD1ACCA}"/>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The Phillies Room: Jim Fregosi (1942-2014)">
            <a:extLst>
              <a:ext uri="{FF2B5EF4-FFF2-40B4-BE49-F238E27FC236}">
                <a16:creationId xmlns:a16="http://schemas.microsoft.com/office/drawing/2014/main" id="{8176EACA-C912-590D-F412-DC595BEF43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87156" y="2780560"/>
            <a:ext cx="2370272" cy="33984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aseball player throwing a ball&#10;&#10;AI-generated content may be incorrect.">
            <a:extLst>
              <a:ext uri="{FF2B5EF4-FFF2-40B4-BE49-F238E27FC236}">
                <a16:creationId xmlns:a16="http://schemas.microsoft.com/office/drawing/2014/main" id="{3A780A43-C7F6-B3B5-9AA9-A286D57B9E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7664" y="-160117"/>
            <a:ext cx="2574362" cy="3741517"/>
          </a:xfrm>
          <a:prstGeom prst="rect">
            <a:avLst/>
          </a:prstGeom>
        </p:spPr>
      </p:pic>
      <p:pic>
        <p:nvPicPr>
          <p:cNvPr id="13" name="Picture 12" descr="A baseball player holding a bat&#10;&#10;AI-generated content may be incorrect.">
            <a:extLst>
              <a:ext uri="{FF2B5EF4-FFF2-40B4-BE49-F238E27FC236}">
                <a16:creationId xmlns:a16="http://schemas.microsoft.com/office/drawing/2014/main" id="{6888E4F6-70A4-D229-2838-81BD319B37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49" y="52043"/>
            <a:ext cx="2574362" cy="3376957"/>
          </a:xfrm>
          <a:prstGeom prst="rect">
            <a:avLst/>
          </a:prstGeom>
        </p:spPr>
      </p:pic>
      <p:pic>
        <p:nvPicPr>
          <p:cNvPr id="16" name="Picture 15" descr="A baseball player in a uniform&#10;&#10;AI-generated content may be incorrect.">
            <a:extLst>
              <a:ext uri="{FF2B5EF4-FFF2-40B4-BE49-F238E27FC236}">
                <a16:creationId xmlns:a16="http://schemas.microsoft.com/office/drawing/2014/main" id="{A3006BC5-6BA2-732F-B389-06E8670FFE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7645" y="3376907"/>
            <a:ext cx="2370272" cy="3481093"/>
          </a:xfrm>
          <a:prstGeom prst="rect">
            <a:avLst/>
          </a:prstGeom>
        </p:spPr>
      </p:pic>
      <p:pic>
        <p:nvPicPr>
          <p:cNvPr id="19" name="Picture 18" descr="A baseball player holding a bat&#10;&#10;AI-generated content may be incorrect.">
            <a:extLst>
              <a:ext uri="{FF2B5EF4-FFF2-40B4-BE49-F238E27FC236}">
                <a16:creationId xmlns:a16="http://schemas.microsoft.com/office/drawing/2014/main" id="{59553593-751C-6D57-09D7-FD37262193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03250" y="65032"/>
            <a:ext cx="2350911" cy="3363968"/>
          </a:xfrm>
          <a:prstGeom prst="rect">
            <a:avLst/>
          </a:prstGeom>
        </p:spPr>
      </p:pic>
      <p:sp>
        <p:nvSpPr>
          <p:cNvPr id="20" name="AutoShape 14" descr="Jim Eisenreich Cards | Trading Card Database">
            <a:extLst>
              <a:ext uri="{FF2B5EF4-FFF2-40B4-BE49-F238E27FC236}">
                <a16:creationId xmlns:a16="http://schemas.microsoft.com/office/drawing/2014/main" id="{BFD09E0B-9894-C917-D25E-9B288A7B477D}"/>
              </a:ext>
            </a:extLst>
          </p:cNvPr>
          <p:cNvSpPr>
            <a:spLocks noChangeAspect="1" noChangeArrowheads="1"/>
          </p:cNvSpPr>
          <p:nvPr/>
        </p:nvSpPr>
        <p:spPr bwMode="auto">
          <a:xfrm>
            <a:off x="6553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2" name="Picture 21" descr="A baseball player in a red helmet&#10;&#10;AI-generated content may be incorrect.">
            <a:extLst>
              <a:ext uri="{FF2B5EF4-FFF2-40B4-BE49-F238E27FC236}">
                <a16:creationId xmlns:a16="http://schemas.microsoft.com/office/drawing/2014/main" id="{1271A056-031C-91BF-E166-AE8172510D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928" y="3376907"/>
            <a:ext cx="2485980" cy="3536963"/>
          </a:xfrm>
          <a:prstGeom prst="rect">
            <a:avLst/>
          </a:prstGeom>
        </p:spPr>
      </p:pic>
      <p:pic>
        <p:nvPicPr>
          <p:cNvPr id="24" name="Picture 23" descr="A baseball player running to catch a ball&#10;&#10;AI-generated content may be incorrect.">
            <a:extLst>
              <a:ext uri="{FF2B5EF4-FFF2-40B4-BE49-F238E27FC236}">
                <a16:creationId xmlns:a16="http://schemas.microsoft.com/office/drawing/2014/main" id="{B53D4D22-3E66-2F7A-050C-A545CC1BB6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05295" y="3276600"/>
            <a:ext cx="2529066" cy="3638592"/>
          </a:xfrm>
          <a:prstGeom prst="rect">
            <a:avLst/>
          </a:prstGeom>
        </p:spPr>
      </p:pic>
    </p:spTree>
    <p:extLst>
      <p:ext uri="{BB962C8B-B14F-4D97-AF65-F5344CB8AC3E}">
        <p14:creationId xmlns:p14="http://schemas.microsoft.com/office/powerpoint/2010/main" val="1888372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30689" y="126073"/>
            <a:ext cx="2777427" cy="1754326"/>
          </a:xfrm>
          <a:prstGeom prst="rect">
            <a:avLst/>
          </a:prstGeom>
          <a:noFill/>
        </p:spPr>
        <p:txBody>
          <a:bodyPr wrap="none" rtlCol="0">
            <a:spAutoFit/>
          </a:bodyPr>
          <a:lstStyle/>
          <a:p>
            <a:pPr algn="ctr"/>
            <a:r>
              <a:rPr lang="en-US" sz="5400" b="1" dirty="0"/>
              <a:t>1993</a:t>
            </a:r>
          </a:p>
          <a:p>
            <a:pPr algn="ctr"/>
            <a:r>
              <a:rPr lang="en-US" sz="5400" b="1" dirty="0"/>
              <a:t>Blue Jays</a:t>
            </a:r>
          </a:p>
        </p:txBody>
      </p:sp>
      <p:sp>
        <p:nvSpPr>
          <p:cNvPr id="6" name="AutoShape 4">
            <a:extLst>
              <a:ext uri="{FF2B5EF4-FFF2-40B4-BE49-F238E27FC236}">
                <a16:creationId xmlns:a16="http://schemas.microsoft.com/office/drawing/2014/main" id="{D109A670-15DB-00FB-6975-AD85E846B8B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Cito Gaston - Autographed / Signed Baseball Cards | Flickr">
            <a:extLst>
              <a:ext uri="{FF2B5EF4-FFF2-40B4-BE49-F238E27FC236}">
                <a16:creationId xmlns:a16="http://schemas.microsoft.com/office/drawing/2014/main" id="{0D593FB0-6377-8FD9-E810-AE232CE8CB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82" t="2497" r="4008" b="3467"/>
          <a:stretch>
            <a:fillRect/>
          </a:stretch>
        </p:blipFill>
        <p:spPr bwMode="auto">
          <a:xfrm>
            <a:off x="9264253" y="2363056"/>
            <a:ext cx="2777427" cy="40237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aseball player holding a bat&#10;&#10;AI-generated content may be incorrect.">
            <a:extLst>
              <a:ext uri="{FF2B5EF4-FFF2-40B4-BE49-F238E27FC236}">
                <a16:creationId xmlns:a16="http://schemas.microsoft.com/office/drawing/2014/main" id="{219892A5-AD9B-B037-87E5-F2BEBC02F8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75" y="32020"/>
            <a:ext cx="2396266" cy="3396979"/>
          </a:xfrm>
          <a:prstGeom prst="rect">
            <a:avLst/>
          </a:prstGeom>
        </p:spPr>
      </p:pic>
      <p:pic>
        <p:nvPicPr>
          <p:cNvPr id="1028" name="Picture 4" descr="1992 Pinnacle Toronto Blue Jays Baseball Card #45 Roberto Alomar | eBay">
            <a:extLst>
              <a:ext uri="{FF2B5EF4-FFF2-40B4-BE49-F238E27FC236}">
                <a16:creationId xmlns:a16="http://schemas.microsoft.com/office/drawing/2014/main" id="{1BF4B39D-73EB-075B-9407-BC47E7DBE93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543" t="3541" r="3837" b="3968"/>
          <a:stretch>
            <a:fillRect/>
          </a:stretch>
        </p:blipFill>
        <p:spPr bwMode="auto">
          <a:xfrm>
            <a:off x="2673772" y="-116428"/>
            <a:ext cx="2447461" cy="34665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in a blue uniform holding a bat&#10;&#10;AI-generated content may be incorrect.">
            <a:extLst>
              <a:ext uri="{FF2B5EF4-FFF2-40B4-BE49-F238E27FC236}">
                <a16:creationId xmlns:a16="http://schemas.microsoft.com/office/drawing/2014/main" id="{6B98A773-02A7-EFEF-C17A-6A3DAC3795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75" y="3452392"/>
            <a:ext cx="2320001" cy="3407740"/>
          </a:xfrm>
          <a:prstGeom prst="rect">
            <a:avLst/>
          </a:prstGeom>
        </p:spPr>
      </p:pic>
      <p:pic>
        <p:nvPicPr>
          <p:cNvPr id="7" name="Picture 8" descr="1993 Bowman #167 Paul Molitor Baseball Card - Hall Of Famer | Property Room">
            <a:extLst>
              <a:ext uri="{FF2B5EF4-FFF2-40B4-BE49-F238E27FC236}">
                <a16:creationId xmlns:a16="http://schemas.microsoft.com/office/drawing/2014/main" id="{DF181C84-E255-20C4-8D1C-6695400CE83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953" t="6775" r="7285" b="4687"/>
          <a:stretch>
            <a:fillRect/>
          </a:stretch>
        </p:blipFill>
        <p:spPr bwMode="auto">
          <a:xfrm>
            <a:off x="2652885" y="3327988"/>
            <a:ext cx="2569635" cy="36344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aseball player in a blue uniform&#10;&#10;AI-generated content may be incorrect.">
            <a:extLst>
              <a:ext uri="{FF2B5EF4-FFF2-40B4-BE49-F238E27FC236}">
                <a16:creationId xmlns:a16="http://schemas.microsoft.com/office/drawing/2014/main" id="{BD464A7F-A5AA-0ED5-6822-1B7AC0C896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1800" y="3967"/>
            <a:ext cx="2447462" cy="3490036"/>
          </a:xfrm>
          <a:prstGeom prst="rect">
            <a:avLst/>
          </a:prstGeom>
        </p:spPr>
      </p:pic>
      <p:pic>
        <p:nvPicPr>
          <p:cNvPr id="11" name="Picture 10" descr="A baseball player throwing a ball&#10;&#10;AI-generated content may be incorrect.">
            <a:extLst>
              <a:ext uri="{FF2B5EF4-FFF2-40B4-BE49-F238E27FC236}">
                <a16:creationId xmlns:a16="http://schemas.microsoft.com/office/drawing/2014/main" id="{046EA1C6-F9F3-AEDC-392D-610D18370B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70090" y="3174096"/>
            <a:ext cx="2452423" cy="3634410"/>
          </a:xfrm>
          <a:prstGeom prst="rect">
            <a:avLst/>
          </a:prstGeom>
        </p:spPr>
      </p:pic>
    </p:spTree>
    <p:extLst>
      <p:ext uri="{BB962C8B-B14F-4D97-AF65-F5344CB8AC3E}">
        <p14:creationId xmlns:p14="http://schemas.microsoft.com/office/powerpoint/2010/main" val="32972147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6475" y="90368"/>
            <a:ext cx="8395440" cy="923330"/>
          </a:xfrm>
          <a:prstGeom prst="rect">
            <a:avLst/>
          </a:prstGeom>
          <a:noFill/>
        </p:spPr>
        <p:txBody>
          <a:bodyPr wrap="none" rtlCol="0">
            <a:spAutoFit/>
          </a:bodyPr>
          <a:lstStyle/>
          <a:p>
            <a:pPr algn="ctr"/>
            <a:r>
              <a:rPr lang="en-US" sz="5400" b="1" dirty="0"/>
              <a:t>1993 World Series Highlights</a:t>
            </a:r>
          </a:p>
        </p:txBody>
      </p:sp>
      <p:sp>
        <p:nvSpPr>
          <p:cNvPr id="12" name="TextBox 11"/>
          <p:cNvSpPr txBox="1"/>
          <p:nvPr/>
        </p:nvSpPr>
        <p:spPr>
          <a:xfrm>
            <a:off x="6018245" y="2463282"/>
            <a:ext cx="184731"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9DB719A7-F00D-A023-7FB1-4A3F49BFBB3D}"/>
              </a:ext>
            </a:extLst>
          </p:cNvPr>
          <p:cNvSpPr txBox="1">
            <a:spLocks/>
          </p:cNvSpPr>
          <p:nvPr/>
        </p:nvSpPr>
        <p:spPr>
          <a:xfrm>
            <a:off x="8322491" y="255478"/>
            <a:ext cx="3869509" cy="6370975"/>
          </a:xfrm>
          <a:prstGeom prst="rect">
            <a:avLst/>
          </a:prstGeom>
          <a:noFill/>
        </p:spPr>
        <p:txBody>
          <a:bodyPr wrap="square" rtlCol="0">
            <a:spAutoFit/>
          </a:bodyPr>
          <a:lstStyle/>
          <a:p>
            <a:r>
              <a:rPr lang="en-US" sz="2000" b="1" dirty="0">
                <a:solidFill>
                  <a:srgbClr val="C00000"/>
                </a:solidFill>
              </a:rPr>
              <a:t>Game 1 – October 16</a:t>
            </a:r>
            <a:endParaRPr lang="en-US" sz="2000" dirty="0">
              <a:solidFill>
                <a:srgbClr val="FF0000"/>
              </a:solidFill>
            </a:endParaRPr>
          </a:p>
          <a:p>
            <a:r>
              <a:rPr lang="en-US" sz="2000" dirty="0"/>
              <a:t>The game was tied at 4-4 thru the 5</a:t>
            </a:r>
            <a:r>
              <a:rPr lang="en-US" sz="2000" baseline="30000" dirty="0"/>
              <a:t>th</a:t>
            </a:r>
            <a:r>
              <a:rPr lang="en-US" sz="2000" dirty="0"/>
              <a:t> inning.   The ‘Jays went ahead to stay with a three-run 7</a:t>
            </a:r>
            <a:r>
              <a:rPr lang="en-US" sz="2000" baseline="30000" dirty="0"/>
              <a:t>th</a:t>
            </a:r>
            <a:r>
              <a:rPr lang="en-US" sz="2000" dirty="0"/>
              <a:t> inning .  CF Devon White had a HR, 2 RBI and scored  3 times to lead the offense.</a:t>
            </a:r>
          </a:p>
          <a:p>
            <a:r>
              <a:rPr lang="en-US" sz="2800" b="1" dirty="0"/>
              <a:t>Toronto 8 –  Phillies 5</a:t>
            </a:r>
          </a:p>
          <a:p>
            <a:endParaRPr lang="en-US" sz="2000" dirty="0"/>
          </a:p>
          <a:p>
            <a:r>
              <a:rPr lang="en-US" sz="2000" b="1" dirty="0">
                <a:solidFill>
                  <a:srgbClr val="C00000"/>
                </a:solidFill>
              </a:rPr>
              <a:t>Game 2 – October 17</a:t>
            </a:r>
          </a:p>
          <a:p>
            <a:r>
              <a:rPr lang="en-US" sz="2000" dirty="0"/>
              <a:t>RF Jim Eisenreich hit a 3R homer during the Phillies 5-run 3</a:t>
            </a:r>
            <a:r>
              <a:rPr lang="en-US" sz="2000" baseline="30000" dirty="0"/>
              <a:t>rd</a:t>
            </a:r>
            <a:r>
              <a:rPr lang="en-US" sz="2000" dirty="0"/>
              <a:t> inning.  That was all the scoring they needed to tie the series. </a:t>
            </a:r>
          </a:p>
          <a:p>
            <a:r>
              <a:rPr lang="en-US" sz="2800" b="1" dirty="0"/>
              <a:t>Phillies 6  – Toronto 4</a:t>
            </a:r>
          </a:p>
          <a:p>
            <a:endParaRPr lang="en-US" sz="2800" b="1" dirty="0">
              <a:solidFill>
                <a:srgbClr val="FF0000"/>
              </a:solidFill>
            </a:endParaRPr>
          </a:p>
          <a:p>
            <a:pPr algn="ctr"/>
            <a:r>
              <a:rPr lang="en-US" sz="2800" b="1" dirty="0">
                <a:solidFill>
                  <a:srgbClr val="FF0000"/>
                </a:solidFill>
              </a:rPr>
              <a:t>SERIES TIED 1-1 </a:t>
            </a:r>
          </a:p>
          <a:p>
            <a:pPr algn="ctr"/>
            <a:r>
              <a:rPr lang="en-US" sz="2800" b="1" dirty="0">
                <a:solidFill>
                  <a:srgbClr val="FF0000"/>
                </a:solidFill>
              </a:rPr>
              <a:t>AS THEY MOVE TO PHILADELPHIA </a:t>
            </a:r>
          </a:p>
        </p:txBody>
      </p:sp>
      <p:sp>
        <p:nvSpPr>
          <p:cNvPr id="2" name="TextBox 1">
            <a:extLst>
              <a:ext uri="{FF2B5EF4-FFF2-40B4-BE49-F238E27FC236}">
                <a16:creationId xmlns:a16="http://schemas.microsoft.com/office/drawing/2014/main" id="{58EC56DA-22C0-177C-A378-F6DC5A02C73E}"/>
              </a:ext>
            </a:extLst>
          </p:cNvPr>
          <p:cNvSpPr txBox="1"/>
          <p:nvPr/>
        </p:nvSpPr>
        <p:spPr>
          <a:xfrm>
            <a:off x="1669774" y="6116298"/>
            <a:ext cx="4716035" cy="830997"/>
          </a:xfrm>
          <a:prstGeom prst="rect">
            <a:avLst/>
          </a:prstGeom>
          <a:noFill/>
        </p:spPr>
        <p:txBody>
          <a:bodyPr wrap="none" rtlCol="0">
            <a:spAutoFit/>
          </a:bodyPr>
          <a:lstStyle/>
          <a:p>
            <a:r>
              <a:rPr lang="en-US" sz="4800" b="1" dirty="0"/>
              <a:t>Toronto </a:t>
            </a:r>
            <a:r>
              <a:rPr lang="en-US" sz="4800" b="1" dirty="0" err="1"/>
              <a:t>SkyDome</a:t>
            </a:r>
            <a:endParaRPr lang="en-US" sz="4800" b="1" dirty="0"/>
          </a:p>
        </p:txBody>
      </p:sp>
      <p:pic>
        <p:nvPicPr>
          <p:cNvPr id="5" name="Picture 2" descr="Buildings Archive - TSA">
            <a:extLst>
              <a:ext uri="{FF2B5EF4-FFF2-40B4-BE49-F238E27FC236}">
                <a16:creationId xmlns:a16="http://schemas.microsoft.com/office/drawing/2014/main" id="{CCC2C482-607B-C420-B6A4-2496E46382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892" y="852692"/>
            <a:ext cx="7594233" cy="5332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32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14FEF6-E5DE-552C-7846-71E29D9A4F6A}"/>
              </a:ext>
            </a:extLst>
          </p:cNvPr>
          <p:cNvSpPr txBox="1"/>
          <p:nvPr/>
        </p:nvSpPr>
        <p:spPr>
          <a:xfrm>
            <a:off x="7509903" y="0"/>
            <a:ext cx="4682097" cy="8802410"/>
          </a:xfrm>
          <a:prstGeom prst="rect">
            <a:avLst/>
          </a:prstGeom>
          <a:noFill/>
        </p:spPr>
        <p:txBody>
          <a:bodyPr wrap="square" rtlCol="0">
            <a:spAutoFit/>
          </a:bodyPr>
          <a:lstStyle/>
          <a:p>
            <a:r>
              <a:rPr lang="en-US" b="1" dirty="0">
                <a:solidFill>
                  <a:srgbClr val="C00000"/>
                </a:solidFill>
              </a:rPr>
              <a:t>Game 3 –  October 19</a:t>
            </a:r>
            <a:endParaRPr lang="en-US" b="1" dirty="0">
              <a:solidFill>
                <a:srgbClr val="00B050"/>
              </a:solidFill>
            </a:endParaRPr>
          </a:p>
          <a:p>
            <a:r>
              <a:rPr lang="en-US" dirty="0"/>
              <a:t>Toronto scored 3 in the top of the 1</a:t>
            </a:r>
            <a:r>
              <a:rPr lang="en-US" baseline="30000" dirty="0"/>
              <a:t>st</a:t>
            </a:r>
            <a:r>
              <a:rPr lang="en-US" dirty="0"/>
              <a:t> and never looked back.  1B Paul Molitor drove in 3 and 2B Roberto Alomar had 4 hits.</a:t>
            </a:r>
          </a:p>
          <a:p>
            <a:r>
              <a:rPr lang="en-US" sz="2800" b="1" dirty="0"/>
              <a:t>TORONTO  10  –  PHILLIES 3</a:t>
            </a:r>
          </a:p>
          <a:p>
            <a:endParaRPr lang="en-US" b="1" dirty="0">
              <a:solidFill>
                <a:srgbClr val="C00000"/>
              </a:solidFill>
            </a:endParaRPr>
          </a:p>
          <a:p>
            <a:r>
              <a:rPr lang="en-US" b="1" dirty="0">
                <a:solidFill>
                  <a:srgbClr val="C00000"/>
                </a:solidFill>
              </a:rPr>
              <a:t>Game 4 – October 20</a:t>
            </a:r>
          </a:p>
          <a:p>
            <a:r>
              <a:rPr lang="en-US" dirty="0" err="1"/>
              <a:t>BlueJays</a:t>
            </a:r>
            <a:r>
              <a:rPr lang="en-US" dirty="0"/>
              <a:t> scored 6 runs in the top of the 8</a:t>
            </a:r>
            <a:r>
              <a:rPr lang="en-US" baseline="30000" dirty="0"/>
              <a:t>th</a:t>
            </a:r>
            <a:r>
              <a:rPr lang="en-US" dirty="0"/>
              <a:t> to win this slugfest.  CF Devon White had 4 RBI and SS Tony Fernandez had 5.  There were a total of 31 hits in the game!</a:t>
            </a:r>
          </a:p>
          <a:p>
            <a:r>
              <a:rPr lang="en-US" sz="2800" b="1" dirty="0"/>
              <a:t>TORONTO  15  -   PHILLIES 14</a:t>
            </a:r>
          </a:p>
          <a:p>
            <a:endParaRPr lang="en-US" b="1" dirty="0">
              <a:solidFill>
                <a:srgbClr val="FF0000"/>
              </a:solidFill>
            </a:endParaRPr>
          </a:p>
          <a:p>
            <a:r>
              <a:rPr lang="en-US" b="1" dirty="0">
                <a:solidFill>
                  <a:srgbClr val="C00000"/>
                </a:solidFill>
              </a:rPr>
              <a:t>Game 5 – October 21</a:t>
            </a:r>
          </a:p>
          <a:p>
            <a:r>
              <a:rPr lang="en-US" dirty="0"/>
              <a:t>Phillies starter Curt Shilling pitched a 5-hit, complete game shutout to keep his team alive.</a:t>
            </a:r>
          </a:p>
          <a:p>
            <a:r>
              <a:rPr lang="en-US" sz="2800" b="1" dirty="0"/>
              <a:t>PHILLIES 2 -   BLUE JAYS  0</a:t>
            </a:r>
          </a:p>
          <a:p>
            <a:endParaRPr lang="en-US" sz="2800" b="1" dirty="0">
              <a:solidFill>
                <a:srgbClr val="FF0000"/>
              </a:solidFill>
            </a:endParaRPr>
          </a:p>
          <a:p>
            <a:pPr algn="ctr"/>
            <a:r>
              <a:rPr lang="en-US" sz="2800" b="1" dirty="0">
                <a:solidFill>
                  <a:srgbClr val="FF0000"/>
                </a:solidFill>
              </a:rPr>
              <a:t>BLUE JAYS LEAD THE SERIES </a:t>
            </a:r>
          </a:p>
          <a:p>
            <a:pPr algn="ctr"/>
            <a:r>
              <a:rPr lang="en-US" sz="2800" b="1" dirty="0">
                <a:solidFill>
                  <a:srgbClr val="FF0000"/>
                </a:solidFill>
              </a:rPr>
              <a:t>3-2 AS PLAY MOVES BACK TO TORONTO</a:t>
            </a:r>
          </a:p>
          <a:p>
            <a:endParaRPr lang="en-US" b="1" dirty="0">
              <a:solidFill>
                <a:srgbClr val="FF0000"/>
              </a:solidFill>
            </a:endParaRPr>
          </a:p>
          <a:p>
            <a:endParaRPr lang="en-US" b="1" dirty="0">
              <a:solidFill>
                <a:srgbClr val="FF0000"/>
              </a:solidFill>
            </a:endParaRPr>
          </a:p>
          <a:p>
            <a:endParaRPr lang="en-US" sz="3200" dirty="0">
              <a:solidFill>
                <a:srgbClr val="FF0000"/>
              </a:solidFill>
            </a:endParaRPr>
          </a:p>
          <a:p>
            <a:pPr algn="ctr"/>
            <a:endParaRPr lang="en-US" sz="3200" b="1" dirty="0">
              <a:solidFill>
                <a:srgbClr val="FF0000"/>
              </a:solidFill>
            </a:endParaRPr>
          </a:p>
          <a:p>
            <a:endParaRPr lang="en-US" dirty="0"/>
          </a:p>
        </p:txBody>
      </p:sp>
      <p:sp>
        <p:nvSpPr>
          <p:cNvPr id="2" name="TextBox 1">
            <a:extLst>
              <a:ext uri="{FF2B5EF4-FFF2-40B4-BE49-F238E27FC236}">
                <a16:creationId xmlns:a16="http://schemas.microsoft.com/office/drawing/2014/main" id="{5CC4633C-E96F-2E82-6802-022BA54100C3}"/>
              </a:ext>
            </a:extLst>
          </p:cNvPr>
          <p:cNvSpPr txBox="1">
            <a:spLocks/>
          </p:cNvSpPr>
          <p:nvPr/>
        </p:nvSpPr>
        <p:spPr>
          <a:xfrm>
            <a:off x="693828" y="5436705"/>
            <a:ext cx="5927176" cy="1569660"/>
          </a:xfrm>
          <a:prstGeom prst="rect">
            <a:avLst/>
          </a:prstGeom>
          <a:noFill/>
        </p:spPr>
        <p:txBody>
          <a:bodyPr wrap="square" rtlCol="0">
            <a:spAutoFit/>
          </a:bodyPr>
          <a:lstStyle/>
          <a:p>
            <a:pPr algn="ctr"/>
            <a:r>
              <a:rPr lang="en-US" sz="4800" b="1" dirty="0"/>
              <a:t>Veterans Stadium</a:t>
            </a:r>
          </a:p>
          <a:p>
            <a:pPr algn="ctr"/>
            <a:r>
              <a:rPr lang="en-US" sz="4800" b="1" dirty="0"/>
              <a:t>Philadelphia</a:t>
            </a:r>
          </a:p>
        </p:txBody>
      </p:sp>
      <p:pic>
        <p:nvPicPr>
          <p:cNvPr id="2050" name="Picture 2" descr="Veterans Stadium 1993 Digital Art by Gary Grigsby - Fine Art America">
            <a:extLst>
              <a:ext uri="{FF2B5EF4-FFF2-40B4-BE49-F238E27FC236}">
                <a16:creationId xmlns:a16="http://schemas.microsoft.com/office/drawing/2014/main" id="{5DF7FE88-223E-80F7-99DA-AB663A4E78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14" t="1129" r="5591" b="8105"/>
          <a:stretch>
            <a:fillRect/>
          </a:stretch>
        </p:blipFill>
        <p:spPr bwMode="auto">
          <a:xfrm>
            <a:off x="3313" y="864706"/>
            <a:ext cx="7506590" cy="4701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26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C889D-D691-DA00-EAC1-EFA634C2F8A7}"/>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B0790DD9-68A1-EE01-8819-D76FDC2AB7A3}"/>
              </a:ext>
            </a:extLst>
          </p:cNvPr>
          <p:cNvSpPr txBox="1"/>
          <p:nvPr/>
        </p:nvSpPr>
        <p:spPr>
          <a:xfrm>
            <a:off x="-36475" y="90368"/>
            <a:ext cx="8395440" cy="923330"/>
          </a:xfrm>
          <a:prstGeom prst="rect">
            <a:avLst/>
          </a:prstGeom>
          <a:noFill/>
        </p:spPr>
        <p:txBody>
          <a:bodyPr wrap="none" rtlCol="0">
            <a:spAutoFit/>
          </a:bodyPr>
          <a:lstStyle/>
          <a:p>
            <a:pPr algn="ctr"/>
            <a:r>
              <a:rPr lang="en-US" sz="5400" b="1" dirty="0"/>
              <a:t>1993 World Series Highlights</a:t>
            </a:r>
          </a:p>
        </p:txBody>
      </p:sp>
      <p:sp>
        <p:nvSpPr>
          <p:cNvPr id="12" name="TextBox 11">
            <a:extLst>
              <a:ext uri="{FF2B5EF4-FFF2-40B4-BE49-F238E27FC236}">
                <a16:creationId xmlns:a16="http://schemas.microsoft.com/office/drawing/2014/main" id="{5BFC3431-DE60-75D9-1EBF-998ABB24DFAC}"/>
              </a:ext>
            </a:extLst>
          </p:cNvPr>
          <p:cNvSpPr txBox="1"/>
          <p:nvPr/>
        </p:nvSpPr>
        <p:spPr>
          <a:xfrm>
            <a:off x="6018245" y="2463282"/>
            <a:ext cx="184731"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6A557716-E3AC-7772-2211-B17262AE5C48}"/>
              </a:ext>
            </a:extLst>
          </p:cNvPr>
          <p:cNvSpPr txBox="1">
            <a:spLocks/>
          </p:cNvSpPr>
          <p:nvPr/>
        </p:nvSpPr>
        <p:spPr>
          <a:xfrm>
            <a:off x="7579934" y="1081930"/>
            <a:ext cx="4612066" cy="5262979"/>
          </a:xfrm>
          <a:prstGeom prst="rect">
            <a:avLst/>
          </a:prstGeom>
          <a:noFill/>
        </p:spPr>
        <p:txBody>
          <a:bodyPr wrap="square" rtlCol="0">
            <a:spAutoFit/>
          </a:bodyPr>
          <a:lstStyle/>
          <a:p>
            <a:r>
              <a:rPr lang="en-US" sz="2000" b="1" dirty="0">
                <a:solidFill>
                  <a:srgbClr val="C00000"/>
                </a:solidFill>
              </a:rPr>
              <a:t>Game 6 – October 23</a:t>
            </a:r>
            <a:endParaRPr lang="en-US" sz="2000" dirty="0">
              <a:solidFill>
                <a:srgbClr val="FF0000"/>
              </a:solidFill>
            </a:endParaRPr>
          </a:p>
          <a:p>
            <a:r>
              <a:rPr lang="en-US" sz="2000" dirty="0"/>
              <a:t>Powered by a Lenny Dykstra 3R homer, the Phillies scored 5 in the top of the 7</a:t>
            </a:r>
            <a:r>
              <a:rPr lang="en-US" sz="2000" baseline="30000" dirty="0"/>
              <a:t>th</a:t>
            </a:r>
            <a:r>
              <a:rPr lang="en-US" sz="2000" dirty="0"/>
              <a:t> inning to take a 6-5 lead.  </a:t>
            </a:r>
          </a:p>
          <a:p>
            <a:endParaRPr lang="en-US" sz="2000" dirty="0"/>
          </a:p>
          <a:p>
            <a:r>
              <a:rPr lang="en-US" sz="2000" dirty="0"/>
              <a:t>In the bottom of the 9</a:t>
            </a:r>
            <a:r>
              <a:rPr lang="en-US" sz="2000" baseline="30000" dirty="0"/>
              <a:t>th</a:t>
            </a:r>
            <a:r>
              <a:rPr lang="en-US" sz="2000" dirty="0"/>
              <a:t> inning, the ‘Jays have runners on 1</a:t>
            </a:r>
            <a:r>
              <a:rPr lang="en-US" sz="2000" baseline="30000" dirty="0"/>
              <a:t>st</a:t>
            </a:r>
            <a:r>
              <a:rPr lang="en-US" sz="2000" dirty="0"/>
              <a:t> and 2</a:t>
            </a:r>
            <a:r>
              <a:rPr lang="en-US" sz="2000" baseline="30000" dirty="0"/>
              <a:t>nd</a:t>
            </a:r>
            <a:r>
              <a:rPr lang="en-US" sz="2000" dirty="0"/>
              <a:t>, one out, and clean-up hitter Joe Carter comes to the plate… </a:t>
            </a:r>
          </a:p>
          <a:p>
            <a:endParaRPr lang="en-US" sz="2000" dirty="0">
              <a:hlinkClick r:id="rId3"/>
            </a:endParaRPr>
          </a:p>
          <a:p>
            <a:r>
              <a:rPr lang="en-US" sz="2000" dirty="0">
                <a:hlinkClick r:id="rId4"/>
              </a:rPr>
              <a:t>https://www.youtube.com/watch?v=6JaG9FQSzLY</a:t>
            </a:r>
            <a:endParaRPr lang="en-US" sz="2000" dirty="0"/>
          </a:p>
          <a:p>
            <a:endParaRPr lang="en-US" sz="2000" dirty="0"/>
          </a:p>
          <a:p>
            <a:r>
              <a:rPr lang="en-US" sz="2800" b="1" dirty="0"/>
              <a:t>Toronto  8  – Phillies 6</a:t>
            </a:r>
          </a:p>
          <a:p>
            <a:endParaRPr lang="en-US" sz="2000" dirty="0"/>
          </a:p>
          <a:p>
            <a:pPr algn="ctr"/>
            <a:endParaRPr lang="en-US" sz="2800" b="1" dirty="0">
              <a:solidFill>
                <a:srgbClr val="FF0000"/>
              </a:solidFill>
            </a:endParaRPr>
          </a:p>
        </p:txBody>
      </p:sp>
      <p:pic>
        <p:nvPicPr>
          <p:cNvPr id="2" name="Picture 2" descr="Buildings Archive - TSA">
            <a:extLst>
              <a:ext uri="{FF2B5EF4-FFF2-40B4-BE49-F238E27FC236}">
                <a16:creationId xmlns:a16="http://schemas.microsoft.com/office/drawing/2014/main" id="{19FE65CB-ED37-5E04-2DF8-225733F8D9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173" y="1013698"/>
            <a:ext cx="7251553" cy="5091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79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B884-B233-A8B5-C0D0-22931DA7007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5BBA758-DF3E-2E25-2E66-DAD157E0F79B}"/>
              </a:ext>
            </a:extLst>
          </p:cNvPr>
          <p:cNvSpPr txBox="1"/>
          <p:nvPr/>
        </p:nvSpPr>
        <p:spPr>
          <a:xfrm>
            <a:off x="554182" y="1579417"/>
            <a:ext cx="3657600" cy="923330"/>
          </a:xfrm>
          <a:prstGeom prst="rect">
            <a:avLst/>
          </a:prstGeom>
          <a:solidFill>
            <a:schemeClr val="bg1"/>
          </a:solidFill>
        </p:spPr>
        <p:txBody>
          <a:bodyPr wrap="square" rtlCol="0">
            <a:spAutoFit/>
          </a:bodyPr>
          <a:lstStyle/>
          <a:p>
            <a:endParaRPr lang="en-US" dirty="0"/>
          </a:p>
          <a:p>
            <a:endParaRPr lang="en-US" dirty="0"/>
          </a:p>
          <a:p>
            <a:endParaRPr lang="en-US" dirty="0"/>
          </a:p>
        </p:txBody>
      </p:sp>
      <p:sp>
        <p:nvSpPr>
          <p:cNvPr id="6" name="TextBox 5">
            <a:extLst>
              <a:ext uri="{FF2B5EF4-FFF2-40B4-BE49-F238E27FC236}">
                <a16:creationId xmlns:a16="http://schemas.microsoft.com/office/drawing/2014/main" id="{B3163BF6-518C-C9EA-CBEA-D72906AE74C3}"/>
              </a:ext>
            </a:extLst>
          </p:cNvPr>
          <p:cNvSpPr txBox="1"/>
          <p:nvPr/>
        </p:nvSpPr>
        <p:spPr>
          <a:xfrm>
            <a:off x="288641" y="0"/>
            <a:ext cx="5380191" cy="2585323"/>
          </a:xfrm>
          <a:prstGeom prst="rect">
            <a:avLst/>
          </a:prstGeom>
          <a:noFill/>
        </p:spPr>
        <p:txBody>
          <a:bodyPr wrap="none" rtlCol="0">
            <a:spAutoFit/>
          </a:bodyPr>
          <a:lstStyle/>
          <a:p>
            <a:pPr algn="ctr"/>
            <a:r>
              <a:rPr lang="en-US" sz="5400" b="1" dirty="0"/>
              <a:t>Toronto Blue Jays</a:t>
            </a:r>
          </a:p>
          <a:p>
            <a:pPr algn="ctr"/>
            <a:r>
              <a:rPr lang="en-US" sz="5400" b="1" dirty="0"/>
              <a:t>win </a:t>
            </a:r>
          </a:p>
          <a:p>
            <a:pPr algn="ctr"/>
            <a:r>
              <a:rPr lang="en-US" sz="5400" b="1" dirty="0"/>
              <a:t>1993 World Series</a:t>
            </a:r>
          </a:p>
        </p:txBody>
      </p:sp>
      <p:sp>
        <p:nvSpPr>
          <p:cNvPr id="9" name="TextBox 8">
            <a:extLst>
              <a:ext uri="{FF2B5EF4-FFF2-40B4-BE49-F238E27FC236}">
                <a16:creationId xmlns:a16="http://schemas.microsoft.com/office/drawing/2014/main" id="{B77611B1-6C9B-0316-CE47-C145571C16DF}"/>
              </a:ext>
            </a:extLst>
          </p:cNvPr>
          <p:cNvSpPr txBox="1"/>
          <p:nvPr/>
        </p:nvSpPr>
        <p:spPr>
          <a:xfrm>
            <a:off x="6748421" y="6084818"/>
            <a:ext cx="5330563" cy="523220"/>
          </a:xfrm>
          <a:prstGeom prst="rect">
            <a:avLst/>
          </a:prstGeom>
          <a:noFill/>
        </p:spPr>
        <p:txBody>
          <a:bodyPr wrap="none" rtlCol="0">
            <a:spAutoFit/>
          </a:bodyPr>
          <a:lstStyle/>
          <a:p>
            <a:pPr algn="ctr"/>
            <a:r>
              <a:rPr lang="en-US" sz="2800" b="1" dirty="0"/>
              <a:t>‘Jays DH/1B Paul Molitor was MVP</a:t>
            </a:r>
          </a:p>
        </p:txBody>
      </p:sp>
      <p:sp>
        <p:nvSpPr>
          <p:cNvPr id="3" name="TextBox 2">
            <a:extLst>
              <a:ext uri="{FF2B5EF4-FFF2-40B4-BE49-F238E27FC236}">
                <a16:creationId xmlns:a16="http://schemas.microsoft.com/office/drawing/2014/main" id="{8504E535-E78F-EF16-0B18-18BC29901A84}"/>
              </a:ext>
            </a:extLst>
          </p:cNvPr>
          <p:cNvSpPr txBox="1"/>
          <p:nvPr/>
        </p:nvSpPr>
        <p:spPr>
          <a:xfrm>
            <a:off x="113016" y="2743199"/>
            <a:ext cx="6974565" cy="10618291"/>
          </a:xfrm>
          <a:prstGeom prst="rect">
            <a:avLst/>
          </a:prstGeom>
          <a:noFill/>
        </p:spPr>
        <p:txBody>
          <a:bodyPr wrap="square" rtlCol="0">
            <a:spAutoFit/>
          </a:bodyPr>
          <a:lstStyle/>
          <a:p>
            <a:r>
              <a:rPr lang="en-US" sz="2400" b="1" u="sng" dirty="0"/>
              <a:t>One of the most exciting World Series of all time!!</a:t>
            </a:r>
          </a:p>
          <a:p>
            <a:endParaRPr lang="en-US" sz="2400" b="1" dirty="0"/>
          </a:p>
          <a:p>
            <a:r>
              <a:rPr lang="en-US" sz="2400" b="1" dirty="0"/>
              <a:t>Lots of offense:  a total of 122 hits and 81 runs</a:t>
            </a:r>
          </a:p>
          <a:p>
            <a:endParaRPr lang="en-US" sz="2400" b="1" dirty="0"/>
          </a:p>
          <a:p>
            <a:r>
              <a:rPr lang="en-US" sz="2400" b="1" dirty="0"/>
              <a:t>The Blue Jays repeated as World Series champs</a:t>
            </a:r>
          </a:p>
          <a:p>
            <a:endParaRPr lang="en-US" sz="2400" b="1" dirty="0"/>
          </a:p>
          <a:p>
            <a:r>
              <a:rPr lang="en-US" sz="2400" b="1" dirty="0"/>
              <a:t>Joe Carter hit only the second World Series winning “walk off” home run !!</a:t>
            </a:r>
          </a:p>
          <a:p>
            <a:r>
              <a:rPr lang="en-US" sz="2400" i="1" dirty="0"/>
              <a:t>(Bill Mazeroski of the Pirates was the first in 1960)</a:t>
            </a:r>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pPr marL="342900" indent="-342900">
              <a:buFont typeface="Arial" panose="020B0604020202020204" pitchFamily="34" charset="0"/>
              <a:buChar char="•"/>
            </a:pPr>
            <a:endParaRPr lang="en-US" sz="2400" b="1" dirty="0"/>
          </a:p>
          <a:p>
            <a:endParaRPr lang="en-US" sz="2400" b="1" dirty="0"/>
          </a:p>
          <a:p>
            <a:endParaRPr lang="en-US" dirty="0"/>
          </a:p>
          <a:p>
            <a:endParaRPr lang="en-US" dirty="0"/>
          </a:p>
        </p:txBody>
      </p:sp>
      <p:pic>
        <p:nvPicPr>
          <p:cNvPr id="2" name="Picture 8" descr="Old Toronto Blue Jays Logo, HD Png Download , Transparent Png Image ...">
            <a:extLst>
              <a:ext uri="{FF2B5EF4-FFF2-40B4-BE49-F238E27FC236}">
                <a16:creationId xmlns:a16="http://schemas.microsoft.com/office/drawing/2014/main" id="{EA447824-D84B-4462-0C28-254A0EBDAD3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635" b="4584"/>
          <a:stretch>
            <a:fillRect/>
          </a:stretch>
        </p:blipFill>
        <p:spPr bwMode="auto">
          <a:xfrm>
            <a:off x="7087582" y="351711"/>
            <a:ext cx="4478992" cy="430207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1993 Bowman #167 Paul Molitor Baseball Card - Hall Of Famer | Property Room">
            <a:extLst>
              <a:ext uri="{FF2B5EF4-FFF2-40B4-BE49-F238E27FC236}">
                <a16:creationId xmlns:a16="http://schemas.microsoft.com/office/drawing/2014/main" id="{DABE16D7-58AD-F4CF-6DAB-C0F0DC1F7D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953" t="6775" r="7285" b="4687"/>
          <a:stretch>
            <a:fillRect/>
          </a:stretch>
        </p:blipFill>
        <p:spPr bwMode="auto">
          <a:xfrm>
            <a:off x="7261064" y="119270"/>
            <a:ext cx="4132028" cy="5844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61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C8664-B3F7-D05E-3358-8B7B1DC8ED4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C560918-24D2-C9C1-C3B4-3DAFDF38E198}"/>
              </a:ext>
            </a:extLst>
          </p:cNvPr>
          <p:cNvSpPr txBox="1"/>
          <p:nvPr/>
        </p:nvSpPr>
        <p:spPr>
          <a:xfrm>
            <a:off x="554182" y="1579417"/>
            <a:ext cx="3657600" cy="923330"/>
          </a:xfrm>
          <a:prstGeom prst="rect">
            <a:avLst/>
          </a:prstGeom>
          <a:solidFill>
            <a:schemeClr val="bg1"/>
          </a:solidFill>
        </p:spPr>
        <p:txBody>
          <a:bodyPr wrap="square" rtlCol="0">
            <a:spAutoFit/>
          </a:bodyPr>
          <a:lstStyle/>
          <a:p>
            <a:endParaRPr lang="en-US" dirty="0"/>
          </a:p>
          <a:p>
            <a:endParaRPr lang="en-US" dirty="0"/>
          </a:p>
          <a:p>
            <a:endParaRPr lang="en-US" dirty="0"/>
          </a:p>
        </p:txBody>
      </p:sp>
      <p:sp>
        <p:nvSpPr>
          <p:cNvPr id="3" name="TextBox 2">
            <a:extLst>
              <a:ext uri="{FF2B5EF4-FFF2-40B4-BE49-F238E27FC236}">
                <a16:creationId xmlns:a16="http://schemas.microsoft.com/office/drawing/2014/main" id="{188AB3AE-AD1C-E926-7281-714161F827D9}"/>
              </a:ext>
            </a:extLst>
          </p:cNvPr>
          <p:cNvSpPr txBox="1"/>
          <p:nvPr/>
        </p:nvSpPr>
        <p:spPr>
          <a:xfrm>
            <a:off x="103675" y="84428"/>
            <a:ext cx="12283876" cy="2862322"/>
          </a:xfrm>
          <a:prstGeom prst="rect">
            <a:avLst/>
          </a:prstGeom>
          <a:noFill/>
        </p:spPr>
        <p:txBody>
          <a:bodyPr wrap="none" rtlCol="0">
            <a:spAutoFit/>
          </a:bodyPr>
          <a:lstStyle/>
          <a:p>
            <a:r>
              <a:rPr lang="en-US" sz="6000" b="1" dirty="0"/>
              <a:t>The baseball playoffs are in progress!!</a:t>
            </a:r>
          </a:p>
          <a:p>
            <a:r>
              <a:rPr lang="en-US" sz="6000" b="1" u="sng" dirty="0"/>
              <a:t>National League </a:t>
            </a:r>
            <a:r>
              <a:rPr lang="en-US" sz="6000" b="1" dirty="0"/>
              <a:t>		</a:t>
            </a:r>
            <a:r>
              <a:rPr lang="en-US" sz="6000" b="1" u="sng" dirty="0"/>
              <a:t>American League</a:t>
            </a:r>
          </a:p>
          <a:p>
            <a:endParaRPr lang="en-US" sz="6000" b="1" dirty="0"/>
          </a:p>
        </p:txBody>
      </p:sp>
      <p:pic>
        <p:nvPicPr>
          <p:cNvPr id="2" name="Picture 2">
            <a:extLst>
              <a:ext uri="{FF2B5EF4-FFF2-40B4-BE49-F238E27FC236}">
                <a16:creationId xmlns:a16="http://schemas.microsoft.com/office/drawing/2014/main" id="{2D3AEE29-1375-75A2-30F5-B25BE9B67C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546" y="2138653"/>
            <a:ext cx="3609671" cy="18945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7995641-B02E-37A4-CBD2-0BFDFAB024C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393" r="17359"/>
          <a:stretch>
            <a:fillRect/>
          </a:stretch>
        </p:blipFill>
        <p:spPr bwMode="auto">
          <a:xfrm rot="588509">
            <a:off x="2097233" y="3398250"/>
            <a:ext cx="3811129" cy="32855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Old Toronto Blue Jays Logo, HD Png Download , Transparent Png Image ...">
            <a:extLst>
              <a:ext uri="{FF2B5EF4-FFF2-40B4-BE49-F238E27FC236}">
                <a16:creationId xmlns:a16="http://schemas.microsoft.com/office/drawing/2014/main" id="{8B41A226-D5DF-7A6D-57DC-F8B66D703DC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635" b="4584"/>
          <a:stretch>
            <a:fillRect/>
          </a:stretch>
        </p:blipFill>
        <p:spPr bwMode="auto">
          <a:xfrm>
            <a:off x="6402516" y="1922891"/>
            <a:ext cx="2748135" cy="26395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8D22281-23C5-F2E2-EB76-5F680D4F643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51611" y="3795109"/>
            <a:ext cx="2978464" cy="2978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7833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C22AF-5F1C-5001-A728-C527FB0470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BE12A8-33C0-D9D1-3958-637147DD6AA9}"/>
              </a:ext>
            </a:extLst>
          </p:cNvPr>
          <p:cNvSpPr>
            <a:spLocks noGrp="1"/>
          </p:cNvSpPr>
          <p:nvPr>
            <p:ph type="ctrTitle"/>
          </p:nvPr>
        </p:nvSpPr>
        <p:spPr>
          <a:xfrm>
            <a:off x="-161044" y="148287"/>
            <a:ext cx="11971176" cy="1861488"/>
          </a:xfrm>
        </p:spPr>
        <p:txBody>
          <a:bodyPr>
            <a:normAutofit/>
          </a:bodyPr>
          <a:lstStyle/>
          <a:p>
            <a:r>
              <a:rPr lang="en-US" sz="6600" b="1" dirty="0">
                <a:latin typeface="+mn-lt"/>
              </a:rPr>
              <a:t>The Year in Baseball:   </a:t>
            </a:r>
            <a:r>
              <a:rPr lang="en-US" sz="8800" b="1" dirty="0">
                <a:latin typeface="+mn-lt"/>
              </a:rPr>
              <a:t>1994</a:t>
            </a:r>
          </a:p>
        </p:txBody>
      </p:sp>
      <p:pic>
        <p:nvPicPr>
          <p:cNvPr id="3" name="Picture 2" descr="https://tse3.mm.bing.net/th?id=OIP.Yaxdg7FddkxXvWehe3Z_iwHaHa&amp;pid=Api&amp;P=0">
            <a:extLst>
              <a:ext uri="{FF2B5EF4-FFF2-40B4-BE49-F238E27FC236}">
                <a16:creationId xmlns:a16="http://schemas.microsoft.com/office/drawing/2014/main" id="{09875B88-3A6C-6F3B-6F17-E6906D61BF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644" y="2406177"/>
            <a:ext cx="2879799" cy="2879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7229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1C948-9C11-A4E2-D17A-0D83904997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83DB38-6E50-E02B-D6C0-F26BE7D28696}"/>
              </a:ext>
            </a:extLst>
          </p:cNvPr>
          <p:cNvSpPr>
            <a:spLocks noGrp="1"/>
          </p:cNvSpPr>
          <p:nvPr>
            <p:ph type="ctrTitle"/>
          </p:nvPr>
        </p:nvSpPr>
        <p:spPr>
          <a:xfrm>
            <a:off x="-280441" y="3173644"/>
            <a:ext cx="5300567" cy="1332643"/>
          </a:xfrm>
        </p:spPr>
        <p:txBody>
          <a:bodyPr>
            <a:normAutofit fontScale="90000"/>
          </a:bodyPr>
          <a:lstStyle/>
          <a:p>
            <a:r>
              <a:rPr lang="en-US" sz="6600" b="1" dirty="0">
                <a:latin typeface="+mn-lt"/>
              </a:rPr>
              <a:t>The Year</a:t>
            </a:r>
            <a:br>
              <a:rPr lang="en-US" sz="6600" b="1" dirty="0">
                <a:latin typeface="+mn-lt"/>
              </a:rPr>
            </a:br>
            <a:r>
              <a:rPr lang="en-US" sz="6600" b="1" dirty="0">
                <a:latin typeface="+mn-lt"/>
              </a:rPr>
              <a:t> in Baseball</a:t>
            </a:r>
            <a:br>
              <a:rPr lang="en-US" sz="6600" b="1" dirty="0">
                <a:latin typeface="+mn-lt"/>
              </a:rPr>
            </a:br>
            <a:r>
              <a:rPr lang="en-US" sz="6600" b="1" dirty="0">
                <a:latin typeface="+mn-lt"/>
              </a:rPr>
              <a:t> </a:t>
            </a:r>
            <a:r>
              <a:rPr lang="en-US" sz="8800" b="1" dirty="0">
                <a:latin typeface="+mn-lt"/>
              </a:rPr>
              <a:t>1994</a:t>
            </a:r>
          </a:p>
        </p:txBody>
      </p:sp>
      <p:pic>
        <p:nvPicPr>
          <p:cNvPr id="2050" name="Picture 2" descr="Remembering How The 1994 Baseball Strike Devastated The Hobby">
            <a:extLst>
              <a:ext uri="{FF2B5EF4-FFF2-40B4-BE49-F238E27FC236}">
                <a16:creationId xmlns:a16="http://schemas.microsoft.com/office/drawing/2014/main" id="{CBE8C9F4-2BF7-66DC-49E0-F2C73C25AC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1870" y="125510"/>
            <a:ext cx="6567882" cy="8761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6934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336DA-2AD1-3D80-481F-2C647003B9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7C0157-E80D-6BF5-4E9D-B50602D07E71}"/>
              </a:ext>
            </a:extLst>
          </p:cNvPr>
          <p:cNvSpPr>
            <a:spLocks noGrp="1"/>
          </p:cNvSpPr>
          <p:nvPr>
            <p:ph type="ctrTitle"/>
          </p:nvPr>
        </p:nvSpPr>
        <p:spPr>
          <a:xfrm>
            <a:off x="112192" y="0"/>
            <a:ext cx="11967616" cy="1332643"/>
          </a:xfrm>
        </p:spPr>
        <p:txBody>
          <a:bodyPr>
            <a:normAutofit/>
          </a:bodyPr>
          <a:lstStyle/>
          <a:p>
            <a:r>
              <a:rPr lang="en-US" sz="6600" b="1" dirty="0">
                <a:latin typeface="+mn-lt"/>
              </a:rPr>
              <a:t>The Year in Baseball </a:t>
            </a:r>
            <a:r>
              <a:rPr lang="en-US" sz="8800" b="1" dirty="0">
                <a:latin typeface="+mn-lt"/>
              </a:rPr>
              <a:t>1994</a:t>
            </a:r>
          </a:p>
        </p:txBody>
      </p:sp>
      <p:pic>
        <p:nvPicPr>
          <p:cNvPr id="1026" name="Picture 2">
            <a:extLst>
              <a:ext uri="{FF2B5EF4-FFF2-40B4-BE49-F238E27FC236}">
                <a16:creationId xmlns:a16="http://schemas.microsoft.com/office/drawing/2014/main" id="{2EEC4435-55CA-6E30-D401-3EBD38EFCC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150" y="1408655"/>
            <a:ext cx="4543425" cy="45434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7FAC1B5-263F-0A7F-D8BB-BF276673B9D1}"/>
              </a:ext>
            </a:extLst>
          </p:cNvPr>
          <p:cNvSpPr txBox="1"/>
          <p:nvPr/>
        </p:nvSpPr>
        <p:spPr>
          <a:xfrm>
            <a:off x="2514600" y="6179548"/>
            <a:ext cx="6687472" cy="707886"/>
          </a:xfrm>
          <a:prstGeom prst="rect">
            <a:avLst/>
          </a:prstGeom>
          <a:noFill/>
        </p:spPr>
        <p:txBody>
          <a:bodyPr wrap="none" rtlCol="0">
            <a:spAutoFit/>
          </a:bodyPr>
          <a:lstStyle/>
          <a:p>
            <a:r>
              <a:rPr lang="en-US" sz="4000" b="1" dirty="0"/>
              <a:t>Would of, could of, should a’ !!</a:t>
            </a:r>
          </a:p>
        </p:txBody>
      </p:sp>
      <p:pic>
        <p:nvPicPr>
          <p:cNvPr id="1028" name="Picture 4">
            <a:extLst>
              <a:ext uri="{FF2B5EF4-FFF2-40B4-BE49-F238E27FC236}">
                <a16:creationId xmlns:a16="http://schemas.microsoft.com/office/drawing/2014/main" id="{4419EBAE-6476-D888-3B87-164377F664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5257"/>
          <a:stretch>
            <a:fillRect/>
          </a:stretch>
        </p:blipFill>
        <p:spPr bwMode="auto">
          <a:xfrm>
            <a:off x="6257925" y="1147995"/>
            <a:ext cx="4543425" cy="5058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4456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64DE4-5805-5BBD-3144-62892FAB1787}"/>
            </a:ext>
          </a:extLst>
        </p:cNvPr>
        <p:cNvGrpSpPr/>
        <p:nvPr/>
      </p:nvGrpSpPr>
      <p:grpSpPr>
        <a:xfrm>
          <a:off x="0" y="0"/>
          <a:ext cx="0" cy="0"/>
          <a:chOff x="0" y="0"/>
          <a:chExt cx="0" cy="0"/>
        </a:xfrm>
      </p:grpSpPr>
      <p:sp>
        <p:nvSpPr>
          <p:cNvPr id="5" name="Oval 4">
            <a:extLst>
              <a:ext uri="{FF2B5EF4-FFF2-40B4-BE49-F238E27FC236}">
                <a16:creationId xmlns:a16="http://schemas.microsoft.com/office/drawing/2014/main" id="{D41DEECB-B8B0-77F0-0AB0-68B626A1F580}"/>
              </a:ext>
            </a:extLst>
          </p:cNvPr>
          <p:cNvSpPr/>
          <p:nvPr/>
        </p:nvSpPr>
        <p:spPr>
          <a:xfrm>
            <a:off x="9102903" y="1269373"/>
            <a:ext cx="51371"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1994 World Series - Wikiwand">
            <a:extLst>
              <a:ext uri="{FF2B5EF4-FFF2-40B4-BE49-F238E27FC236}">
                <a16:creationId xmlns:a16="http://schemas.microsoft.com/office/drawing/2014/main" id="{751B88F1-04A2-477D-DE97-CC1AE538D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7901" y="648074"/>
            <a:ext cx="6716198" cy="55618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6132997B-7A10-23E5-DBA5-A16F41719F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8338" y="-56140"/>
            <a:ext cx="7132801" cy="713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37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25615" y="5030451"/>
            <a:ext cx="4871398" cy="1661993"/>
          </a:xfrm>
          <a:prstGeom prst="rect">
            <a:avLst/>
          </a:prstGeom>
          <a:noFill/>
        </p:spPr>
        <p:txBody>
          <a:bodyPr wrap="none" rtlCol="0">
            <a:spAutoFit/>
          </a:bodyPr>
          <a:lstStyle/>
          <a:p>
            <a:pPr algn="ctr"/>
            <a:r>
              <a:rPr lang="en-US" sz="6600" dirty="0"/>
              <a:t>Extra Innings!</a:t>
            </a:r>
          </a:p>
          <a:p>
            <a:pPr algn="ctr"/>
            <a:endParaRPr lang="en-US" sz="3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1881" y="92691"/>
            <a:ext cx="8798866" cy="4937760"/>
          </a:xfrm>
          <a:prstGeom prst="rect">
            <a:avLst/>
          </a:prstGeom>
        </p:spPr>
      </p:pic>
    </p:spTree>
    <p:extLst>
      <p:ext uri="{BB962C8B-B14F-4D97-AF65-F5344CB8AC3E}">
        <p14:creationId xmlns:p14="http://schemas.microsoft.com/office/powerpoint/2010/main" val="6301252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rown Old Television Vector Illustration, Television, Old, Vector PNG ...">
            <a:extLst>
              <a:ext uri="{FF2B5EF4-FFF2-40B4-BE49-F238E27FC236}">
                <a16:creationId xmlns:a16="http://schemas.microsoft.com/office/drawing/2014/main" id="{05862A39-50BA-47A1-252D-3D9D38FAD9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6470" y="0"/>
            <a:ext cx="5342001" cy="5342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22BA432-39AB-F0E6-78E7-3AFD45533955}"/>
              </a:ext>
            </a:extLst>
          </p:cNvPr>
          <p:cNvSpPr txBox="1"/>
          <p:nvPr/>
        </p:nvSpPr>
        <p:spPr>
          <a:xfrm>
            <a:off x="31423" y="5455948"/>
            <a:ext cx="12129154" cy="1015663"/>
          </a:xfrm>
          <a:prstGeom prst="rect">
            <a:avLst/>
          </a:prstGeom>
          <a:noFill/>
        </p:spPr>
        <p:txBody>
          <a:bodyPr wrap="none" rtlCol="0">
            <a:spAutoFit/>
          </a:bodyPr>
          <a:lstStyle/>
          <a:p>
            <a:r>
              <a:rPr lang="en-US" sz="6000" b="1" dirty="0"/>
              <a:t>Popular TV Shows of the 1980s-1990s</a:t>
            </a:r>
          </a:p>
        </p:txBody>
      </p:sp>
    </p:spTree>
    <p:extLst>
      <p:ext uri="{BB962C8B-B14F-4D97-AF65-F5344CB8AC3E}">
        <p14:creationId xmlns:p14="http://schemas.microsoft.com/office/powerpoint/2010/main" val="37250152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F5E58-CB75-6653-E751-36BD39D996D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88A323D-9F9F-2166-AB2D-5386AB81C8E2}"/>
              </a:ext>
            </a:extLst>
          </p:cNvPr>
          <p:cNvSpPr txBox="1"/>
          <p:nvPr/>
        </p:nvSpPr>
        <p:spPr>
          <a:xfrm>
            <a:off x="6096000" y="5472043"/>
            <a:ext cx="5842001" cy="1107996"/>
          </a:xfrm>
          <a:prstGeom prst="rect">
            <a:avLst/>
          </a:prstGeom>
          <a:noFill/>
        </p:spPr>
        <p:txBody>
          <a:bodyPr wrap="square" rtlCol="0">
            <a:spAutoFit/>
          </a:bodyPr>
          <a:lstStyle/>
          <a:p>
            <a:pPr algn="ctr"/>
            <a:r>
              <a:rPr lang="en-US" sz="6600" b="1" dirty="0"/>
              <a:t>Magnum P.I.</a:t>
            </a:r>
          </a:p>
        </p:txBody>
      </p:sp>
      <p:sp>
        <p:nvSpPr>
          <p:cNvPr id="4" name="TextBox 3">
            <a:extLst>
              <a:ext uri="{FF2B5EF4-FFF2-40B4-BE49-F238E27FC236}">
                <a16:creationId xmlns:a16="http://schemas.microsoft.com/office/drawing/2014/main" id="{D5324243-A1C7-77F1-2316-7018D5B262AC}"/>
              </a:ext>
            </a:extLst>
          </p:cNvPr>
          <p:cNvSpPr txBox="1"/>
          <p:nvPr/>
        </p:nvSpPr>
        <p:spPr>
          <a:xfrm>
            <a:off x="5923280" y="278319"/>
            <a:ext cx="5628639" cy="4893647"/>
          </a:xfrm>
          <a:prstGeom prst="rect">
            <a:avLst/>
          </a:prstGeom>
          <a:noFill/>
        </p:spPr>
        <p:txBody>
          <a:bodyPr wrap="square" rtlCol="0">
            <a:spAutoFit/>
          </a:bodyPr>
          <a:lstStyle/>
          <a:p>
            <a:r>
              <a:rPr lang="en-US" sz="2400" b="1" dirty="0"/>
              <a:t>This crime drama was set in Hawaii and starred popular actor Tom Selleck.  He portrayed a private investigator, who lives a plush life-style on the estate of a wealthy benefactor.</a:t>
            </a:r>
          </a:p>
          <a:p>
            <a:endParaRPr lang="en-US" sz="2400" b="1" dirty="0"/>
          </a:p>
          <a:p>
            <a:r>
              <a:rPr lang="en-US" sz="2400" b="1" dirty="0"/>
              <a:t>Selleck’s character often wears a baseball cap from his favorite major league team …</a:t>
            </a:r>
          </a:p>
          <a:p>
            <a:endParaRPr lang="en-US" sz="2400" b="1" dirty="0"/>
          </a:p>
          <a:p>
            <a:r>
              <a:rPr lang="en-US" sz="2400" b="1" dirty="0"/>
              <a:t> </a:t>
            </a:r>
          </a:p>
          <a:p>
            <a:endParaRPr lang="en-US" sz="2400" b="1" dirty="0"/>
          </a:p>
          <a:p>
            <a:endParaRPr lang="en-US" sz="2400" b="1" dirty="0"/>
          </a:p>
          <a:p>
            <a:r>
              <a:rPr lang="en-US" sz="2400" b="1" dirty="0"/>
              <a:t> </a:t>
            </a:r>
          </a:p>
        </p:txBody>
      </p:sp>
      <p:pic>
        <p:nvPicPr>
          <p:cNvPr id="1026" name="Picture 2">
            <a:extLst>
              <a:ext uri="{FF2B5EF4-FFF2-40B4-BE49-F238E27FC236}">
                <a16:creationId xmlns:a16="http://schemas.microsoft.com/office/drawing/2014/main" id="{C052FB53-7BED-C0A4-3EDA-9881B7182F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999" y="164046"/>
            <a:ext cx="4791203" cy="64159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93BA7C4-E8B2-51C4-4012-8A777ABC3C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25" t="3845" r="11248" b="12027"/>
          <a:stretch>
            <a:fillRect/>
          </a:stretch>
        </p:blipFill>
        <p:spPr bwMode="auto">
          <a:xfrm>
            <a:off x="0" y="0"/>
            <a:ext cx="5496561" cy="7335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33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18101-5859-6597-57EC-C33C7E5241F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21C346E-F9EE-159C-0BDE-E42573DF2019}"/>
              </a:ext>
            </a:extLst>
          </p:cNvPr>
          <p:cNvSpPr txBox="1"/>
          <p:nvPr/>
        </p:nvSpPr>
        <p:spPr>
          <a:xfrm>
            <a:off x="253999" y="5702517"/>
            <a:ext cx="5842001" cy="1107996"/>
          </a:xfrm>
          <a:prstGeom prst="rect">
            <a:avLst/>
          </a:prstGeom>
          <a:noFill/>
        </p:spPr>
        <p:txBody>
          <a:bodyPr wrap="square" rtlCol="0">
            <a:spAutoFit/>
          </a:bodyPr>
          <a:lstStyle/>
          <a:p>
            <a:pPr algn="ctr"/>
            <a:r>
              <a:rPr lang="en-US" sz="6600" b="1" dirty="0"/>
              <a:t>Cagney &amp; Lacey</a:t>
            </a:r>
          </a:p>
        </p:txBody>
      </p:sp>
      <p:sp>
        <p:nvSpPr>
          <p:cNvPr id="4" name="TextBox 3">
            <a:extLst>
              <a:ext uri="{FF2B5EF4-FFF2-40B4-BE49-F238E27FC236}">
                <a16:creationId xmlns:a16="http://schemas.microsoft.com/office/drawing/2014/main" id="{BE098F7A-972D-608A-0278-22F56CCBACA9}"/>
              </a:ext>
            </a:extLst>
          </p:cNvPr>
          <p:cNvSpPr txBox="1"/>
          <p:nvPr/>
        </p:nvSpPr>
        <p:spPr>
          <a:xfrm>
            <a:off x="6349999" y="369759"/>
            <a:ext cx="5842001" cy="7355860"/>
          </a:xfrm>
          <a:prstGeom prst="rect">
            <a:avLst/>
          </a:prstGeom>
          <a:noFill/>
        </p:spPr>
        <p:txBody>
          <a:bodyPr wrap="square" rtlCol="0">
            <a:spAutoFit/>
          </a:bodyPr>
          <a:lstStyle/>
          <a:p>
            <a:r>
              <a:rPr lang="en-US" sz="3200" b="1" dirty="0"/>
              <a:t>Actresses Sharon Gless and Tyne Daly starred in this police drama as New York City police detectives.</a:t>
            </a:r>
          </a:p>
          <a:p>
            <a:endParaRPr lang="en-US" sz="3200" b="1" dirty="0"/>
          </a:p>
          <a:p>
            <a:r>
              <a:rPr lang="en-US" sz="3200" b="1" dirty="0"/>
              <a:t>Beginning with the show’s second season in 1983, and for the next six seasons, one or the other of these two actresses won the </a:t>
            </a:r>
            <a:r>
              <a:rPr lang="en-US" sz="3200" b="1" dirty="0">
                <a:solidFill>
                  <a:srgbClr val="FF0000"/>
                </a:solidFill>
              </a:rPr>
              <a:t>Emmy Award for </a:t>
            </a:r>
          </a:p>
          <a:p>
            <a:r>
              <a:rPr lang="en-US" sz="3200" b="1" dirty="0">
                <a:solidFill>
                  <a:srgbClr val="FF0000"/>
                </a:solidFill>
              </a:rPr>
              <a:t>Best Lead Actress in a Drama</a:t>
            </a:r>
            <a:r>
              <a:rPr lang="en-US" sz="3200" b="1" dirty="0">
                <a:solidFill>
                  <a:schemeClr val="accent2">
                    <a:lumMod val="75000"/>
                  </a:schemeClr>
                </a:solidFill>
              </a:rPr>
              <a:t> </a:t>
            </a:r>
            <a:r>
              <a:rPr lang="en-US" sz="3200" b="1" dirty="0"/>
              <a:t>!</a:t>
            </a:r>
          </a:p>
          <a:p>
            <a:endParaRPr lang="en-US" sz="2400" b="1" dirty="0"/>
          </a:p>
          <a:p>
            <a:endParaRPr lang="en-US" sz="2400" b="1" dirty="0"/>
          </a:p>
          <a:p>
            <a:endParaRPr lang="en-US" sz="2400" b="1" dirty="0"/>
          </a:p>
          <a:p>
            <a:endParaRPr lang="en-US" sz="2400" b="1" dirty="0"/>
          </a:p>
          <a:p>
            <a:r>
              <a:rPr lang="en-US" sz="2400" b="1" dirty="0"/>
              <a:t> </a:t>
            </a:r>
          </a:p>
        </p:txBody>
      </p:sp>
      <p:pic>
        <p:nvPicPr>
          <p:cNvPr id="1026" name="Picture 2" descr="Game poster image">
            <a:extLst>
              <a:ext uri="{FF2B5EF4-FFF2-40B4-BE49-F238E27FC236}">
                <a16:creationId xmlns:a16="http://schemas.microsoft.com/office/drawing/2014/main" id="{5DD24F92-3EB6-198E-2A39-2C3FE7DC4B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3553"/>
          <a:stretch>
            <a:fillRect/>
          </a:stretch>
        </p:blipFill>
        <p:spPr bwMode="auto">
          <a:xfrm>
            <a:off x="432434" y="369759"/>
            <a:ext cx="5544550" cy="5125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34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391B8-A55D-8AB7-42E6-58CE8EB9D3A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53C7D67-4FF2-F3D2-7C6E-446BA69180C6}"/>
              </a:ext>
            </a:extLst>
          </p:cNvPr>
          <p:cNvSpPr txBox="1"/>
          <p:nvPr/>
        </p:nvSpPr>
        <p:spPr>
          <a:xfrm>
            <a:off x="253999" y="5702517"/>
            <a:ext cx="5842001" cy="1107996"/>
          </a:xfrm>
          <a:prstGeom prst="rect">
            <a:avLst/>
          </a:prstGeom>
          <a:noFill/>
        </p:spPr>
        <p:txBody>
          <a:bodyPr wrap="square" rtlCol="0">
            <a:spAutoFit/>
          </a:bodyPr>
          <a:lstStyle/>
          <a:p>
            <a:pPr algn="ctr"/>
            <a:r>
              <a:rPr lang="en-US" sz="6600" b="1" dirty="0"/>
              <a:t>Golden Girls</a:t>
            </a:r>
          </a:p>
        </p:txBody>
      </p:sp>
      <p:sp>
        <p:nvSpPr>
          <p:cNvPr id="4" name="TextBox 3">
            <a:extLst>
              <a:ext uri="{FF2B5EF4-FFF2-40B4-BE49-F238E27FC236}">
                <a16:creationId xmlns:a16="http://schemas.microsoft.com/office/drawing/2014/main" id="{3208FFF1-1359-4A04-CB4F-6A254E88D755}"/>
              </a:ext>
            </a:extLst>
          </p:cNvPr>
          <p:cNvSpPr txBox="1"/>
          <p:nvPr/>
        </p:nvSpPr>
        <p:spPr>
          <a:xfrm>
            <a:off x="6400800" y="369759"/>
            <a:ext cx="5842001" cy="8340745"/>
          </a:xfrm>
          <a:prstGeom prst="rect">
            <a:avLst/>
          </a:prstGeom>
          <a:noFill/>
        </p:spPr>
        <p:txBody>
          <a:bodyPr wrap="square" rtlCol="0">
            <a:spAutoFit/>
          </a:bodyPr>
          <a:lstStyle/>
          <a:p>
            <a:r>
              <a:rPr lang="en-US" sz="3200" b="1" dirty="0"/>
              <a:t>This sitcom starred Bea Arthur, Betty White, Rue McClanahan, and Estelle Getty.  The plot centered around the four older single women that shared a house in Miami.</a:t>
            </a:r>
          </a:p>
          <a:p>
            <a:endParaRPr lang="en-US" sz="3200" b="1" dirty="0"/>
          </a:p>
          <a:p>
            <a:r>
              <a:rPr lang="en-US" sz="3200" b="1" dirty="0"/>
              <a:t>The series won numerous awards as an outstanding comedy.</a:t>
            </a:r>
          </a:p>
          <a:p>
            <a:endParaRPr lang="en-US" sz="3200" b="1" dirty="0"/>
          </a:p>
          <a:p>
            <a:r>
              <a:rPr lang="en-US" sz="3200" b="1" dirty="0">
                <a:solidFill>
                  <a:srgbClr val="FF0000"/>
                </a:solidFill>
              </a:rPr>
              <a:t>All four of the actresses won at least one Emmy Award.</a:t>
            </a:r>
          </a:p>
          <a:p>
            <a:endParaRPr lang="en-US" sz="3200" b="1" dirty="0"/>
          </a:p>
          <a:p>
            <a:endParaRPr lang="en-US" sz="2400" b="1" dirty="0"/>
          </a:p>
          <a:p>
            <a:endParaRPr lang="en-US" sz="2400" b="1" dirty="0"/>
          </a:p>
          <a:p>
            <a:endParaRPr lang="en-US" sz="2400" b="1" dirty="0"/>
          </a:p>
          <a:p>
            <a:endParaRPr lang="en-US" sz="2400" b="1" dirty="0"/>
          </a:p>
          <a:p>
            <a:r>
              <a:rPr lang="en-US" sz="2400" b="1" dirty="0"/>
              <a:t> </a:t>
            </a:r>
          </a:p>
        </p:txBody>
      </p:sp>
      <p:pic>
        <p:nvPicPr>
          <p:cNvPr id="1026" name="Picture 2" descr="The Golden Girls' Turns 30: Facts You May Not Know About the Series - ABC  News">
            <a:extLst>
              <a:ext uri="{FF2B5EF4-FFF2-40B4-BE49-F238E27FC236}">
                <a16:creationId xmlns:a16="http://schemas.microsoft.com/office/drawing/2014/main" id="{EC291445-67D0-F650-211B-0C8AE9845C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49" r="11784"/>
          <a:stretch>
            <a:fillRect/>
          </a:stretch>
        </p:blipFill>
        <p:spPr bwMode="auto">
          <a:xfrm>
            <a:off x="0" y="479487"/>
            <a:ext cx="6400800" cy="4553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5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72F5B-D072-BB24-120F-11222B701A0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C0197E1-60E9-3C98-D581-77E9F099E247}"/>
              </a:ext>
            </a:extLst>
          </p:cNvPr>
          <p:cNvSpPr txBox="1"/>
          <p:nvPr/>
        </p:nvSpPr>
        <p:spPr>
          <a:xfrm>
            <a:off x="13862" y="5611077"/>
            <a:ext cx="6146801" cy="1107996"/>
          </a:xfrm>
          <a:prstGeom prst="rect">
            <a:avLst/>
          </a:prstGeom>
          <a:noFill/>
        </p:spPr>
        <p:txBody>
          <a:bodyPr wrap="square" rtlCol="0">
            <a:spAutoFit/>
          </a:bodyPr>
          <a:lstStyle/>
          <a:p>
            <a:pPr algn="ctr"/>
            <a:r>
              <a:rPr lang="en-US" sz="6600" b="1" dirty="0"/>
              <a:t>Three’s Company</a:t>
            </a:r>
          </a:p>
        </p:txBody>
      </p:sp>
      <p:sp>
        <p:nvSpPr>
          <p:cNvPr id="4" name="TextBox 3">
            <a:extLst>
              <a:ext uri="{FF2B5EF4-FFF2-40B4-BE49-F238E27FC236}">
                <a16:creationId xmlns:a16="http://schemas.microsoft.com/office/drawing/2014/main" id="{1BE5D7C1-3B18-F501-16FC-4A6E7303C48D}"/>
              </a:ext>
            </a:extLst>
          </p:cNvPr>
          <p:cNvSpPr txBox="1"/>
          <p:nvPr/>
        </p:nvSpPr>
        <p:spPr>
          <a:xfrm>
            <a:off x="6160731" y="186879"/>
            <a:ext cx="5842001" cy="9325630"/>
          </a:xfrm>
          <a:prstGeom prst="rect">
            <a:avLst/>
          </a:prstGeom>
          <a:noFill/>
        </p:spPr>
        <p:txBody>
          <a:bodyPr wrap="square" rtlCol="0">
            <a:spAutoFit/>
          </a:bodyPr>
          <a:lstStyle/>
          <a:p>
            <a:r>
              <a:rPr lang="en-US" sz="3200" b="1" dirty="0"/>
              <a:t>This farcical sitcom starred John Ritter, Suzanne Somers, and Joyce DeWitt as unlikely roommates.  </a:t>
            </a:r>
          </a:p>
          <a:p>
            <a:endParaRPr lang="en-US" sz="3200" b="1" dirty="0"/>
          </a:p>
          <a:p>
            <a:r>
              <a:rPr lang="en-US" sz="3200" b="1" dirty="0"/>
              <a:t>The landlord had a rule against unmarried singles living together, but relented when the women convinced him that the John Ritter character was gay.</a:t>
            </a:r>
          </a:p>
          <a:p>
            <a:endParaRPr lang="en-US" sz="3200" b="1" dirty="0"/>
          </a:p>
          <a:p>
            <a:r>
              <a:rPr lang="en-US" sz="3200" b="1" dirty="0">
                <a:solidFill>
                  <a:srgbClr val="FF0000"/>
                </a:solidFill>
              </a:rPr>
              <a:t>The series ranked in the Top 10 of TV shows for 6 of its 8 seasons.</a:t>
            </a:r>
          </a:p>
          <a:p>
            <a:endParaRPr lang="en-US" sz="3200" b="1" dirty="0">
              <a:solidFill>
                <a:srgbClr val="FF0000"/>
              </a:solidFill>
            </a:endParaRPr>
          </a:p>
          <a:p>
            <a:endParaRPr lang="en-US" sz="3200" b="1" dirty="0"/>
          </a:p>
          <a:p>
            <a:endParaRPr lang="en-US" sz="2400" b="1" dirty="0"/>
          </a:p>
          <a:p>
            <a:endParaRPr lang="en-US" sz="2400" b="1" dirty="0"/>
          </a:p>
          <a:p>
            <a:endParaRPr lang="en-US" sz="2400" b="1" dirty="0"/>
          </a:p>
          <a:p>
            <a:endParaRPr lang="en-US" sz="2400" b="1" dirty="0"/>
          </a:p>
          <a:p>
            <a:r>
              <a:rPr lang="en-US" sz="2400" b="1" dirty="0"/>
              <a:t> </a:t>
            </a:r>
          </a:p>
        </p:txBody>
      </p:sp>
      <p:pic>
        <p:nvPicPr>
          <p:cNvPr id="2050" name="Picture 2" descr="Suzanne Somers Was Fired From 'Three's Company' Over Equal Pay">
            <a:extLst>
              <a:ext uri="{FF2B5EF4-FFF2-40B4-BE49-F238E27FC236}">
                <a16:creationId xmlns:a16="http://schemas.microsoft.com/office/drawing/2014/main" id="{D5495474-A3EC-F764-866D-5C490F0AD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268" y="47487"/>
            <a:ext cx="5483061" cy="5483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14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FFE01-7C59-4A97-183C-A48FE92906D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0C9D532-0B65-933C-5791-5E6CB1696878}"/>
              </a:ext>
            </a:extLst>
          </p:cNvPr>
          <p:cNvSpPr txBox="1"/>
          <p:nvPr/>
        </p:nvSpPr>
        <p:spPr>
          <a:xfrm>
            <a:off x="554182" y="1579417"/>
            <a:ext cx="3657600" cy="923330"/>
          </a:xfrm>
          <a:prstGeom prst="rect">
            <a:avLst/>
          </a:prstGeom>
          <a:solidFill>
            <a:schemeClr val="bg1"/>
          </a:solidFill>
        </p:spPr>
        <p:txBody>
          <a:bodyPr wrap="square" rtlCol="0">
            <a:spAutoFit/>
          </a:bodyPr>
          <a:lstStyle/>
          <a:p>
            <a:endParaRPr lang="en-US" dirty="0"/>
          </a:p>
          <a:p>
            <a:endParaRPr lang="en-US" dirty="0"/>
          </a:p>
          <a:p>
            <a:endParaRPr lang="en-US" dirty="0"/>
          </a:p>
        </p:txBody>
      </p:sp>
      <p:sp>
        <p:nvSpPr>
          <p:cNvPr id="3" name="TextBox 2">
            <a:extLst>
              <a:ext uri="{FF2B5EF4-FFF2-40B4-BE49-F238E27FC236}">
                <a16:creationId xmlns:a16="http://schemas.microsoft.com/office/drawing/2014/main" id="{B658C5F6-76FB-8EC3-38DA-8C02D26BAADA}"/>
              </a:ext>
            </a:extLst>
          </p:cNvPr>
          <p:cNvSpPr txBox="1"/>
          <p:nvPr/>
        </p:nvSpPr>
        <p:spPr>
          <a:xfrm>
            <a:off x="2382982" y="149384"/>
            <a:ext cx="8201604" cy="1015663"/>
          </a:xfrm>
          <a:prstGeom prst="rect">
            <a:avLst/>
          </a:prstGeom>
          <a:noFill/>
        </p:spPr>
        <p:txBody>
          <a:bodyPr wrap="none" rtlCol="0">
            <a:spAutoFit/>
          </a:bodyPr>
          <a:lstStyle/>
          <a:p>
            <a:r>
              <a:rPr lang="en-US" sz="6000" b="1" dirty="0"/>
              <a:t>FOOTBALL is underway !!</a:t>
            </a:r>
          </a:p>
        </p:txBody>
      </p:sp>
      <p:pic>
        <p:nvPicPr>
          <p:cNvPr id="1026" name="Picture 2">
            <a:extLst>
              <a:ext uri="{FF2B5EF4-FFF2-40B4-BE49-F238E27FC236}">
                <a16:creationId xmlns:a16="http://schemas.microsoft.com/office/drawing/2014/main" id="{9184D84E-2D53-77AF-370C-180AEBA57F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797" y="1053742"/>
            <a:ext cx="4360518" cy="24527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5CF55C4-41C3-BE53-4ECF-490C683203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58063" y="909385"/>
            <a:ext cx="3245228" cy="32452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0200E25-B847-5654-854A-FBB4F9C07A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60824" y="1192951"/>
            <a:ext cx="2901892" cy="26780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4933174-6A3B-A8C8-82D0-F98E3A240A18}"/>
              </a:ext>
            </a:extLst>
          </p:cNvPr>
          <p:cNvSpPr txBox="1"/>
          <p:nvPr/>
        </p:nvSpPr>
        <p:spPr>
          <a:xfrm>
            <a:off x="5825675" y="5205441"/>
            <a:ext cx="5957528" cy="1200329"/>
          </a:xfrm>
          <a:prstGeom prst="rect">
            <a:avLst/>
          </a:prstGeom>
          <a:noFill/>
        </p:spPr>
        <p:txBody>
          <a:bodyPr wrap="none" rtlCol="0">
            <a:spAutoFit/>
          </a:bodyPr>
          <a:lstStyle/>
          <a:p>
            <a:r>
              <a:rPr lang="en-US" sz="7200" b="1" dirty="0"/>
              <a:t>Volleyball too!</a:t>
            </a:r>
          </a:p>
        </p:txBody>
      </p:sp>
      <p:pic>
        <p:nvPicPr>
          <p:cNvPr id="6" name="Picture 2">
            <a:extLst>
              <a:ext uri="{FF2B5EF4-FFF2-40B4-BE49-F238E27FC236}">
                <a16:creationId xmlns:a16="http://schemas.microsoft.com/office/drawing/2014/main" id="{CA9348BF-DD38-D7A9-3703-EB9C5C33554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977" r="8584"/>
          <a:stretch>
            <a:fillRect/>
          </a:stretch>
        </p:blipFill>
        <p:spPr bwMode="auto">
          <a:xfrm>
            <a:off x="2379128" y="3024994"/>
            <a:ext cx="3490512" cy="4234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82928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259" y="90199"/>
            <a:ext cx="11430000" cy="4219937"/>
          </a:xfrm>
          <a:prstGeom prst="rect">
            <a:avLst/>
          </a:prstGeom>
        </p:spPr>
      </p:pic>
      <p:sp>
        <p:nvSpPr>
          <p:cNvPr id="3" name="TextBox 2"/>
          <p:cNvSpPr txBox="1"/>
          <p:nvPr/>
        </p:nvSpPr>
        <p:spPr>
          <a:xfrm>
            <a:off x="143439" y="4310136"/>
            <a:ext cx="11335154" cy="2123658"/>
          </a:xfrm>
          <a:prstGeom prst="rect">
            <a:avLst/>
          </a:prstGeom>
          <a:noFill/>
        </p:spPr>
        <p:txBody>
          <a:bodyPr wrap="none" rtlCol="0">
            <a:spAutoFit/>
          </a:bodyPr>
          <a:lstStyle/>
          <a:p>
            <a:pPr algn="ctr"/>
            <a:r>
              <a:rPr lang="en-US" sz="6600" i="1" dirty="0">
                <a:latin typeface="Impact" panose="020B0806030902050204" pitchFamily="34" charset="0"/>
              </a:rPr>
              <a:t>Thanks!</a:t>
            </a:r>
          </a:p>
          <a:p>
            <a:pPr algn="ctr"/>
            <a:r>
              <a:rPr lang="en-US" sz="6600" i="1" dirty="0">
                <a:latin typeface="Impact" panose="020B0806030902050204" pitchFamily="34" charset="0"/>
              </a:rPr>
              <a:t>We’ll see you again next month!!</a:t>
            </a:r>
          </a:p>
        </p:txBody>
      </p:sp>
    </p:spTree>
    <p:extLst>
      <p:ext uri="{BB962C8B-B14F-4D97-AF65-F5344CB8AC3E}">
        <p14:creationId xmlns:p14="http://schemas.microsoft.com/office/powerpoint/2010/main" val="3119895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1525" y="39757"/>
            <a:ext cx="11148949" cy="1569660"/>
          </a:xfrm>
          <a:prstGeom prst="rect">
            <a:avLst/>
          </a:prstGeom>
          <a:noFill/>
        </p:spPr>
        <p:txBody>
          <a:bodyPr wrap="none" rtlCol="0">
            <a:spAutoFit/>
          </a:bodyPr>
          <a:lstStyle/>
          <a:p>
            <a:r>
              <a:rPr lang="en-US" sz="9600" b="1" dirty="0"/>
              <a:t>History from 1993/94</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4539" y="1383175"/>
            <a:ext cx="6086364" cy="5318322"/>
          </a:xfrm>
          <a:prstGeom prst="rect">
            <a:avLst/>
          </a:prstGeom>
        </p:spPr>
      </p:pic>
    </p:spTree>
    <p:extLst>
      <p:ext uri="{BB962C8B-B14F-4D97-AF65-F5344CB8AC3E}">
        <p14:creationId xmlns:p14="http://schemas.microsoft.com/office/powerpoint/2010/main" val="1165325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AFDF7-FA50-0086-7114-C81685CC326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A63E61D-FBE0-717D-83DE-2DAA567A045C}"/>
              </a:ext>
            </a:extLst>
          </p:cNvPr>
          <p:cNvSpPr txBox="1"/>
          <p:nvPr/>
        </p:nvSpPr>
        <p:spPr>
          <a:xfrm>
            <a:off x="99409" y="0"/>
            <a:ext cx="11459868" cy="1200329"/>
          </a:xfrm>
          <a:prstGeom prst="rect">
            <a:avLst/>
          </a:prstGeom>
          <a:noFill/>
        </p:spPr>
        <p:txBody>
          <a:bodyPr wrap="none" rtlCol="0">
            <a:spAutoFit/>
          </a:bodyPr>
          <a:lstStyle/>
          <a:p>
            <a:pPr algn="ctr"/>
            <a:r>
              <a:rPr lang="en-US" sz="7200" b="1" i="1" dirty="0"/>
              <a:t>The “web” opens for business</a:t>
            </a:r>
            <a:endParaRPr lang="en-US" sz="5400" b="1" dirty="0"/>
          </a:p>
        </p:txBody>
      </p:sp>
      <p:pic>
        <p:nvPicPr>
          <p:cNvPr id="2" name="Picture 2" descr="The Story Behind the Amazon Logo - GraphicSprings">
            <a:extLst>
              <a:ext uri="{FF2B5EF4-FFF2-40B4-BE49-F238E27FC236}">
                <a16:creationId xmlns:a16="http://schemas.microsoft.com/office/drawing/2014/main" id="{A37303C9-C072-F94D-53CF-6BE7D7FB40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725" r="34340" b="17789"/>
          <a:stretch>
            <a:fillRect/>
          </a:stretch>
        </p:blipFill>
        <p:spPr bwMode="auto">
          <a:xfrm>
            <a:off x="1171574" y="1762304"/>
            <a:ext cx="3821922" cy="35909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ack and white logo&#10;&#10;AI-generated content may be incorrect.">
            <a:extLst>
              <a:ext uri="{FF2B5EF4-FFF2-40B4-BE49-F238E27FC236}">
                <a16:creationId xmlns:a16="http://schemas.microsoft.com/office/drawing/2014/main" id="{CA799AAC-E05E-279C-3DCE-55879FC3F77E}"/>
              </a:ext>
            </a:extLst>
          </p:cNvPr>
          <p:cNvPicPr>
            <a:picLocks noChangeAspect="1"/>
          </p:cNvPicPr>
          <p:nvPr/>
        </p:nvPicPr>
        <p:blipFill>
          <a:blip r:embed="rId4">
            <a:extLst>
              <a:ext uri="{28A0092B-C50C-407E-A947-70E740481C1C}">
                <a14:useLocalDpi xmlns:a14="http://schemas.microsoft.com/office/drawing/2010/main" val="0"/>
              </a:ext>
            </a:extLst>
          </a:blip>
          <a:srcRect l="10619" t="-351" r="12873" b="351"/>
          <a:stretch>
            <a:fillRect/>
          </a:stretch>
        </p:blipFill>
        <p:spPr>
          <a:xfrm>
            <a:off x="5829343" y="2001906"/>
            <a:ext cx="4867275" cy="3616188"/>
          </a:xfrm>
          <a:prstGeom prst="rect">
            <a:avLst/>
          </a:prstGeom>
        </p:spPr>
      </p:pic>
    </p:spTree>
    <p:extLst>
      <p:ext uri="{BB962C8B-B14F-4D97-AF65-F5344CB8AC3E}">
        <p14:creationId xmlns:p14="http://schemas.microsoft.com/office/powerpoint/2010/main" val="1183870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574B1-9266-1812-9E77-EF0A85D5B6F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C9CBB17-9855-0DC2-4668-761FCAA3CE7D}"/>
              </a:ext>
            </a:extLst>
          </p:cNvPr>
          <p:cNvSpPr txBox="1"/>
          <p:nvPr/>
        </p:nvSpPr>
        <p:spPr>
          <a:xfrm>
            <a:off x="2452172" y="0"/>
            <a:ext cx="6754350" cy="1200329"/>
          </a:xfrm>
          <a:prstGeom prst="rect">
            <a:avLst/>
          </a:prstGeom>
          <a:noFill/>
        </p:spPr>
        <p:txBody>
          <a:bodyPr wrap="none" rtlCol="0">
            <a:spAutoFit/>
          </a:bodyPr>
          <a:lstStyle/>
          <a:p>
            <a:pPr algn="ctr"/>
            <a:r>
              <a:rPr lang="en-US" sz="7200" b="1" i="1" dirty="0"/>
              <a:t>Brinks is Robbed!</a:t>
            </a:r>
            <a:endParaRPr lang="en-US" sz="5400" b="1" dirty="0"/>
          </a:p>
        </p:txBody>
      </p:sp>
      <p:pic>
        <p:nvPicPr>
          <p:cNvPr id="2050" name="Picture 2" descr="278: Neil Herman and Kevin Hallinan – 1981 Brink's Armored Car Robbery ...">
            <a:extLst>
              <a:ext uri="{FF2B5EF4-FFF2-40B4-BE49-F238E27FC236}">
                <a16:creationId xmlns:a16="http://schemas.microsoft.com/office/drawing/2014/main" id="{31734D6B-78D5-074D-73A4-7B8A6E8EAD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05" r="4059"/>
          <a:stretch>
            <a:fillRect/>
          </a:stretch>
        </p:blipFill>
        <p:spPr bwMode="auto">
          <a:xfrm>
            <a:off x="1989599" y="1114603"/>
            <a:ext cx="7640175" cy="4794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939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58491-2BBD-6333-AF03-00A0505D12B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6D1F3AE-BC1A-EBB8-D057-E13ED0BB34EE}"/>
              </a:ext>
            </a:extLst>
          </p:cNvPr>
          <p:cNvSpPr txBox="1"/>
          <p:nvPr/>
        </p:nvSpPr>
        <p:spPr>
          <a:xfrm>
            <a:off x="6953002" y="497180"/>
            <a:ext cx="5238998" cy="2308324"/>
          </a:xfrm>
          <a:prstGeom prst="rect">
            <a:avLst/>
          </a:prstGeom>
          <a:noFill/>
        </p:spPr>
        <p:txBody>
          <a:bodyPr wrap="none" rtlCol="0">
            <a:spAutoFit/>
          </a:bodyPr>
          <a:lstStyle/>
          <a:p>
            <a:pPr algn="ctr"/>
            <a:r>
              <a:rPr lang="en-US" sz="7200" b="1" i="1" dirty="0"/>
              <a:t>The Channel </a:t>
            </a:r>
          </a:p>
          <a:p>
            <a:pPr algn="ctr"/>
            <a:r>
              <a:rPr lang="en-US" sz="7200" b="1" i="1" dirty="0"/>
              <a:t>Tunnel opens</a:t>
            </a:r>
            <a:endParaRPr lang="en-US" sz="5400" b="1" dirty="0"/>
          </a:p>
        </p:txBody>
      </p:sp>
      <p:sp>
        <p:nvSpPr>
          <p:cNvPr id="2" name="TextBox 1">
            <a:extLst>
              <a:ext uri="{FF2B5EF4-FFF2-40B4-BE49-F238E27FC236}">
                <a16:creationId xmlns:a16="http://schemas.microsoft.com/office/drawing/2014/main" id="{60F40958-269E-963B-2455-0BE8A76EDAA4}"/>
              </a:ext>
            </a:extLst>
          </p:cNvPr>
          <p:cNvSpPr txBox="1"/>
          <p:nvPr/>
        </p:nvSpPr>
        <p:spPr>
          <a:xfrm>
            <a:off x="6869421" y="3057525"/>
            <a:ext cx="5406160" cy="3416320"/>
          </a:xfrm>
          <a:prstGeom prst="rect">
            <a:avLst/>
          </a:prstGeom>
          <a:noFill/>
        </p:spPr>
        <p:txBody>
          <a:bodyPr wrap="none" rtlCol="0">
            <a:spAutoFit/>
          </a:bodyPr>
          <a:lstStyle/>
          <a:p>
            <a:pPr algn="ctr"/>
            <a:r>
              <a:rPr lang="en-US" sz="4000" b="1" dirty="0"/>
              <a:t>aka</a:t>
            </a:r>
            <a:r>
              <a:rPr lang="en-US" sz="5400" b="1" dirty="0"/>
              <a:t> </a:t>
            </a:r>
          </a:p>
          <a:p>
            <a:pPr algn="ctr"/>
            <a:r>
              <a:rPr lang="en-US" sz="5400" b="1" dirty="0"/>
              <a:t>“</a:t>
            </a:r>
            <a:r>
              <a:rPr lang="en-US" sz="5400" b="1" dirty="0">
                <a:solidFill>
                  <a:srgbClr val="FF0000"/>
                </a:solidFill>
              </a:rPr>
              <a:t>the Chunnel</a:t>
            </a:r>
            <a:r>
              <a:rPr lang="en-US" sz="5400" b="1" dirty="0"/>
              <a:t>”</a:t>
            </a:r>
          </a:p>
          <a:p>
            <a:pPr algn="ctr"/>
            <a:r>
              <a:rPr lang="en-US" sz="5400" b="1" dirty="0"/>
              <a:t>connecting </a:t>
            </a:r>
          </a:p>
          <a:p>
            <a:pPr algn="ctr"/>
            <a:r>
              <a:rPr lang="en-US" sz="5400" b="1" dirty="0"/>
              <a:t>Britain and France</a:t>
            </a:r>
          </a:p>
        </p:txBody>
      </p:sp>
      <p:pic>
        <p:nvPicPr>
          <p:cNvPr id="5" name="Picture 4" descr="Men shaking hands in a tunnel&#10;&#10;AI-generated content may be incorrect.">
            <a:extLst>
              <a:ext uri="{FF2B5EF4-FFF2-40B4-BE49-F238E27FC236}">
                <a16:creationId xmlns:a16="http://schemas.microsoft.com/office/drawing/2014/main" id="{C6C77302-95B4-7EE6-3650-7F8A7C7690DE}"/>
              </a:ext>
            </a:extLst>
          </p:cNvPr>
          <p:cNvPicPr>
            <a:picLocks noChangeAspect="1"/>
          </p:cNvPicPr>
          <p:nvPr/>
        </p:nvPicPr>
        <p:blipFill>
          <a:blip r:embed="rId3">
            <a:extLst>
              <a:ext uri="{28A0092B-C50C-407E-A947-70E740481C1C}">
                <a14:useLocalDpi xmlns:a14="http://schemas.microsoft.com/office/drawing/2010/main" val="0"/>
              </a:ext>
            </a:extLst>
          </a:blip>
          <a:srcRect t="12393" r="12461"/>
          <a:stretch>
            <a:fillRect/>
          </a:stretch>
        </p:blipFill>
        <p:spPr>
          <a:xfrm>
            <a:off x="0" y="404527"/>
            <a:ext cx="6858000" cy="5530143"/>
          </a:xfrm>
          <a:prstGeom prst="rect">
            <a:avLst/>
          </a:prstGeom>
        </p:spPr>
      </p:pic>
    </p:spTree>
    <p:extLst>
      <p:ext uri="{BB962C8B-B14F-4D97-AF65-F5344CB8AC3E}">
        <p14:creationId xmlns:p14="http://schemas.microsoft.com/office/powerpoint/2010/main" val="7587757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6630</TotalTime>
  <Words>1696</Words>
  <Application>Microsoft Office PowerPoint</Application>
  <PresentationFormat>Widescreen</PresentationFormat>
  <Paragraphs>326</Paragraphs>
  <Slides>50</Slides>
  <Notes>43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Calibri</vt:lpstr>
      <vt:lpstr>Calibri Light</vt:lpstr>
      <vt:lpstr>Impact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Year in Baseball:   1993</vt:lpstr>
      <vt:lpstr>PowerPoint Presentation</vt:lpstr>
      <vt:lpstr>PowerPoint Presentation</vt:lpstr>
      <vt:lpstr>1993 Most Valuable Players</vt:lpstr>
      <vt:lpstr>7th Inning Stretch</vt:lpstr>
      <vt:lpstr>“Take Me Out to the Ballgame”</vt:lpstr>
      <vt:lpstr>“Deep in the Heart of Texas</vt:lpstr>
      <vt:lpstr>“Do the Hokey Pokey”</vt:lpstr>
      <vt:lpstr>1993 LCS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Year in Baseball:   1994</vt:lpstr>
      <vt:lpstr>The Year  in Baseball  1994</vt:lpstr>
      <vt:lpstr>The Year in Baseball 1994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Monte Cely</dc:creator>
  <cp:lastModifiedBy>Monte Cely</cp:lastModifiedBy>
  <cp:revision>723</cp:revision>
  <dcterms:created xsi:type="dcterms:W3CDTF">2023-08-09T12:53:40Z</dcterms:created>
  <dcterms:modified xsi:type="dcterms:W3CDTF">2025-10-13T19:25:34Z</dcterms:modified>
</cp:coreProperties>
</file>