
<file path=[Content_Types].xml><?xml version="1.0" encoding="utf-8"?>
<Types xmlns="http://schemas.openxmlformats.org/package/2006/content-types">
  <Default Extension="crdownload" ContentType="image/gif"/>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577" r:id="rId3"/>
    <p:sldId id="341" r:id="rId4"/>
    <p:sldId id="343" r:id="rId5"/>
    <p:sldId id="539" r:id="rId6"/>
    <p:sldId id="259" r:id="rId7"/>
    <p:sldId id="553" r:id="rId8"/>
    <p:sldId id="576" r:id="rId9"/>
    <p:sldId id="569" r:id="rId10"/>
    <p:sldId id="344" r:id="rId11"/>
    <p:sldId id="502" r:id="rId12"/>
    <p:sldId id="571" r:id="rId13"/>
    <p:sldId id="572" r:id="rId14"/>
    <p:sldId id="573" r:id="rId15"/>
    <p:sldId id="574" r:id="rId16"/>
    <p:sldId id="272" r:id="rId17"/>
    <p:sldId id="324" r:id="rId18"/>
    <p:sldId id="548" r:id="rId19"/>
    <p:sldId id="258" r:id="rId20"/>
    <p:sldId id="374" r:id="rId21"/>
    <p:sldId id="279" r:id="rId22"/>
    <p:sldId id="281" r:id="rId23"/>
    <p:sldId id="282" r:id="rId24"/>
    <p:sldId id="283" r:id="rId25"/>
    <p:sldId id="362" r:id="rId26"/>
    <p:sldId id="363" r:id="rId27"/>
    <p:sldId id="290" r:id="rId28"/>
    <p:sldId id="377" r:id="rId29"/>
    <p:sldId id="292" r:id="rId30"/>
    <p:sldId id="288" r:id="rId31"/>
    <p:sldId id="335" r:id="rId32"/>
    <p:sldId id="336" r:id="rId33"/>
    <p:sldId id="522" r:id="rId34"/>
    <p:sldId id="474" r:id="rId35"/>
    <p:sldId id="298" r:id="rId36"/>
    <p:sldId id="315" r:id="rId37"/>
    <p:sldId id="514" r:id="rId38"/>
    <p:sldId id="517" r:id="rId39"/>
    <p:sldId id="516" r:id="rId40"/>
    <p:sldId id="518" r:id="rId41"/>
    <p:sldId id="361" r:id="rId42"/>
    <p:sldId id="57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24" autoAdjust="0"/>
    <p:restoredTop sz="95119" autoAdjust="0"/>
  </p:normalViewPr>
  <p:slideViewPr>
    <p:cSldViewPr snapToGrid="0">
      <p:cViewPr varScale="1">
        <p:scale>
          <a:sx n="96" d="100"/>
          <a:sy n="96" d="100"/>
        </p:scale>
        <p:origin x="348" y="12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6" d="100"/>
          <a:sy n="66" d="100"/>
        </p:scale>
        <p:origin x="2429"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E67DD-0292-48D7-AEF8-4BE0FAF3DD36}" type="datetimeFigureOut">
              <a:rPr lang="en-US" smtClean="0"/>
              <a:t>11/16/2025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D41C57-F410-4B1B-8161-99CBAB10D8DE}" type="slidenum">
              <a:rPr lang="en-US" smtClean="0"/>
              <a:t>‹#›</a:t>
            </a:fld>
            <a:endParaRPr lang="en-US"/>
          </a:p>
        </p:txBody>
      </p:sp>
    </p:spTree>
    <p:extLst>
      <p:ext uri="{BB962C8B-B14F-4D97-AF65-F5344CB8AC3E}">
        <p14:creationId xmlns:p14="http://schemas.microsoft.com/office/powerpoint/2010/main" val="40922233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a:t>
            </a:fld>
            <a:endParaRPr lang="en-US"/>
          </a:p>
        </p:txBody>
      </p:sp>
    </p:spTree>
    <p:extLst>
      <p:ext uri="{BB962C8B-B14F-4D97-AF65-F5344CB8AC3E}">
        <p14:creationId xmlns:p14="http://schemas.microsoft.com/office/powerpoint/2010/main" val="3016716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B916A-25F5-ACC3-E1AD-1992CE9F44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579AAE-7A92-40D1-86B1-98F0893B4A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8C533F-5AA0-DD23-84EC-C8924F1D66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8A47820-D009-546D-07D1-0428025CC24E}"/>
              </a:ext>
            </a:extLst>
          </p:cNvPr>
          <p:cNvSpPr>
            <a:spLocks noGrp="1"/>
          </p:cNvSpPr>
          <p:nvPr>
            <p:ph type="sldNum" sz="quarter" idx="10"/>
          </p:nvPr>
        </p:nvSpPr>
        <p:spPr/>
        <p:txBody>
          <a:bodyPr/>
          <a:lstStyle/>
          <a:p>
            <a:fld id="{18D41C57-F410-4B1B-8161-99CBAB10D8DE}" type="slidenum">
              <a:rPr lang="en-US" smtClean="0"/>
              <a:t>13</a:t>
            </a:fld>
            <a:endParaRPr lang="en-US"/>
          </a:p>
        </p:txBody>
      </p:sp>
    </p:spTree>
    <p:extLst>
      <p:ext uri="{BB962C8B-B14F-4D97-AF65-F5344CB8AC3E}">
        <p14:creationId xmlns:p14="http://schemas.microsoft.com/office/powerpoint/2010/main" val="3021958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505959-DE44-4F2B-EB01-3FBB906269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238A22-DCED-8696-D54D-FF12072637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599C0-7611-52DB-30AC-DEF2C578A4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804BFF-71EF-C03C-9994-D35EB17522D7}"/>
              </a:ext>
            </a:extLst>
          </p:cNvPr>
          <p:cNvSpPr>
            <a:spLocks noGrp="1"/>
          </p:cNvSpPr>
          <p:nvPr>
            <p:ph type="sldNum" sz="quarter" idx="10"/>
          </p:nvPr>
        </p:nvSpPr>
        <p:spPr/>
        <p:txBody>
          <a:bodyPr/>
          <a:lstStyle/>
          <a:p>
            <a:fld id="{18D41C57-F410-4B1B-8161-99CBAB10D8DE}" type="slidenum">
              <a:rPr lang="en-US" smtClean="0"/>
              <a:t>14</a:t>
            </a:fld>
            <a:endParaRPr lang="en-US"/>
          </a:p>
        </p:txBody>
      </p:sp>
    </p:spTree>
    <p:extLst>
      <p:ext uri="{BB962C8B-B14F-4D97-AF65-F5344CB8AC3E}">
        <p14:creationId xmlns:p14="http://schemas.microsoft.com/office/powerpoint/2010/main" val="1179652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2C40-1914-FA9A-7643-399B669377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3CD8FD-513A-A3EA-0690-B5BDBEAB15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3624DF-72CE-BB98-336C-7D8D418836C7}"/>
              </a:ext>
            </a:extLst>
          </p:cNvPr>
          <p:cNvSpPr>
            <a:spLocks noGrp="1"/>
          </p:cNvSpPr>
          <p:nvPr>
            <p:ph type="body" idx="1"/>
          </p:nvPr>
        </p:nvSpPr>
        <p:spPr/>
        <p:txBody>
          <a:bodyPr/>
          <a:lstStyle/>
          <a:p>
            <a:r>
              <a:rPr lang="en-US" dirty="0"/>
              <a:t>It was inspired by the PBS TV show “This Old House”</a:t>
            </a:r>
          </a:p>
          <a:p>
            <a:endParaRPr lang="en-US" dirty="0"/>
          </a:p>
        </p:txBody>
      </p:sp>
      <p:sp>
        <p:nvSpPr>
          <p:cNvPr id="4" name="Slide Number Placeholder 3">
            <a:extLst>
              <a:ext uri="{FF2B5EF4-FFF2-40B4-BE49-F238E27FC236}">
                <a16:creationId xmlns:a16="http://schemas.microsoft.com/office/drawing/2014/main" id="{8A63CAE5-9798-EC92-2F31-A9950A8A4A0C}"/>
              </a:ext>
            </a:extLst>
          </p:cNvPr>
          <p:cNvSpPr>
            <a:spLocks noGrp="1"/>
          </p:cNvSpPr>
          <p:nvPr>
            <p:ph type="sldNum" sz="quarter" idx="10"/>
          </p:nvPr>
        </p:nvSpPr>
        <p:spPr/>
        <p:txBody>
          <a:bodyPr/>
          <a:lstStyle/>
          <a:p>
            <a:fld id="{18D41C57-F410-4B1B-8161-99CBAB10D8DE}" type="slidenum">
              <a:rPr lang="en-US" smtClean="0"/>
              <a:t>15</a:t>
            </a:fld>
            <a:endParaRPr lang="en-US"/>
          </a:p>
        </p:txBody>
      </p:sp>
    </p:spTree>
    <p:extLst>
      <p:ext uri="{BB962C8B-B14F-4D97-AF65-F5344CB8AC3E}">
        <p14:creationId xmlns:p14="http://schemas.microsoft.com/office/powerpoint/2010/main" val="26597630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8D41C57-F410-4B1B-8161-99CBAB10D8DE}" type="slidenum">
              <a:rPr lang="en-US" smtClean="0"/>
              <a:t>17</a:t>
            </a:fld>
            <a:endParaRPr lang="en-US"/>
          </a:p>
        </p:txBody>
      </p:sp>
    </p:spTree>
    <p:extLst>
      <p:ext uri="{BB962C8B-B14F-4D97-AF65-F5344CB8AC3E}">
        <p14:creationId xmlns:p14="http://schemas.microsoft.com/office/powerpoint/2010/main" val="3024680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673DC-4418-D2F0-BD1C-E73FD6E3B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14808F-31C9-700B-D469-FEEA78889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4EA30A-8A1A-79F5-E8FC-148479B136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a:extLst>
              <a:ext uri="{FF2B5EF4-FFF2-40B4-BE49-F238E27FC236}">
                <a16:creationId xmlns:a16="http://schemas.microsoft.com/office/drawing/2014/main" id="{459DE8EC-C701-A318-41BC-ED63EFF64490}"/>
              </a:ext>
            </a:extLst>
          </p:cNvPr>
          <p:cNvSpPr>
            <a:spLocks noGrp="1"/>
          </p:cNvSpPr>
          <p:nvPr>
            <p:ph type="sldNum" sz="quarter" idx="5"/>
          </p:nvPr>
        </p:nvSpPr>
        <p:spPr/>
        <p:txBody>
          <a:bodyPr/>
          <a:lstStyle/>
          <a:p>
            <a:fld id="{18D41C57-F410-4B1B-8161-99CBAB10D8DE}" type="slidenum">
              <a:rPr lang="en-US" smtClean="0"/>
              <a:t>18</a:t>
            </a:fld>
            <a:endParaRPr lang="en-US"/>
          </a:p>
        </p:txBody>
      </p:sp>
    </p:spTree>
    <p:extLst>
      <p:ext uri="{BB962C8B-B14F-4D97-AF65-F5344CB8AC3E}">
        <p14:creationId xmlns:p14="http://schemas.microsoft.com/office/powerpoint/2010/main" val="662171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19</a:t>
            </a:fld>
            <a:endParaRPr lang="en-US"/>
          </a:p>
        </p:txBody>
      </p:sp>
    </p:spTree>
    <p:extLst>
      <p:ext uri="{BB962C8B-B14F-4D97-AF65-F5344CB8AC3E}">
        <p14:creationId xmlns:p14="http://schemas.microsoft.com/office/powerpoint/2010/main" val="13166919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Nomar is married to soccer star Mia Hamm.  Rolen was elected to the Baseball Hall of Fame.</a:t>
            </a:r>
          </a:p>
          <a:p>
            <a:endParaRPr lang="en-US" baseline="0" dirty="0"/>
          </a:p>
          <a:p>
            <a:r>
              <a:rPr lang="en-US" baseline="0" dirty="0"/>
              <a:t>Mickey Mantle hit 37 homers to lead the AL.  He also led the league in triples, walks, and SLG.</a:t>
            </a:r>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20</a:t>
            </a:fld>
            <a:endParaRPr lang="en-US"/>
          </a:p>
        </p:txBody>
      </p:sp>
    </p:spTree>
    <p:extLst>
      <p:ext uri="{BB962C8B-B14F-4D97-AF65-F5344CB8AC3E}">
        <p14:creationId xmlns:p14="http://schemas.microsoft.com/office/powerpoint/2010/main" val="2571974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21</a:t>
            </a:fld>
            <a:endParaRPr lang="en-US"/>
          </a:p>
        </p:txBody>
      </p:sp>
    </p:spTree>
    <p:extLst>
      <p:ext uri="{BB962C8B-B14F-4D97-AF65-F5344CB8AC3E}">
        <p14:creationId xmlns:p14="http://schemas.microsoft.com/office/powerpoint/2010/main" val="20687713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Frank Thomas “The Big Hurt” </a:t>
            </a:r>
          </a:p>
        </p:txBody>
      </p:sp>
      <p:sp>
        <p:nvSpPr>
          <p:cNvPr id="4" name="Slide Number Placeholder 3"/>
          <p:cNvSpPr>
            <a:spLocks noGrp="1"/>
          </p:cNvSpPr>
          <p:nvPr>
            <p:ph type="sldNum" sz="quarter" idx="10"/>
          </p:nvPr>
        </p:nvSpPr>
        <p:spPr/>
        <p:txBody>
          <a:bodyPr/>
          <a:lstStyle/>
          <a:p>
            <a:fld id="{3C95B91D-D6A3-4AB3-9580-67205FDCF3DE}" type="slidenum">
              <a:rPr lang="en-US" smtClean="0"/>
              <a:t>22</a:t>
            </a:fld>
            <a:endParaRPr lang="en-US"/>
          </a:p>
        </p:txBody>
      </p:sp>
    </p:spTree>
    <p:extLst>
      <p:ext uri="{BB962C8B-B14F-4D97-AF65-F5344CB8AC3E}">
        <p14:creationId xmlns:p14="http://schemas.microsoft.com/office/powerpoint/2010/main" val="483594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23</a:t>
            </a:fld>
            <a:endParaRPr lang="en-US"/>
          </a:p>
        </p:txBody>
      </p:sp>
    </p:spTree>
    <p:extLst>
      <p:ext uri="{BB962C8B-B14F-4D97-AF65-F5344CB8AC3E}">
        <p14:creationId xmlns:p14="http://schemas.microsoft.com/office/powerpoint/2010/main" val="181215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BF254-9260-2B91-8C04-B010423C7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771C7F-FAF3-308D-5A2B-5A5E7F31F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8DFD5-0D92-1389-5037-CBD5244515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3A412AF-05AE-0B79-5C2E-3A31EF8D8772}"/>
              </a:ext>
            </a:extLst>
          </p:cNvPr>
          <p:cNvSpPr>
            <a:spLocks noGrp="1"/>
          </p:cNvSpPr>
          <p:nvPr>
            <p:ph type="sldNum" sz="quarter" idx="10"/>
          </p:nvPr>
        </p:nvSpPr>
        <p:spPr/>
        <p:txBody>
          <a:bodyPr/>
          <a:lstStyle/>
          <a:p>
            <a:fld id="{3C95B91D-D6A3-4AB3-9580-67205FDCF3DE}" type="slidenum">
              <a:rPr lang="en-US" smtClean="0"/>
              <a:t>2</a:t>
            </a:fld>
            <a:endParaRPr lang="en-US"/>
          </a:p>
        </p:txBody>
      </p:sp>
    </p:spTree>
    <p:extLst>
      <p:ext uri="{BB962C8B-B14F-4D97-AF65-F5344CB8AC3E}">
        <p14:creationId xmlns:p14="http://schemas.microsoft.com/office/powerpoint/2010/main" val="2969416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24</a:t>
            </a:fld>
            <a:endParaRPr lang="en-US"/>
          </a:p>
        </p:txBody>
      </p:sp>
    </p:spTree>
    <p:extLst>
      <p:ext uri="{BB962C8B-B14F-4D97-AF65-F5344CB8AC3E}">
        <p14:creationId xmlns:p14="http://schemas.microsoft.com/office/powerpoint/2010/main" val="17555123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25</a:t>
            </a:fld>
            <a:endParaRPr lang="en-US"/>
          </a:p>
        </p:txBody>
      </p:sp>
    </p:spTree>
    <p:extLst>
      <p:ext uri="{BB962C8B-B14F-4D97-AF65-F5344CB8AC3E}">
        <p14:creationId xmlns:p14="http://schemas.microsoft.com/office/powerpoint/2010/main" val="3679704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26</a:t>
            </a:fld>
            <a:endParaRPr lang="en-US"/>
          </a:p>
        </p:txBody>
      </p:sp>
    </p:spTree>
    <p:extLst>
      <p:ext uri="{BB962C8B-B14F-4D97-AF65-F5344CB8AC3E}">
        <p14:creationId xmlns:p14="http://schemas.microsoft.com/office/powerpoint/2010/main" val="1245535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27</a:t>
            </a:fld>
            <a:endParaRPr lang="en-US"/>
          </a:p>
        </p:txBody>
      </p:sp>
    </p:spTree>
    <p:extLst>
      <p:ext uri="{BB962C8B-B14F-4D97-AF65-F5344CB8AC3E}">
        <p14:creationId xmlns:p14="http://schemas.microsoft.com/office/powerpoint/2010/main" val="9001712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28</a:t>
            </a:fld>
            <a:endParaRPr lang="en-US"/>
          </a:p>
        </p:txBody>
      </p:sp>
    </p:spTree>
    <p:extLst>
      <p:ext uri="{BB962C8B-B14F-4D97-AF65-F5344CB8AC3E}">
        <p14:creationId xmlns:p14="http://schemas.microsoft.com/office/powerpoint/2010/main" val="4101830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29</a:t>
            </a:fld>
            <a:endParaRPr lang="en-US"/>
          </a:p>
        </p:txBody>
      </p:sp>
    </p:spTree>
    <p:extLst>
      <p:ext uri="{BB962C8B-B14F-4D97-AF65-F5344CB8AC3E}">
        <p14:creationId xmlns:p14="http://schemas.microsoft.com/office/powerpoint/2010/main" val="35213690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D41C57-F410-4B1B-8161-99CBAB10D8DE}" type="slidenum">
              <a:rPr lang="en-US" smtClean="0"/>
              <a:t>30</a:t>
            </a:fld>
            <a:endParaRPr lang="en-US"/>
          </a:p>
        </p:txBody>
      </p:sp>
    </p:spTree>
    <p:extLst>
      <p:ext uri="{BB962C8B-B14F-4D97-AF65-F5344CB8AC3E}">
        <p14:creationId xmlns:p14="http://schemas.microsoft.com/office/powerpoint/2010/main" val="20982673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31</a:t>
            </a:fld>
            <a:endParaRPr lang="en-US"/>
          </a:p>
        </p:txBody>
      </p:sp>
    </p:spTree>
    <p:extLst>
      <p:ext uri="{BB962C8B-B14F-4D97-AF65-F5344CB8AC3E}">
        <p14:creationId xmlns:p14="http://schemas.microsoft.com/office/powerpoint/2010/main" val="867028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18D41C57-F410-4B1B-8161-99CBAB10D8DE}" type="slidenum">
              <a:rPr lang="en-US" smtClean="0"/>
              <a:t>32</a:t>
            </a:fld>
            <a:endParaRPr lang="en-US"/>
          </a:p>
        </p:txBody>
      </p:sp>
    </p:spTree>
    <p:extLst>
      <p:ext uri="{BB962C8B-B14F-4D97-AF65-F5344CB8AC3E}">
        <p14:creationId xmlns:p14="http://schemas.microsoft.com/office/powerpoint/2010/main" val="16352647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BDB9B-DEE3-171A-E821-4AF530922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5123EF-A2E8-4EA8-225A-29FEB62AE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04A33-42BE-BA86-5F43-1DF3BE42879E}"/>
              </a:ext>
            </a:extLst>
          </p:cNvPr>
          <p:cNvSpPr>
            <a:spLocks noGrp="1"/>
          </p:cNvSpPr>
          <p:nvPr>
            <p:ph type="body" idx="1"/>
          </p:nvPr>
        </p:nvSpPr>
        <p:spPr/>
        <p:txBody>
          <a:bodyPr/>
          <a:lstStyle/>
          <a:p>
            <a:r>
              <a:rPr lang="en-US" dirty="0"/>
              <a:t>Check in at the bottom of the 11</a:t>
            </a:r>
            <a:r>
              <a:rPr lang="en-US" baseline="30000" dirty="0"/>
              <a:t>th</a:t>
            </a:r>
            <a:r>
              <a:rPr lang="en-US" dirty="0"/>
              <a:t> inning …  Pick up video at 1:32 –  Marlins are batting in the bottom of the 11</a:t>
            </a:r>
            <a:r>
              <a:rPr lang="en-US" baseline="30000" dirty="0"/>
              <a:t>th</a:t>
            </a:r>
            <a:r>
              <a:rPr lang="en-US" dirty="0"/>
              <a:t>, runner on first - </a:t>
            </a:r>
          </a:p>
        </p:txBody>
      </p:sp>
      <p:sp>
        <p:nvSpPr>
          <p:cNvPr id="4" name="Slide Number Placeholder 3">
            <a:extLst>
              <a:ext uri="{FF2B5EF4-FFF2-40B4-BE49-F238E27FC236}">
                <a16:creationId xmlns:a16="http://schemas.microsoft.com/office/drawing/2014/main" id="{40B498F9-9662-5A2D-81C2-2B805C05997B}"/>
              </a:ext>
            </a:extLst>
          </p:cNvPr>
          <p:cNvSpPr>
            <a:spLocks noGrp="1"/>
          </p:cNvSpPr>
          <p:nvPr>
            <p:ph type="sldNum" sz="quarter" idx="10"/>
          </p:nvPr>
        </p:nvSpPr>
        <p:spPr/>
        <p:txBody>
          <a:bodyPr/>
          <a:lstStyle/>
          <a:p>
            <a:fld id="{3C95B91D-D6A3-4AB3-9580-67205FDCF3DE}" type="slidenum">
              <a:rPr lang="en-US" smtClean="0"/>
              <a:t>33</a:t>
            </a:fld>
            <a:endParaRPr lang="en-US"/>
          </a:p>
        </p:txBody>
      </p:sp>
    </p:spTree>
    <p:extLst>
      <p:ext uri="{BB962C8B-B14F-4D97-AF65-F5344CB8AC3E}">
        <p14:creationId xmlns:p14="http://schemas.microsoft.com/office/powerpoint/2010/main" val="263902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95B91D-D6A3-4AB3-9580-67205FDCF3DE}" type="slidenum">
              <a:rPr lang="en-US" smtClean="0"/>
              <a:t>4</a:t>
            </a:fld>
            <a:endParaRPr lang="en-US"/>
          </a:p>
        </p:txBody>
      </p:sp>
    </p:spTree>
    <p:extLst>
      <p:ext uri="{BB962C8B-B14F-4D97-AF65-F5344CB8AC3E}">
        <p14:creationId xmlns:p14="http://schemas.microsoft.com/office/powerpoint/2010/main" val="4026417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D8278B-7344-C04A-C33E-247669E0B7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27D4B-2444-6A75-5D1E-E60C56FC9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0CB702-C3C7-FCC4-D4BB-60D436163A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0C3519-6BB1-FD9F-CC4D-94E10B92229F}"/>
              </a:ext>
            </a:extLst>
          </p:cNvPr>
          <p:cNvSpPr>
            <a:spLocks noGrp="1"/>
          </p:cNvSpPr>
          <p:nvPr>
            <p:ph type="sldNum" sz="quarter" idx="10"/>
          </p:nvPr>
        </p:nvSpPr>
        <p:spPr/>
        <p:txBody>
          <a:bodyPr/>
          <a:lstStyle/>
          <a:p>
            <a:fld id="{3C95B91D-D6A3-4AB3-9580-67205FDCF3DE}" type="slidenum">
              <a:rPr lang="en-US" smtClean="0"/>
              <a:t>34</a:t>
            </a:fld>
            <a:endParaRPr lang="en-US"/>
          </a:p>
        </p:txBody>
      </p:sp>
    </p:spTree>
    <p:extLst>
      <p:ext uri="{BB962C8B-B14F-4D97-AF65-F5344CB8AC3E}">
        <p14:creationId xmlns:p14="http://schemas.microsoft.com/office/powerpoint/2010/main" val="2056589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C7F62-625E-E876-6C11-E614B13354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5C55A-8A8B-8FEB-D424-38B5244C2D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22428D-30E5-78BF-5C7D-74F88B25B4C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42BBA2-5833-C436-1341-2F2208E01A9A}"/>
              </a:ext>
            </a:extLst>
          </p:cNvPr>
          <p:cNvSpPr>
            <a:spLocks noGrp="1"/>
          </p:cNvSpPr>
          <p:nvPr>
            <p:ph type="sldNum" sz="quarter" idx="5"/>
          </p:nvPr>
        </p:nvSpPr>
        <p:spPr/>
        <p:txBody>
          <a:bodyPr/>
          <a:lstStyle/>
          <a:p>
            <a:fld id="{18D41C57-F410-4B1B-8161-99CBAB10D8DE}" type="slidenum">
              <a:rPr lang="en-US" smtClean="0"/>
              <a:t>37</a:t>
            </a:fld>
            <a:endParaRPr lang="en-US"/>
          </a:p>
        </p:txBody>
      </p:sp>
    </p:spTree>
    <p:extLst>
      <p:ext uri="{BB962C8B-B14F-4D97-AF65-F5344CB8AC3E}">
        <p14:creationId xmlns:p14="http://schemas.microsoft.com/office/powerpoint/2010/main" val="8617834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4E55B-527F-D299-2284-5DCB5817DB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87DED8-EAF6-27AD-3239-272E64D800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B506FF8-36E8-5ADF-26CC-3DF4696B100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55458D-F7F1-97A2-B480-BC9A4E15DAE9}"/>
              </a:ext>
            </a:extLst>
          </p:cNvPr>
          <p:cNvSpPr>
            <a:spLocks noGrp="1"/>
          </p:cNvSpPr>
          <p:nvPr>
            <p:ph type="sldNum" sz="quarter" idx="5"/>
          </p:nvPr>
        </p:nvSpPr>
        <p:spPr/>
        <p:txBody>
          <a:bodyPr/>
          <a:lstStyle/>
          <a:p>
            <a:fld id="{18D41C57-F410-4B1B-8161-99CBAB10D8DE}" type="slidenum">
              <a:rPr lang="en-US" smtClean="0"/>
              <a:t>38</a:t>
            </a:fld>
            <a:endParaRPr lang="en-US"/>
          </a:p>
        </p:txBody>
      </p:sp>
    </p:spTree>
    <p:extLst>
      <p:ext uri="{BB962C8B-B14F-4D97-AF65-F5344CB8AC3E}">
        <p14:creationId xmlns:p14="http://schemas.microsoft.com/office/powerpoint/2010/main" val="17608193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F33EE9-DC4B-F9D3-9779-C3C2D85B9C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98E5E-DACD-0EA0-D963-771DDAD322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6ACC24-F7D6-55F3-28F2-4B5A3BE429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3460E48-CB31-683C-E2BE-583C1CC64098}"/>
              </a:ext>
            </a:extLst>
          </p:cNvPr>
          <p:cNvSpPr>
            <a:spLocks noGrp="1"/>
          </p:cNvSpPr>
          <p:nvPr>
            <p:ph type="sldNum" sz="quarter" idx="5"/>
          </p:nvPr>
        </p:nvSpPr>
        <p:spPr/>
        <p:txBody>
          <a:bodyPr/>
          <a:lstStyle/>
          <a:p>
            <a:fld id="{18D41C57-F410-4B1B-8161-99CBAB10D8DE}" type="slidenum">
              <a:rPr lang="en-US" smtClean="0"/>
              <a:t>39</a:t>
            </a:fld>
            <a:endParaRPr lang="en-US"/>
          </a:p>
        </p:txBody>
      </p:sp>
    </p:spTree>
    <p:extLst>
      <p:ext uri="{BB962C8B-B14F-4D97-AF65-F5344CB8AC3E}">
        <p14:creationId xmlns:p14="http://schemas.microsoft.com/office/powerpoint/2010/main" val="1692229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CEA83-D291-D7F1-CACB-59941D92DB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23D5-46AC-EF62-3C66-C79D424E23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87F414-D9A3-BAD7-F056-D67AD3018D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2ECBDD-7A72-654E-3ECA-355399FE1B02}"/>
              </a:ext>
            </a:extLst>
          </p:cNvPr>
          <p:cNvSpPr>
            <a:spLocks noGrp="1"/>
          </p:cNvSpPr>
          <p:nvPr>
            <p:ph type="sldNum" sz="quarter" idx="5"/>
          </p:nvPr>
        </p:nvSpPr>
        <p:spPr/>
        <p:txBody>
          <a:bodyPr/>
          <a:lstStyle/>
          <a:p>
            <a:fld id="{18D41C57-F410-4B1B-8161-99CBAB10D8DE}" type="slidenum">
              <a:rPr lang="en-US" smtClean="0"/>
              <a:t>40</a:t>
            </a:fld>
            <a:endParaRPr lang="en-US"/>
          </a:p>
        </p:txBody>
      </p:sp>
    </p:spTree>
    <p:extLst>
      <p:ext uri="{BB962C8B-B14F-4D97-AF65-F5344CB8AC3E}">
        <p14:creationId xmlns:p14="http://schemas.microsoft.com/office/powerpoint/2010/main" val="93853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2F5E5C-A0ED-9F18-B968-3A13F968C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851AC-3E02-5F62-C809-3BE363DA5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69F81-8BA6-7961-E15D-9F780608263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395603-003D-D86C-D0BF-6F046FDBC0AC}"/>
              </a:ext>
            </a:extLst>
          </p:cNvPr>
          <p:cNvSpPr>
            <a:spLocks noGrp="1"/>
          </p:cNvSpPr>
          <p:nvPr>
            <p:ph type="sldNum" sz="quarter" idx="10"/>
          </p:nvPr>
        </p:nvSpPr>
        <p:spPr/>
        <p:txBody>
          <a:bodyPr/>
          <a:lstStyle/>
          <a:p>
            <a:fld id="{3C95B91D-D6A3-4AB3-9580-67205FDCF3DE}" type="slidenum">
              <a:rPr lang="en-US" smtClean="0"/>
              <a:t>5</a:t>
            </a:fld>
            <a:endParaRPr lang="en-US"/>
          </a:p>
        </p:txBody>
      </p:sp>
    </p:spTree>
    <p:extLst>
      <p:ext uri="{BB962C8B-B14F-4D97-AF65-F5344CB8AC3E}">
        <p14:creationId xmlns:p14="http://schemas.microsoft.com/office/powerpoint/2010/main" val="3472650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BD780B-1696-24F6-88B4-5D41BFB29B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922EC-5CC2-1770-F6FC-4D27C9D8FB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B8DC2C-214D-126F-A13F-5AA4A7E14F69}"/>
              </a:ext>
            </a:extLst>
          </p:cNvPr>
          <p:cNvSpPr>
            <a:spLocks noGrp="1"/>
          </p:cNvSpPr>
          <p:nvPr>
            <p:ph type="body" idx="1"/>
          </p:nvPr>
        </p:nvSpPr>
        <p:spPr/>
        <p:txBody>
          <a:bodyPr/>
          <a:lstStyle/>
          <a:p>
            <a:r>
              <a:rPr lang="en-US" b="1" dirty="0"/>
              <a:t>Hong Kong Handover</a:t>
            </a:r>
            <a:r>
              <a:rPr lang="en-US" dirty="0"/>
              <a:t>: On July 1, the United Kingdom transferred sovereignty of Hong Kong to China, ending 156 years of British colonial rule – first as a territory acquired during the 1</a:t>
            </a:r>
            <a:r>
              <a:rPr lang="en-US" baseline="30000" dirty="0"/>
              <a:t>st</a:t>
            </a:r>
            <a:r>
              <a:rPr lang="en-US" dirty="0"/>
              <a:t> Opium War (1841-2) and then leased to Britain in 1898 for a term of 99 years.</a:t>
            </a:r>
          </a:p>
        </p:txBody>
      </p:sp>
      <p:sp>
        <p:nvSpPr>
          <p:cNvPr id="4" name="Slide Number Placeholder 3">
            <a:extLst>
              <a:ext uri="{FF2B5EF4-FFF2-40B4-BE49-F238E27FC236}">
                <a16:creationId xmlns:a16="http://schemas.microsoft.com/office/drawing/2014/main" id="{7384B3EE-19EE-C311-22F9-1D589462DE95}"/>
              </a:ext>
            </a:extLst>
          </p:cNvPr>
          <p:cNvSpPr>
            <a:spLocks noGrp="1"/>
          </p:cNvSpPr>
          <p:nvPr>
            <p:ph type="sldNum" sz="quarter" idx="5"/>
          </p:nvPr>
        </p:nvSpPr>
        <p:spPr/>
        <p:txBody>
          <a:bodyPr/>
          <a:lstStyle/>
          <a:p>
            <a:fld id="{18D41C57-F410-4B1B-8161-99CBAB10D8DE}" type="slidenum">
              <a:rPr lang="en-US" smtClean="0"/>
              <a:t>7</a:t>
            </a:fld>
            <a:endParaRPr lang="en-US"/>
          </a:p>
        </p:txBody>
      </p:sp>
    </p:spTree>
    <p:extLst>
      <p:ext uri="{BB962C8B-B14F-4D97-AF65-F5344CB8AC3E}">
        <p14:creationId xmlns:p14="http://schemas.microsoft.com/office/powerpoint/2010/main" val="208855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The former Beatle was knighted by Queen Elizabeth for "services to music".  He dedicated his honor to his former band mates John, George and Ringo.  Ringo said from this day forward we'll call Paul "His Holiness".  Ringo was later knighted in 2018.</a:t>
            </a:r>
            <a:r>
              <a:rPr lang="en-US" dirty="0">
                <a:effectLst/>
              </a:rPr>
              <a:t> </a:t>
            </a:r>
            <a:endParaRPr lang="en-US" dirty="0"/>
          </a:p>
        </p:txBody>
      </p:sp>
      <p:sp>
        <p:nvSpPr>
          <p:cNvPr id="4" name="Slide Number Placeholder 3"/>
          <p:cNvSpPr>
            <a:spLocks noGrp="1"/>
          </p:cNvSpPr>
          <p:nvPr>
            <p:ph type="sldNum" sz="quarter" idx="5"/>
          </p:nvPr>
        </p:nvSpPr>
        <p:spPr/>
        <p:txBody>
          <a:bodyPr/>
          <a:lstStyle/>
          <a:p>
            <a:fld id="{18D41C57-F410-4B1B-8161-99CBAB10D8DE}" type="slidenum">
              <a:rPr lang="en-US" smtClean="0"/>
              <a:t>8</a:t>
            </a:fld>
            <a:endParaRPr lang="en-US"/>
          </a:p>
        </p:txBody>
      </p:sp>
    </p:spTree>
    <p:extLst>
      <p:ext uri="{BB962C8B-B14F-4D97-AF65-F5344CB8AC3E}">
        <p14:creationId xmlns:p14="http://schemas.microsoft.com/office/powerpoint/2010/main" val="4089948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C379D7-CF95-9F1F-59CA-6B78A53A4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1A25B5-739A-3FF7-8FA9-32B4B8E75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BA6B7E-68DF-E798-4E1C-B7FCE5FFFB1F}"/>
              </a:ext>
            </a:extLst>
          </p:cNvPr>
          <p:cNvSpPr>
            <a:spLocks noGrp="1"/>
          </p:cNvSpPr>
          <p:nvPr>
            <p:ph type="body" idx="1"/>
          </p:nvPr>
        </p:nvSpPr>
        <p:spPr/>
        <p:txBody>
          <a:bodyPr/>
          <a:lstStyle/>
          <a:p>
            <a:r>
              <a:rPr lang="en-US" b="1" dirty="0"/>
              <a:t>Mars Pathfinder lands on Mars</a:t>
            </a:r>
            <a:r>
              <a:rPr lang="en-US" dirty="0"/>
              <a:t>: NASA's Mars Pathfinder successfully landed on July 4, deploying the Sojourner rover and marking a major milestone in planetary exploration.  This was the first rover deployed beyond the Moon.  Sojourner was only 26 in long and 12 in high!</a:t>
            </a:r>
          </a:p>
        </p:txBody>
      </p:sp>
      <p:sp>
        <p:nvSpPr>
          <p:cNvPr id="4" name="Slide Number Placeholder 3">
            <a:extLst>
              <a:ext uri="{FF2B5EF4-FFF2-40B4-BE49-F238E27FC236}">
                <a16:creationId xmlns:a16="http://schemas.microsoft.com/office/drawing/2014/main" id="{7E18874A-7F51-F592-7A3C-D36BE2D1FCC8}"/>
              </a:ext>
            </a:extLst>
          </p:cNvPr>
          <p:cNvSpPr>
            <a:spLocks noGrp="1"/>
          </p:cNvSpPr>
          <p:nvPr>
            <p:ph type="sldNum" sz="quarter" idx="5"/>
          </p:nvPr>
        </p:nvSpPr>
        <p:spPr/>
        <p:txBody>
          <a:bodyPr/>
          <a:lstStyle/>
          <a:p>
            <a:fld id="{18D41C57-F410-4B1B-8161-99CBAB10D8DE}" type="slidenum">
              <a:rPr lang="en-US" smtClean="0"/>
              <a:t>9</a:t>
            </a:fld>
            <a:endParaRPr lang="en-US"/>
          </a:p>
        </p:txBody>
      </p:sp>
    </p:spTree>
    <p:extLst>
      <p:ext uri="{BB962C8B-B14F-4D97-AF65-F5344CB8AC3E}">
        <p14:creationId xmlns:p14="http://schemas.microsoft.com/office/powerpoint/2010/main" val="2509371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2B7DE-5C35-13C9-F454-36B44681D4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99DAA-9E1F-4D6A-08EC-E328D8053C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D17FCC-59DE-60B6-3F7B-7AE694C7E4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43D13-A6D3-8E91-614F-320491B73283}"/>
              </a:ext>
            </a:extLst>
          </p:cNvPr>
          <p:cNvSpPr>
            <a:spLocks noGrp="1"/>
          </p:cNvSpPr>
          <p:nvPr>
            <p:ph type="sldNum" sz="quarter" idx="10"/>
          </p:nvPr>
        </p:nvSpPr>
        <p:spPr/>
        <p:txBody>
          <a:bodyPr/>
          <a:lstStyle/>
          <a:p>
            <a:fld id="{18D41C57-F410-4B1B-8161-99CBAB10D8DE}" type="slidenum">
              <a:rPr lang="en-US" smtClean="0"/>
              <a:t>11</a:t>
            </a:fld>
            <a:endParaRPr lang="en-US"/>
          </a:p>
        </p:txBody>
      </p:sp>
    </p:spTree>
    <p:extLst>
      <p:ext uri="{BB962C8B-B14F-4D97-AF65-F5344CB8AC3E}">
        <p14:creationId xmlns:p14="http://schemas.microsoft.com/office/powerpoint/2010/main" val="26418046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67FB1-3EAD-9812-C113-65190EC046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AE4764-66EF-FAE3-BE4B-7597B42528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4B96B2-8CA3-944C-52FB-152CA88D30ED}"/>
              </a:ext>
            </a:extLst>
          </p:cNvPr>
          <p:cNvSpPr>
            <a:spLocks noGrp="1"/>
          </p:cNvSpPr>
          <p:nvPr>
            <p:ph type="body" idx="1"/>
          </p:nvPr>
        </p:nvSpPr>
        <p:spPr/>
        <p:txBody>
          <a:bodyPr/>
          <a:lstStyle/>
          <a:p>
            <a:r>
              <a:rPr lang="en-US" dirty="0"/>
              <a:t>Won Oscar for Best Makeup.  Grossed over ½  Billion dollars.</a:t>
            </a:r>
          </a:p>
        </p:txBody>
      </p:sp>
      <p:sp>
        <p:nvSpPr>
          <p:cNvPr id="4" name="Slide Number Placeholder 3">
            <a:extLst>
              <a:ext uri="{FF2B5EF4-FFF2-40B4-BE49-F238E27FC236}">
                <a16:creationId xmlns:a16="http://schemas.microsoft.com/office/drawing/2014/main" id="{C25526A1-4F98-7DFF-6038-B1D6C6BA6D95}"/>
              </a:ext>
            </a:extLst>
          </p:cNvPr>
          <p:cNvSpPr>
            <a:spLocks noGrp="1"/>
          </p:cNvSpPr>
          <p:nvPr>
            <p:ph type="sldNum" sz="quarter" idx="10"/>
          </p:nvPr>
        </p:nvSpPr>
        <p:spPr/>
        <p:txBody>
          <a:bodyPr/>
          <a:lstStyle/>
          <a:p>
            <a:fld id="{18D41C57-F410-4B1B-8161-99CBAB10D8DE}" type="slidenum">
              <a:rPr lang="en-US" smtClean="0"/>
              <a:t>12</a:t>
            </a:fld>
            <a:endParaRPr lang="en-US"/>
          </a:p>
        </p:txBody>
      </p:sp>
    </p:spTree>
    <p:extLst>
      <p:ext uri="{BB962C8B-B14F-4D97-AF65-F5344CB8AC3E}">
        <p14:creationId xmlns:p14="http://schemas.microsoft.com/office/powerpoint/2010/main" val="1947684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71F2362-7AF9-4192-8A6F-E6DF85AED7A1}"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76336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4269998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009755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1F2362-7AF9-4192-8A6F-E6DF85AED7A1}"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043454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1F2362-7AF9-4192-8A6F-E6DF85AED7A1}" type="datetimeFigureOut">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536003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1F2362-7AF9-4192-8A6F-E6DF85AED7A1}"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94022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1F2362-7AF9-4192-8A6F-E6DF85AED7A1}" type="datetimeFigureOut">
              <a:rPr lang="en-US" smtClean="0"/>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547179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1F2362-7AF9-4192-8A6F-E6DF85AED7A1}" type="datetimeFigureOut">
              <a:rPr lang="en-US" smtClean="0"/>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32284172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1F2362-7AF9-4192-8A6F-E6DF85AED7A1}" type="datetimeFigureOut">
              <a:rPr lang="en-US" smtClean="0"/>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4541244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2193576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1F2362-7AF9-4192-8A6F-E6DF85AED7A1}" type="datetimeFigureOut">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1C048E-47DF-4FDC-8CF7-B1A6D415A8CE}" type="slidenum">
              <a:rPr lang="en-US" smtClean="0"/>
              <a:t>‹#›</a:t>
            </a:fld>
            <a:endParaRPr lang="en-US"/>
          </a:p>
        </p:txBody>
      </p:sp>
    </p:spTree>
    <p:extLst>
      <p:ext uri="{BB962C8B-B14F-4D97-AF65-F5344CB8AC3E}">
        <p14:creationId xmlns:p14="http://schemas.microsoft.com/office/powerpoint/2010/main" val="1616904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1F2362-7AF9-4192-8A6F-E6DF85AED7A1}" type="datetimeFigureOut">
              <a:rPr lang="en-US" smtClean="0"/>
              <a:t>11/16/2025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C048E-47DF-4FDC-8CF7-B1A6D415A8CE}" type="slidenum">
              <a:rPr lang="en-US" smtClean="0"/>
              <a:t>‹#›</a:t>
            </a:fld>
            <a:endParaRPr lang="en-US"/>
          </a:p>
        </p:txBody>
      </p:sp>
    </p:spTree>
    <p:extLst>
      <p:ext uri="{BB962C8B-B14F-4D97-AF65-F5344CB8AC3E}">
        <p14:creationId xmlns:p14="http://schemas.microsoft.com/office/powerpoint/2010/main" val="711850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tmp"/></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tmp"/></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gif"/></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37.tmp"/><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8.tmp"/></Relationships>
</file>

<file path=ppt/slides/_rels/slide21.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0.tmp"/></Relationships>
</file>

<file path=ppt/slides/_rels/slide22.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2.tmp"/></Relationships>
</file>

<file path=ppt/slides/_rels/slide23.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4.jpg"/></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rcrK0U7RDIk" TargetMode="External"/><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vpharBeg9XA"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5.jpg"/></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8" Type="http://schemas.openxmlformats.org/officeDocument/2006/relationships/image" Target="../media/image56.tmp"/><Relationship Id="rId3" Type="http://schemas.openxmlformats.org/officeDocument/2006/relationships/image" Target="../media/image51.jpeg"/><Relationship Id="rId7" Type="http://schemas.openxmlformats.org/officeDocument/2006/relationships/image" Target="../media/image55.tmp"/><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4.tmp"/><Relationship Id="rId5" Type="http://schemas.openxmlformats.org/officeDocument/2006/relationships/image" Target="../media/image53.jpeg"/><Relationship Id="rId4" Type="http://schemas.openxmlformats.org/officeDocument/2006/relationships/image" Target="../media/image52.jpeg"/><Relationship Id="rId9"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crdownload"/><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openxmlformats.org/officeDocument/2006/relationships/image" Target="../media/image63.tmp"/><Relationship Id="rId3" Type="http://schemas.openxmlformats.org/officeDocument/2006/relationships/image" Target="../media/image58.jpeg"/><Relationship Id="rId7" Type="http://schemas.openxmlformats.org/officeDocument/2006/relationships/image" Target="../media/image62.tmp"/><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1.tmp"/><Relationship Id="rId5" Type="http://schemas.openxmlformats.org/officeDocument/2006/relationships/image" Target="../media/image60.tmp"/><Relationship Id="rId4" Type="http://schemas.openxmlformats.org/officeDocument/2006/relationships/image" Target="../media/image59.jpeg"/><Relationship Id="rId9" Type="http://schemas.openxmlformats.org/officeDocument/2006/relationships/image" Target="../media/image64.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www.youtube.com/watch?v=Io5W-X76HT8" TargetMode="External"/><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46852" y="579091"/>
            <a:ext cx="6069795" cy="8894743"/>
          </a:xfrm>
          <a:prstGeom prst="rect">
            <a:avLst/>
          </a:prstGeom>
          <a:noFill/>
        </p:spPr>
        <p:txBody>
          <a:bodyPr wrap="square" rtlCol="0">
            <a:spAutoFit/>
          </a:bodyPr>
          <a:lstStyle/>
          <a:p>
            <a:pPr algn="ctr"/>
            <a:r>
              <a:rPr lang="en-US" sz="9600" b="1" dirty="0">
                <a:solidFill>
                  <a:srgbClr val="FF0000"/>
                </a:solidFill>
              </a:rPr>
              <a:t>AGE Thrive</a:t>
            </a:r>
          </a:p>
          <a:p>
            <a:pPr algn="ctr"/>
            <a:r>
              <a:rPr lang="en-US" sz="4800" b="1" dirty="0">
                <a:solidFill>
                  <a:srgbClr val="FF0000"/>
                </a:solidFill>
              </a:rPr>
              <a:t> </a:t>
            </a:r>
            <a:r>
              <a:rPr lang="en-US" sz="4800" i="1" dirty="0"/>
              <a:t>with</a:t>
            </a:r>
          </a:p>
          <a:p>
            <a:pPr algn="ctr"/>
            <a:r>
              <a:rPr lang="en-US" sz="7200" b="1" dirty="0"/>
              <a:t> </a:t>
            </a:r>
            <a:r>
              <a:rPr lang="en-US" sz="8800" b="1" dirty="0">
                <a:solidFill>
                  <a:srgbClr val="0070C0"/>
                </a:solidFill>
              </a:rPr>
              <a:t>Baseball Memories</a:t>
            </a:r>
          </a:p>
          <a:p>
            <a:r>
              <a:rPr lang="en-US" sz="2800" b="1" dirty="0"/>
              <a:t>					</a:t>
            </a:r>
          </a:p>
          <a:p>
            <a:endParaRPr lang="en-US" sz="2800" b="1"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0" y="5570338"/>
            <a:ext cx="5235883" cy="1287662"/>
          </a:xfrm>
          <a:prstGeom prst="rect">
            <a:avLst/>
          </a:prstGeom>
        </p:spPr>
      </p:pic>
      <p:pic>
        <p:nvPicPr>
          <p:cNvPr id="6" name="Picture 5"/>
          <p:cNvPicPr/>
          <p:nvPr/>
        </p:nvPicPr>
        <p:blipFill>
          <a:blip r:embed="rId4" cstate="print">
            <a:extLst>
              <a:ext uri="{28A0092B-C50C-407E-A947-70E740481C1C}">
                <a14:useLocalDpi xmlns:a14="http://schemas.microsoft.com/office/drawing/2010/main" val="0"/>
              </a:ext>
            </a:extLst>
          </a:blip>
          <a:srcRect l="8049" t="6077" r="4795" b="8878"/>
          <a:stretch>
            <a:fillRect/>
          </a:stretch>
        </p:blipFill>
        <p:spPr>
          <a:xfrm>
            <a:off x="9807172" y="4900253"/>
            <a:ext cx="2183014" cy="1957747"/>
          </a:xfrm>
          <a:prstGeom prst="rect">
            <a:avLst/>
          </a:prstGeom>
        </p:spPr>
      </p:pic>
      <p:pic>
        <p:nvPicPr>
          <p:cNvPr id="2" name="Picture 2">
            <a:extLst>
              <a:ext uri="{FF2B5EF4-FFF2-40B4-BE49-F238E27FC236}">
                <a16:creationId xmlns:a16="http://schemas.microsoft.com/office/drawing/2014/main" id="{8097A486-8E8B-E17C-D3DA-A0E794792E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0826" y="2043179"/>
            <a:ext cx="3966823" cy="2567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9EA391-3D57-50AC-DD78-E596C140BD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16647" y="1879635"/>
            <a:ext cx="2426504" cy="25844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0635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94" y="114881"/>
            <a:ext cx="10170367" cy="5720831"/>
          </a:xfrm>
          <a:prstGeom prst="rect">
            <a:avLst/>
          </a:prstGeom>
        </p:spPr>
      </p:pic>
      <p:sp>
        <p:nvSpPr>
          <p:cNvPr id="3" name="TextBox 2"/>
          <p:cNvSpPr txBox="1"/>
          <p:nvPr/>
        </p:nvSpPr>
        <p:spPr>
          <a:xfrm>
            <a:off x="2024742" y="5835712"/>
            <a:ext cx="6860019" cy="1107996"/>
          </a:xfrm>
          <a:prstGeom prst="rect">
            <a:avLst/>
          </a:prstGeom>
          <a:noFill/>
        </p:spPr>
        <p:txBody>
          <a:bodyPr wrap="none" rtlCol="0">
            <a:spAutoFit/>
          </a:bodyPr>
          <a:lstStyle/>
          <a:p>
            <a:r>
              <a:rPr lang="en-US" sz="6600" b="1" dirty="0"/>
              <a:t>In Between Innings</a:t>
            </a:r>
          </a:p>
        </p:txBody>
      </p:sp>
    </p:spTree>
    <p:extLst>
      <p:ext uri="{BB962C8B-B14F-4D97-AF65-F5344CB8AC3E}">
        <p14:creationId xmlns:p14="http://schemas.microsoft.com/office/powerpoint/2010/main" val="406043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9C55-7C57-5E93-706D-68AFF5E6815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D26ACA4-46E4-B850-67EE-EDCF96468F3F}"/>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1997 At the Movies</a:t>
            </a:r>
          </a:p>
        </p:txBody>
      </p:sp>
      <p:sp>
        <p:nvSpPr>
          <p:cNvPr id="6" name="Rectangle 5">
            <a:extLst>
              <a:ext uri="{FF2B5EF4-FFF2-40B4-BE49-F238E27FC236}">
                <a16:creationId xmlns:a16="http://schemas.microsoft.com/office/drawing/2014/main" id="{ED26D377-2111-3212-42A9-9B95B74296EF}"/>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D98F802-139E-5DD0-714B-19D1BBAA5BE4}"/>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2DE7CE1F-DABB-993C-0933-376D9D8EB671}"/>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0A3516FE-AC3F-F576-DF94-BE8A9C295EA1}"/>
              </a:ext>
            </a:extLst>
          </p:cNvPr>
          <p:cNvSpPr txBox="1">
            <a:spLocks/>
          </p:cNvSpPr>
          <p:nvPr/>
        </p:nvSpPr>
        <p:spPr>
          <a:xfrm>
            <a:off x="5172075" y="2799720"/>
            <a:ext cx="6304159" cy="4031873"/>
          </a:xfrm>
          <a:prstGeom prst="rect">
            <a:avLst/>
          </a:prstGeom>
          <a:noFill/>
        </p:spPr>
        <p:txBody>
          <a:bodyPr wrap="square" rtlCol="0">
            <a:spAutoFit/>
          </a:bodyPr>
          <a:lstStyle/>
          <a:p>
            <a:r>
              <a:rPr lang="en-US" sz="2400" dirty="0"/>
              <a:t>This film about a famous sinking was the first to gross over $1 billion in sales.  It starred Leonardo DiCaprio and Kate Winslet and won 11 Oscars.</a:t>
            </a:r>
          </a:p>
          <a:p>
            <a:r>
              <a:rPr lang="en-US" sz="4000" b="1" dirty="0">
                <a:solidFill>
                  <a:schemeClr val="accent6">
                    <a:lumMod val="75000"/>
                  </a:schemeClr>
                </a:solidFill>
              </a:rPr>
              <a:t>Bismarck</a:t>
            </a:r>
          </a:p>
          <a:p>
            <a:endParaRPr lang="en-US" sz="3200" dirty="0"/>
          </a:p>
          <a:p>
            <a:r>
              <a:rPr lang="en-US" sz="4000" b="1" dirty="0">
                <a:solidFill>
                  <a:schemeClr val="accent6">
                    <a:lumMod val="75000"/>
                  </a:schemeClr>
                </a:solidFill>
              </a:rPr>
              <a:t>Titanic</a:t>
            </a:r>
          </a:p>
          <a:p>
            <a:pPr marL="342900" indent="-342900">
              <a:buAutoNum type="alphaUcPeriod"/>
            </a:pPr>
            <a:endParaRPr lang="en-US" sz="3200" dirty="0"/>
          </a:p>
          <a:p>
            <a:r>
              <a:rPr lang="en-US" sz="4000" b="1" dirty="0">
                <a:solidFill>
                  <a:schemeClr val="accent6">
                    <a:lumMod val="75000"/>
                  </a:schemeClr>
                </a:solidFill>
              </a:rPr>
              <a:t>Edmund Fitzgerald</a:t>
            </a:r>
          </a:p>
        </p:txBody>
      </p:sp>
      <p:cxnSp>
        <p:nvCxnSpPr>
          <p:cNvPr id="8" name="Straight Arrow Connector 7">
            <a:extLst>
              <a:ext uri="{FF2B5EF4-FFF2-40B4-BE49-F238E27FC236}">
                <a16:creationId xmlns:a16="http://schemas.microsoft.com/office/drawing/2014/main" id="{1232CFDE-A3BF-E29F-F50E-2D61AB4A2201}"/>
              </a:ext>
            </a:extLst>
          </p:cNvPr>
          <p:cNvCxnSpPr>
            <a:cxnSpLocks/>
          </p:cNvCxnSpPr>
          <p:nvPr/>
        </p:nvCxnSpPr>
        <p:spPr>
          <a:xfrm flipH="1">
            <a:off x="7503516" y="5368836"/>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a:extLst>
              <a:ext uri="{FF2B5EF4-FFF2-40B4-BE49-F238E27FC236}">
                <a16:creationId xmlns:a16="http://schemas.microsoft.com/office/drawing/2014/main" id="{731ED1CB-F833-6EE4-2E9A-50F9F40AFF5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large ship with smoke stacks&#10;&#10;AI-generated content may be incorrect.">
            <a:extLst>
              <a:ext uri="{FF2B5EF4-FFF2-40B4-BE49-F238E27FC236}">
                <a16:creationId xmlns:a16="http://schemas.microsoft.com/office/drawing/2014/main" id="{03F05ACD-09C6-335D-D381-6665C598B8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022" y="1815247"/>
            <a:ext cx="5652903" cy="4940146"/>
          </a:xfrm>
          <a:prstGeom prst="rect">
            <a:avLst/>
          </a:prstGeom>
        </p:spPr>
      </p:pic>
    </p:spTree>
    <p:extLst>
      <p:ext uri="{BB962C8B-B14F-4D97-AF65-F5344CB8AC3E}">
        <p14:creationId xmlns:p14="http://schemas.microsoft.com/office/powerpoint/2010/main" val="282739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5C60EB-CDFD-2269-42D7-F0774A07578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A29FE30-930C-0E7C-15A9-6228D0D16C80}"/>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1997 At the Movies</a:t>
            </a:r>
          </a:p>
        </p:txBody>
      </p:sp>
      <p:sp>
        <p:nvSpPr>
          <p:cNvPr id="6" name="Rectangle 5">
            <a:extLst>
              <a:ext uri="{FF2B5EF4-FFF2-40B4-BE49-F238E27FC236}">
                <a16:creationId xmlns:a16="http://schemas.microsoft.com/office/drawing/2014/main" id="{F9FE98D6-2DB2-881F-43FD-29683B396E3B}"/>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3B4C513-3B22-E9FA-1D7B-A15079DBA2CA}"/>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FC4AB60C-8069-AE36-1926-5CB8291BA33F}"/>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B257AF2E-0569-D84E-EC30-DD840096F0A1}"/>
              </a:ext>
            </a:extLst>
          </p:cNvPr>
          <p:cNvSpPr txBox="1">
            <a:spLocks/>
          </p:cNvSpPr>
          <p:nvPr/>
        </p:nvSpPr>
        <p:spPr>
          <a:xfrm>
            <a:off x="5233183" y="2799720"/>
            <a:ext cx="6304159" cy="4031873"/>
          </a:xfrm>
          <a:prstGeom prst="rect">
            <a:avLst/>
          </a:prstGeom>
          <a:noFill/>
        </p:spPr>
        <p:txBody>
          <a:bodyPr wrap="square" rtlCol="0">
            <a:spAutoFit/>
          </a:bodyPr>
          <a:lstStyle/>
          <a:p>
            <a:r>
              <a:rPr lang="en-US" sz="2400" dirty="0"/>
              <a:t>This science fiction movie starred Will Smith and Tommy Lee Jones as secret agents chasing extra-terrestrials.  It was nominated for three Oscars.</a:t>
            </a:r>
          </a:p>
          <a:p>
            <a:r>
              <a:rPr lang="en-US" sz="4000" b="1" dirty="0">
                <a:solidFill>
                  <a:schemeClr val="accent6">
                    <a:lumMod val="75000"/>
                  </a:schemeClr>
                </a:solidFill>
              </a:rPr>
              <a:t>Danger Men</a:t>
            </a:r>
          </a:p>
          <a:p>
            <a:endParaRPr lang="en-US" sz="3200" dirty="0"/>
          </a:p>
          <a:p>
            <a:r>
              <a:rPr lang="en-US" sz="4000" b="1" dirty="0">
                <a:solidFill>
                  <a:schemeClr val="accent6">
                    <a:lumMod val="75000"/>
                  </a:schemeClr>
                </a:solidFill>
              </a:rPr>
              <a:t>Dr. No</a:t>
            </a:r>
          </a:p>
          <a:p>
            <a:pPr marL="342900" indent="-342900">
              <a:buAutoNum type="alphaUcPeriod"/>
            </a:pPr>
            <a:endParaRPr lang="en-US" sz="3200" dirty="0"/>
          </a:p>
          <a:p>
            <a:r>
              <a:rPr lang="en-US" sz="4000" b="1" dirty="0">
                <a:solidFill>
                  <a:schemeClr val="accent6">
                    <a:lumMod val="75000"/>
                  </a:schemeClr>
                </a:solidFill>
              </a:rPr>
              <a:t>Men in Black</a:t>
            </a:r>
          </a:p>
        </p:txBody>
      </p:sp>
      <p:cxnSp>
        <p:nvCxnSpPr>
          <p:cNvPr id="8" name="Straight Arrow Connector 7">
            <a:extLst>
              <a:ext uri="{FF2B5EF4-FFF2-40B4-BE49-F238E27FC236}">
                <a16:creationId xmlns:a16="http://schemas.microsoft.com/office/drawing/2014/main" id="{FCF0635C-4CDE-3F20-CBF1-87E04083E7C2}"/>
              </a:ext>
            </a:extLst>
          </p:cNvPr>
          <p:cNvCxnSpPr>
            <a:cxnSpLocks/>
          </p:cNvCxnSpPr>
          <p:nvPr/>
        </p:nvCxnSpPr>
        <p:spPr>
          <a:xfrm flipH="1">
            <a:off x="8385262" y="6468171"/>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a:extLst>
              <a:ext uri="{FF2B5EF4-FFF2-40B4-BE49-F238E27FC236}">
                <a16:creationId xmlns:a16="http://schemas.microsoft.com/office/drawing/2014/main" id="{7E0C6900-9972-9FCB-DD6D-96119EEF8D1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098" name="Picture 2">
            <a:extLst>
              <a:ext uri="{FF2B5EF4-FFF2-40B4-BE49-F238E27FC236}">
                <a16:creationId xmlns:a16="http://schemas.microsoft.com/office/drawing/2014/main" id="{466110E5-13E6-5825-2288-3D01544EDE3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a:fillRect/>
          </a:stretch>
        </p:blipFill>
        <p:spPr bwMode="auto">
          <a:xfrm>
            <a:off x="-157162" y="1235894"/>
            <a:ext cx="5329237" cy="5595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68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746D9-DE61-6ED4-1BE5-02A5168E8A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93ACAA-312D-3AD8-9715-AE11B7D30609}"/>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1997 TV Premier</a:t>
            </a:r>
          </a:p>
        </p:txBody>
      </p:sp>
      <p:sp>
        <p:nvSpPr>
          <p:cNvPr id="6" name="Rectangle 5">
            <a:extLst>
              <a:ext uri="{FF2B5EF4-FFF2-40B4-BE49-F238E27FC236}">
                <a16:creationId xmlns:a16="http://schemas.microsoft.com/office/drawing/2014/main" id="{B341BFB2-5202-D2A1-32C2-4292BC4DA257}"/>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00B6D1B-3503-09A8-ECEE-DE35E32AD4F9}"/>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E6784568-34D4-C888-EAF5-55009FA84752}"/>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2B231D3A-9BC3-50D7-A9A8-5BE6D4D748A6}"/>
              </a:ext>
            </a:extLst>
          </p:cNvPr>
          <p:cNvSpPr txBox="1">
            <a:spLocks/>
          </p:cNvSpPr>
          <p:nvPr/>
        </p:nvSpPr>
        <p:spPr>
          <a:xfrm>
            <a:off x="6096000" y="2640251"/>
            <a:ext cx="5441342" cy="4031873"/>
          </a:xfrm>
          <a:prstGeom prst="rect">
            <a:avLst/>
          </a:prstGeom>
          <a:noFill/>
        </p:spPr>
        <p:txBody>
          <a:bodyPr wrap="square" rtlCol="0">
            <a:spAutoFit/>
          </a:bodyPr>
          <a:lstStyle/>
          <a:p>
            <a:r>
              <a:rPr lang="en-US" sz="2400" dirty="0"/>
              <a:t>This animated comedy centers around a family and friends in fictional Arlen, Texas.  It has run for over 270 episodes.</a:t>
            </a:r>
          </a:p>
          <a:p>
            <a:r>
              <a:rPr lang="en-US" sz="4000" b="1" dirty="0">
                <a:solidFill>
                  <a:schemeClr val="accent6">
                    <a:lumMod val="75000"/>
                  </a:schemeClr>
                </a:solidFill>
              </a:rPr>
              <a:t>King of the Hill</a:t>
            </a:r>
          </a:p>
          <a:p>
            <a:endParaRPr lang="en-US" sz="3200" dirty="0"/>
          </a:p>
          <a:p>
            <a:r>
              <a:rPr lang="en-US" sz="4000" b="1" dirty="0">
                <a:solidFill>
                  <a:schemeClr val="accent6">
                    <a:lumMod val="75000"/>
                  </a:schemeClr>
                </a:solidFill>
              </a:rPr>
              <a:t>The Jetsons</a:t>
            </a:r>
          </a:p>
          <a:p>
            <a:pPr marL="342900" indent="-342900">
              <a:buAutoNum type="alphaUcPeriod"/>
            </a:pPr>
            <a:endParaRPr lang="en-US" sz="3200" dirty="0"/>
          </a:p>
          <a:p>
            <a:r>
              <a:rPr lang="en-US" sz="4000" b="1" dirty="0">
                <a:solidFill>
                  <a:schemeClr val="accent6">
                    <a:lumMod val="75000"/>
                  </a:schemeClr>
                </a:solidFill>
              </a:rPr>
              <a:t>The Flintstones</a:t>
            </a:r>
          </a:p>
        </p:txBody>
      </p:sp>
      <p:cxnSp>
        <p:nvCxnSpPr>
          <p:cNvPr id="8" name="Straight Arrow Connector 7">
            <a:extLst>
              <a:ext uri="{FF2B5EF4-FFF2-40B4-BE49-F238E27FC236}">
                <a16:creationId xmlns:a16="http://schemas.microsoft.com/office/drawing/2014/main" id="{AAAD5C4F-1727-1015-C5FE-7B7431EDA7FB}"/>
              </a:ext>
            </a:extLst>
          </p:cNvPr>
          <p:cNvCxnSpPr>
            <a:cxnSpLocks/>
          </p:cNvCxnSpPr>
          <p:nvPr/>
        </p:nvCxnSpPr>
        <p:spPr>
          <a:xfrm flipH="1">
            <a:off x="9603511" y="4084567"/>
            <a:ext cx="1089923"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a:extLst>
              <a:ext uri="{FF2B5EF4-FFF2-40B4-BE49-F238E27FC236}">
                <a16:creationId xmlns:a16="http://schemas.microsoft.com/office/drawing/2014/main" id="{56E4DA2C-D7CA-E827-49B3-5735444663B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A51D9454-14EC-998B-862D-D23A6AA804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30" t="5641" r="6306" b="4035"/>
          <a:stretch>
            <a:fillRect/>
          </a:stretch>
        </p:blipFill>
        <p:spPr bwMode="auto">
          <a:xfrm>
            <a:off x="-443449" y="2614241"/>
            <a:ext cx="6539449" cy="4134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29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3F926-13D4-569B-E46A-4FED1C2909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459877E-9C9E-C7FD-11C6-073A7B864108}"/>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1997 TV Hits</a:t>
            </a:r>
          </a:p>
        </p:txBody>
      </p:sp>
      <p:sp>
        <p:nvSpPr>
          <p:cNvPr id="6" name="Rectangle 5">
            <a:extLst>
              <a:ext uri="{FF2B5EF4-FFF2-40B4-BE49-F238E27FC236}">
                <a16:creationId xmlns:a16="http://schemas.microsoft.com/office/drawing/2014/main" id="{B8D01246-5240-89BA-5955-7D8CF7C387EB}"/>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CA3A48-B511-B9E2-BD7F-A6BB34798805}"/>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78E66EFF-349E-00E6-2761-9983BA5F27C4}"/>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4CC292FA-1F4D-953A-99BD-0B32CC3415B1}"/>
              </a:ext>
            </a:extLst>
          </p:cNvPr>
          <p:cNvSpPr txBox="1">
            <a:spLocks/>
          </p:cNvSpPr>
          <p:nvPr/>
        </p:nvSpPr>
        <p:spPr>
          <a:xfrm>
            <a:off x="6096000" y="2640251"/>
            <a:ext cx="5441342" cy="4031873"/>
          </a:xfrm>
          <a:prstGeom prst="rect">
            <a:avLst/>
          </a:prstGeom>
          <a:noFill/>
        </p:spPr>
        <p:txBody>
          <a:bodyPr wrap="square" rtlCol="0">
            <a:spAutoFit/>
          </a:bodyPr>
          <a:lstStyle/>
          <a:p>
            <a:r>
              <a:rPr lang="en-US" sz="2400" dirty="0"/>
              <a:t>This popular comedy featured characters Kramer, George, Elaine, and Jerry in the “little show about nothing”:</a:t>
            </a:r>
          </a:p>
          <a:p>
            <a:r>
              <a:rPr lang="en-US" sz="4000" b="1" dirty="0">
                <a:solidFill>
                  <a:schemeClr val="accent6">
                    <a:lumMod val="75000"/>
                  </a:schemeClr>
                </a:solidFill>
              </a:rPr>
              <a:t>Friends</a:t>
            </a:r>
          </a:p>
          <a:p>
            <a:endParaRPr lang="en-US" sz="3200" dirty="0"/>
          </a:p>
          <a:p>
            <a:r>
              <a:rPr lang="en-US" sz="4000" b="1" dirty="0">
                <a:solidFill>
                  <a:schemeClr val="accent6">
                    <a:lumMod val="75000"/>
                  </a:schemeClr>
                </a:solidFill>
              </a:rPr>
              <a:t>Seinfeld</a:t>
            </a:r>
          </a:p>
          <a:p>
            <a:pPr marL="342900" indent="-342900">
              <a:buAutoNum type="alphaUcPeriod"/>
            </a:pPr>
            <a:endParaRPr lang="en-US" sz="3200" dirty="0"/>
          </a:p>
          <a:p>
            <a:r>
              <a:rPr lang="en-US" sz="4000" b="1" dirty="0">
                <a:solidFill>
                  <a:schemeClr val="accent6">
                    <a:lumMod val="75000"/>
                  </a:schemeClr>
                </a:solidFill>
              </a:rPr>
              <a:t>Cheers</a:t>
            </a:r>
          </a:p>
        </p:txBody>
      </p:sp>
      <p:cxnSp>
        <p:nvCxnSpPr>
          <p:cNvPr id="8" name="Straight Arrow Connector 7">
            <a:extLst>
              <a:ext uri="{FF2B5EF4-FFF2-40B4-BE49-F238E27FC236}">
                <a16:creationId xmlns:a16="http://schemas.microsoft.com/office/drawing/2014/main" id="{6E6F8543-8D3F-814B-C407-155478EA47A7}"/>
              </a:ext>
            </a:extLst>
          </p:cNvPr>
          <p:cNvCxnSpPr>
            <a:cxnSpLocks/>
          </p:cNvCxnSpPr>
          <p:nvPr/>
        </p:nvCxnSpPr>
        <p:spPr>
          <a:xfrm flipH="1">
            <a:off x="8206226" y="5194176"/>
            <a:ext cx="143093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a:extLst>
              <a:ext uri="{FF2B5EF4-FFF2-40B4-BE49-F238E27FC236}">
                <a16:creationId xmlns:a16="http://schemas.microsoft.com/office/drawing/2014/main" id="{775ACFA2-0226-AA49-545E-AFBBBA02BCD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D9C25CF0-ABB9-4169-738D-49DBA9FAE3B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descr="A group of people posing for a photo&#10;&#10;AI-generated content may be incorrect.">
            <a:extLst>
              <a:ext uri="{FF2B5EF4-FFF2-40B4-BE49-F238E27FC236}">
                <a16:creationId xmlns:a16="http://schemas.microsoft.com/office/drawing/2014/main" id="{3FBE8608-B747-ED78-3A7D-182583802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566" y="2030279"/>
            <a:ext cx="5629034" cy="5021692"/>
          </a:xfrm>
          <a:prstGeom prst="rect">
            <a:avLst/>
          </a:prstGeom>
        </p:spPr>
      </p:pic>
    </p:spTree>
    <p:extLst>
      <p:ext uri="{BB962C8B-B14F-4D97-AF65-F5344CB8AC3E}">
        <p14:creationId xmlns:p14="http://schemas.microsoft.com/office/powerpoint/2010/main" val="121635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9F8C3-9E77-F4C2-55DF-58E96F60050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90E8342-4F31-7464-1CBB-6EFE3D51E6A9}"/>
              </a:ext>
            </a:extLst>
          </p:cNvPr>
          <p:cNvSpPr txBox="1">
            <a:spLocks/>
          </p:cNvSpPr>
          <p:nvPr/>
        </p:nvSpPr>
        <p:spPr>
          <a:xfrm>
            <a:off x="1498566" y="-153968"/>
            <a:ext cx="9618072" cy="769441"/>
          </a:xfrm>
          <a:prstGeom prst="rect">
            <a:avLst/>
          </a:prstGeom>
          <a:noFill/>
        </p:spPr>
        <p:txBody>
          <a:bodyPr wrap="square" rtlCol="0">
            <a:spAutoFit/>
          </a:bodyPr>
          <a:lstStyle/>
          <a:p>
            <a:pPr algn="ctr"/>
            <a:r>
              <a:rPr lang="en-US" sz="4400" b="1" u="sng" dirty="0"/>
              <a:t>Scoreboard Quiz – 1997 TV Hits</a:t>
            </a:r>
          </a:p>
        </p:txBody>
      </p:sp>
      <p:sp>
        <p:nvSpPr>
          <p:cNvPr id="6" name="Rectangle 5">
            <a:extLst>
              <a:ext uri="{FF2B5EF4-FFF2-40B4-BE49-F238E27FC236}">
                <a16:creationId xmlns:a16="http://schemas.microsoft.com/office/drawing/2014/main" id="{A80339F2-17A4-7BF5-BC0E-B2639742CA7D}"/>
              </a:ext>
            </a:extLst>
          </p:cNvPr>
          <p:cNvSpPr/>
          <p:nvPr/>
        </p:nvSpPr>
        <p:spPr>
          <a:xfrm>
            <a:off x="314566" y="2656607"/>
            <a:ext cx="11283885" cy="4196784"/>
          </a:xfrm>
          <a:prstGeom prst="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F1B627F-C088-2BA6-B5FB-E10E5B2C2168}"/>
              </a:ext>
            </a:extLst>
          </p:cNvPr>
          <p:cNvSpPr txBox="1"/>
          <p:nvPr/>
        </p:nvSpPr>
        <p:spPr>
          <a:xfrm>
            <a:off x="314566" y="1887166"/>
            <a:ext cx="481222" cy="769441"/>
          </a:xfrm>
          <a:prstGeom prst="rect">
            <a:avLst/>
          </a:prstGeom>
          <a:noFill/>
        </p:spPr>
        <p:txBody>
          <a:bodyPr wrap="none" rtlCol="0">
            <a:spAutoFit/>
          </a:bodyPr>
          <a:lstStyle/>
          <a:p>
            <a:r>
              <a:rPr lang="en-US" sz="4400" dirty="0">
                <a:solidFill>
                  <a:schemeClr val="bg1"/>
                </a:solidFill>
              </a:rPr>
              <a:t>h</a:t>
            </a:r>
          </a:p>
        </p:txBody>
      </p:sp>
      <p:pic>
        <p:nvPicPr>
          <p:cNvPr id="13" name="Picture 12">
            <a:extLst>
              <a:ext uri="{FF2B5EF4-FFF2-40B4-BE49-F238E27FC236}">
                <a16:creationId xmlns:a16="http://schemas.microsoft.com/office/drawing/2014/main" id="{BE0BC046-D180-5E35-801D-9543541D6551}"/>
              </a:ext>
            </a:extLst>
          </p:cNvPr>
          <p:cNvPicPr>
            <a:picLocks noChangeAspect="1"/>
          </p:cNvPicPr>
          <p:nvPr/>
        </p:nvPicPr>
        <p:blipFill>
          <a:blip r:embed="rId3"/>
          <a:stretch>
            <a:fillRect/>
          </a:stretch>
        </p:blipFill>
        <p:spPr>
          <a:xfrm>
            <a:off x="-382337" y="472360"/>
            <a:ext cx="13379878" cy="2184247"/>
          </a:xfrm>
          <a:prstGeom prst="rect">
            <a:avLst/>
          </a:prstGeom>
        </p:spPr>
      </p:pic>
      <p:sp>
        <p:nvSpPr>
          <p:cNvPr id="5" name="TextBox 4">
            <a:extLst>
              <a:ext uri="{FF2B5EF4-FFF2-40B4-BE49-F238E27FC236}">
                <a16:creationId xmlns:a16="http://schemas.microsoft.com/office/drawing/2014/main" id="{06A2D7D1-C35C-2CDB-7E2E-198C1DB64082}"/>
              </a:ext>
            </a:extLst>
          </p:cNvPr>
          <p:cNvSpPr txBox="1">
            <a:spLocks/>
          </p:cNvSpPr>
          <p:nvPr/>
        </p:nvSpPr>
        <p:spPr>
          <a:xfrm>
            <a:off x="6096000" y="2640251"/>
            <a:ext cx="5441342" cy="4031873"/>
          </a:xfrm>
          <a:prstGeom prst="rect">
            <a:avLst/>
          </a:prstGeom>
          <a:noFill/>
        </p:spPr>
        <p:txBody>
          <a:bodyPr wrap="square" rtlCol="0">
            <a:spAutoFit/>
          </a:bodyPr>
          <a:lstStyle/>
          <a:p>
            <a:r>
              <a:rPr lang="en-US" sz="2400" dirty="0"/>
              <a:t>This popular TV show starred comedian Tim Allen as the host of a fictional do-it-yourself TV show called “Tool Time”:</a:t>
            </a:r>
          </a:p>
          <a:p>
            <a:r>
              <a:rPr lang="en-US" sz="4000" b="1" dirty="0">
                <a:solidFill>
                  <a:schemeClr val="accent6">
                    <a:lumMod val="75000"/>
                  </a:schemeClr>
                </a:solidFill>
              </a:rPr>
              <a:t>This Old House</a:t>
            </a:r>
          </a:p>
          <a:p>
            <a:endParaRPr lang="en-US" sz="3200" dirty="0"/>
          </a:p>
          <a:p>
            <a:r>
              <a:rPr lang="en-US" sz="4000" b="1" dirty="0">
                <a:solidFill>
                  <a:schemeClr val="accent6">
                    <a:lumMod val="75000"/>
                  </a:schemeClr>
                </a:solidFill>
              </a:rPr>
              <a:t>Fixer Upper</a:t>
            </a:r>
          </a:p>
          <a:p>
            <a:pPr marL="342900" indent="-342900">
              <a:buAutoNum type="alphaUcPeriod"/>
            </a:pPr>
            <a:endParaRPr lang="en-US" sz="3200" dirty="0"/>
          </a:p>
          <a:p>
            <a:r>
              <a:rPr lang="en-US" sz="4000" b="1" dirty="0">
                <a:solidFill>
                  <a:schemeClr val="accent6">
                    <a:lumMod val="75000"/>
                  </a:schemeClr>
                </a:solidFill>
              </a:rPr>
              <a:t>Home Improvement</a:t>
            </a:r>
          </a:p>
        </p:txBody>
      </p:sp>
      <p:cxnSp>
        <p:nvCxnSpPr>
          <p:cNvPr id="8" name="Straight Arrow Connector 7">
            <a:extLst>
              <a:ext uri="{FF2B5EF4-FFF2-40B4-BE49-F238E27FC236}">
                <a16:creationId xmlns:a16="http://schemas.microsoft.com/office/drawing/2014/main" id="{D414EFF1-AED3-DB2C-26BA-502EF7C13F4A}"/>
              </a:ext>
            </a:extLst>
          </p:cNvPr>
          <p:cNvCxnSpPr>
            <a:cxnSpLocks/>
          </p:cNvCxnSpPr>
          <p:nvPr/>
        </p:nvCxnSpPr>
        <p:spPr>
          <a:xfrm flipH="1">
            <a:off x="10474851" y="6293511"/>
            <a:ext cx="908915"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a:extLst>
              <a:ext uri="{FF2B5EF4-FFF2-40B4-BE49-F238E27FC236}">
                <a16:creationId xmlns:a16="http://schemas.microsoft.com/office/drawing/2014/main" id="{E0DE08FB-D347-10D3-D754-E37B7520D9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2">
            <a:extLst>
              <a:ext uri="{FF2B5EF4-FFF2-40B4-BE49-F238E27FC236}">
                <a16:creationId xmlns:a16="http://schemas.microsoft.com/office/drawing/2014/main" id="{D3B67633-CE6C-9554-7FF8-792A252FA729}"/>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0" name="Picture 2">
            <a:extLst>
              <a:ext uri="{FF2B5EF4-FFF2-40B4-BE49-F238E27FC236}">
                <a16:creationId xmlns:a16="http://schemas.microsoft.com/office/drawing/2014/main" id="{2BA13D4A-12B5-BED5-D21E-A0398F99A7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93" t="7315" r="5258"/>
          <a:stretch>
            <a:fillRect/>
          </a:stretch>
        </p:blipFill>
        <p:spPr bwMode="auto">
          <a:xfrm>
            <a:off x="593549" y="1794639"/>
            <a:ext cx="5341893" cy="56169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082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86349" y="0"/>
            <a:ext cx="8677055" cy="1323439"/>
          </a:xfrm>
          <a:prstGeom prst="rect">
            <a:avLst/>
          </a:prstGeom>
          <a:noFill/>
        </p:spPr>
        <p:txBody>
          <a:bodyPr wrap="none" rtlCol="0">
            <a:spAutoFit/>
          </a:bodyPr>
          <a:lstStyle/>
          <a:p>
            <a:r>
              <a:rPr lang="en-US" sz="8000" b="1" dirty="0"/>
              <a:t>1997 Sporting News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800" y="2684431"/>
            <a:ext cx="4465782" cy="446578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4905" y="1924050"/>
            <a:ext cx="2804160" cy="35052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2937" y="1171575"/>
            <a:ext cx="2976563" cy="3335604"/>
          </a:xfrm>
          <a:prstGeom prst="rect">
            <a:avLst/>
          </a:prstGeom>
        </p:spPr>
      </p:pic>
    </p:spTree>
    <p:extLst>
      <p:ext uri="{BB962C8B-B14F-4D97-AF65-F5344CB8AC3E}">
        <p14:creationId xmlns:p14="http://schemas.microsoft.com/office/powerpoint/2010/main" val="12495926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EAA45D-2F14-462B-DFD1-225BDA5189E4}"/>
              </a:ext>
            </a:extLst>
          </p:cNvPr>
          <p:cNvSpPr txBox="1"/>
          <p:nvPr/>
        </p:nvSpPr>
        <p:spPr>
          <a:xfrm>
            <a:off x="9706723" y="148512"/>
            <a:ext cx="2457724" cy="2585323"/>
          </a:xfrm>
          <a:prstGeom prst="rect">
            <a:avLst/>
          </a:prstGeom>
          <a:noFill/>
        </p:spPr>
        <p:txBody>
          <a:bodyPr wrap="none" rtlCol="0">
            <a:spAutoFit/>
          </a:bodyPr>
          <a:lstStyle/>
          <a:p>
            <a:r>
              <a:rPr lang="en-US" sz="5400" b="1" dirty="0"/>
              <a:t>35</a:t>
            </a:r>
          </a:p>
          <a:p>
            <a:r>
              <a:rPr lang="en-US" sz="5400" b="1" dirty="0"/>
              <a:t>     to</a:t>
            </a:r>
          </a:p>
          <a:p>
            <a:r>
              <a:rPr lang="en-US" sz="5400" b="1" dirty="0"/>
              <a:t>          21</a:t>
            </a:r>
          </a:p>
        </p:txBody>
      </p:sp>
      <p:sp>
        <p:nvSpPr>
          <p:cNvPr id="13" name="TextBox 12">
            <a:extLst>
              <a:ext uri="{FF2B5EF4-FFF2-40B4-BE49-F238E27FC236}">
                <a16:creationId xmlns:a16="http://schemas.microsoft.com/office/drawing/2014/main" id="{B9639F0A-FB7F-9426-2515-C59C1682FA34}"/>
              </a:ext>
            </a:extLst>
          </p:cNvPr>
          <p:cNvSpPr txBox="1"/>
          <p:nvPr/>
        </p:nvSpPr>
        <p:spPr>
          <a:xfrm>
            <a:off x="221915" y="5722254"/>
            <a:ext cx="6894502" cy="646331"/>
          </a:xfrm>
          <a:prstGeom prst="rect">
            <a:avLst/>
          </a:prstGeom>
          <a:noFill/>
        </p:spPr>
        <p:txBody>
          <a:bodyPr wrap="square" rtlCol="0">
            <a:spAutoFit/>
          </a:bodyPr>
          <a:lstStyle/>
          <a:p>
            <a:r>
              <a:rPr lang="en-US" sz="3600" b="1" dirty="0"/>
              <a:t>Played at the Louisiana Superdome </a:t>
            </a:r>
          </a:p>
        </p:txBody>
      </p:sp>
      <p:sp>
        <p:nvSpPr>
          <p:cNvPr id="16" name="TextBox 15">
            <a:extLst>
              <a:ext uri="{FF2B5EF4-FFF2-40B4-BE49-F238E27FC236}">
                <a16:creationId xmlns:a16="http://schemas.microsoft.com/office/drawing/2014/main" id="{1370C60B-5B51-A095-0E11-C7A4F152BD4E}"/>
              </a:ext>
            </a:extLst>
          </p:cNvPr>
          <p:cNvSpPr txBox="1"/>
          <p:nvPr/>
        </p:nvSpPr>
        <p:spPr>
          <a:xfrm>
            <a:off x="7349723" y="5722254"/>
            <a:ext cx="4325288" cy="1323439"/>
          </a:xfrm>
          <a:prstGeom prst="rect">
            <a:avLst/>
          </a:prstGeom>
          <a:noFill/>
        </p:spPr>
        <p:txBody>
          <a:bodyPr wrap="none" rtlCol="0">
            <a:spAutoFit/>
          </a:bodyPr>
          <a:lstStyle/>
          <a:p>
            <a:pPr algn="ctr"/>
            <a:r>
              <a:rPr lang="en-US" sz="2800" b="1" dirty="0"/>
              <a:t>Packers return specialist</a:t>
            </a:r>
          </a:p>
          <a:p>
            <a:pPr algn="ctr"/>
            <a:r>
              <a:rPr lang="en-US" sz="2800" b="1" dirty="0">
                <a:solidFill>
                  <a:srgbClr val="FF0000"/>
                </a:solidFill>
              </a:rPr>
              <a:t>Desmond Howard </a:t>
            </a:r>
            <a:r>
              <a:rPr lang="en-US" sz="2800" b="1" dirty="0"/>
              <a:t>was MVP</a:t>
            </a:r>
          </a:p>
          <a:p>
            <a:pPr algn="ctr"/>
            <a:endParaRPr lang="en-US" sz="2400" b="1" dirty="0">
              <a:solidFill>
                <a:srgbClr val="FF0000"/>
              </a:solidFill>
            </a:endParaRPr>
          </a:p>
        </p:txBody>
      </p:sp>
      <p:pic>
        <p:nvPicPr>
          <p:cNvPr id="1026" name="Picture 2" descr="Green Bay Packers | Green bay packers logo, Nfl green bay, Green bay ...">
            <a:extLst>
              <a:ext uri="{FF2B5EF4-FFF2-40B4-BE49-F238E27FC236}">
                <a16:creationId xmlns:a16="http://schemas.microsoft.com/office/drawing/2014/main" id="{45E9E1AA-F675-EC4D-9861-61938EB7915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99465" y="0"/>
            <a:ext cx="2882348" cy="288234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ew England Patriots Logo, symbol, meaning, history, PNG, brand">
            <a:extLst>
              <a:ext uri="{FF2B5EF4-FFF2-40B4-BE49-F238E27FC236}">
                <a16:creationId xmlns:a16="http://schemas.microsoft.com/office/drawing/2014/main" id="{C711E902-7D74-A388-304A-BA25D95A286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229" r="22350"/>
          <a:stretch>
            <a:fillRect/>
          </a:stretch>
        </p:blipFill>
        <p:spPr bwMode="auto">
          <a:xfrm>
            <a:off x="9223781" y="2405269"/>
            <a:ext cx="2865575" cy="29618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uper Bowl XXXI">
            <a:extLst>
              <a:ext uri="{FF2B5EF4-FFF2-40B4-BE49-F238E27FC236}">
                <a16:creationId xmlns:a16="http://schemas.microsoft.com/office/drawing/2014/main" id="{1CB74A94-5F57-FBDF-2EE0-B8810989DB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110" y="686977"/>
            <a:ext cx="5268890" cy="439074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ew Orleans Superdome Skyline">
            <a:extLst>
              <a:ext uri="{FF2B5EF4-FFF2-40B4-BE49-F238E27FC236}">
                <a16:creationId xmlns:a16="http://schemas.microsoft.com/office/drawing/2014/main" id="{DDD89042-4B23-FDB0-BA8E-00D3D8D007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52" y="361012"/>
            <a:ext cx="7150747" cy="52589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1D017A3-F32F-128A-9809-0FA81F41142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6537"/>
          <a:stretch>
            <a:fillRect/>
          </a:stretch>
        </p:blipFill>
        <p:spPr bwMode="auto">
          <a:xfrm>
            <a:off x="7301690" y="0"/>
            <a:ext cx="4421353" cy="5754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CAFB3-4677-DC8B-CE64-C693DABF04E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DDC9A3-CFE5-E80C-4483-21EB9A7A37C4}"/>
              </a:ext>
            </a:extLst>
          </p:cNvPr>
          <p:cNvSpPr txBox="1"/>
          <p:nvPr/>
        </p:nvSpPr>
        <p:spPr>
          <a:xfrm>
            <a:off x="-5057" y="3429000"/>
            <a:ext cx="6067425" cy="3754874"/>
          </a:xfrm>
          <a:prstGeom prst="rect">
            <a:avLst/>
          </a:prstGeom>
          <a:noFill/>
        </p:spPr>
        <p:txBody>
          <a:bodyPr wrap="square" rtlCol="0">
            <a:spAutoFit/>
          </a:bodyPr>
          <a:lstStyle/>
          <a:p>
            <a:pPr algn="ctr"/>
            <a:r>
              <a:rPr lang="en-US" sz="4400" b="1" dirty="0"/>
              <a:t>The Bulls faced off against the Utah Jazz</a:t>
            </a:r>
          </a:p>
          <a:p>
            <a:pPr algn="ctr"/>
            <a:endParaRPr lang="en-US" sz="4400" b="1" dirty="0"/>
          </a:p>
          <a:p>
            <a:pPr algn="ctr"/>
            <a:r>
              <a:rPr lang="en-US" sz="4400" b="1" dirty="0">
                <a:solidFill>
                  <a:srgbClr val="FF0000"/>
                </a:solidFill>
              </a:rPr>
              <a:t>The Bulls won their 5th Finals of the 1990s !</a:t>
            </a:r>
          </a:p>
          <a:p>
            <a:pPr algn="ctr"/>
            <a:endParaRPr lang="en-US" b="1" dirty="0"/>
          </a:p>
        </p:txBody>
      </p:sp>
      <p:pic>
        <p:nvPicPr>
          <p:cNvPr id="2054" name="Picture 6">
            <a:extLst>
              <a:ext uri="{FF2B5EF4-FFF2-40B4-BE49-F238E27FC236}">
                <a16:creationId xmlns:a16="http://schemas.microsoft.com/office/drawing/2014/main" id="{C89FBF71-280B-FAA8-73A5-0EDC790A29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161" r="4859" b="3069"/>
          <a:stretch>
            <a:fillRect/>
          </a:stretch>
        </p:blipFill>
        <p:spPr bwMode="auto">
          <a:xfrm>
            <a:off x="-19049" y="-25290"/>
            <a:ext cx="3248024" cy="357849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8E63ACFB-4A6B-CC3D-4055-75E79FEC6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8655" y="567589"/>
            <a:ext cx="4283003" cy="28614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ED7FDCF-F85A-3941-D77A-440594977C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8350" y="689114"/>
            <a:ext cx="634365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3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1044" y="148287"/>
            <a:ext cx="11971176" cy="1861488"/>
          </a:xfrm>
        </p:spPr>
        <p:txBody>
          <a:bodyPr>
            <a:normAutofit/>
          </a:bodyPr>
          <a:lstStyle/>
          <a:p>
            <a:r>
              <a:rPr lang="en-US" sz="6600" b="1" dirty="0">
                <a:latin typeface="+mn-lt"/>
              </a:rPr>
              <a:t>The Year in Baseball:   </a:t>
            </a:r>
            <a:r>
              <a:rPr lang="en-US" sz="8800" b="1" dirty="0">
                <a:latin typeface="+mn-lt"/>
              </a:rPr>
              <a:t>1997</a:t>
            </a:r>
          </a:p>
        </p:txBody>
      </p:sp>
      <p:pic>
        <p:nvPicPr>
          <p:cNvPr id="3" name="Picture 2" descr="https://tse3.mm.bing.net/th?id=OIP.Yaxdg7FddkxXvWehe3Z_iwHaHa&amp;pid=Api&amp;P=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4644" y="2406177"/>
            <a:ext cx="2879799" cy="287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698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C1E1E-0671-CFD1-52F5-CFED848463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A890C0B-CFA8-9152-D6A5-D9FFF5784621}"/>
              </a:ext>
            </a:extLst>
          </p:cNvPr>
          <p:cNvSpPr txBox="1"/>
          <p:nvPr/>
        </p:nvSpPr>
        <p:spPr>
          <a:xfrm>
            <a:off x="1064209" y="19366"/>
            <a:ext cx="11277462" cy="9479518"/>
          </a:xfrm>
          <a:prstGeom prst="rect">
            <a:avLst/>
          </a:prstGeom>
          <a:noFill/>
        </p:spPr>
        <p:txBody>
          <a:bodyPr wrap="square" rtlCol="0">
            <a:spAutoFit/>
          </a:bodyPr>
          <a:lstStyle/>
          <a:p>
            <a:pPr algn="ctr"/>
            <a:r>
              <a:rPr lang="en-US" sz="3600" b="1" dirty="0">
                <a:solidFill>
                  <a:srgbClr val="FF0000"/>
                </a:solidFill>
              </a:rPr>
              <a:t>AGE Thrive </a:t>
            </a:r>
            <a:r>
              <a:rPr lang="en-US" sz="3600" i="1" dirty="0"/>
              <a:t>with</a:t>
            </a:r>
            <a:r>
              <a:rPr lang="en-US" sz="3600" b="1" dirty="0"/>
              <a:t> </a:t>
            </a:r>
            <a:r>
              <a:rPr lang="en-US" sz="3600" b="1" dirty="0">
                <a:solidFill>
                  <a:srgbClr val="0070C0"/>
                </a:solidFill>
              </a:rPr>
              <a:t>Baseball Memories</a:t>
            </a:r>
          </a:p>
          <a:p>
            <a:pPr algn="ctr"/>
            <a:r>
              <a:rPr lang="en-US" sz="2400" dirty="0"/>
              <a:t>November 19, 2025</a:t>
            </a:r>
            <a:endParaRPr lang="en-US" sz="2800" b="1" dirty="0"/>
          </a:p>
          <a:p>
            <a:pPr algn="ctr"/>
            <a:r>
              <a:rPr lang="en-US" sz="3600" b="1" dirty="0">
                <a:solidFill>
                  <a:srgbClr val="00B050"/>
                </a:solidFill>
              </a:rPr>
              <a:t>We’re happy to be with you today!</a:t>
            </a:r>
          </a:p>
          <a:p>
            <a:r>
              <a:rPr lang="en-US" sz="2800" b="1" dirty="0"/>
              <a:t>	</a:t>
            </a:r>
          </a:p>
          <a:p>
            <a:r>
              <a:rPr lang="en-US" sz="2800" b="1" dirty="0"/>
              <a:t>					AGENDA</a:t>
            </a:r>
            <a:endParaRPr lang="en-US" sz="2800" b="1" u="sng" dirty="0"/>
          </a:p>
          <a:p>
            <a:r>
              <a:rPr lang="en-US" sz="2800" b="1" u="sng" dirty="0"/>
              <a:t>Warm-up - Introductions</a:t>
            </a:r>
            <a:endParaRPr lang="en-US" sz="4000" b="1" i="1" dirty="0">
              <a:solidFill>
                <a:srgbClr val="FF0000"/>
              </a:solidFill>
            </a:endParaRPr>
          </a:p>
          <a:p>
            <a:r>
              <a:rPr lang="en-US" sz="2800" b="1" u="sng" dirty="0"/>
              <a:t>Current Events</a:t>
            </a:r>
            <a:r>
              <a:rPr lang="en-US" sz="2800" b="1" dirty="0"/>
              <a:t>	</a:t>
            </a:r>
          </a:p>
          <a:p>
            <a:r>
              <a:rPr lang="en-US" sz="2800" b="1" u="sng" dirty="0"/>
              <a:t>Gametime</a:t>
            </a:r>
            <a:r>
              <a:rPr lang="en-US" sz="2800" b="1" dirty="0"/>
              <a:t> – The Year in Baseball – </a:t>
            </a:r>
            <a:r>
              <a:rPr lang="en-US" sz="6600" b="1" dirty="0">
                <a:solidFill>
                  <a:srgbClr val="FF0000"/>
                </a:solidFill>
              </a:rPr>
              <a:t>1997</a:t>
            </a:r>
          </a:p>
          <a:p>
            <a:r>
              <a:rPr lang="en-US" sz="2800" b="1" dirty="0">
                <a:solidFill>
                  <a:srgbClr val="FF0000"/>
                </a:solidFill>
              </a:rPr>
              <a:t>	</a:t>
            </a:r>
            <a:r>
              <a:rPr lang="en-US" sz="2800" b="1" u="sng" dirty="0"/>
              <a:t>Seventh Inning Stretch </a:t>
            </a:r>
            <a:r>
              <a:rPr lang="en-US" sz="2800" b="1" dirty="0"/>
              <a:t>- “Take Me Out to the Ball Game”</a:t>
            </a:r>
          </a:p>
          <a:p>
            <a:r>
              <a:rPr lang="en-US" sz="2800" b="1" dirty="0"/>
              <a:t>					Get Up and Move, Sing, Dance!</a:t>
            </a:r>
          </a:p>
          <a:p>
            <a:r>
              <a:rPr lang="en-US" sz="2800" b="1" u="sng" dirty="0"/>
              <a:t>Extra Innings </a:t>
            </a:r>
            <a:r>
              <a:rPr lang="en-US" sz="2800" b="1" dirty="0"/>
              <a:t>– More stuff from the past</a:t>
            </a:r>
          </a:p>
          <a:p>
            <a:endParaRPr lang="en-US" sz="2800" b="1" dirty="0"/>
          </a:p>
          <a:p>
            <a:endParaRPr lang="en-US" sz="2800" b="1" dirty="0"/>
          </a:p>
          <a:p>
            <a:endParaRPr lang="en-US" sz="2800" dirty="0"/>
          </a:p>
          <a:p>
            <a:endParaRPr lang="en-US" sz="2800" dirty="0"/>
          </a:p>
          <a:p>
            <a:endParaRPr lang="en-US" sz="2800" dirty="0"/>
          </a:p>
          <a:p>
            <a:endParaRPr lang="en-US" sz="2800" dirty="0"/>
          </a:p>
          <a:p>
            <a:endParaRPr lang="en-US" sz="2800" dirty="0"/>
          </a:p>
          <a:p>
            <a:endParaRPr lang="en-US" sz="2800" dirty="0"/>
          </a:p>
          <a:p>
            <a:endParaRPr lang="en-US" sz="2800" dirty="0"/>
          </a:p>
        </p:txBody>
      </p:sp>
      <p:pic>
        <p:nvPicPr>
          <p:cNvPr id="5" name="Picture 4">
            <a:extLst>
              <a:ext uri="{FF2B5EF4-FFF2-40B4-BE49-F238E27FC236}">
                <a16:creationId xmlns:a16="http://schemas.microsoft.com/office/drawing/2014/main" id="{E6D95B7E-CDC2-7C57-9D78-0E7546E6A265}"/>
              </a:ext>
            </a:extLst>
          </p:cNvPr>
          <p:cNvPicPr/>
          <p:nvPr/>
        </p:nvPicPr>
        <p:blipFill>
          <a:blip r:embed="rId3">
            <a:extLst>
              <a:ext uri="{28A0092B-C50C-407E-A947-70E740481C1C}">
                <a14:useLocalDpi xmlns:a14="http://schemas.microsoft.com/office/drawing/2010/main" val="0"/>
              </a:ext>
            </a:extLst>
          </a:blip>
          <a:stretch>
            <a:fillRect/>
          </a:stretch>
        </p:blipFill>
        <p:spPr>
          <a:xfrm>
            <a:off x="253179" y="5570338"/>
            <a:ext cx="5235883" cy="1287662"/>
          </a:xfrm>
          <a:prstGeom prst="rect">
            <a:avLst/>
          </a:prstGeom>
        </p:spPr>
      </p:pic>
      <p:pic>
        <p:nvPicPr>
          <p:cNvPr id="6" name="Picture 5">
            <a:extLst>
              <a:ext uri="{FF2B5EF4-FFF2-40B4-BE49-F238E27FC236}">
                <a16:creationId xmlns:a16="http://schemas.microsoft.com/office/drawing/2014/main" id="{F98C7999-15F6-4A81-6B42-B7BFFEE1F350}"/>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9439034" y="5039139"/>
            <a:ext cx="2251310" cy="2038406"/>
          </a:xfrm>
          <a:prstGeom prst="rect">
            <a:avLst/>
          </a:prstGeom>
        </p:spPr>
      </p:pic>
      <p:pic>
        <p:nvPicPr>
          <p:cNvPr id="1026" name="Picture 2" descr="https://tse3.mm.bing.net/th?id=OIP.Yaxdg7FddkxXvWehe3Z_iwHaHa&amp;pid=Api&amp;P=0">
            <a:extLst>
              <a:ext uri="{FF2B5EF4-FFF2-40B4-BE49-F238E27FC236}">
                <a16:creationId xmlns:a16="http://schemas.microsoft.com/office/drawing/2014/main" id="{22BF4CF1-4AD6-B386-88F8-C83E64D4B5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5322" y="19366"/>
            <a:ext cx="1456566" cy="145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48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37110" y="6003033"/>
            <a:ext cx="10908792" cy="369332"/>
          </a:xfrm>
          <a:prstGeom prst="rect">
            <a:avLst/>
          </a:prstGeom>
          <a:noFill/>
        </p:spPr>
        <p:txBody>
          <a:bodyPr wrap="square" rtlCol="0">
            <a:spAutoFit/>
          </a:bodyPr>
          <a:lstStyle/>
          <a:p>
            <a:pPr algn="ctr"/>
            <a:r>
              <a:rPr lang="en-US" dirty="0"/>
              <a:t> </a:t>
            </a:r>
          </a:p>
        </p:txBody>
      </p:sp>
      <p:sp>
        <p:nvSpPr>
          <p:cNvPr id="3" name="TextBox 2"/>
          <p:cNvSpPr txBox="1"/>
          <p:nvPr/>
        </p:nvSpPr>
        <p:spPr>
          <a:xfrm>
            <a:off x="276981" y="5976741"/>
            <a:ext cx="4697120" cy="646331"/>
          </a:xfrm>
          <a:prstGeom prst="rect">
            <a:avLst/>
          </a:prstGeom>
          <a:noFill/>
        </p:spPr>
        <p:txBody>
          <a:bodyPr wrap="none" rtlCol="0">
            <a:spAutoFit/>
          </a:bodyPr>
          <a:lstStyle/>
          <a:p>
            <a:r>
              <a:rPr lang="en-US" sz="3600" dirty="0"/>
              <a:t>.306     30 HR   </a:t>
            </a:r>
            <a:r>
              <a:rPr lang="en-US" sz="3600" b="1" dirty="0"/>
              <a:t>11 triples</a:t>
            </a:r>
          </a:p>
        </p:txBody>
      </p:sp>
      <p:sp>
        <p:nvSpPr>
          <p:cNvPr id="6" name="TextBox 5"/>
          <p:cNvSpPr txBox="1"/>
          <p:nvPr/>
        </p:nvSpPr>
        <p:spPr>
          <a:xfrm>
            <a:off x="4812830" y="485635"/>
            <a:ext cx="2431115" cy="4247317"/>
          </a:xfrm>
          <a:prstGeom prst="rect">
            <a:avLst/>
          </a:prstGeom>
          <a:noFill/>
        </p:spPr>
        <p:txBody>
          <a:bodyPr wrap="none" rtlCol="0">
            <a:spAutoFit/>
          </a:bodyPr>
          <a:lstStyle/>
          <a:p>
            <a:pPr algn="ctr"/>
            <a:r>
              <a:rPr lang="en-US" sz="5400" b="1" dirty="0"/>
              <a:t>1997</a:t>
            </a:r>
          </a:p>
          <a:p>
            <a:pPr algn="ctr"/>
            <a:endParaRPr lang="en-US" sz="5400" b="1" dirty="0"/>
          </a:p>
          <a:p>
            <a:pPr algn="ctr"/>
            <a:r>
              <a:rPr lang="en-US" sz="5400" b="1" dirty="0"/>
              <a:t>Rookies</a:t>
            </a:r>
          </a:p>
          <a:p>
            <a:pPr algn="ctr"/>
            <a:r>
              <a:rPr lang="en-US" sz="5400" b="1" dirty="0"/>
              <a:t>of the</a:t>
            </a:r>
          </a:p>
          <a:p>
            <a:pPr algn="ctr"/>
            <a:r>
              <a:rPr lang="en-US" sz="5400" b="1" dirty="0"/>
              <a:t>Year</a:t>
            </a:r>
          </a:p>
        </p:txBody>
      </p:sp>
      <p:sp>
        <p:nvSpPr>
          <p:cNvPr id="4" name="TextBox 3">
            <a:extLst>
              <a:ext uri="{FF2B5EF4-FFF2-40B4-BE49-F238E27FC236}">
                <a16:creationId xmlns:a16="http://schemas.microsoft.com/office/drawing/2014/main" id="{0EC7EDBE-31E5-08F4-01C6-A7A2B48F6553}"/>
              </a:ext>
            </a:extLst>
          </p:cNvPr>
          <p:cNvSpPr txBox="1"/>
          <p:nvPr/>
        </p:nvSpPr>
        <p:spPr>
          <a:xfrm>
            <a:off x="7321414" y="5976741"/>
            <a:ext cx="4033476" cy="646331"/>
          </a:xfrm>
          <a:prstGeom prst="rect">
            <a:avLst/>
          </a:prstGeom>
          <a:noFill/>
        </p:spPr>
        <p:txBody>
          <a:bodyPr wrap="none" rtlCol="0">
            <a:spAutoFit/>
          </a:bodyPr>
          <a:lstStyle/>
          <a:p>
            <a:r>
              <a:rPr lang="en-US" sz="3600" dirty="0"/>
              <a:t>.283    21 HR   92 RBI</a:t>
            </a:r>
          </a:p>
        </p:txBody>
      </p:sp>
      <p:sp>
        <p:nvSpPr>
          <p:cNvPr id="2" name="AutoShape 4" descr="1992 Pinnacle Eric Karros rookie baseball card # 256 | eBay">
            <a:extLst>
              <a:ext uri="{FF2B5EF4-FFF2-40B4-BE49-F238E27FC236}">
                <a16:creationId xmlns:a16="http://schemas.microsoft.com/office/drawing/2014/main" id="{97E62DA3-CCE4-827F-5B5F-B08C82DEC72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2" descr="1997 Upper Deck #234 Nomar Garciaparra | Trading Card Database">
            <a:extLst>
              <a:ext uri="{FF2B5EF4-FFF2-40B4-BE49-F238E27FC236}">
                <a16:creationId xmlns:a16="http://schemas.microsoft.com/office/drawing/2014/main" id="{A5879F8E-5610-7838-DA30-05C5963D697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descr="A baseball player holding a bat&#10;&#10;AI-generated content may be incorrect.">
            <a:extLst>
              <a:ext uri="{FF2B5EF4-FFF2-40B4-BE49-F238E27FC236}">
                <a16:creationId xmlns:a16="http://schemas.microsoft.com/office/drawing/2014/main" id="{89A77F28-F445-CD5F-CB1F-E53241681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8" y="389703"/>
            <a:ext cx="3837075" cy="5587038"/>
          </a:xfrm>
          <a:prstGeom prst="rect">
            <a:avLst/>
          </a:prstGeom>
        </p:spPr>
      </p:pic>
      <p:pic>
        <p:nvPicPr>
          <p:cNvPr id="11" name="Picture 10" descr="A baseball player holding a glove&#10;&#10;AI-generated content may be incorrect.">
            <a:extLst>
              <a:ext uri="{FF2B5EF4-FFF2-40B4-BE49-F238E27FC236}">
                <a16:creationId xmlns:a16="http://schemas.microsoft.com/office/drawing/2014/main" id="{DEF9620E-FF68-52D5-4BF1-3FBE3F4DFF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8387" y="389703"/>
            <a:ext cx="3963500" cy="5567228"/>
          </a:xfrm>
          <a:prstGeom prst="rect">
            <a:avLst/>
          </a:prstGeom>
        </p:spPr>
      </p:pic>
    </p:spTree>
    <p:extLst>
      <p:ext uri="{BB962C8B-B14F-4D97-AF65-F5344CB8AC3E}">
        <p14:creationId xmlns:p14="http://schemas.microsoft.com/office/powerpoint/2010/main" val="462410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8395" y="6067887"/>
            <a:ext cx="4703532" cy="646331"/>
          </a:xfrm>
          <a:prstGeom prst="rect">
            <a:avLst/>
          </a:prstGeom>
          <a:noFill/>
        </p:spPr>
        <p:txBody>
          <a:bodyPr wrap="none" rtlCol="0">
            <a:spAutoFit/>
          </a:bodyPr>
          <a:lstStyle/>
          <a:p>
            <a:r>
              <a:rPr lang="en-US" sz="3600" b="1" dirty="0"/>
              <a:t>21 – </a:t>
            </a:r>
            <a:r>
              <a:rPr lang="en-US" sz="3600" dirty="0"/>
              <a:t>7   </a:t>
            </a:r>
            <a:r>
              <a:rPr lang="en-US" sz="3600" b="1" dirty="0"/>
              <a:t>2.05 ERA   292 K</a:t>
            </a:r>
          </a:p>
        </p:txBody>
      </p:sp>
      <p:sp>
        <p:nvSpPr>
          <p:cNvPr id="9" name="TextBox 8">
            <a:extLst>
              <a:ext uri="{FF2B5EF4-FFF2-40B4-BE49-F238E27FC236}">
                <a16:creationId xmlns:a16="http://schemas.microsoft.com/office/drawing/2014/main" id="{4E7789A3-C6BC-BE47-0DF3-D960FC6BEC6B}"/>
              </a:ext>
            </a:extLst>
          </p:cNvPr>
          <p:cNvSpPr txBox="1"/>
          <p:nvPr/>
        </p:nvSpPr>
        <p:spPr>
          <a:xfrm>
            <a:off x="7360074" y="6065726"/>
            <a:ext cx="4662623" cy="646331"/>
          </a:xfrm>
          <a:prstGeom prst="rect">
            <a:avLst/>
          </a:prstGeom>
          <a:noFill/>
        </p:spPr>
        <p:txBody>
          <a:bodyPr wrap="none" rtlCol="0">
            <a:spAutoFit/>
          </a:bodyPr>
          <a:lstStyle/>
          <a:p>
            <a:r>
              <a:rPr lang="en-US" sz="3600" dirty="0"/>
              <a:t>17 - 8</a:t>
            </a:r>
            <a:r>
              <a:rPr lang="en-US" sz="3600" b="1" dirty="0"/>
              <a:t>   1.90 ERA   13 CG</a:t>
            </a:r>
          </a:p>
        </p:txBody>
      </p:sp>
      <p:sp>
        <p:nvSpPr>
          <p:cNvPr id="3" name="TextBox 2">
            <a:extLst>
              <a:ext uri="{FF2B5EF4-FFF2-40B4-BE49-F238E27FC236}">
                <a16:creationId xmlns:a16="http://schemas.microsoft.com/office/drawing/2014/main" id="{3CE2438D-6E94-0665-8316-7FA6C02D4B28}"/>
              </a:ext>
            </a:extLst>
          </p:cNvPr>
          <p:cNvSpPr txBox="1"/>
          <p:nvPr/>
        </p:nvSpPr>
        <p:spPr>
          <a:xfrm>
            <a:off x="4575017" y="565079"/>
            <a:ext cx="2785057" cy="4247317"/>
          </a:xfrm>
          <a:prstGeom prst="rect">
            <a:avLst/>
          </a:prstGeom>
          <a:noFill/>
        </p:spPr>
        <p:txBody>
          <a:bodyPr wrap="none" rtlCol="0">
            <a:spAutoFit/>
          </a:bodyPr>
          <a:lstStyle/>
          <a:p>
            <a:pPr algn="ctr"/>
            <a:r>
              <a:rPr lang="en-US" sz="5400" b="1" dirty="0"/>
              <a:t>1997</a:t>
            </a:r>
          </a:p>
          <a:p>
            <a:pPr algn="ctr"/>
            <a:endParaRPr lang="en-US" sz="5400" b="1" dirty="0"/>
          </a:p>
          <a:p>
            <a:pPr algn="ctr"/>
            <a:r>
              <a:rPr lang="en-US" sz="5400" b="1" dirty="0"/>
              <a:t>Cy Young</a:t>
            </a:r>
          </a:p>
          <a:p>
            <a:pPr algn="ctr"/>
            <a:r>
              <a:rPr lang="en-US" sz="5400" b="1" dirty="0"/>
              <a:t>Award </a:t>
            </a:r>
          </a:p>
          <a:p>
            <a:pPr algn="ctr"/>
            <a:r>
              <a:rPr lang="en-US" sz="5400" b="1" dirty="0"/>
              <a:t>Winners</a:t>
            </a:r>
          </a:p>
        </p:txBody>
      </p:sp>
      <p:pic>
        <p:nvPicPr>
          <p:cNvPr id="6" name="Picture 5" descr="A person in a baseball uniform&#10;&#10;AI-generated content may be incorrect.">
            <a:extLst>
              <a:ext uri="{FF2B5EF4-FFF2-40B4-BE49-F238E27FC236}">
                <a16:creationId xmlns:a16="http://schemas.microsoft.com/office/drawing/2014/main" id="{0697A7B3-DAF3-53BF-290D-99D403AE4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355" y="258925"/>
            <a:ext cx="4174983" cy="5749387"/>
          </a:xfrm>
          <a:prstGeom prst="rect">
            <a:avLst/>
          </a:prstGeom>
        </p:spPr>
      </p:pic>
      <p:pic>
        <p:nvPicPr>
          <p:cNvPr id="8" name="Picture 7" descr="A baseball player with a blue hat and a blue baseball glove&#10;&#10;AI-generated content may be incorrect.">
            <a:extLst>
              <a:ext uri="{FF2B5EF4-FFF2-40B4-BE49-F238E27FC236}">
                <a16:creationId xmlns:a16="http://schemas.microsoft.com/office/drawing/2014/main" id="{BA6B52CB-D5E6-6D9F-C24B-4925A07399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2062" y="386380"/>
            <a:ext cx="4020674" cy="5621931"/>
          </a:xfrm>
          <a:prstGeom prst="rect">
            <a:avLst/>
          </a:prstGeom>
        </p:spPr>
      </p:pic>
    </p:spTree>
    <p:extLst>
      <p:ext uri="{BB962C8B-B14F-4D97-AF65-F5344CB8AC3E}">
        <p14:creationId xmlns:p14="http://schemas.microsoft.com/office/powerpoint/2010/main" val="2805252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8989" y="2269888"/>
            <a:ext cx="5801749" cy="882770"/>
          </a:xfrm>
        </p:spPr>
        <p:txBody>
          <a:bodyPr>
            <a:noAutofit/>
          </a:bodyPr>
          <a:lstStyle/>
          <a:p>
            <a:pPr algn="ctr"/>
            <a:r>
              <a:rPr lang="en-US" sz="6600" b="1" dirty="0">
                <a:latin typeface="+mn-lt"/>
              </a:rPr>
              <a:t>1997</a:t>
            </a:r>
            <a:br>
              <a:rPr lang="en-US" sz="6600" b="1" dirty="0">
                <a:latin typeface="+mn-lt"/>
              </a:rPr>
            </a:br>
            <a:r>
              <a:rPr lang="en-US" sz="6600" b="1" dirty="0">
                <a:latin typeface="+mn-lt"/>
              </a:rPr>
              <a:t>Most</a:t>
            </a:r>
            <a:br>
              <a:rPr lang="en-US" sz="6600" b="1" dirty="0">
                <a:latin typeface="+mn-lt"/>
              </a:rPr>
            </a:br>
            <a:r>
              <a:rPr lang="en-US" sz="6600" b="1" dirty="0">
                <a:latin typeface="+mn-lt"/>
              </a:rPr>
              <a:t>Valuable</a:t>
            </a:r>
            <a:br>
              <a:rPr lang="en-US" sz="6600" b="1" dirty="0">
                <a:latin typeface="+mn-lt"/>
              </a:rPr>
            </a:br>
            <a:r>
              <a:rPr lang="en-US" sz="6600" b="1" dirty="0">
                <a:latin typeface="+mn-lt"/>
              </a:rPr>
              <a:t>Players</a:t>
            </a:r>
          </a:p>
        </p:txBody>
      </p:sp>
      <p:sp>
        <p:nvSpPr>
          <p:cNvPr id="12" name="TextBox 11"/>
          <p:cNvSpPr txBox="1"/>
          <p:nvPr/>
        </p:nvSpPr>
        <p:spPr>
          <a:xfrm>
            <a:off x="7520472" y="6140709"/>
            <a:ext cx="3910469" cy="369332"/>
          </a:xfrm>
          <a:prstGeom prst="rect">
            <a:avLst/>
          </a:prstGeom>
          <a:noFill/>
        </p:spPr>
        <p:txBody>
          <a:bodyPr wrap="square" rtlCol="0">
            <a:spAutoFit/>
          </a:bodyPr>
          <a:lstStyle/>
          <a:p>
            <a:pPr algn="ctr"/>
            <a:r>
              <a:rPr lang="en-US" dirty="0"/>
              <a:t> </a:t>
            </a:r>
          </a:p>
        </p:txBody>
      </p:sp>
      <p:sp>
        <p:nvSpPr>
          <p:cNvPr id="4" name="TextBox 3"/>
          <p:cNvSpPr txBox="1"/>
          <p:nvPr/>
        </p:nvSpPr>
        <p:spPr>
          <a:xfrm>
            <a:off x="7229833" y="5945019"/>
            <a:ext cx="4163320" cy="646331"/>
          </a:xfrm>
          <a:prstGeom prst="rect">
            <a:avLst/>
          </a:prstGeom>
          <a:noFill/>
        </p:spPr>
        <p:txBody>
          <a:bodyPr wrap="none" rtlCol="0">
            <a:spAutoFit/>
          </a:bodyPr>
          <a:lstStyle/>
          <a:p>
            <a:pPr algn="ctr"/>
            <a:r>
              <a:rPr lang="en-US" sz="3600" b="1" dirty="0"/>
              <a:t>49</a:t>
            </a:r>
            <a:r>
              <a:rPr lang="en-US" sz="3600" dirty="0"/>
              <a:t> HR   130 RBI   .366</a:t>
            </a:r>
            <a:endParaRPr lang="en-US" sz="3600" b="1" dirty="0"/>
          </a:p>
        </p:txBody>
      </p:sp>
      <p:sp>
        <p:nvSpPr>
          <p:cNvPr id="7" name="TextBox 6">
            <a:extLst>
              <a:ext uri="{FF2B5EF4-FFF2-40B4-BE49-F238E27FC236}">
                <a16:creationId xmlns:a16="http://schemas.microsoft.com/office/drawing/2014/main" id="{A85CA3B1-A9B1-4731-E217-D6525F94A56B}"/>
              </a:ext>
            </a:extLst>
          </p:cNvPr>
          <p:cNvSpPr txBox="1"/>
          <p:nvPr/>
        </p:nvSpPr>
        <p:spPr>
          <a:xfrm>
            <a:off x="95042" y="6140709"/>
            <a:ext cx="4414991" cy="646331"/>
          </a:xfrm>
          <a:prstGeom prst="rect">
            <a:avLst/>
          </a:prstGeom>
          <a:noFill/>
        </p:spPr>
        <p:txBody>
          <a:bodyPr wrap="none" rtlCol="0">
            <a:spAutoFit/>
          </a:bodyPr>
          <a:lstStyle/>
          <a:p>
            <a:r>
              <a:rPr lang="en-US" sz="3600" b="1" dirty="0"/>
              <a:t>56 HR   147 RBI   125 R</a:t>
            </a:r>
          </a:p>
        </p:txBody>
      </p:sp>
      <p:pic>
        <p:nvPicPr>
          <p:cNvPr id="5" name="Picture 4" descr="A baseball player holding a glove&#10;&#10;AI-generated content may be incorrect.">
            <a:extLst>
              <a:ext uri="{FF2B5EF4-FFF2-40B4-BE49-F238E27FC236}">
                <a16:creationId xmlns:a16="http://schemas.microsoft.com/office/drawing/2014/main" id="{F36BF53C-1B07-1207-6D60-CEC9A990F5F7}"/>
              </a:ext>
            </a:extLst>
          </p:cNvPr>
          <p:cNvPicPr>
            <a:picLocks noChangeAspect="1"/>
          </p:cNvPicPr>
          <p:nvPr/>
        </p:nvPicPr>
        <p:blipFill>
          <a:blip r:embed="rId3">
            <a:extLst>
              <a:ext uri="{28A0092B-C50C-407E-A947-70E740481C1C}">
                <a14:useLocalDpi xmlns:a14="http://schemas.microsoft.com/office/drawing/2010/main" val="0"/>
              </a:ext>
            </a:extLst>
          </a:blip>
          <a:srcRect r="4247"/>
          <a:stretch>
            <a:fillRect/>
          </a:stretch>
        </p:blipFill>
        <p:spPr>
          <a:xfrm>
            <a:off x="331356" y="377502"/>
            <a:ext cx="3706387" cy="5380375"/>
          </a:xfrm>
          <a:prstGeom prst="rect">
            <a:avLst/>
          </a:prstGeom>
        </p:spPr>
      </p:pic>
      <p:pic>
        <p:nvPicPr>
          <p:cNvPr id="8" name="Picture 7" descr="A baseball player holding a bat&#10;&#10;AI-generated content may be incorrect.">
            <a:extLst>
              <a:ext uri="{FF2B5EF4-FFF2-40B4-BE49-F238E27FC236}">
                <a16:creationId xmlns:a16="http://schemas.microsoft.com/office/drawing/2014/main" id="{1560EF55-4E49-9D35-CDE1-6C1B19D89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0471" y="377501"/>
            <a:ext cx="3852479" cy="5380375"/>
          </a:xfrm>
          <a:prstGeom prst="rect">
            <a:avLst/>
          </a:prstGeom>
        </p:spPr>
      </p:pic>
    </p:spTree>
    <p:extLst>
      <p:ext uri="{BB962C8B-B14F-4D97-AF65-F5344CB8AC3E}">
        <p14:creationId xmlns:p14="http://schemas.microsoft.com/office/powerpoint/2010/main" val="29898184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98" y="5081954"/>
            <a:ext cx="10515600" cy="1026238"/>
          </a:xfrm>
        </p:spPr>
        <p:txBody>
          <a:bodyPr/>
          <a:lstStyle/>
          <a:p>
            <a:pPr algn="ctr"/>
            <a:r>
              <a:rPr lang="en-US" dirty="0"/>
              <a:t>7</a:t>
            </a:r>
            <a:r>
              <a:rPr lang="en-US" baseline="30000" dirty="0"/>
              <a:t>th</a:t>
            </a:r>
            <a:r>
              <a:rPr lang="en-US" dirty="0"/>
              <a:t> Inning Stretch</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69" y="539496"/>
            <a:ext cx="11473839" cy="4187952"/>
          </a:xfrm>
          <a:prstGeom prst="rect">
            <a:avLst/>
          </a:prstGeom>
        </p:spPr>
      </p:pic>
      <p:sp>
        <p:nvSpPr>
          <p:cNvPr id="11" name="Rectangle 10"/>
          <p:cNvSpPr/>
          <p:nvPr/>
        </p:nvSpPr>
        <p:spPr>
          <a:xfrm>
            <a:off x="5405628"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264664"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272272" y="809434"/>
            <a:ext cx="548640" cy="91878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9832" y="790280"/>
            <a:ext cx="1166080" cy="1038519"/>
          </a:xfrm>
          <a:prstGeom prst="rect">
            <a:avLst/>
          </a:prstGeom>
          <a:solidFill>
            <a:schemeClr val="tx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84925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4686" y="79671"/>
            <a:ext cx="6237961" cy="2276856"/>
          </a:xfrm>
          <a:prstGeom prst="rect">
            <a:avLst/>
          </a:prstGeom>
        </p:spPr>
      </p:pic>
      <p:sp>
        <p:nvSpPr>
          <p:cNvPr id="11" name="Rectangle 10"/>
          <p:cNvSpPr/>
          <p:nvPr/>
        </p:nvSpPr>
        <p:spPr>
          <a:xfrm>
            <a:off x="6190466" y="173737"/>
            <a:ext cx="5486400" cy="61264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6190466" y="3831336"/>
            <a:ext cx="5422138" cy="1005459"/>
          </a:xfrm>
        </p:spPr>
        <p:txBody>
          <a:bodyPr>
            <a:normAutofit fontScale="90000"/>
          </a:bodyPr>
          <a:lstStyle/>
          <a:p>
            <a:pPr algn="ctr"/>
            <a:r>
              <a:rPr lang="en-US" dirty="0"/>
              <a:t>“Take Me Out to the Ballgame”</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173764"/>
            <a:ext cx="6291072" cy="4711668"/>
          </a:xfrm>
          <a:prstGeom prst="rect">
            <a:avLst/>
          </a:prstGeom>
        </p:spPr>
      </p:pic>
    </p:spTree>
    <p:extLst>
      <p:ext uri="{BB962C8B-B14F-4D97-AF65-F5344CB8AC3E}">
        <p14:creationId xmlns:p14="http://schemas.microsoft.com/office/powerpoint/2010/main" val="844201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a:t>“Deep in the Heart of Texas</a:t>
            </a:r>
          </a:p>
        </p:txBody>
      </p:sp>
      <p:sp>
        <p:nvSpPr>
          <p:cNvPr id="4" name="TextBox 3"/>
          <p:cNvSpPr txBox="1"/>
          <p:nvPr/>
        </p:nvSpPr>
        <p:spPr>
          <a:xfrm>
            <a:off x="3186211" y="6108192"/>
            <a:ext cx="4847417" cy="923330"/>
          </a:xfrm>
          <a:prstGeom prst="rect">
            <a:avLst/>
          </a:prstGeom>
          <a:noFill/>
        </p:spPr>
        <p:txBody>
          <a:bodyPr wrap="none" rtlCol="0">
            <a:spAutoFit/>
          </a:bodyPr>
          <a:lstStyle/>
          <a:p>
            <a:endParaRPr lang="en-US" dirty="0"/>
          </a:p>
          <a:p>
            <a:r>
              <a:rPr lang="en-US" dirty="0">
                <a:hlinkClick r:id="rId3"/>
              </a:rPr>
              <a:t>https://www.youtube.com/watch?v=rcrK0U7RDIk</a:t>
            </a:r>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858227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3027" y="5239512"/>
            <a:ext cx="10222738" cy="1005459"/>
          </a:xfrm>
        </p:spPr>
        <p:txBody>
          <a:bodyPr>
            <a:normAutofit/>
          </a:bodyPr>
          <a:lstStyle/>
          <a:p>
            <a:pPr algn="ctr"/>
            <a:r>
              <a:rPr lang="en-US" dirty="0"/>
              <a:t>“Do the Hokey Pokey”</a:t>
            </a:r>
          </a:p>
        </p:txBody>
      </p:sp>
      <p:sp>
        <p:nvSpPr>
          <p:cNvPr id="4" name="TextBox 3"/>
          <p:cNvSpPr txBox="1"/>
          <p:nvPr/>
        </p:nvSpPr>
        <p:spPr>
          <a:xfrm>
            <a:off x="2994523" y="6052208"/>
            <a:ext cx="4919745" cy="923330"/>
          </a:xfrm>
          <a:prstGeom prst="rect">
            <a:avLst/>
          </a:prstGeom>
          <a:noFill/>
        </p:spPr>
        <p:txBody>
          <a:bodyPr wrap="none" rtlCol="0">
            <a:spAutoFit/>
          </a:bodyPr>
          <a:lstStyle/>
          <a:p>
            <a:endParaRPr lang="en-US" dirty="0"/>
          </a:p>
          <a:p>
            <a:r>
              <a:rPr lang="en-US" dirty="0">
                <a:hlinkClick r:id="rId3"/>
              </a:rPr>
              <a:t>https://www.youtube.com/watch?v=vpharBeg9XA</a:t>
            </a:r>
            <a:endParaRPr lang="en-US"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1528" y="0"/>
            <a:ext cx="7936519" cy="5291013"/>
          </a:xfrm>
          <a:prstGeom prst="rect">
            <a:avLst/>
          </a:prstGeom>
        </p:spPr>
      </p:pic>
    </p:spTree>
    <p:extLst>
      <p:ext uri="{BB962C8B-B14F-4D97-AF65-F5344CB8AC3E}">
        <p14:creationId xmlns:p14="http://schemas.microsoft.com/office/powerpoint/2010/main" val="1534384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9596" y="0"/>
            <a:ext cx="10515600" cy="886408"/>
          </a:xfrm>
        </p:spPr>
        <p:txBody>
          <a:bodyPr>
            <a:normAutofit fontScale="90000"/>
          </a:bodyPr>
          <a:lstStyle/>
          <a:p>
            <a:pPr algn="ctr"/>
            <a:r>
              <a:rPr lang="en-US" sz="6000" b="1" dirty="0"/>
              <a:t>1997 LCS</a:t>
            </a:r>
            <a:endParaRPr lang="en-US" sz="6000" b="1" dirty="0">
              <a:solidFill>
                <a:srgbClr val="FF0000"/>
              </a:solidFill>
            </a:endParaRPr>
          </a:p>
        </p:txBody>
      </p:sp>
      <p:sp>
        <p:nvSpPr>
          <p:cNvPr id="11" name="TextBox 10"/>
          <p:cNvSpPr txBox="1"/>
          <p:nvPr/>
        </p:nvSpPr>
        <p:spPr>
          <a:xfrm>
            <a:off x="10478278" y="1492898"/>
            <a:ext cx="184731" cy="369332"/>
          </a:xfrm>
          <a:prstGeom prst="rect">
            <a:avLst/>
          </a:prstGeom>
          <a:noFill/>
        </p:spPr>
        <p:txBody>
          <a:bodyPr wrap="none" rtlCol="0">
            <a:spAutoFit/>
          </a:bodyPr>
          <a:lstStyle/>
          <a:p>
            <a:endParaRPr lang="en-US"/>
          </a:p>
        </p:txBody>
      </p:sp>
      <p:sp>
        <p:nvSpPr>
          <p:cNvPr id="5" name="TextBox 4"/>
          <p:cNvSpPr txBox="1"/>
          <p:nvPr/>
        </p:nvSpPr>
        <p:spPr>
          <a:xfrm>
            <a:off x="4016781" y="666879"/>
            <a:ext cx="3539815" cy="646331"/>
          </a:xfrm>
          <a:prstGeom prst="rect">
            <a:avLst/>
          </a:prstGeom>
          <a:noFill/>
        </p:spPr>
        <p:txBody>
          <a:bodyPr wrap="none" rtlCol="0">
            <a:spAutoFit/>
          </a:bodyPr>
          <a:lstStyle/>
          <a:p>
            <a:r>
              <a:rPr lang="en-US" sz="3600" dirty="0"/>
              <a:t>Best 4 of 7 format</a:t>
            </a:r>
          </a:p>
        </p:txBody>
      </p:sp>
      <p:sp>
        <p:nvSpPr>
          <p:cNvPr id="3" name="TextBox 2"/>
          <p:cNvSpPr txBox="1"/>
          <p:nvPr/>
        </p:nvSpPr>
        <p:spPr>
          <a:xfrm>
            <a:off x="4012050" y="1313210"/>
            <a:ext cx="3324427" cy="1938992"/>
          </a:xfrm>
          <a:prstGeom prst="rect">
            <a:avLst/>
          </a:prstGeom>
          <a:noFill/>
        </p:spPr>
        <p:txBody>
          <a:bodyPr wrap="square" rtlCol="0">
            <a:spAutoFit/>
          </a:bodyPr>
          <a:lstStyle/>
          <a:p>
            <a:pPr algn="ctr"/>
            <a:r>
              <a:rPr lang="en-US" sz="6000" b="1" dirty="0"/>
              <a:t>Cleveland</a:t>
            </a:r>
          </a:p>
          <a:p>
            <a:pPr algn="ctr"/>
            <a:r>
              <a:rPr lang="en-US" sz="6000" b="1" dirty="0"/>
              <a:t> won 4 - 2</a:t>
            </a:r>
          </a:p>
        </p:txBody>
      </p:sp>
      <p:sp>
        <p:nvSpPr>
          <p:cNvPr id="6" name="TextBox 5"/>
          <p:cNvSpPr txBox="1"/>
          <p:nvPr/>
        </p:nvSpPr>
        <p:spPr>
          <a:xfrm>
            <a:off x="4205006" y="4354482"/>
            <a:ext cx="3118162" cy="1938992"/>
          </a:xfrm>
          <a:prstGeom prst="rect">
            <a:avLst/>
          </a:prstGeom>
          <a:noFill/>
        </p:spPr>
        <p:txBody>
          <a:bodyPr wrap="none" rtlCol="0">
            <a:spAutoFit/>
          </a:bodyPr>
          <a:lstStyle/>
          <a:p>
            <a:pPr algn="ctr"/>
            <a:r>
              <a:rPr lang="en-US" sz="6000" b="1" dirty="0"/>
              <a:t>Florida </a:t>
            </a:r>
          </a:p>
          <a:p>
            <a:pPr algn="ctr"/>
            <a:r>
              <a:rPr lang="en-US" sz="6000" b="1" dirty="0"/>
              <a:t>won 4 - 2</a:t>
            </a:r>
          </a:p>
        </p:txBody>
      </p:sp>
      <p:sp>
        <p:nvSpPr>
          <p:cNvPr id="4" name="TextBox 3">
            <a:extLst>
              <a:ext uri="{FF2B5EF4-FFF2-40B4-BE49-F238E27FC236}">
                <a16:creationId xmlns:a16="http://schemas.microsoft.com/office/drawing/2014/main" id="{036D4740-B88A-472C-600E-5A4667D6A606}"/>
              </a:ext>
            </a:extLst>
          </p:cNvPr>
          <p:cNvSpPr txBox="1"/>
          <p:nvPr/>
        </p:nvSpPr>
        <p:spPr>
          <a:xfrm>
            <a:off x="5764087" y="1258200"/>
            <a:ext cx="316946" cy="646331"/>
          </a:xfrm>
          <a:prstGeom prst="rect">
            <a:avLst/>
          </a:prstGeom>
          <a:noFill/>
        </p:spPr>
        <p:txBody>
          <a:bodyPr wrap="none" rtlCol="0">
            <a:spAutoFit/>
          </a:bodyPr>
          <a:lstStyle/>
          <a:p>
            <a:pPr algn="ctr"/>
            <a:endParaRPr lang="en-US" dirty="0"/>
          </a:p>
          <a:p>
            <a:endParaRPr lang="en-US" dirty="0"/>
          </a:p>
        </p:txBody>
      </p:sp>
      <p:pic>
        <p:nvPicPr>
          <p:cNvPr id="8" name="Picture 4" descr="Cleveland Indians Logo, Baseball Emblem, Cleveland Heritage, Mascot ...">
            <a:extLst>
              <a:ext uri="{FF2B5EF4-FFF2-40B4-BE49-F238E27FC236}">
                <a16:creationId xmlns:a16="http://schemas.microsoft.com/office/drawing/2014/main" id="{4FB38861-0958-B545-6B5F-7B5DB12A4C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016" y="379930"/>
            <a:ext cx="3176762" cy="31767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Florida Marlins Logo - Alternate Logo - National League (NL) - Chris ...">
            <a:extLst>
              <a:ext uri="{FF2B5EF4-FFF2-40B4-BE49-F238E27FC236}">
                <a16:creationId xmlns:a16="http://schemas.microsoft.com/office/drawing/2014/main" id="{A855A20A-302F-415F-9485-1DAC0E83CDD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096" y="3735597"/>
            <a:ext cx="3342954" cy="31767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Baltimore Orioles Logo - Storia e significato dell'emblema del marchio">
            <a:extLst>
              <a:ext uri="{FF2B5EF4-FFF2-40B4-BE49-F238E27FC236}">
                <a16:creationId xmlns:a16="http://schemas.microsoft.com/office/drawing/2014/main" id="{C2049BCA-F621-C84A-BB74-8C9836AF13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905" r="17733"/>
          <a:stretch>
            <a:fillRect/>
          </a:stretch>
        </p:blipFill>
        <p:spPr bwMode="auto">
          <a:xfrm>
            <a:off x="7749749" y="379930"/>
            <a:ext cx="3950463" cy="368517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tlanta braves logo transparent png 27075924 PNG">
            <a:extLst>
              <a:ext uri="{FF2B5EF4-FFF2-40B4-BE49-F238E27FC236}">
                <a16:creationId xmlns:a16="http://schemas.microsoft.com/office/drawing/2014/main" id="{7715E942-294A-A0BA-5ECC-23F8F84B57C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1412" t="17361" r="6984" b="17457"/>
          <a:stretch>
            <a:fillRect/>
          </a:stretch>
        </p:blipFill>
        <p:spPr bwMode="auto">
          <a:xfrm>
            <a:off x="8061217" y="3911762"/>
            <a:ext cx="3638995" cy="2906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999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p:cNvSpPr txBox="1"/>
          <p:nvPr/>
        </p:nvSpPr>
        <p:spPr>
          <a:xfrm>
            <a:off x="3520317" y="162521"/>
            <a:ext cx="5380191" cy="923330"/>
          </a:xfrm>
          <a:prstGeom prst="rect">
            <a:avLst/>
          </a:prstGeom>
          <a:noFill/>
        </p:spPr>
        <p:txBody>
          <a:bodyPr wrap="none" rtlCol="0">
            <a:spAutoFit/>
          </a:bodyPr>
          <a:lstStyle/>
          <a:p>
            <a:r>
              <a:rPr lang="en-US" sz="5400" b="1" dirty="0"/>
              <a:t>1997 World Series</a:t>
            </a:r>
          </a:p>
        </p:txBody>
      </p:sp>
      <p:sp>
        <p:nvSpPr>
          <p:cNvPr id="5" name="TextBox 4">
            <a:extLst>
              <a:ext uri="{FF2B5EF4-FFF2-40B4-BE49-F238E27FC236}">
                <a16:creationId xmlns:a16="http://schemas.microsoft.com/office/drawing/2014/main" id="{E2227F41-D636-BFF0-9808-3DA6CF9784CE}"/>
              </a:ext>
            </a:extLst>
          </p:cNvPr>
          <p:cNvSpPr txBox="1"/>
          <p:nvPr/>
        </p:nvSpPr>
        <p:spPr>
          <a:xfrm>
            <a:off x="5421247" y="2921168"/>
            <a:ext cx="1057662" cy="1015663"/>
          </a:xfrm>
          <a:prstGeom prst="rect">
            <a:avLst/>
          </a:prstGeom>
          <a:noFill/>
        </p:spPr>
        <p:txBody>
          <a:bodyPr wrap="none" rtlCol="0">
            <a:spAutoFit/>
          </a:bodyPr>
          <a:lstStyle/>
          <a:p>
            <a:r>
              <a:rPr lang="en-US" sz="6000" b="1" dirty="0"/>
              <a:t>vs.</a:t>
            </a:r>
          </a:p>
        </p:txBody>
      </p:sp>
      <p:pic>
        <p:nvPicPr>
          <p:cNvPr id="1026" name="Picture 2" descr="Florida Marlins Logo - Alternate Logo - National League (NL) - Chris ...">
            <a:extLst>
              <a:ext uri="{FF2B5EF4-FFF2-40B4-BE49-F238E27FC236}">
                <a16:creationId xmlns:a16="http://schemas.microsoft.com/office/drawing/2014/main" id="{36B12EAE-09D9-A95A-0AE9-1504963CC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1351" y="1305458"/>
            <a:ext cx="4318609" cy="41039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leveland Indians Logo, Baseball Emblem, Cleveland Heritage, Mascot ...">
            <a:extLst>
              <a:ext uri="{FF2B5EF4-FFF2-40B4-BE49-F238E27FC236}">
                <a16:creationId xmlns:a16="http://schemas.microsoft.com/office/drawing/2014/main" id="{1F1BF8FB-32E6-7046-5480-94C49B1066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2040" y="1464811"/>
            <a:ext cx="3928377" cy="3928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6281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9420619" y="258083"/>
            <a:ext cx="2271776" cy="2031325"/>
          </a:xfrm>
          <a:prstGeom prst="rect">
            <a:avLst/>
          </a:prstGeom>
          <a:noFill/>
        </p:spPr>
        <p:txBody>
          <a:bodyPr wrap="none" rtlCol="0">
            <a:spAutoFit/>
          </a:bodyPr>
          <a:lstStyle/>
          <a:p>
            <a:pPr algn="ctr"/>
            <a:r>
              <a:rPr lang="en-US" sz="5400" b="1" dirty="0"/>
              <a:t>1997</a:t>
            </a:r>
          </a:p>
          <a:p>
            <a:pPr algn="ctr"/>
            <a:r>
              <a:rPr lang="en-US" sz="5400" b="1" dirty="0"/>
              <a:t>Indians</a:t>
            </a:r>
          </a:p>
          <a:p>
            <a:endParaRPr lang="en-US" dirty="0"/>
          </a:p>
        </p:txBody>
      </p:sp>
      <p:sp>
        <p:nvSpPr>
          <p:cNvPr id="7" name="AutoShape 2" descr="1992 Fleer Deion Sanders Baseball Card #368 (002) | eBay">
            <a:extLst>
              <a:ext uri="{FF2B5EF4-FFF2-40B4-BE49-F238E27FC236}">
                <a16:creationId xmlns:a16="http://schemas.microsoft.com/office/drawing/2014/main" id="{5FA6787F-AFCE-7251-49E4-0DA70264DA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AutoShape 14" descr="Jim Eisenreich Cards | Trading Card Database">
            <a:extLst>
              <a:ext uri="{FF2B5EF4-FFF2-40B4-BE49-F238E27FC236}">
                <a16:creationId xmlns:a16="http://schemas.microsoft.com/office/drawing/2014/main" id="{BFD09E0B-9894-C917-D25E-9B288A7B477D}"/>
              </a:ext>
            </a:extLst>
          </p:cNvPr>
          <p:cNvSpPr>
            <a:spLocks noChangeAspect="1" noChangeArrowheads="1"/>
          </p:cNvSpPr>
          <p:nvPr/>
        </p:nvSpPr>
        <p:spPr bwMode="auto">
          <a:xfrm>
            <a:off x="6553200" y="3886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Bip Roberts autographed 8x10 Photo (Cleveland Indians)">
            <a:extLst>
              <a:ext uri="{FF2B5EF4-FFF2-40B4-BE49-F238E27FC236}">
                <a16:creationId xmlns:a16="http://schemas.microsoft.com/office/drawing/2014/main" id="{27DD9C03-5325-AC07-D8D3-750D083693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4" y="3356313"/>
            <a:ext cx="2733261" cy="350168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llecting Sandy Alomar Jr.: Card #346: 1997 Ultra #45">
            <a:extLst>
              <a:ext uri="{FF2B5EF4-FFF2-40B4-BE49-F238E27FC236}">
                <a16:creationId xmlns:a16="http://schemas.microsoft.com/office/drawing/2014/main" id="{9CA1F4FF-8386-BBF3-7DBE-A7DA59F7674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63" b="3965"/>
          <a:stretch>
            <a:fillRect/>
          </a:stretch>
        </p:blipFill>
        <p:spPr bwMode="auto">
          <a:xfrm>
            <a:off x="19464" y="0"/>
            <a:ext cx="2733261" cy="3597965"/>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1997 Upper Deck #347 Jim Thome Cleveland Indians Baseball NM | eBay">
            <a:extLst>
              <a:ext uri="{FF2B5EF4-FFF2-40B4-BE49-F238E27FC236}">
                <a16:creationId xmlns:a16="http://schemas.microsoft.com/office/drawing/2014/main" id="{D183F357-B380-574A-6D5C-6F62A35398B3}"/>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4" name="Picture 10" descr="Tony Fernandez 1997 Score #462 Cleveland Indians Baseball Card">
            <a:extLst>
              <a:ext uri="{FF2B5EF4-FFF2-40B4-BE49-F238E27FC236}">
                <a16:creationId xmlns:a16="http://schemas.microsoft.com/office/drawing/2014/main" id="{62CD4D3E-B9C1-C53F-8CEE-325CD08CADF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28458" y="-37090"/>
            <a:ext cx="2927515" cy="40756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baseball player in a white uniform&#10;&#10;AI-generated content may be incorrect.">
            <a:extLst>
              <a:ext uri="{FF2B5EF4-FFF2-40B4-BE49-F238E27FC236}">
                <a16:creationId xmlns:a16="http://schemas.microsoft.com/office/drawing/2014/main" id="{613662B5-2178-0AE3-9369-39A8AC5633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91915" y="3284982"/>
            <a:ext cx="2600602" cy="3536511"/>
          </a:xfrm>
          <a:prstGeom prst="rect">
            <a:avLst/>
          </a:prstGeom>
        </p:spPr>
      </p:pic>
      <p:pic>
        <p:nvPicPr>
          <p:cNvPr id="8" name="Picture 7" descr="A baseball player with a glove&#10;&#10;AI-generated content may be incorrect.">
            <a:extLst>
              <a:ext uri="{FF2B5EF4-FFF2-40B4-BE49-F238E27FC236}">
                <a16:creationId xmlns:a16="http://schemas.microsoft.com/office/drawing/2014/main" id="{C0B9AE30-456C-15D6-C86D-FAF033448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6000" y="8382"/>
            <a:ext cx="2500781" cy="3276600"/>
          </a:xfrm>
          <a:prstGeom prst="rect">
            <a:avLst/>
          </a:prstGeom>
        </p:spPr>
      </p:pic>
      <p:sp>
        <p:nvSpPr>
          <p:cNvPr id="9" name="AutoShape 14" descr="1995 Upper Deck #97 Manny Ramirez | Trading Card Database">
            <a:extLst>
              <a:ext uri="{FF2B5EF4-FFF2-40B4-BE49-F238E27FC236}">
                <a16:creationId xmlns:a16="http://schemas.microsoft.com/office/drawing/2014/main" id="{40926556-0DD3-0B93-8064-F4458D7F83B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descr="A person in a baseball uniform&#10;&#10;AI-generated content may be incorrect.">
            <a:extLst>
              <a:ext uri="{FF2B5EF4-FFF2-40B4-BE49-F238E27FC236}">
                <a16:creationId xmlns:a16="http://schemas.microsoft.com/office/drawing/2014/main" id="{B89CFACB-267A-37CB-918B-E6D9D1F08F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2517" y="3336435"/>
            <a:ext cx="2556710" cy="3429000"/>
          </a:xfrm>
          <a:prstGeom prst="rect">
            <a:avLst/>
          </a:prstGeom>
        </p:spPr>
      </p:pic>
      <p:pic>
        <p:nvPicPr>
          <p:cNvPr id="1040" name="Picture 16" descr="Mike Hargrove (1990) – Society for American Baseball Research">
            <a:extLst>
              <a:ext uri="{FF2B5EF4-FFF2-40B4-BE49-F238E27FC236}">
                <a16:creationId xmlns:a16="http://schemas.microsoft.com/office/drawing/2014/main" id="{BCC5DD98-572D-42DB-C05F-4E195AB5B8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00954" y="2676526"/>
            <a:ext cx="3013262" cy="4269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37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58" y="285010"/>
            <a:ext cx="11230231" cy="5543838"/>
          </a:xfrm>
          <a:prstGeom prst="rect">
            <a:avLst/>
          </a:prstGeom>
        </p:spPr>
      </p:pic>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pic>
        <p:nvPicPr>
          <p:cNvPr id="6" name="Picture 5"/>
          <p:cNvPicPr/>
          <p:nvPr/>
        </p:nvPicPr>
        <p:blipFill>
          <a:blip r:embed="rId3">
            <a:extLst>
              <a:ext uri="{28A0092B-C50C-407E-A947-70E740481C1C}">
                <a14:useLocalDpi xmlns:a14="http://schemas.microsoft.com/office/drawing/2010/main" val="0"/>
              </a:ext>
            </a:extLst>
          </a:blip>
          <a:stretch>
            <a:fillRect/>
          </a:stretch>
        </p:blipFill>
        <p:spPr>
          <a:xfrm>
            <a:off x="3346661" y="5301262"/>
            <a:ext cx="4845994" cy="1260330"/>
          </a:xfrm>
          <a:prstGeom prst="rect">
            <a:avLst/>
          </a:prstGeom>
        </p:spPr>
      </p:pic>
      <p:pic>
        <p:nvPicPr>
          <p:cNvPr id="7" name="Picture 6"/>
          <p:cNvPicPr/>
          <p:nvPr/>
        </p:nvPicPr>
        <p:blipFill>
          <a:blip r:embed="rId4" cstate="print">
            <a:extLst>
              <a:ext uri="{28A0092B-C50C-407E-A947-70E740481C1C}">
                <a14:useLocalDpi xmlns:a14="http://schemas.microsoft.com/office/drawing/2010/main" val="0"/>
              </a:ext>
            </a:extLst>
          </a:blip>
          <a:stretch>
            <a:fillRect/>
          </a:stretch>
        </p:blipFill>
        <p:spPr>
          <a:xfrm>
            <a:off x="319358" y="4821383"/>
            <a:ext cx="2220642" cy="2036618"/>
          </a:xfrm>
          <a:prstGeom prst="rect">
            <a:avLst/>
          </a:prstGeom>
        </p:spPr>
      </p:pic>
    </p:spTree>
    <p:extLst>
      <p:ext uri="{BB962C8B-B14F-4D97-AF65-F5344CB8AC3E}">
        <p14:creationId xmlns:p14="http://schemas.microsoft.com/office/powerpoint/2010/main" val="21925454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36227" y="126073"/>
            <a:ext cx="2366353" cy="1754326"/>
          </a:xfrm>
          <a:prstGeom prst="rect">
            <a:avLst/>
          </a:prstGeom>
          <a:noFill/>
        </p:spPr>
        <p:txBody>
          <a:bodyPr wrap="none" rtlCol="0">
            <a:spAutoFit/>
          </a:bodyPr>
          <a:lstStyle/>
          <a:p>
            <a:pPr algn="ctr"/>
            <a:r>
              <a:rPr lang="en-US" sz="5400" b="1" dirty="0"/>
              <a:t>1997</a:t>
            </a:r>
          </a:p>
          <a:p>
            <a:pPr algn="ctr"/>
            <a:r>
              <a:rPr lang="en-US" sz="5400" b="1" dirty="0"/>
              <a:t>Marlins</a:t>
            </a:r>
          </a:p>
        </p:txBody>
      </p:sp>
      <p:sp>
        <p:nvSpPr>
          <p:cNvPr id="6" name="AutoShape 4">
            <a:extLst>
              <a:ext uri="{FF2B5EF4-FFF2-40B4-BE49-F238E27FC236}">
                <a16:creationId xmlns:a16="http://schemas.microsoft.com/office/drawing/2014/main" id="{D109A670-15DB-00FB-6975-AD85E846B8B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Top Gary Sheffield Cards, Best Rookies &amp; Autographs, Most Valuable List">
            <a:extLst>
              <a:ext uri="{FF2B5EF4-FFF2-40B4-BE49-F238E27FC236}">
                <a16:creationId xmlns:a16="http://schemas.microsoft.com/office/drawing/2014/main" id="{F8FC5FA9-CA16-BB63-0C1C-3EF42247DE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85" t="7579" r="3393" b="3935"/>
          <a:stretch>
            <a:fillRect/>
          </a:stretch>
        </p:blipFill>
        <p:spPr bwMode="auto">
          <a:xfrm>
            <a:off x="1" y="0"/>
            <a:ext cx="2673626" cy="354523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997 Topps Stars - [Base] #14 - Moises Alou">
            <a:extLst>
              <a:ext uri="{FF2B5EF4-FFF2-40B4-BE49-F238E27FC236}">
                <a16:creationId xmlns:a16="http://schemas.microsoft.com/office/drawing/2014/main" id="{58FFB02F-0E39-EED3-76CD-6C17740016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511" t="3132" r="3369" b="7667"/>
          <a:stretch>
            <a:fillRect/>
          </a:stretch>
        </p:blipFill>
        <p:spPr bwMode="auto">
          <a:xfrm>
            <a:off x="0" y="3154017"/>
            <a:ext cx="2717450" cy="370398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aseball player holding a bat&#10;&#10;AI-generated content may be incorrect.">
            <a:extLst>
              <a:ext uri="{FF2B5EF4-FFF2-40B4-BE49-F238E27FC236}">
                <a16:creationId xmlns:a16="http://schemas.microsoft.com/office/drawing/2014/main" id="{A1804982-3B78-8623-2317-BC99C7E11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7450" y="-27778"/>
            <a:ext cx="2406797" cy="3349459"/>
          </a:xfrm>
          <a:prstGeom prst="rect">
            <a:avLst/>
          </a:prstGeom>
        </p:spPr>
      </p:pic>
      <p:pic>
        <p:nvPicPr>
          <p:cNvPr id="5" name="Picture 4" descr="A baseball player running with his hands in the air&#10;&#10;AI-generated content may be incorrect.">
            <a:extLst>
              <a:ext uri="{FF2B5EF4-FFF2-40B4-BE49-F238E27FC236}">
                <a16:creationId xmlns:a16="http://schemas.microsoft.com/office/drawing/2014/main" id="{F64B9B1C-AE90-ED1F-9FA3-4D3354ED1FBF}"/>
              </a:ext>
            </a:extLst>
          </p:cNvPr>
          <p:cNvPicPr>
            <a:picLocks noChangeAspect="1"/>
          </p:cNvPicPr>
          <p:nvPr/>
        </p:nvPicPr>
        <p:blipFill>
          <a:blip r:embed="rId6">
            <a:extLst>
              <a:ext uri="{28A0092B-C50C-407E-A947-70E740481C1C}">
                <a14:useLocalDpi xmlns:a14="http://schemas.microsoft.com/office/drawing/2010/main" val="0"/>
              </a:ext>
            </a:extLst>
          </a:blip>
          <a:srcRect l="4329" t="1369" r="13007" b="1861"/>
          <a:stretch>
            <a:fillRect/>
          </a:stretch>
        </p:blipFill>
        <p:spPr>
          <a:xfrm>
            <a:off x="2717451" y="3001616"/>
            <a:ext cx="2362972" cy="3856383"/>
          </a:xfrm>
          <a:prstGeom prst="rect">
            <a:avLst/>
          </a:prstGeom>
        </p:spPr>
      </p:pic>
      <p:pic>
        <p:nvPicPr>
          <p:cNvPr id="11" name="Picture 10" descr="A person in a baseball uniform&#10;&#10;AI-generated content may be incorrect.">
            <a:extLst>
              <a:ext uri="{FF2B5EF4-FFF2-40B4-BE49-F238E27FC236}">
                <a16:creationId xmlns:a16="http://schemas.microsoft.com/office/drawing/2014/main" id="{FB5CEB4B-26BC-B16E-4B10-7A71D185CC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57984" y="2740395"/>
            <a:ext cx="2591162" cy="3991532"/>
          </a:xfrm>
          <a:prstGeom prst="rect">
            <a:avLst/>
          </a:prstGeom>
        </p:spPr>
      </p:pic>
      <p:pic>
        <p:nvPicPr>
          <p:cNvPr id="16" name="Picture 15" descr="A baseball player with a glove&#10;&#10;AI-generated content may be incorrect.">
            <a:extLst>
              <a:ext uri="{FF2B5EF4-FFF2-40B4-BE49-F238E27FC236}">
                <a16:creationId xmlns:a16="http://schemas.microsoft.com/office/drawing/2014/main" id="{38656C87-1D8A-2F2C-2D75-39F3866424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423" y="3231452"/>
            <a:ext cx="2691450" cy="3626547"/>
          </a:xfrm>
          <a:prstGeom prst="rect">
            <a:avLst/>
          </a:prstGeom>
        </p:spPr>
      </p:pic>
      <p:pic>
        <p:nvPicPr>
          <p:cNvPr id="17" name="Picture 2" descr="Livan Hernandez autographed baseball card (Florida Marlins) 1997 Topps ...">
            <a:extLst>
              <a:ext uri="{FF2B5EF4-FFF2-40B4-BE49-F238E27FC236}">
                <a16:creationId xmlns:a16="http://schemas.microsoft.com/office/drawing/2014/main" id="{A0A4A2E0-64C4-2641-66F8-FFB544DFDA0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5956" t="3656" r="1719" b="3097"/>
          <a:stretch>
            <a:fillRect/>
          </a:stretch>
        </p:blipFill>
        <p:spPr bwMode="auto">
          <a:xfrm>
            <a:off x="6822997" y="-73326"/>
            <a:ext cx="2591163" cy="36977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2147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7435" y="189142"/>
            <a:ext cx="7480638" cy="830997"/>
          </a:xfrm>
          <a:prstGeom prst="rect">
            <a:avLst/>
          </a:prstGeom>
          <a:noFill/>
        </p:spPr>
        <p:txBody>
          <a:bodyPr wrap="none" rtlCol="0">
            <a:spAutoFit/>
          </a:bodyPr>
          <a:lstStyle/>
          <a:p>
            <a:pPr algn="ctr"/>
            <a:r>
              <a:rPr lang="en-US" sz="4800" b="1" dirty="0"/>
              <a:t>1997 World Series Highlights</a:t>
            </a:r>
          </a:p>
        </p:txBody>
      </p:sp>
      <p:sp>
        <p:nvSpPr>
          <p:cNvPr id="12" name="TextBox 11"/>
          <p:cNvSpPr txBox="1"/>
          <p:nvPr/>
        </p:nvSpPr>
        <p:spPr>
          <a:xfrm>
            <a:off x="6018245" y="2463282"/>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9DB719A7-F00D-A023-7FB1-4A3F49BFBB3D}"/>
              </a:ext>
            </a:extLst>
          </p:cNvPr>
          <p:cNvSpPr txBox="1">
            <a:spLocks/>
          </p:cNvSpPr>
          <p:nvPr/>
        </p:nvSpPr>
        <p:spPr>
          <a:xfrm>
            <a:off x="7890553" y="255478"/>
            <a:ext cx="4301448" cy="6370975"/>
          </a:xfrm>
          <a:prstGeom prst="rect">
            <a:avLst/>
          </a:prstGeom>
          <a:noFill/>
        </p:spPr>
        <p:txBody>
          <a:bodyPr wrap="square" rtlCol="0">
            <a:spAutoFit/>
          </a:bodyPr>
          <a:lstStyle/>
          <a:p>
            <a:r>
              <a:rPr lang="en-US" sz="2000" b="1" dirty="0">
                <a:solidFill>
                  <a:srgbClr val="C00000"/>
                </a:solidFill>
              </a:rPr>
              <a:t>Game 1 – October 18</a:t>
            </a:r>
            <a:endParaRPr lang="en-US" sz="2000" dirty="0">
              <a:solidFill>
                <a:srgbClr val="FF0000"/>
              </a:solidFill>
            </a:endParaRPr>
          </a:p>
          <a:p>
            <a:r>
              <a:rPr lang="en-US" sz="2000" dirty="0"/>
              <a:t>Moises Alou’s 3 run homer in the bottom of the 4</a:t>
            </a:r>
            <a:r>
              <a:rPr lang="en-US" sz="2000" baseline="30000" dirty="0"/>
              <a:t>th</a:t>
            </a:r>
            <a:r>
              <a:rPr lang="en-US" sz="2000" dirty="0"/>
              <a:t> put the Marlins ahead to stay.  Livan Hernandez was the winning pitcher.</a:t>
            </a:r>
          </a:p>
          <a:p>
            <a:r>
              <a:rPr lang="en-US" sz="2800" b="1" dirty="0"/>
              <a:t>MARLINS 7 –  INDIANS 4</a:t>
            </a:r>
          </a:p>
          <a:p>
            <a:endParaRPr lang="en-US" sz="2000" dirty="0"/>
          </a:p>
          <a:p>
            <a:r>
              <a:rPr lang="en-US" sz="2000" b="1" dirty="0">
                <a:solidFill>
                  <a:srgbClr val="C00000"/>
                </a:solidFill>
              </a:rPr>
              <a:t>Game 2 – October 19</a:t>
            </a:r>
          </a:p>
          <a:p>
            <a:r>
              <a:rPr lang="en-US" sz="2000" dirty="0"/>
              <a:t>Bip Roberts singled in two runs in the top of the 5</a:t>
            </a:r>
            <a:r>
              <a:rPr lang="en-US" sz="2000" baseline="30000" dirty="0"/>
              <a:t>th</a:t>
            </a:r>
            <a:r>
              <a:rPr lang="en-US" sz="2000" dirty="0"/>
              <a:t> and Sandy Alomar hit a 2 run homer in the top of the  6</a:t>
            </a:r>
            <a:r>
              <a:rPr lang="en-US" sz="2000" baseline="30000" dirty="0"/>
              <a:t>th</a:t>
            </a:r>
            <a:r>
              <a:rPr lang="en-US" sz="2000" dirty="0"/>
              <a:t>  to power the Tribe’s offense.  Indians’ starter Chad Ogea got  the win.</a:t>
            </a:r>
          </a:p>
          <a:p>
            <a:r>
              <a:rPr lang="en-US" sz="2800" b="1" dirty="0"/>
              <a:t>INDIANS 6 – MARLINS 1</a:t>
            </a:r>
          </a:p>
          <a:p>
            <a:endParaRPr lang="en-US" sz="2800" b="1" dirty="0">
              <a:solidFill>
                <a:srgbClr val="FF0000"/>
              </a:solidFill>
            </a:endParaRPr>
          </a:p>
          <a:p>
            <a:pPr algn="ctr"/>
            <a:r>
              <a:rPr lang="en-US" sz="2800" b="1" dirty="0">
                <a:solidFill>
                  <a:srgbClr val="FF0000"/>
                </a:solidFill>
              </a:rPr>
              <a:t>SERIES TIED 1-1 </a:t>
            </a:r>
          </a:p>
          <a:p>
            <a:pPr algn="ctr"/>
            <a:r>
              <a:rPr lang="en-US" sz="2800" b="1" dirty="0">
                <a:solidFill>
                  <a:srgbClr val="FF0000"/>
                </a:solidFill>
              </a:rPr>
              <a:t>AS THEY MOVE TO CLEVELAND</a:t>
            </a:r>
          </a:p>
        </p:txBody>
      </p:sp>
      <p:sp>
        <p:nvSpPr>
          <p:cNvPr id="2" name="TextBox 1">
            <a:extLst>
              <a:ext uri="{FF2B5EF4-FFF2-40B4-BE49-F238E27FC236}">
                <a16:creationId xmlns:a16="http://schemas.microsoft.com/office/drawing/2014/main" id="{58EC56DA-22C0-177C-A378-F6DC5A02C73E}"/>
              </a:ext>
            </a:extLst>
          </p:cNvPr>
          <p:cNvSpPr txBox="1"/>
          <p:nvPr/>
        </p:nvSpPr>
        <p:spPr>
          <a:xfrm>
            <a:off x="296801" y="5936635"/>
            <a:ext cx="7145418" cy="830997"/>
          </a:xfrm>
          <a:prstGeom prst="rect">
            <a:avLst/>
          </a:prstGeom>
          <a:noFill/>
        </p:spPr>
        <p:txBody>
          <a:bodyPr wrap="none" rtlCol="0">
            <a:spAutoFit/>
          </a:bodyPr>
          <a:lstStyle/>
          <a:p>
            <a:r>
              <a:rPr lang="en-US" sz="4800" b="1" dirty="0"/>
              <a:t>Pro Player Stadium - Miami</a:t>
            </a:r>
          </a:p>
        </p:txBody>
      </p:sp>
      <p:pic>
        <p:nvPicPr>
          <p:cNvPr id="1026" name="Picture 2" descr="Pro Player Stadium in Miami | Mlb stadiums, Miami gardens, Stadium">
            <a:extLst>
              <a:ext uri="{FF2B5EF4-FFF2-40B4-BE49-F238E27FC236}">
                <a16:creationId xmlns:a16="http://schemas.microsoft.com/office/drawing/2014/main" id="{9C534DB5-B37E-8B6A-9D52-A59AB6D1D6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11" t="14101" r="10053" b="14271"/>
          <a:stretch>
            <a:fillRect/>
          </a:stretch>
        </p:blipFill>
        <p:spPr bwMode="auto">
          <a:xfrm>
            <a:off x="0" y="1132241"/>
            <a:ext cx="7795509" cy="458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32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914FEF6-E5DE-552C-7846-71E29D9A4F6A}"/>
              </a:ext>
            </a:extLst>
          </p:cNvPr>
          <p:cNvSpPr txBox="1"/>
          <p:nvPr/>
        </p:nvSpPr>
        <p:spPr>
          <a:xfrm>
            <a:off x="7294653" y="0"/>
            <a:ext cx="4897348" cy="8494633"/>
          </a:xfrm>
          <a:prstGeom prst="rect">
            <a:avLst/>
          </a:prstGeom>
          <a:noFill/>
        </p:spPr>
        <p:txBody>
          <a:bodyPr wrap="square" rtlCol="0">
            <a:spAutoFit/>
          </a:bodyPr>
          <a:lstStyle/>
          <a:p>
            <a:r>
              <a:rPr lang="en-US" b="1" dirty="0">
                <a:solidFill>
                  <a:srgbClr val="C00000"/>
                </a:solidFill>
              </a:rPr>
              <a:t>Game 3 –  October 21</a:t>
            </a:r>
          </a:p>
          <a:p>
            <a:r>
              <a:rPr lang="en-US" dirty="0"/>
              <a:t>Marlins’ OF Gary Sheffield drove in 5 runs and 8 of 9 Indians starters had RBIs.  This game was a slugfest with a total of 26 hits, 17 walks, and 6 errors. Final score:</a:t>
            </a:r>
          </a:p>
          <a:p>
            <a:r>
              <a:rPr lang="en-US" sz="2800" b="1" dirty="0"/>
              <a:t>MARLINS 14  –  INDIANS 11</a:t>
            </a:r>
          </a:p>
          <a:p>
            <a:endParaRPr lang="en-US" b="1" dirty="0">
              <a:solidFill>
                <a:srgbClr val="C00000"/>
              </a:solidFill>
            </a:endParaRPr>
          </a:p>
          <a:p>
            <a:r>
              <a:rPr lang="en-US" b="1" dirty="0">
                <a:solidFill>
                  <a:srgbClr val="C00000"/>
                </a:solidFill>
              </a:rPr>
              <a:t>Game 4 – October 22</a:t>
            </a:r>
          </a:p>
          <a:p>
            <a:r>
              <a:rPr lang="en-US" dirty="0"/>
              <a:t>OF Manny Ramirez and 3B Matt Williams homered and C Sandy Alomar drove in 3 to help the Tribe even the Series.   Indians starting P Jaret Wright got the win, his third in the playoffs. </a:t>
            </a:r>
          </a:p>
          <a:p>
            <a:r>
              <a:rPr lang="en-US" sz="2800" b="1" dirty="0"/>
              <a:t>INDIANS  10  -  MARLINS 3</a:t>
            </a:r>
          </a:p>
          <a:p>
            <a:endParaRPr lang="en-US" b="1" dirty="0">
              <a:solidFill>
                <a:srgbClr val="FF0000"/>
              </a:solidFill>
            </a:endParaRPr>
          </a:p>
          <a:p>
            <a:r>
              <a:rPr lang="en-US" b="1" dirty="0">
                <a:solidFill>
                  <a:srgbClr val="C00000"/>
                </a:solidFill>
              </a:rPr>
              <a:t>Game 5 – October 23</a:t>
            </a:r>
          </a:p>
          <a:p>
            <a:r>
              <a:rPr lang="en-US" dirty="0"/>
              <a:t>Florida LF Moises Alou hit a 3-run homer in the top of the 6</a:t>
            </a:r>
            <a:r>
              <a:rPr lang="en-US" baseline="30000" dirty="0"/>
              <a:t>th</a:t>
            </a:r>
            <a:r>
              <a:rPr lang="en-US" dirty="0"/>
              <a:t> to put  the Marlins ahead. Livan Hernandez got the win, his 4</a:t>
            </a:r>
            <a:r>
              <a:rPr lang="en-US" baseline="30000" dirty="0"/>
              <a:t>th</a:t>
            </a:r>
            <a:r>
              <a:rPr lang="en-US" dirty="0"/>
              <a:t> in the post-season.</a:t>
            </a:r>
          </a:p>
          <a:p>
            <a:r>
              <a:rPr lang="en-US" sz="2800" b="1" dirty="0"/>
              <a:t>MARLINS 8 – INDIANS 7</a:t>
            </a:r>
            <a:endParaRPr lang="en-US" sz="2800" b="1" dirty="0">
              <a:solidFill>
                <a:srgbClr val="FF0000"/>
              </a:solidFill>
            </a:endParaRPr>
          </a:p>
          <a:p>
            <a:pPr algn="ctr"/>
            <a:r>
              <a:rPr lang="en-US" sz="2800" b="1" dirty="0">
                <a:solidFill>
                  <a:srgbClr val="FF0000"/>
                </a:solidFill>
              </a:rPr>
              <a:t>The Series moves back to Miami with the Marlins up 3-2</a:t>
            </a:r>
          </a:p>
          <a:p>
            <a:endParaRPr lang="en-US" b="1" dirty="0">
              <a:solidFill>
                <a:srgbClr val="FF0000"/>
              </a:solidFill>
            </a:endParaRPr>
          </a:p>
          <a:p>
            <a:endParaRPr lang="en-US" b="1" dirty="0">
              <a:solidFill>
                <a:srgbClr val="FF0000"/>
              </a:solidFill>
            </a:endParaRPr>
          </a:p>
          <a:p>
            <a:endParaRPr lang="en-US" sz="3200" dirty="0">
              <a:solidFill>
                <a:srgbClr val="FF0000"/>
              </a:solidFill>
            </a:endParaRPr>
          </a:p>
          <a:p>
            <a:pPr algn="ctr"/>
            <a:endParaRPr lang="en-US" sz="3200" b="1" dirty="0">
              <a:solidFill>
                <a:srgbClr val="FF0000"/>
              </a:solidFill>
            </a:endParaRPr>
          </a:p>
          <a:p>
            <a:endParaRPr lang="en-US" dirty="0"/>
          </a:p>
        </p:txBody>
      </p:sp>
      <p:sp>
        <p:nvSpPr>
          <p:cNvPr id="2" name="TextBox 1">
            <a:extLst>
              <a:ext uri="{FF2B5EF4-FFF2-40B4-BE49-F238E27FC236}">
                <a16:creationId xmlns:a16="http://schemas.microsoft.com/office/drawing/2014/main" id="{5CC4633C-E96F-2E82-6802-022BA54100C3}"/>
              </a:ext>
            </a:extLst>
          </p:cNvPr>
          <p:cNvSpPr txBox="1">
            <a:spLocks/>
          </p:cNvSpPr>
          <p:nvPr/>
        </p:nvSpPr>
        <p:spPr>
          <a:xfrm>
            <a:off x="390418" y="5673011"/>
            <a:ext cx="6230586" cy="830997"/>
          </a:xfrm>
          <a:prstGeom prst="rect">
            <a:avLst/>
          </a:prstGeom>
          <a:noFill/>
        </p:spPr>
        <p:txBody>
          <a:bodyPr wrap="square" rtlCol="0">
            <a:spAutoFit/>
          </a:bodyPr>
          <a:lstStyle/>
          <a:p>
            <a:pPr algn="ctr"/>
            <a:r>
              <a:rPr lang="en-US" sz="4800" b="1" dirty="0"/>
              <a:t>Jacobs Field - Cleveland</a:t>
            </a:r>
          </a:p>
        </p:txBody>
      </p:sp>
      <p:pic>
        <p:nvPicPr>
          <p:cNvPr id="2050" name="Picture 2" descr="Jacobs Field, Cleveland, Ohio Image stock éditorial - Image du york ...">
            <a:extLst>
              <a:ext uri="{FF2B5EF4-FFF2-40B4-BE49-F238E27FC236}">
                <a16:creationId xmlns:a16="http://schemas.microsoft.com/office/drawing/2014/main" id="{ED88829C-E2FE-74B9-4E29-9522A40FA5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05"/>
          <a:stretch>
            <a:fillRect/>
          </a:stretch>
        </p:blipFill>
        <p:spPr bwMode="auto">
          <a:xfrm>
            <a:off x="0" y="163387"/>
            <a:ext cx="7184390" cy="5384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22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C889D-D691-DA00-EAC1-EFA634C2F8A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B0790DD9-68A1-EE01-8819-D76FDC2AB7A3}"/>
              </a:ext>
            </a:extLst>
          </p:cNvPr>
          <p:cNvSpPr txBox="1"/>
          <p:nvPr/>
        </p:nvSpPr>
        <p:spPr>
          <a:xfrm>
            <a:off x="-36475" y="90368"/>
            <a:ext cx="8395440" cy="923330"/>
          </a:xfrm>
          <a:prstGeom prst="rect">
            <a:avLst/>
          </a:prstGeom>
          <a:noFill/>
        </p:spPr>
        <p:txBody>
          <a:bodyPr wrap="none" rtlCol="0">
            <a:spAutoFit/>
          </a:bodyPr>
          <a:lstStyle/>
          <a:p>
            <a:pPr algn="ctr"/>
            <a:r>
              <a:rPr lang="en-US" sz="5400" b="1" dirty="0"/>
              <a:t>1997 World Series Highlights</a:t>
            </a:r>
          </a:p>
        </p:txBody>
      </p:sp>
      <p:sp>
        <p:nvSpPr>
          <p:cNvPr id="12" name="TextBox 11">
            <a:extLst>
              <a:ext uri="{FF2B5EF4-FFF2-40B4-BE49-F238E27FC236}">
                <a16:creationId xmlns:a16="http://schemas.microsoft.com/office/drawing/2014/main" id="{5BFC3431-DE60-75D9-1EBF-998ABB24DFAC}"/>
              </a:ext>
            </a:extLst>
          </p:cNvPr>
          <p:cNvSpPr txBox="1"/>
          <p:nvPr/>
        </p:nvSpPr>
        <p:spPr>
          <a:xfrm>
            <a:off x="6018245" y="2463282"/>
            <a:ext cx="184731" cy="369332"/>
          </a:xfrm>
          <a:prstGeom prst="rect">
            <a:avLst/>
          </a:prstGeom>
          <a:noFill/>
        </p:spPr>
        <p:txBody>
          <a:bodyPr wrap="none" rtlCol="0">
            <a:spAutoFit/>
          </a:bodyPr>
          <a:lstStyle/>
          <a:p>
            <a:endParaRPr lang="en-US" dirty="0"/>
          </a:p>
        </p:txBody>
      </p:sp>
      <p:sp>
        <p:nvSpPr>
          <p:cNvPr id="3" name="TextBox 2">
            <a:extLst>
              <a:ext uri="{FF2B5EF4-FFF2-40B4-BE49-F238E27FC236}">
                <a16:creationId xmlns:a16="http://schemas.microsoft.com/office/drawing/2014/main" id="{6A557716-E3AC-7772-2211-B17262AE5C48}"/>
              </a:ext>
            </a:extLst>
          </p:cNvPr>
          <p:cNvSpPr txBox="1">
            <a:spLocks/>
          </p:cNvSpPr>
          <p:nvPr/>
        </p:nvSpPr>
        <p:spPr>
          <a:xfrm>
            <a:off x="7579934" y="1081930"/>
            <a:ext cx="4612066" cy="6247864"/>
          </a:xfrm>
          <a:prstGeom prst="rect">
            <a:avLst/>
          </a:prstGeom>
          <a:noFill/>
        </p:spPr>
        <p:txBody>
          <a:bodyPr wrap="square" rtlCol="0">
            <a:spAutoFit/>
          </a:bodyPr>
          <a:lstStyle/>
          <a:p>
            <a:r>
              <a:rPr lang="en-US" sz="2000" b="1" dirty="0">
                <a:solidFill>
                  <a:srgbClr val="C00000"/>
                </a:solidFill>
              </a:rPr>
              <a:t>Game 6 – October 25</a:t>
            </a:r>
          </a:p>
          <a:p>
            <a:r>
              <a:rPr lang="en-US" sz="2000" dirty="0"/>
              <a:t>Cleveland starting P Chad Ogea helped himself with a two-RBI single in the 2</a:t>
            </a:r>
            <a:r>
              <a:rPr lang="en-US" sz="2000" baseline="30000" dirty="0"/>
              <a:t>nd</a:t>
            </a:r>
            <a:r>
              <a:rPr lang="en-US" sz="2000" dirty="0"/>
              <a:t> inning and the Tribe never trailed.  Ogea won his second game this World Series.</a:t>
            </a:r>
          </a:p>
          <a:p>
            <a:r>
              <a:rPr lang="en-US" sz="2800" b="1" dirty="0"/>
              <a:t>INDIANS 4 – MARLINS 1</a:t>
            </a:r>
          </a:p>
          <a:p>
            <a:endParaRPr lang="en-US" sz="2000" dirty="0"/>
          </a:p>
          <a:p>
            <a:r>
              <a:rPr lang="en-US" sz="2000" b="1" dirty="0">
                <a:solidFill>
                  <a:srgbClr val="C00000"/>
                </a:solidFill>
              </a:rPr>
              <a:t>Game 7 – October 26</a:t>
            </a:r>
          </a:p>
          <a:p>
            <a:r>
              <a:rPr lang="en-US" sz="2000" dirty="0"/>
              <a:t>Cleveland 2B Tony Fernandez singled in 2 runs in the top of the 3</a:t>
            </a:r>
            <a:r>
              <a:rPr lang="en-US" sz="2000" baseline="30000" dirty="0"/>
              <a:t>rd</a:t>
            </a:r>
            <a:r>
              <a:rPr lang="en-US" sz="2000" dirty="0"/>
              <a:t> to start the scoring.  The Tribe led until the bottom of the ninth, when Marlins LF Moises Alou scored on a SAC fly by 2B Craig Counsell.</a:t>
            </a:r>
          </a:p>
          <a:p>
            <a:r>
              <a:rPr lang="en-US" sz="2000" dirty="0"/>
              <a:t>The game lasted until the 11</a:t>
            </a:r>
            <a:r>
              <a:rPr lang="en-US" sz="2000" baseline="30000" dirty="0"/>
              <a:t>th</a:t>
            </a:r>
            <a:r>
              <a:rPr lang="en-US" sz="2000" dirty="0"/>
              <a:t> inning:</a:t>
            </a:r>
          </a:p>
          <a:p>
            <a:r>
              <a:rPr lang="en-US" sz="1600" dirty="0">
                <a:hlinkClick r:id="rId3"/>
              </a:rPr>
              <a:t>https://www.youtube.com/watch?v=Io5W-X76HT8</a:t>
            </a:r>
            <a:endParaRPr lang="en-US" sz="1600" dirty="0"/>
          </a:p>
          <a:p>
            <a:endParaRPr lang="en-US" sz="2000" dirty="0"/>
          </a:p>
          <a:p>
            <a:r>
              <a:rPr lang="en-US" sz="2800" b="1" dirty="0"/>
              <a:t>MARLINS 3 – INDIANS 2</a:t>
            </a:r>
          </a:p>
          <a:p>
            <a:endParaRPr lang="en-US" sz="2000" dirty="0"/>
          </a:p>
          <a:p>
            <a:pPr algn="ctr"/>
            <a:endParaRPr lang="en-US" sz="2800" b="1" dirty="0">
              <a:solidFill>
                <a:srgbClr val="FF0000"/>
              </a:solidFill>
            </a:endParaRPr>
          </a:p>
        </p:txBody>
      </p:sp>
      <p:pic>
        <p:nvPicPr>
          <p:cNvPr id="2" name="Picture 2" descr="Pro Player Stadium in Miami | Mlb stadiums, Miami gardens, Stadium">
            <a:extLst>
              <a:ext uri="{FF2B5EF4-FFF2-40B4-BE49-F238E27FC236}">
                <a16:creationId xmlns:a16="http://schemas.microsoft.com/office/drawing/2014/main" id="{D4F5E7AA-0139-35EF-9FFE-564EBAF0EC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11" t="14101" r="10053" b="14271"/>
          <a:stretch>
            <a:fillRect/>
          </a:stretch>
        </p:blipFill>
        <p:spPr bwMode="auto">
          <a:xfrm>
            <a:off x="0" y="1500808"/>
            <a:ext cx="7371202" cy="4330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9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29B884-B233-A8B5-C0D0-22931DA700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5BBA758-DF3E-2E25-2E66-DAD157E0F79B}"/>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6" name="TextBox 5">
            <a:extLst>
              <a:ext uri="{FF2B5EF4-FFF2-40B4-BE49-F238E27FC236}">
                <a16:creationId xmlns:a16="http://schemas.microsoft.com/office/drawing/2014/main" id="{B3163BF6-518C-C9EA-CBEA-D72906AE74C3}"/>
              </a:ext>
            </a:extLst>
          </p:cNvPr>
          <p:cNvSpPr txBox="1"/>
          <p:nvPr/>
        </p:nvSpPr>
        <p:spPr>
          <a:xfrm>
            <a:off x="191826" y="39757"/>
            <a:ext cx="5832239" cy="2585323"/>
          </a:xfrm>
          <a:prstGeom prst="rect">
            <a:avLst/>
          </a:prstGeom>
          <a:noFill/>
        </p:spPr>
        <p:txBody>
          <a:bodyPr wrap="none" rtlCol="0">
            <a:spAutoFit/>
          </a:bodyPr>
          <a:lstStyle/>
          <a:p>
            <a:pPr algn="ctr"/>
            <a:r>
              <a:rPr lang="en-US" sz="5400" b="1" dirty="0"/>
              <a:t>Florida Marlins</a:t>
            </a:r>
          </a:p>
          <a:p>
            <a:pPr algn="ctr"/>
            <a:r>
              <a:rPr lang="en-US" sz="5400" b="1" dirty="0"/>
              <a:t>win </a:t>
            </a:r>
          </a:p>
          <a:p>
            <a:pPr algn="ctr"/>
            <a:r>
              <a:rPr lang="en-US" sz="5400" b="1" dirty="0"/>
              <a:t>1997 World Series!!</a:t>
            </a:r>
          </a:p>
        </p:txBody>
      </p:sp>
      <p:sp>
        <p:nvSpPr>
          <p:cNvPr id="9" name="TextBox 8">
            <a:extLst>
              <a:ext uri="{FF2B5EF4-FFF2-40B4-BE49-F238E27FC236}">
                <a16:creationId xmlns:a16="http://schemas.microsoft.com/office/drawing/2014/main" id="{B77611B1-6C9B-0316-CE47-C145571C16DF}"/>
              </a:ext>
            </a:extLst>
          </p:cNvPr>
          <p:cNvSpPr txBox="1"/>
          <p:nvPr/>
        </p:nvSpPr>
        <p:spPr>
          <a:xfrm>
            <a:off x="5670370" y="6287818"/>
            <a:ext cx="6408614" cy="523220"/>
          </a:xfrm>
          <a:prstGeom prst="rect">
            <a:avLst/>
          </a:prstGeom>
          <a:noFill/>
        </p:spPr>
        <p:txBody>
          <a:bodyPr wrap="none" rtlCol="0">
            <a:spAutoFit/>
          </a:bodyPr>
          <a:lstStyle/>
          <a:p>
            <a:pPr algn="ctr"/>
            <a:r>
              <a:rPr lang="en-US" sz="2800" b="1" dirty="0"/>
              <a:t>Marlins starter Livan Hernandez was MVP</a:t>
            </a:r>
          </a:p>
        </p:txBody>
      </p:sp>
      <p:sp>
        <p:nvSpPr>
          <p:cNvPr id="3" name="TextBox 2">
            <a:extLst>
              <a:ext uri="{FF2B5EF4-FFF2-40B4-BE49-F238E27FC236}">
                <a16:creationId xmlns:a16="http://schemas.microsoft.com/office/drawing/2014/main" id="{8504E535-E78F-EF16-0B18-18BC29901A84}"/>
              </a:ext>
            </a:extLst>
          </p:cNvPr>
          <p:cNvSpPr txBox="1"/>
          <p:nvPr/>
        </p:nvSpPr>
        <p:spPr>
          <a:xfrm>
            <a:off x="113016" y="2743199"/>
            <a:ext cx="6974565" cy="10618291"/>
          </a:xfrm>
          <a:prstGeom prst="rect">
            <a:avLst/>
          </a:prstGeom>
          <a:noFill/>
        </p:spPr>
        <p:txBody>
          <a:bodyPr wrap="square" rtlCol="0">
            <a:spAutoFit/>
          </a:bodyPr>
          <a:lstStyle/>
          <a:p>
            <a:r>
              <a:rPr lang="en-US" sz="2400" b="1" u="sng" dirty="0"/>
              <a:t>Another Exciting World Series:</a:t>
            </a:r>
          </a:p>
          <a:p>
            <a:endParaRPr lang="en-US" sz="2400" b="1" u="sng" dirty="0"/>
          </a:p>
          <a:p>
            <a:r>
              <a:rPr lang="en-US" sz="2400" b="1" dirty="0"/>
              <a:t>The Marlins 1</a:t>
            </a:r>
            <a:r>
              <a:rPr lang="en-US" sz="2400" b="1" baseline="30000" dirty="0"/>
              <a:t>st</a:t>
            </a:r>
            <a:r>
              <a:rPr lang="en-US" sz="2400" b="1" dirty="0"/>
              <a:t> World Series win</a:t>
            </a:r>
          </a:p>
          <a:p>
            <a:endParaRPr lang="en-US" sz="2400" b="1" dirty="0"/>
          </a:p>
          <a:p>
            <a:r>
              <a:rPr lang="en-US" sz="2400" b="1" dirty="0"/>
              <a:t>Two extra innings games</a:t>
            </a:r>
          </a:p>
          <a:p>
            <a:endParaRPr lang="en-US" sz="2400" b="1" dirty="0"/>
          </a:p>
          <a:p>
            <a:r>
              <a:rPr lang="en-US" sz="2400" b="1" dirty="0"/>
              <a:t>The Series ended on the “walk off” single in the bottom of the 11</a:t>
            </a:r>
            <a:r>
              <a:rPr lang="en-US" sz="2400" b="1" baseline="30000" dirty="0"/>
              <a:t>th</a:t>
            </a:r>
            <a:r>
              <a:rPr lang="en-US" sz="2400" b="1" dirty="0"/>
              <a:t> in Game 7</a:t>
            </a:r>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endParaRPr lang="en-US" sz="2400" b="1" dirty="0"/>
          </a:p>
          <a:p>
            <a:pPr marL="342900" indent="-342900">
              <a:buFont typeface="Arial" panose="020B0604020202020204" pitchFamily="34" charset="0"/>
              <a:buChar char="•"/>
            </a:pPr>
            <a:endParaRPr lang="en-US" sz="2400" b="1" dirty="0"/>
          </a:p>
          <a:p>
            <a:endParaRPr lang="en-US" sz="2400" b="1" dirty="0"/>
          </a:p>
          <a:p>
            <a:endParaRPr lang="en-US" dirty="0"/>
          </a:p>
          <a:p>
            <a:endParaRPr lang="en-US" dirty="0"/>
          </a:p>
        </p:txBody>
      </p:sp>
      <p:pic>
        <p:nvPicPr>
          <p:cNvPr id="2" name="Picture 2" descr="Florida Marlins Logo - Alternate Logo - National League (NL) - Chris ...">
            <a:extLst>
              <a:ext uri="{FF2B5EF4-FFF2-40B4-BE49-F238E27FC236}">
                <a16:creationId xmlns:a16="http://schemas.microsoft.com/office/drawing/2014/main" id="{DCED11E7-13B9-6C92-B992-39C25887EC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6250" y="1155836"/>
            <a:ext cx="4601568" cy="437280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Livan Hernandez autographed baseball card (Florida Marlins) 1997 Topps ...">
            <a:extLst>
              <a:ext uri="{FF2B5EF4-FFF2-40B4-BE49-F238E27FC236}">
                <a16:creationId xmlns:a16="http://schemas.microsoft.com/office/drawing/2014/main" id="{113EF4FD-3FE0-0F70-E62D-BEA75BE4D3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56" t="3656" r="1719" b="3097"/>
          <a:stretch>
            <a:fillRect/>
          </a:stretch>
        </p:blipFill>
        <p:spPr bwMode="auto">
          <a:xfrm>
            <a:off x="7036250" y="0"/>
            <a:ext cx="4443446" cy="6341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617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25615" y="5030451"/>
            <a:ext cx="4871398" cy="1661993"/>
          </a:xfrm>
          <a:prstGeom prst="rect">
            <a:avLst/>
          </a:prstGeom>
          <a:noFill/>
        </p:spPr>
        <p:txBody>
          <a:bodyPr wrap="none" rtlCol="0">
            <a:spAutoFit/>
          </a:bodyPr>
          <a:lstStyle/>
          <a:p>
            <a:pPr algn="ctr"/>
            <a:r>
              <a:rPr lang="en-US" sz="6600" dirty="0"/>
              <a:t>Extra Innings!</a:t>
            </a:r>
          </a:p>
          <a:p>
            <a:pPr algn="ctr"/>
            <a:endParaRPr lang="en-US" sz="3600"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1881" y="92691"/>
            <a:ext cx="8798866" cy="4937760"/>
          </a:xfrm>
          <a:prstGeom prst="rect">
            <a:avLst/>
          </a:prstGeom>
        </p:spPr>
      </p:pic>
    </p:spTree>
    <p:extLst>
      <p:ext uri="{BB962C8B-B14F-4D97-AF65-F5344CB8AC3E}">
        <p14:creationId xmlns:p14="http://schemas.microsoft.com/office/powerpoint/2010/main" val="6301252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own Old Television Vector Illustration, Television, Old, Vector PNG ...">
            <a:extLst>
              <a:ext uri="{FF2B5EF4-FFF2-40B4-BE49-F238E27FC236}">
                <a16:creationId xmlns:a16="http://schemas.microsoft.com/office/drawing/2014/main" id="{05862A39-50BA-47A1-252D-3D9D38FAD9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6470" y="0"/>
            <a:ext cx="5342001" cy="534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22BA432-39AB-F0E6-78E7-3AFD45533955}"/>
              </a:ext>
            </a:extLst>
          </p:cNvPr>
          <p:cNvSpPr txBox="1"/>
          <p:nvPr/>
        </p:nvSpPr>
        <p:spPr>
          <a:xfrm>
            <a:off x="31423" y="5455948"/>
            <a:ext cx="12129154" cy="1015663"/>
          </a:xfrm>
          <a:prstGeom prst="rect">
            <a:avLst/>
          </a:prstGeom>
          <a:noFill/>
        </p:spPr>
        <p:txBody>
          <a:bodyPr wrap="none" rtlCol="0">
            <a:spAutoFit/>
          </a:bodyPr>
          <a:lstStyle/>
          <a:p>
            <a:r>
              <a:rPr lang="en-US" sz="6000" b="1" dirty="0"/>
              <a:t>Popular TV Shows of the 1980s-1990s</a:t>
            </a:r>
          </a:p>
        </p:txBody>
      </p:sp>
    </p:spTree>
    <p:extLst>
      <p:ext uri="{BB962C8B-B14F-4D97-AF65-F5344CB8AC3E}">
        <p14:creationId xmlns:p14="http://schemas.microsoft.com/office/powerpoint/2010/main" val="37250152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F5E58-CB75-6653-E751-36BD39D996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88A323D-9F9F-2166-AB2D-5386AB81C8E2}"/>
              </a:ext>
            </a:extLst>
          </p:cNvPr>
          <p:cNvSpPr txBox="1"/>
          <p:nvPr/>
        </p:nvSpPr>
        <p:spPr>
          <a:xfrm>
            <a:off x="6096000" y="5472043"/>
            <a:ext cx="5842001" cy="1107996"/>
          </a:xfrm>
          <a:prstGeom prst="rect">
            <a:avLst/>
          </a:prstGeom>
          <a:noFill/>
        </p:spPr>
        <p:txBody>
          <a:bodyPr wrap="square" rtlCol="0">
            <a:spAutoFit/>
          </a:bodyPr>
          <a:lstStyle/>
          <a:p>
            <a:pPr algn="ctr"/>
            <a:r>
              <a:rPr lang="en-US" sz="6600" b="1" dirty="0"/>
              <a:t>Magnum P.I.</a:t>
            </a:r>
          </a:p>
        </p:txBody>
      </p:sp>
      <p:sp>
        <p:nvSpPr>
          <p:cNvPr id="4" name="TextBox 3">
            <a:extLst>
              <a:ext uri="{FF2B5EF4-FFF2-40B4-BE49-F238E27FC236}">
                <a16:creationId xmlns:a16="http://schemas.microsoft.com/office/drawing/2014/main" id="{D5324243-A1C7-77F1-2316-7018D5B262AC}"/>
              </a:ext>
            </a:extLst>
          </p:cNvPr>
          <p:cNvSpPr txBox="1"/>
          <p:nvPr/>
        </p:nvSpPr>
        <p:spPr>
          <a:xfrm>
            <a:off x="5923280" y="278319"/>
            <a:ext cx="5628639" cy="4893647"/>
          </a:xfrm>
          <a:prstGeom prst="rect">
            <a:avLst/>
          </a:prstGeom>
          <a:noFill/>
        </p:spPr>
        <p:txBody>
          <a:bodyPr wrap="square" rtlCol="0">
            <a:spAutoFit/>
          </a:bodyPr>
          <a:lstStyle/>
          <a:p>
            <a:r>
              <a:rPr lang="en-US" sz="2400" b="1" dirty="0"/>
              <a:t>This crime drama was set in Hawaii and starred popular actor Tom Selleck.  He portrayed a private investigator, who lives a plush life-style on the estate of a wealthy benefactor.</a:t>
            </a:r>
          </a:p>
          <a:p>
            <a:endParaRPr lang="en-US" sz="2400" b="1" dirty="0"/>
          </a:p>
          <a:p>
            <a:r>
              <a:rPr lang="en-US" sz="2400" b="1" dirty="0"/>
              <a:t>Selleck’s character often wears a baseball cap from his favorite major league team …</a:t>
            </a:r>
          </a:p>
          <a:p>
            <a:endParaRPr lang="en-US" sz="2400" b="1" dirty="0"/>
          </a:p>
          <a:p>
            <a:r>
              <a:rPr lang="en-US" sz="2400" b="1" dirty="0"/>
              <a:t> </a:t>
            </a:r>
          </a:p>
          <a:p>
            <a:endParaRPr lang="en-US" sz="2400" b="1" dirty="0"/>
          </a:p>
          <a:p>
            <a:endParaRPr lang="en-US" sz="2400" b="1" dirty="0"/>
          </a:p>
          <a:p>
            <a:r>
              <a:rPr lang="en-US" sz="2400" b="1" dirty="0"/>
              <a:t> </a:t>
            </a:r>
          </a:p>
        </p:txBody>
      </p:sp>
      <p:pic>
        <p:nvPicPr>
          <p:cNvPr id="1026" name="Picture 2">
            <a:extLst>
              <a:ext uri="{FF2B5EF4-FFF2-40B4-BE49-F238E27FC236}">
                <a16:creationId xmlns:a16="http://schemas.microsoft.com/office/drawing/2014/main" id="{C052FB53-7BED-C0A4-3EDA-9881B7182F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9" y="164046"/>
            <a:ext cx="4791203" cy="64159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93BA7C4-E8B2-51C4-4012-8A777ABC3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25" t="3845" r="11248" b="12027"/>
          <a:stretch>
            <a:fillRect/>
          </a:stretch>
        </p:blipFill>
        <p:spPr bwMode="auto">
          <a:xfrm>
            <a:off x="0" y="0"/>
            <a:ext cx="5496561" cy="7335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33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D18101-5859-6597-57EC-C33C7E5241F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1C346E-F9EE-159C-0BDE-E42573DF2019}"/>
              </a:ext>
            </a:extLst>
          </p:cNvPr>
          <p:cNvSpPr txBox="1"/>
          <p:nvPr/>
        </p:nvSpPr>
        <p:spPr>
          <a:xfrm>
            <a:off x="253999" y="5702517"/>
            <a:ext cx="5842001" cy="1107996"/>
          </a:xfrm>
          <a:prstGeom prst="rect">
            <a:avLst/>
          </a:prstGeom>
          <a:noFill/>
        </p:spPr>
        <p:txBody>
          <a:bodyPr wrap="square" rtlCol="0">
            <a:spAutoFit/>
          </a:bodyPr>
          <a:lstStyle/>
          <a:p>
            <a:pPr algn="ctr"/>
            <a:r>
              <a:rPr lang="en-US" sz="6600" b="1" dirty="0"/>
              <a:t>Cagney &amp; Lacey</a:t>
            </a:r>
          </a:p>
        </p:txBody>
      </p:sp>
      <p:sp>
        <p:nvSpPr>
          <p:cNvPr id="4" name="TextBox 3">
            <a:extLst>
              <a:ext uri="{FF2B5EF4-FFF2-40B4-BE49-F238E27FC236}">
                <a16:creationId xmlns:a16="http://schemas.microsoft.com/office/drawing/2014/main" id="{BE098F7A-972D-608A-0278-22F56CCBACA9}"/>
              </a:ext>
            </a:extLst>
          </p:cNvPr>
          <p:cNvSpPr txBox="1"/>
          <p:nvPr/>
        </p:nvSpPr>
        <p:spPr>
          <a:xfrm>
            <a:off x="6349999" y="369759"/>
            <a:ext cx="5842001" cy="7355860"/>
          </a:xfrm>
          <a:prstGeom prst="rect">
            <a:avLst/>
          </a:prstGeom>
          <a:noFill/>
        </p:spPr>
        <p:txBody>
          <a:bodyPr wrap="square" rtlCol="0">
            <a:spAutoFit/>
          </a:bodyPr>
          <a:lstStyle/>
          <a:p>
            <a:r>
              <a:rPr lang="en-US" sz="3200" b="1" dirty="0"/>
              <a:t>Actresses Sharon Gless and Tyne Daly starred in this police drama as New York City police detectives.</a:t>
            </a:r>
          </a:p>
          <a:p>
            <a:endParaRPr lang="en-US" sz="3200" b="1" dirty="0"/>
          </a:p>
          <a:p>
            <a:r>
              <a:rPr lang="en-US" sz="3200" b="1" dirty="0"/>
              <a:t>Beginning with the show’s second season in 1983, and for the next six seasons, one or the other of these two actresses won the </a:t>
            </a:r>
            <a:r>
              <a:rPr lang="en-US" sz="3200" b="1" dirty="0">
                <a:solidFill>
                  <a:srgbClr val="FF0000"/>
                </a:solidFill>
              </a:rPr>
              <a:t>Emmy Award for </a:t>
            </a:r>
          </a:p>
          <a:p>
            <a:r>
              <a:rPr lang="en-US" sz="3200" b="1" dirty="0">
                <a:solidFill>
                  <a:srgbClr val="FF0000"/>
                </a:solidFill>
              </a:rPr>
              <a:t>Best Lead Actress in a Drama</a:t>
            </a:r>
            <a:r>
              <a:rPr lang="en-US" sz="3200" b="1" dirty="0">
                <a:solidFill>
                  <a:schemeClr val="accent2">
                    <a:lumMod val="75000"/>
                  </a:schemeClr>
                </a:solidFill>
              </a:rPr>
              <a:t> </a:t>
            </a:r>
            <a:r>
              <a:rPr lang="en-US" sz="3200" b="1" dirty="0"/>
              <a:t>!</a:t>
            </a:r>
          </a:p>
          <a:p>
            <a:endParaRPr lang="en-US" sz="2400" b="1" dirty="0"/>
          </a:p>
          <a:p>
            <a:endParaRPr lang="en-US" sz="2400" b="1" dirty="0"/>
          </a:p>
          <a:p>
            <a:endParaRPr lang="en-US" sz="2400" b="1" dirty="0"/>
          </a:p>
          <a:p>
            <a:endParaRPr lang="en-US" sz="2400" b="1" dirty="0"/>
          </a:p>
          <a:p>
            <a:r>
              <a:rPr lang="en-US" sz="2400" b="1" dirty="0"/>
              <a:t> </a:t>
            </a:r>
          </a:p>
        </p:txBody>
      </p:sp>
      <p:pic>
        <p:nvPicPr>
          <p:cNvPr id="1026" name="Picture 2" descr="Game poster image">
            <a:extLst>
              <a:ext uri="{FF2B5EF4-FFF2-40B4-BE49-F238E27FC236}">
                <a16:creationId xmlns:a16="http://schemas.microsoft.com/office/drawing/2014/main" id="{5DD24F92-3EB6-198E-2A39-2C3FE7DC4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3553"/>
          <a:stretch>
            <a:fillRect/>
          </a:stretch>
        </p:blipFill>
        <p:spPr bwMode="auto">
          <a:xfrm>
            <a:off x="432434" y="369759"/>
            <a:ext cx="5544550" cy="512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34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391B8-A55D-8AB7-42E6-58CE8EB9D3A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53C7D67-4FF2-F3D2-7C6E-446BA69180C6}"/>
              </a:ext>
            </a:extLst>
          </p:cNvPr>
          <p:cNvSpPr txBox="1"/>
          <p:nvPr/>
        </p:nvSpPr>
        <p:spPr>
          <a:xfrm>
            <a:off x="253999" y="5702517"/>
            <a:ext cx="5842001" cy="1107996"/>
          </a:xfrm>
          <a:prstGeom prst="rect">
            <a:avLst/>
          </a:prstGeom>
          <a:noFill/>
        </p:spPr>
        <p:txBody>
          <a:bodyPr wrap="square" rtlCol="0">
            <a:spAutoFit/>
          </a:bodyPr>
          <a:lstStyle/>
          <a:p>
            <a:pPr algn="ctr"/>
            <a:r>
              <a:rPr lang="en-US" sz="6600" b="1" dirty="0"/>
              <a:t>Golden Girls</a:t>
            </a:r>
          </a:p>
        </p:txBody>
      </p:sp>
      <p:sp>
        <p:nvSpPr>
          <p:cNvPr id="4" name="TextBox 3">
            <a:extLst>
              <a:ext uri="{FF2B5EF4-FFF2-40B4-BE49-F238E27FC236}">
                <a16:creationId xmlns:a16="http://schemas.microsoft.com/office/drawing/2014/main" id="{3208FFF1-1359-4A04-CB4F-6A254E88D755}"/>
              </a:ext>
            </a:extLst>
          </p:cNvPr>
          <p:cNvSpPr txBox="1"/>
          <p:nvPr/>
        </p:nvSpPr>
        <p:spPr>
          <a:xfrm>
            <a:off x="6400800" y="369759"/>
            <a:ext cx="5842001" cy="8340745"/>
          </a:xfrm>
          <a:prstGeom prst="rect">
            <a:avLst/>
          </a:prstGeom>
          <a:noFill/>
        </p:spPr>
        <p:txBody>
          <a:bodyPr wrap="square" rtlCol="0">
            <a:spAutoFit/>
          </a:bodyPr>
          <a:lstStyle/>
          <a:p>
            <a:r>
              <a:rPr lang="en-US" sz="3200" b="1" dirty="0"/>
              <a:t>This sitcom starred Bea Arthur, Betty White, Rue McClanahan, and Estelle Getty.  The plot centered around the four older single women that shared a house in Miami.</a:t>
            </a:r>
          </a:p>
          <a:p>
            <a:endParaRPr lang="en-US" sz="3200" b="1" dirty="0"/>
          </a:p>
          <a:p>
            <a:r>
              <a:rPr lang="en-US" sz="3200" b="1" dirty="0"/>
              <a:t>The series won numerous awards as an outstanding comedy.</a:t>
            </a:r>
          </a:p>
          <a:p>
            <a:endParaRPr lang="en-US" sz="3200" b="1" dirty="0"/>
          </a:p>
          <a:p>
            <a:r>
              <a:rPr lang="en-US" sz="3200" b="1" dirty="0">
                <a:solidFill>
                  <a:srgbClr val="FF0000"/>
                </a:solidFill>
              </a:rPr>
              <a:t>All four of the actresses won at least one Emmy Award.</a:t>
            </a:r>
          </a:p>
          <a:p>
            <a:endParaRPr lang="en-US" sz="3200" b="1" dirty="0"/>
          </a:p>
          <a:p>
            <a:endParaRPr lang="en-US" sz="2400" b="1" dirty="0"/>
          </a:p>
          <a:p>
            <a:endParaRPr lang="en-US" sz="2400" b="1" dirty="0"/>
          </a:p>
          <a:p>
            <a:endParaRPr lang="en-US" sz="2400" b="1" dirty="0"/>
          </a:p>
          <a:p>
            <a:endParaRPr lang="en-US" sz="2400" b="1" dirty="0"/>
          </a:p>
          <a:p>
            <a:r>
              <a:rPr lang="en-US" sz="2400" b="1" dirty="0"/>
              <a:t> </a:t>
            </a:r>
          </a:p>
        </p:txBody>
      </p:sp>
      <p:pic>
        <p:nvPicPr>
          <p:cNvPr id="1026" name="Picture 2" descr="The Golden Girls' Turns 30: Facts You May Not Know About the Series - ABC  News">
            <a:extLst>
              <a:ext uri="{FF2B5EF4-FFF2-40B4-BE49-F238E27FC236}">
                <a16:creationId xmlns:a16="http://schemas.microsoft.com/office/drawing/2014/main" id="{EC291445-67D0-F650-211B-0C8AE9845C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49" r="11784"/>
          <a:stretch>
            <a:fillRect/>
          </a:stretch>
        </p:blipFill>
        <p:spPr bwMode="auto">
          <a:xfrm>
            <a:off x="0" y="479487"/>
            <a:ext cx="6400800" cy="4553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5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p:cNvSpPr txBox="1"/>
          <p:nvPr/>
        </p:nvSpPr>
        <p:spPr>
          <a:xfrm>
            <a:off x="1430067" y="145499"/>
            <a:ext cx="10251524" cy="1323439"/>
          </a:xfrm>
          <a:prstGeom prst="rect">
            <a:avLst/>
          </a:prstGeom>
          <a:noFill/>
        </p:spPr>
        <p:txBody>
          <a:bodyPr wrap="none" rtlCol="0">
            <a:spAutoFit/>
          </a:bodyPr>
          <a:lstStyle/>
          <a:p>
            <a:r>
              <a:rPr lang="en-US" sz="8000" b="1" dirty="0"/>
              <a:t>The 2025 World Series !</a:t>
            </a:r>
          </a:p>
        </p:txBody>
      </p:sp>
      <p:pic>
        <p:nvPicPr>
          <p:cNvPr id="2" name="Picture 4">
            <a:extLst>
              <a:ext uri="{FF2B5EF4-FFF2-40B4-BE49-F238E27FC236}">
                <a16:creationId xmlns:a16="http://schemas.microsoft.com/office/drawing/2014/main" id="{54A4F67C-0501-362E-8E72-CF56A73653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393" r="17359"/>
          <a:stretch>
            <a:fillRect/>
          </a:stretch>
        </p:blipFill>
        <p:spPr bwMode="auto">
          <a:xfrm rot="203182">
            <a:off x="954471" y="1511343"/>
            <a:ext cx="5311785" cy="45793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Old Toronto Blue Jays Logo, HD Png Download , Transparent Png Image ...">
            <a:extLst>
              <a:ext uri="{FF2B5EF4-FFF2-40B4-BE49-F238E27FC236}">
                <a16:creationId xmlns:a16="http://schemas.microsoft.com/office/drawing/2014/main" id="{CB8D8E29-8085-3F73-F6BB-DBF943F1B9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635" b="4584"/>
          <a:stretch>
            <a:fillRect/>
          </a:stretch>
        </p:blipFill>
        <p:spPr bwMode="auto">
          <a:xfrm>
            <a:off x="6666545" y="1778612"/>
            <a:ext cx="4326133" cy="41552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AF43D5D-62E2-EF41-C1BA-989D572794F1}"/>
              </a:ext>
            </a:extLst>
          </p:cNvPr>
          <p:cNvSpPr txBox="1"/>
          <p:nvPr/>
        </p:nvSpPr>
        <p:spPr>
          <a:xfrm>
            <a:off x="5596421" y="1606259"/>
            <a:ext cx="6466379" cy="5416868"/>
          </a:xfrm>
          <a:prstGeom prst="rect">
            <a:avLst/>
          </a:prstGeom>
          <a:noFill/>
        </p:spPr>
        <p:txBody>
          <a:bodyPr wrap="square" rtlCol="0">
            <a:spAutoFit/>
          </a:bodyPr>
          <a:lstStyle/>
          <a:p>
            <a:pPr algn="ctr"/>
            <a:r>
              <a:rPr lang="en-US" sz="6000" b="1" dirty="0">
                <a:solidFill>
                  <a:srgbClr val="0070C0"/>
                </a:solidFill>
              </a:rPr>
              <a:t>Dodgers</a:t>
            </a:r>
            <a:r>
              <a:rPr lang="en-US" sz="4400" b="1" dirty="0"/>
              <a:t> </a:t>
            </a:r>
          </a:p>
          <a:p>
            <a:pPr algn="ctr"/>
            <a:r>
              <a:rPr lang="en-US" sz="4400" b="1" dirty="0"/>
              <a:t>win 4 games to 3</a:t>
            </a:r>
          </a:p>
          <a:p>
            <a:pPr algn="ctr"/>
            <a:endParaRPr lang="en-US" sz="2800" b="1" dirty="0"/>
          </a:p>
          <a:p>
            <a:pPr algn="ctr"/>
            <a:r>
              <a:rPr lang="en-US" sz="2800" b="1" dirty="0"/>
              <a:t>Have won back-to-back titles </a:t>
            </a:r>
          </a:p>
          <a:p>
            <a:pPr algn="ctr"/>
            <a:r>
              <a:rPr lang="en-US" sz="2800" b="1" dirty="0"/>
              <a:t>	(2024 and 2025)</a:t>
            </a:r>
          </a:p>
          <a:p>
            <a:pPr algn="ctr"/>
            <a:endParaRPr lang="en-US" sz="2800" b="1" dirty="0"/>
          </a:p>
          <a:p>
            <a:pPr algn="ctr"/>
            <a:r>
              <a:rPr lang="en-US" sz="2800" b="1" dirty="0"/>
              <a:t>Another exciting World Series</a:t>
            </a:r>
          </a:p>
          <a:p>
            <a:pPr algn="ctr"/>
            <a:endParaRPr lang="en-US" sz="2800" b="1" dirty="0"/>
          </a:p>
          <a:p>
            <a:pPr algn="ctr"/>
            <a:r>
              <a:rPr lang="en-US" sz="2800" b="1" dirty="0"/>
              <a:t>Dodgers win their 9</a:t>
            </a:r>
            <a:r>
              <a:rPr lang="en-US" sz="2800" b="1" baseline="30000" dirty="0"/>
              <a:t>th</a:t>
            </a:r>
            <a:r>
              <a:rPr lang="en-US" sz="2800" b="1" dirty="0"/>
              <a:t>  World Series title</a:t>
            </a:r>
          </a:p>
          <a:p>
            <a:endParaRPr lang="en-US" sz="2800" b="1" dirty="0"/>
          </a:p>
          <a:p>
            <a:endParaRPr lang="en-US" dirty="0"/>
          </a:p>
        </p:txBody>
      </p:sp>
    </p:spTree>
    <p:extLst>
      <p:ext uri="{BB962C8B-B14F-4D97-AF65-F5344CB8AC3E}">
        <p14:creationId xmlns:p14="http://schemas.microsoft.com/office/powerpoint/2010/main" val="1803415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72F5B-D072-BB24-120F-11222B701A0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C0197E1-60E9-3C98-D581-77E9F099E247}"/>
              </a:ext>
            </a:extLst>
          </p:cNvPr>
          <p:cNvSpPr txBox="1"/>
          <p:nvPr/>
        </p:nvSpPr>
        <p:spPr>
          <a:xfrm>
            <a:off x="13862" y="5611077"/>
            <a:ext cx="6146801" cy="1107996"/>
          </a:xfrm>
          <a:prstGeom prst="rect">
            <a:avLst/>
          </a:prstGeom>
          <a:noFill/>
        </p:spPr>
        <p:txBody>
          <a:bodyPr wrap="square" rtlCol="0">
            <a:spAutoFit/>
          </a:bodyPr>
          <a:lstStyle/>
          <a:p>
            <a:pPr algn="ctr"/>
            <a:r>
              <a:rPr lang="en-US" sz="6600" b="1" dirty="0"/>
              <a:t>Three’s Company</a:t>
            </a:r>
          </a:p>
        </p:txBody>
      </p:sp>
      <p:sp>
        <p:nvSpPr>
          <p:cNvPr id="4" name="TextBox 3">
            <a:extLst>
              <a:ext uri="{FF2B5EF4-FFF2-40B4-BE49-F238E27FC236}">
                <a16:creationId xmlns:a16="http://schemas.microsoft.com/office/drawing/2014/main" id="{1BE5D7C1-3B18-F501-16FC-4A6E7303C48D}"/>
              </a:ext>
            </a:extLst>
          </p:cNvPr>
          <p:cNvSpPr txBox="1"/>
          <p:nvPr/>
        </p:nvSpPr>
        <p:spPr>
          <a:xfrm>
            <a:off x="6160731" y="186879"/>
            <a:ext cx="5842001" cy="9325630"/>
          </a:xfrm>
          <a:prstGeom prst="rect">
            <a:avLst/>
          </a:prstGeom>
          <a:noFill/>
        </p:spPr>
        <p:txBody>
          <a:bodyPr wrap="square" rtlCol="0">
            <a:spAutoFit/>
          </a:bodyPr>
          <a:lstStyle/>
          <a:p>
            <a:r>
              <a:rPr lang="en-US" sz="3200" b="1" dirty="0"/>
              <a:t>This farcical sitcom starred John Ritter, Suzanne Somers, and Joyce DeWitt as unlikely roommates.  </a:t>
            </a:r>
          </a:p>
          <a:p>
            <a:endParaRPr lang="en-US" sz="3200" b="1" dirty="0"/>
          </a:p>
          <a:p>
            <a:r>
              <a:rPr lang="en-US" sz="3200" b="1" dirty="0"/>
              <a:t>The landlord had a rule against unmarried singles living together, but relented when the women convinced him that the John Ritter character was gay.</a:t>
            </a:r>
          </a:p>
          <a:p>
            <a:endParaRPr lang="en-US" sz="3200" b="1" dirty="0"/>
          </a:p>
          <a:p>
            <a:r>
              <a:rPr lang="en-US" sz="3200" b="1" dirty="0">
                <a:solidFill>
                  <a:srgbClr val="FF0000"/>
                </a:solidFill>
              </a:rPr>
              <a:t>The series ranked in the Top 10 of TV shows for 6 of its 8 seasons.</a:t>
            </a:r>
          </a:p>
          <a:p>
            <a:endParaRPr lang="en-US" sz="3200" b="1" dirty="0">
              <a:solidFill>
                <a:srgbClr val="FF0000"/>
              </a:solidFill>
            </a:endParaRPr>
          </a:p>
          <a:p>
            <a:endParaRPr lang="en-US" sz="3200" b="1" dirty="0"/>
          </a:p>
          <a:p>
            <a:endParaRPr lang="en-US" sz="2400" b="1" dirty="0"/>
          </a:p>
          <a:p>
            <a:endParaRPr lang="en-US" sz="2400" b="1" dirty="0"/>
          </a:p>
          <a:p>
            <a:endParaRPr lang="en-US" sz="2400" b="1" dirty="0"/>
          </a:p>
          <a:p>
            <a:endParaRPr lang="en-US" sz="2400" b="1" dirty="0"/>
          </a:p>
          <a:p>
            <a:r>
              <a:rPr lang="en-US" sz="2400" b="1" dirty="0"/>
              <a:t> </a:t>
            </a:r>
          </a:p>
        </p:txBody>
      </p:sp>
      <p:pic>
        <p:nvPicPr>
          <p:cNvPr id="2050" name="Picture 2" descr="Suzanne Somers Was Fired From 'Three's Company' Over Equal Pay">
            <a:extLst>
              <a:ext uri="{FF2B5EF4-FFF2-40B4-BE49-F238E27FC236}">
                <a16:creationId xmlns:a16="http://schemas.microsoft.com/office/drawing/2014/main" id="{D5495474-A3EC-F764-866D-5C490F0AD4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268" y="47487"/>
            <a:ext cx="5483061" cy="5483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9141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259" y="90199"/>
            <a:ext cx="11430000" cy="4219937"/>
          </a:xfrm>
          <a:prstGeom prst="rect">
            <a:avLst/>
          </a:prstGeom>
        </p:spPr>
      </p:pic>
      <p:sp>
        <p:nvSpPr>
          <p:cNvPr id="3" name="TextBox 2"/>
          <p:cNvSpPr txBox="1"/>
          <p:nvPr/>
        </p:nvSpPr>
        <p:spPr>
          <a:xfrm>
            <a:off x="143439" y="4310136"/>
            <a:ext cx="11335154" cy="2123658"/>
          </a:xfrm>
          <a:prstGeom prst="rect">
            <a:avLst/>
          </a:prstGeom>
          <a:noFill/>
        </p:spPr>
        <p:txBody>
          <a:bodyPr wrap="none" rtlCol="0">
            <a:spAutoFit/>
          </a:bodyPr>
          <a:lstStyle/>
          <a:p>
            <a:pPr algn="ctr"/>
            <a:r>
              <a:rPr lang="en-US" sz="6600" i="1" dirty="0">
                <a:latin typeface="Impact" panose="020B0806030902050204" pitchFamily="34" charset="0"/>
              </a:rPr>
              <a:t>Thanks!</a:t>
            </a:r>
          </a:p>
          <a:p>
            <a:pPr algn="ctr"/>
            <a:r>
              <a:rPr lang="en-US" sz="6600" i="1" dirty="0">
                <a:latin typeface="Impact" panose="020B0806030902050204" pitchFamily="34" charset="0"/>
              </a:rPr>
              <a:t>We’ll see you again next month!!</a:t>
            </a:r>
          </a:p>
        </p:txBody>
      </p:sp>
    </p:spTree>
    <p:extLst>
      <p:ext uri="{BB962C8B-B14F-4D97-AF65-F5344CB8AC3E}">
        <p14:creationId xmlns:p14="http://schemas.microsoft.com/office/powerpoint/2010/main" val="31198958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92C22-AB10-65DA-7C75-AB3CEDF41BBD}"/>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C44CE09-C50F-5E29-62E3-CA0BE61880A4}"/>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3521"/>
          <a:stretch>
            <a:fillRect/>
          </a:stretch>
        </p:blipFill>
        <p:spPr bwMode="auto">
          <a:xfrm>
            <a:off x="267128" y="565078"/>
            <a:ext cx="7715892" cy="59010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86336FE-CAD4-FD43-3B61-F30F88CE726B}"/>
              </a:ext>
            </a:extLst>
          </p:cNvPr>
          <p:cNvSpPr txBox="1"/>
          <p:nvPr/>
        </p:nvSpPr>
        <p:spPr>
          <a:xfrm>
            <a:off x="5745324" y="3105021"/>
            <a:ext cx="6292108" cy="3785652"/>
          </a:xfrm>
          <a:prstGeom prst="rect">
            <a:avLst/>
          </a:prstGeom>
          <a:noFill/>
        </p:spPr>
        <p:txBody>
          <a:bodyPr wrap="none" rtlCol="0">
            <a:spAutoFit/>
          </a:bodyPr>
          <a:lstStyle/>
          <a:p>
            <a:pPr algn="ctr"/>
            <a:r>
              <a:rPr lang="en-US" sz="8000" i="1" dirty="0">
                <a:solidFill>
                  <a:schemeClr val="accent4">
                    <a:lumMod val="50000"/>
                  </a:schemeClr>
                </a:solidFill>
                <a:latin typeface="Impact" panose="020B0806030902050204" pitchFamily="34" charset="0"/>
              </a:rPr>
              <a:t>Have </a:t>
            </a:r>
          </a:p>
          <a:p>
            <a:pPr algn="ctr"/>
            <a:r>
              <a:rPr lang="en-US" sz="8000" i="1" dirty="0">
                <a:solidFill>
                  <a:schemeClr val="accent4">
                    <a:lumMod val="50000"/>
                  </a:schemeClr>
                </a:solidFill>
                <a:latin typeface="Impact" panose="020B0806030902050204" pitchFamily="34" charset="0"/>
              </a:rPr>
              <a:t>a great </a:t>
            </a:r>
          </a:p>
          <a:p>
            <a:pPr algn="ctr"/>
            <a:r>
              <a:rPr lang="en-US" sz="8000" i="1" dirty="0">
                <a:solidFill>
                  <a:schemeClr val="accent4">
                    <a:lumMod val="50000"/>
                  </a:schemeClr>
                </a:solidFill>
                <a:latin typeface="Impact" panose="020B0806030902050204" pitchFamily="34" charset="0"/>
              </a:rPr>
              <a:t>Thanksgiving !</a:t>
            </a:r>
          </a:p>
        </p:txBody>
      </p:sp>
    </p:spTree>
    <p:extLst>
      <p:ext uri="{BB962C8B-B14F-4D97-AF65-F5344CB8AC3E}">
        <p14:creationId xmlns:p14="http://schemas.microsoft.com/office/powerpoint/2010/main" val="3411658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FFE01-7C59-4A97-183C-A48FE92906D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0C9D532-0B65-933C-5791-5E6CB1696878}"/>
              </a:ext>
            </a:extLst>
          </p:cNvPr>
          <p:cNvSpPr txBox="1"/>
          <p:nvPr/>
        </p:nvSpPr>
        <p:spPr>
          <a:xfrm>
            <a:off x="554182" y="1579417"/>
            <a:ext cx="3657600" cy="923330"/>
          </a:xfrm>
          <a:prstGeom prst="rect">
            <a:avLst/>
          </a:prstGeom>
          <a:solidFill>
            <a:schemeClr val="bg1"/>
          </a:solidFill>
        </p:spPr>
        <p:txBody>
          <a:bodyPr wrap="square" rtlCol="0">
            <a:spAutoFit/>
          </a:bodyPr>
          <a:lstStyle/>
          <a:p>
            <a:endParaRPr lang="en-US" dirty="0"/>
          </a:p>
          <a:p>
            <a:endParaRPr lang="en-US" dirty="0"/>
          </a:p>
          <a:p>
            <a:endParaRPr lang="en-US" dirty="0"/>
          </a:p>
        </p:txBody>
      </p:sp>
      <p:sp>
        <p:nvSpPr>
          <p:cNvPr id="3" name="TextBox 2">
            <a:extLst>
              <a:ext uri="{FF2B5EF4-FFF2-40B4-BE49-F238E27FC236}">
                <a16:creationId xmlns:a16="http://schemas.microsoft.com/office/drawing/2014/main" id="{B658C5F6-76FB-8EC3-38DA-8C02D26BAADA}"/>
              </a:ext>
            </a:extLst>
          </p:cNvPr>
          <p:cNvSpPr txBox="1"/>
          <p:nvPr/>
        </p:nvSpPr>
        <p:spPr>
          <a:xfrm>
            <a:off x="3897462" y="34768"/>
            <a:ext cx="3479222" cy="1015663"/>
          </a:xfrm>
          <a:prstGeom prst="rect">
            <a:avLst/>
          </a:prstGeom>
          <a:noFill/>
        </p:spPr>
        <p:txBody>
          <a:bodyPr wrap="none" rtlCol="0">
            <a:spAutoFit/>
          </a:bodyPr>
          <a:lstStyle/>
          <a:p>
            <a:r>
              <a:rPr lang="en-US" sz="6000" b="1" dirty="0"/>
              <a:t>FOOTBALL</a:t>
            </a:r>
          </a:p>
        </p:txBody>
      </p:sp>
      <p:pic>
        <p:nvPicPr>
          <p:cNvPr id="1026" name="Picture 2">
            <a:extLst>
              <a:ext uri="{FF2B5EF4-FFF2-40B4-BE49-F238E27FC236}">
                <a16:creationId xmlns:a16="http://schemas.microsoft.com/office/drawing/2014/main" id="{9184D84E-2D53-77AF-370C-180AEBA57FA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210" y="976209"/>
            <a:ext cx="4360518" cy="2452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5CF55C4-41C3-BE53-4ECF-490C683203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85944" y="1154013"/>
            <a:ext cx="2906056" cy="29060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4933174-6A3B-A8C8-82D0-F98E3A240A18}"/>
              </a:ext>
            </a:extLst>
          </p:cNvPr>
          <p:cNvSpPr txBox="1"/>
          <p:nvPr/>
        </p:nvSpPr>
        <p:spPr>
          <a:xfrm>
            <a:off x="5318780" y="5288004"/>
            <a:ext cx="5957528" cy="1200329"/>
          </a:xfrm>
          <a:prstGeom prst="rect">
            <a:avLst/>
          </a:prstGeom>
          <a:noFill/>
        </p:spPr>
        <p:txBody>
          <a:bodyPr wrap="none" rtlCol="0">
            <a:spAutoFit/>
          </a:bodyPr>
          <a:lstStyle/>
          <a:p>
            <a:r>
              <a:rPr lang="en-US" sz="7200" b="1" dirty="0"/>
              <a:t>Volleyball too!</a:t>
            </a:r>
          </a:p>
        </p:txBody>
      </p:sp>
      <p:pic>
        <p:nvPicPr>
          <p:cNvPr id="6" name="Picture 2">
            <a:extLst>
              <a:ext uri="{FF2B5EF4-FFF2-40B4-BE49-F238E27FC236}">
                <a16:creationId xmlns:a16="http://schemas.microsoft.com/office/drawing/2014/main" id="{CA9348BF-DD38-D7A9-3703-EB9C5C33554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977" r="8584"/>
          <a:stretch>
            <a:fillRect/>
          </a:stretch>
        </p:blipFill>
        <p:spPr bwMode="auto">
          <a:xfrm>
            <a:off x="1460097" y="3429000"/>
            <a:ext cx="3280361" cy="397915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89C0219-8F12-0D59-9E37-1F4ADBC257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97462" y="1647401"/>
            <a:ext cx="2466894" cy="20279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699187BD-F295-64CB-84B4-E3FD1DB9922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05856" y="1317943"/>
            <a:ext cx="2762099" cy="29060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8292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13003" y="106807"/>
            <a:ext cx="9372822" cy="1569660"/>
          </a:xfrm>
          <a:prstGeom prst="rect">
            <a:avLst/>
          </a:prstGeom>
          <a:noFill/>
        </p:spPr>
        <p:txBody>
          <a:bodyPr wrap="none" rtlCol="0">
            <a:spAutoFit/>
          </a:bodyPr>
          <a:lstStyle/>
          <a:p>
            <a:r>
              <a:rPr lang="en-US" sz="9600" b="1" dirty="0"/>
              <a:t>History from 1997</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4539" y="1383175"/>
            <a:ext cx="6086364" cy="5318322"/>
          </a:xfrm>
          <a:prstGeom prst="rect">
            <a:avLst/>
          </a:prstGeom>
        </p:spPr>
      </p:pic>
    </p:spTree>
    <p:extLst>
      <p:ext uri="{BB962C8B-B14F-4D97-AF65-F5344CB8AC3E}">
        <p14:creationId xmlns:p14="http://schemas.microsoft.com/office/powerpoint/2010/main" val="1165325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574B1-9266-1812-9E77-EF0A85D5B6F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C9CBB17-9855-0DC2-4668-761FCAA3CE7D}"/>
              </a:ext>
            </a:extLst>
          </p:cNvPr>
          <p:cNvSpPr txBox="1"/>
          <p:nvPr/>
        </p:nvSpPr>
        <p:spPr>
          <a:xfrm>
            <a:off x="483619" y="5554408"/>
            <a:ext cx="10643428" cy="1200329"/>
          </a:xfrm>
          <a:prstGeom prst="rect">
            <a:avLst/>
          </a:prstGeom>
          <a:noFill/>
        </p:spPr>
        <p:txBody>
          <a:bodyPr wrap="none" rtlCol="0">
            <a:spAutoFit/>
          </a:bodyPr>
          <a:lstStyle/>
          <a:p>
            <a:pPr algn="ctr"/>
            <a:r>
              <a:rPr lang="en-US" sz="7200" b="1" i="1" dirty="0"/>
              <a:t>Hong Kong reverts to China</a:t>
            </a:r>
            <a:endParaRPr lang="en-US" sz="5400" b="1" dirty="0"/>
          </a:p>
        </p:txBody>
      </p:sp>
      <p:pic>
        <p:nvPicPr>
          <p:cNvPr id="1026" name="Picture 2">
            <a:extLst>
              <a:ext uri="{FF2B5EF4-FFF2-40B4-BE49-F238E27FC236}">
                <a16:creationId xmlns:a16="http://schemas.microsoft.com/office/drawing/2014/main" id="{1AD79670-FBA9-F08B-80CB-F86AA63F8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8066" y="103263"/>
            <a:ext cx="9579315" cy="5587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9391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1C14B1B-FC08-CD97-59B8-77C8742C32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90" r="5472" b="4348"/>
          <a:stretch>
            <a:fillRect/>
          </a:stretch>
        </p:blipFill>
        <p:spPr bwMode="auto">
          <a:xfrm>
            <a:off x="0" y="149086"/>
            <a:ext cx="8160026" cy="655982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A437405-2508-375C-4F06-50A0FB23FD56}"/>
              </a:ext>
            </a:extLst>
          </p:cNvPr>
          <p:cNvSpPr txBox="1"/>
          <p:nvPr/>
        </p:nvSpPr>
        <p:spPr>
          <a:xfrm>
            <a:off x="8238734" y="1361659"/>
            <a:ext cx="3883692" cy="3231654"/>
          </a:xfrm>
          <a:prstGeom prst="rect">
            <a:avLst/>
          </a:prstGeom>
          <a:noFill/>
        </p:spPr>
        <p:txBody>
          <a:bodyPr wrap="none" rtlCol="0">
            <a:spAutoFit/>
          </a:bodyPr>
          <a:lstStyle/>
          <a:p>
            <a:pPr algn="ctr"/>
            <a:r>
              <a:rPr lang="en-US" sz="4800" b="1" dirty="0"/>
              <a:t>A</a:t>
            </a:r>
          </a:p>
          <a:p>
            <a:pPr algn="ctr"/>
            <a:r>
              <a:rPr lang="en-US" sz="4800" b="1" dirty="0"/>
              <a:t>knighthood </a:t>
            </a:r>
          </a:p>
          <a:p>
            <a:pPr algn="ctr"/>
            <a:r>
              <a:rPr lang="en-US" sz="4800" b="1" dirty="0"/>
              <a:t>for one of </a:t>
            </a:r>
          </a:p>
          <a:p>
            <a:pPr algn="ctr"/>
            <a:r>
              <a:rPr lang="en-US" sz="6000" b="1" dirty="0"/>
              <a:t>The Beatles</a:t>
            </a:r>
          </a:p>
        </p:txBody>
      </p:sp>
    </p:spTree>
    <p:extLst>
      <p:ext uri="{BB962C8B-B14F-4D97-AF65-F5344CB8AC3E}">
        <p14:creationId xmlns:p14="http://schemas.microsoft.com/office/powerpoint/2010/main" val="646290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87CCA-734A-8A7C-C4A0-DE5507E28CA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142AA97-5B6E-AF8A-26C0-EC40D3C80EE4}"/>
              </a:ext>
            </a:extLst>
          </p:cNvPr>
          <p:cNvSpPr txBox="1"/>
          <p:nvPr/>
        </p:nvSpPr>
        <p:spPr>
          <a:xfrm>
            <a:off x="896853" y="130037"/>
            <a:ext cx="9865842" cy="1200329"/>
          </a:xfrm>
          <a:prstGeom prst="rect">
            <a:avLst/>
          </a:prstGeom>
          <a:noFill/>
        </p:spPr>
        <p:txBody>
          <a:bodyPr wrap="none" rtlCol="0">
            <a:spAutoFit/>
          </a:bodyPr>
          <a:lstStyle/>
          <a:p>
            <a:pPr algn="ctr"/>
            <a:r>
              <a:rPr lang="en-US" sz="7200" b="1" i="1" dirty="0"/>
              <a:t>Pathfinder lands on Mars</a:t>
            </a:r>
            <a:endParaRPr lang="en-US" sz="5400" b="1" dirty="0"/>
          </a:p>
        </p:txBody>
      </p:sp>
      <p:pic>
        <p:nvPicPr>
          <p:cNvPr id="2050" name="Picture 2">
            <a:extLst>
              <a:ext uri="{FF2B5EF4-FFF2-40B4-BE49-F238E27FC236}">
                <a16:creationId xmlns:a16="http://schemas.microsoft.com/office/drawing/2014/main" id="{E41701BF-DC15-C310-4CA6-BBC84A0A7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0" y="2196361"/>
            <a:ext cx="5306913" cy="420130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E0AA3B5A-132C-8596-DE28-62151B66E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172021"/>
            <a:ext cx="8086725" cy="5685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282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7170</TotalTime>
  <Words>1478</Words>
  <Application>Microsoft Office PowerPoint</Application>
  <PresentationFormat>Widescreen</PresentationFormat>
  <Paragraphs>307</Paragraphs>
  <Slides>42</Slides>
  <Notes>34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Calibri Light</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Year in Baseball:   1997</vt:lpstr>
      <vt:lpstr>PowerPoint Presentation</vt:lpstr>
      <vt:lpstr>PowerPoint Presentation</vt:lpstr>
      <vt:lpstr>1997 Most Valuable Players</vt:lpstr>
      <vt:lpstr>7th Inning Stretch</vt:lpstr>
      <vt:lpstr>“Take Me Out to the Ballgame”</vt:lpstr>
      <vt:lpstr>“Deep in the Heart of Texas</vt:lpstr>
      <vt:lpstr>“Do the Hokey Pokey”</vt:lpstr>
      <vt:lpstr>1997 LCS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Monte Cely</dc:creator>
  <cp:lastModifiedBy>Monte Cely</cp:lastModifiedBy>
  <cp:revision>785</cp:revision>
  <dcterms:created xsi:type="dcterms:W3CDTF">2023-08-09T12:53:40Z</dcterms:created>
  <dcterms:modified xsi:type="dcterms:W3CDTF">2025-11-16T18:17:43Z</dcterms:modified>
</cp:coreProperties>
</file>