
<file path=[Content_Types].xml><?xml version="1.0" encoding="utf-8"?>
<Types xmlns="http://schemas.openxmlformats.org/package/2006/content-types">
  <Default Extension="crdownload" ContentType="image/gi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5.crdownload" ContentType="image/jpeg"/>
  <Override PartName="/ppt/notesSlides/notesSlide7.xml" ContentType="application/vnd.openxmlformats-officedocument.presentationml.notesSlide+xml"/>
  <Override PartName="/ppt/media/image16.crdownload"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342" r:id="rId2"/>
    <p:sldId id="257" r:id="rId3"/>
    <p:sldId id="333" r:id="rId4"/>
    <p:sldId id="539" r:id="rId5"/>
    <p:sldId id="263" r:id="rId6"/>
    <p:sldId id="273" r:id="rId7"/>
    <p:sldId id="285" r:id="rId8"/>
    <p:sldId id="286" r:id="rId9"/>
    <p:sldId id="287" r:id="rId10"/>
    <p:sldId id="293" r:id="rId11"/>
    <p:sldId id="258" r:id="rId12"/>
    <p:sldId id="260" r:id="rId13"/>
    <p:sldId id="344" r:id="rId14"/>
    <p:sldId id="543" r:id="rId15"/>
    <p:sldId id="545" r:id="rId16"/>
    <p:sldId id="544" r:id="rId17"/>
    <p:sldId id="502" r:id="rId18"/>
    <p:sldId id="542" r:id="rId19"/>
    <p:sldId id="294" r:id="rId20"/>
    <p:sldId id="295" r:id="rId21"/>
    <p:sldId id="296" r:id="rId22"/>
    <p:sldId id="297" r:id="rId23"/>
    <p:sldId id="298" r:id="rId24"/>
    <p:sldId id="299" r:id="rId25"/>
    <p:sldId id="300" r:id="rId26"/>
    <p:sldId id="546" r:id="rId27"/>
    <p:sldId id="547" r:id="rId28"/>
    <p:sldId id="548" r:id="rId29"/>
    <p:sldId id="549" r:id="rId30"/>
    <p:sldId id="268" r:id="rId31"/>
    <p:sldId id="272" r:id="rId32"/>
    <p:sldId id="315" r:id="rId33"/>
    <p:sldId id="316" r:id="rId34"/>
    <p:sldId id="317" r:id="rId35"/>
    <p:sldId id="321" r:id="rId36"/>
    <p:sldId id="324" r:id="rId37"/>
    <p:sldId id="325" r:id="rId38"/>
    <p:sldId id="328" r:id="rId39"/>
    <p:sldId id="540" r:id="rId40"/>
    <p:sldId id="265" r:id="rId41"/>
    <p:sldId id="277" r:id="rId42"/>
    <p:sldId id="266" r:id="rId43"/>
    <p:sldId id="276" r:id="rId44"/>
    <p:sldId id="278" r:id="rId45"/>
    <p:sldId id="289" r:id="rId46"/>
    <p:sldId id="290" r:id="rId47"/>
    <p:sldId id="291" r:id="rId48"/>
    <p:sldId id="292" r:id="rId49"/>
    <p:sldId id="279" r:id="rId50"/>
    <p:sldId id="280" r:id="rId51"/>
    <p:sldId id="338" r:id="rId52"/>
    <p:sldId id="339" r:id="rId53"/>
    <p:sldId id="340" r:id="rId54"/>
    <p:sldId id="341" r:id="rId55"/>
    <p:sldId id="281" r:id="rId56"/>
    <p:sldId id="282" r:id="rId57"/>
    <p:sldId id="283" r:id="rId58"/>
    <p:sldId id="284" r:id="rId59"/>
    <p:sldId id="275" r:id="rId60"/>
    <p:sldId id="330" r:id="rId61"/>
    <p:sldId id="332" r:id="rId62"/>
    <p:sldId id="270"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01" autoAdjust="0"/>
    <p:restoredTop sz="94660"/>
  </p:normalViewPr>
  <p:slideViewPr>
    <p:cSldViewPr snapToGrid="0">
      <p:cViewPr varScale="1">
        <p:scale>
          <a:sx n="90" d="100"/>
          <a:sy n="90" d="100"/>
        </p:scale>
        <p:origin x="81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23E760-1624-411E-868E-3F8D6B397B97}" type="datetimeFigureOut">
              <a:rPr lang="en-US" smtClean="0"/>
              <a:t>12/15/2025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1BBC1B-05CA-4672-B9C1-53689E948681}" type="slidenum">
              <a:rPr lang="en-US" smtClean="0"/>
              <a:t>‹#›</a:t>
            </a:fld>
            <a:endParaRPr lang="en-US"/>
          </a:p>
        </p:txBody>
      </p:sp>
    </p:spTree>
    <p:extLst>
      <p:ext uri="{BB962C8B-B14F-4D97-AF65-F5344CB8AC3E}">
        <p14:creationId xmlns:p14="http://schemas.microsoft.com/office/powerpoint/2010/main" val="2654615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1</a:t>
            </a:fld>
            <a:endParaRPr lang="en-US"/>
          </a:p>
        </p:txBody>
      </p:sp>
    </p:spTree>
    <p:extLst>
      <p:ext uri="{BB962C8B-B14F-4D97-AF65-F5344CB8AC3E}">
        <p14:creationId xmlns:p14="http://schemas.microsoft.com/office/powerpoint/2010/main" val="3016716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48BA3-83B5-44AE-784B-CCBF8AF526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EAF836-95A1-9941-E609-2621D566A2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F1A2FB-A1E6-43B3-DA92-A1746E78B47A}"/>
              </a:ext>
            </a:extLst>
          </p:cNvPr>
          <p:cNvSpPr>
            <a:spLocks noGrp="1"/>
          </p:cNvSpPr>
          <p:nvPr>
            <p:ph type="body" idx="1"/>
          </p:nvPr>
        </p:nvSpPr>
        <p:spPr/>
        <p:txBody>
          <a:bodyPr/>
          <a:lstStyle/>
          <a:p>
            <a:r>
              <a:rPr lang="en-US" dirty="0"/>
              <a:t>1983 movie about a family’s </a:t>
            </a:r>
            <a:r>
              <a:rPr lang="en-US" dirty="0" err="1"/>
              <a:t>xmas</a:t>
            </a:r>
            <a:r>
              <a:rPr lang="en-US" dirty="0"/>
              <a:t> misadventures during Christmas 1940.  He wanted a Red Ryder 200 shot air rifle.</a:t>
            </a:r>
          </a:p>
          <a:p>
            <a:endParaRPr lang="en-US" dirty="0"/>
          </a:p>
        </p:txBody>
      </p:sp>
      <p:sp>
        <p:nvSpPr>
          <p:cNvPr id="4" name="Slide Number Placeholder 3">
            <a:extLst>
              <a:ext uri="{FF2B5EF4-FFF2-40B4-BE49-F238E27FC236}">
                <a16:creationId xmlns:a16="http://schemas.microsoft.com/office/drawing/2014/main" id="{9313408D-806D-C3E4-5E1E-51E037A34CF0}"/>
              </a:ext>
            </a:extLst>
          </p:cNvPr>
          <p:cNvSpPr>
            <a:spLocks noGrp="1"/>
          </p:cNvSpPr>
          <p:nvPr>
            <p:ph type="sldNum" sz="quarter" idx="10"/>
          </p:nvPr>
        </p:nvSpPr>
        <p:spPr/>
        <p:txBody>
          <a:bodyPr/>
          <a:lstStyle/>
          <a:p>
            <a:fld id="{18D41C57-F410-4B1B-8161-99CBAB10D8DE}" type="slidenum">
              <a:rPr lang="en-US" smtClean="0"/>
              <a:t>14</a:t>
            </a:fld>
            <a:endParaRPr lang="en-US"/>
          </a:p>
        </p:txBody>
      </p:sp>
    </p:spTree>
    <p:extLst>
      <p:ext uri="{BB962C8B-B14F-4D97-AF65-F5344CB8AC3E}">
        <p14:creationId xmlns:p14="http://schemas.microsoft.com/office/powerpoint/2010/main" val="533753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25D05-E5B4-3FB0-84C3-0F273F75A7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46EECC-3200-D145-6989-0A0F1751EB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C1FEBA-F9A8-861E-B71B-2B736E88EA82}"/>
              </a:ext>
            </a:extLst>
          </p:cNvPr>
          <p:cNvSpPr>
            <a:spLocks noGrp="1"/>
          </p:cNvSpPr>
          <p:nvPr>
            <p:ph type="body" idx="1"/>
          </p:nvPr>
        </p:nvSpPr>
        <p:spPr/>
        <p:txBody>
          <a:bodyPr/>
          <a:lstStyle/>
          <a:p>
            <a:r>
              <a:rPr lang="en-US" dirty="0"/>
              <a:t>1990 movie  - was the second-highest grossing film of the year at $476M.</a:t>
            </a:r>
          </a:p>
          <a:p>
            <a:endParaRPr lang="en-US" dirty="0"/>
          </a:p>
        </p:txBody>
      </p:sp>
      <p:sp>
        <p:nvSpPr>
          <p:cNvPr id="4" name="Slide Number Placeholder 3">
            <a:extLst>
              <a:ext uri="{FF2B5EF4-FFF2-40B4-BE49-F238E27FC236}">
                <a16:creationId xmlns:a16="http://schemas.microsoft.com/office/drawing/2014/main" id="{52763BC2-86FE-C207-F86B-5486DA8FD245}"/>
              </a:ext>
            </a:extLst>
          </p:cNvPr>
          <p:cNvSpPr>
            <a:spLocks noGrp="1"/>
          </p:cNvSpPr>
          <p:nvPr>
            <p:ph type="sldNum" sz="quarter" idx="10"/>
          </p:nvPr>
        </p:nvSpPr>
        <p:spPr/>
        <p:txBody>
          <a:bodyPr/>
          <a:lstStyle/>
          <a:p>
            <a:fld id="{18D41C57-F410-4B1B-8161-99CBAB10D8DE}" type="slidenum">
              <a:rPr lang="en-US" smtClean="0"/>
              <a:t>15</a:t>
            </a:fld>
            <a:endParaRPr lang="en-US"/>
          </a:p>
        </p:txBody>
      </p:sp>
    </p:spTree>
    <p:extLst>
      <p:ext uri="{BB962C8B-B14F-4D97-AF65-F5344CB8AC3E}">
        <p14:creationId xmlns:p14="http://schemas.microsoft.com/office/powerpoint/2010/main" val="1609951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AC505-C328-9041-BD0A-02BDFD558B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FEEE93-6C30-3C96-6231-5873FB294D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EFD8F9-B6F1-0776-14AF-076BE11C7281}"/>
              </a:ext>
            </a:extLst>
          </p:cNvPr>
          <p:cNvSpPr>
            <a:spLocks noGrp="1"/>
          </p:cNvSpPr>
          <p:nvPr>
            <p:ph type="body" idx="1"/>
          </p:nvPr>
        </p:nvSpPr>
        <p:spPr/>
        <p:txBody>
          <a:bodyPr/>
          <a:lstStyle/>
          <a:p>
            <a:r>
              <a:rPr lang="en-US" dirty="0"/>
              <a:t>1966 animated comedy – based on the 1957 children’s book by the same name.  Boris Karloff did the voice-over.  Was later made into a live movie in 1990 </a:t>
            </a:r>
          </a:p>
          <a:p>
            <a:endParaRPr lang="en-US" dirty="0"/>
          </a:p>
        </p:txBody>
      </p:sp>
      <p:sp>
        <p:nvSpPr>
          <p:cNvPr id="4" name="Slide Number Placeholder 3">
            <a:extLst>
              <a:ext uri="{FF2B5EF4-FFF2-40B4-BE49-F238E27FC236}">
                <a16:creationId xmlns:a16="http://schemas.microsoft.com/office/drawing/2014/main" id="{0BA09209-781C-050A-DF29-ED8FCD72CA85}"/>
              </a:ext>
            </a:extLst>
          </p:cNvPr>
          <p:cNvSpPr>
            <a:spLocks noGrp="1"/>
          </p:cNvSpPr>
          <p:nvPr>
            <p:ph type="sldNum" sz="quarter" idx="10"/>
          </p:nvPr>
        </p:nvSpPr>
        <p:spPr/>
        <p:txBody>
          <a:bodyPr/>
          <a:lstStyle/>
          <a:p>
            <a:fld id="{18D41C57-F410-4B1B-8161-99CBAB10D8DE}" type="slidenum">
              <a:rPr lang="en-US" smtClean="0"/>
              <a:t>16</a:t>
            </a:fld>
            <a:endParaRPr lang="en-US"/>
          </a:p>
        </p:txBody>
      </p:sp>
    </p:spTree>
    <p:extLst>
      <p:ext uri="{BB962C8B-B14F-4D97-AF65-F5344CB8AC3E}">
        <p14:creationId xmlns:p14="http://schemas.microsoft.com/office/powerpoint/2010/main" val="1355067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2B7DE-5C35-13C9-F454-36B44681D4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E99DAA-9E1F-4D6A-08EC-E328D8053C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D17FCC-59DE-60B6-3F7B-7AE694C7E422}"/>
              </a:ext>
            </a:extLst>
          </p:cNvPr>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Miracle on 34th Street</a:t>
            </a:r>
            <a:r>
              <a:rPr lang="en-US" sz="1200" b="0" i="0" u="none" strike="noStrike" kern="1200" dirty="0">
                <a:solidFill>
                  <a:schemeClr val="tx1"/>
                </a:solidFill>
                <a:effectLst/>
                <a:latin typeface="+mn-lt"/>
                <a:ea typeface="+mn-ea"/>
                <a:cs typeface="+mn-cs"/>
              </a:rPr>
              <a:t> - 1947 movie - won three Oscars including Best Supporting Actor for Edmund Gwenn's role as Kris Kringle.  In the movie, he was the store Santa Claus at Macy's flagship store on 34th St. in NYC.</a:t>
            </a:r>
            <a:r>
              <a:rPr lang="en-US" dirty="0">
                <a:effectLst/>
              </a:rPr>
              <a:t> </a:t>
            </a:r>
            <a:endParaRPr lang="en-US" dirty="0"/>
          </a:p>
          <a:p>
            <a:endParaRPr lang="en-US" dirty="0"/>
          </a:p>
        </p:txBody>
      </p:sp>
      <p:sp>
        <p:nvSpPr>
          <p:cNvPr id="4" name="Slide Number Placeholder 3">
            <a:extLst>
              <a:ext uri="{FF2B5EF4-FFF2-40B4-BE49-F238E27FC236}">
                <a16:creationId xmlns:a16="http://schemas.microsoft.com/office/drawing/2014/main" id="{B7243D13-A6D3-8E91-614F-320491B73283}"/>
              </a:ext>
            </a:extLst>
          </p:cNvPr>
          <p:cNvSpPr>
            <a:spLocks noGrp="1"/>
          </p:cNvSpPr>
          <p:nvPr>
            <p:ph type="sldNum" sz="quarter" idx="10"/>
          </p:nvPr>
        </p:nvSpPr>
        <p:spPr/>
        <p:txBody>
          <a:bodyPr/>
          <a:lstStyle/>
          <a:p>
            <a:fld id="{18D41C57-F410-4B1B-8161-99CBAB10D8DE}" type="slidenum">
              <a:rPr lang="en-US" smtClean="0"/>
              <a:t>17</a:t>
            </a:fld>
            <a:endParaRPr lang="en-US"/>
          </a:p>
        </p:txBody>
      </p:sp>
    </p:spTree>
    <p:extLst>
      <p:ext uri="{BB962C8B-B14F-4D97-AF65-F5344CB8AC3E}">
        <p14:creationId xmlns:p14="http://schemas.microsoft.com/office/powerpoint/2010/main" val="2641804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EB4C5-9383-C7CF-C745-9A6EDFD81B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0E19A9-8060-3D93-1A77-4263AB4667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C74112-95B2-EAF6-8187-D64A032A1012}"/>
              </a:ext>
            </a:extLst>
          </p:cNvPr>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It's a Wonderful Life - </a:t>
            </a:r>
            <a:r>
              <a:rPr lang="en-US" sz="1200" b="0" i="0" u="none" strike="noStrike" kern="1200" dirty="0">
                <a:solidFill>
                  <a:schemeClr val="tx1"/>
                </a:solidFill>
                <a:effectLst/>
                <a:latin typeface="+mn-lt"/>
                <a:ea typeface="+mn-ea"/>
                <a:cs typeface="+mn-cs"/>
              </a:rPr>
              <a:t>1946 - this film was not a financial success when released right after WWII.  Consequently, its copyright was not renewed when it expired in 1974 and it entered the public domain.  It was then often shown as there was no licensing to be paid. It then became a popular hit - often polling as the #1 holiday film ever made.</a:t>
            </a:r>
            <a:r>
              <a:rPr lang="en-US" dirty="0">
                <a:effectLst/>
              </a:rPr>
              <a:t> </a:t>
            </a:r>
            <a:endParaRPr lang="en-US" dirty="0"/>
          </a:p>
          <a:p>
            <a:endParaRPr lang="en-US" dirty="0"/>
          </a:p>
        </p:txBody>
      </p:sp>
      <p:sp>
        <p:nvSpPr>
          <p:cNvPr id="4" name="Slide Number Placeholder 3">
            <a:extLst>
              <a:ext uri="{FF2B5EF4-FFF2-40B4-BE49-F238E27FC236}">
                <a16:creationId xmlns:a16="http://schemas.microsoft.com/office/drawing/2014/main" id="{773C7EAD-84D2-83E0-76C0-B707A715B8EC}"/>
              </a:ext>
            </a:extLst>
          </p:cNvPr>
          <p:cNvSpPr>
            <a:spLocks noGrp="1"/>
          </p:cNvSpPr>
          <p:nvPr>
            <p:ph type="sldNum" sz="quarter" idx="10"/>
          </p:nvPr>
        </p:nvSpPr>
        <p:spPr/>
        <p:txBody>
          <a:bodyPr/>
          <a:lstStyle/>
          <a:p>
            <a:fld id="{18D41C57-F410-4B1B-8161-99CBAB10D8DE}" type="slidenum">
              <a:rPr lang="en-US" smtClean="0"/>
              <a:t>18</a:t>
            </a:fld>
            <a:endParaRPr lang="en-US"/>
          </a:p>
        </p:txBody>
      </p:sp>
    </p:spTree>
    <p:extLst>
      <p:ext uri="{BB962C8B-B14F-4D97-AF65-F5344CB8AC3E}">
        <p14:creationId xmlns:p14="http://schemas.microsoft.com/office/powerpoint/2010/main" val="2264529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1BBC1B-05CA-4672-B9C1-53689E948681}" type="slidenum">
              <a:rPr lang="en-US" smtClean="0"/>
              <a:t>28</a:t>
            </a:fld>
            <a:endParaRPr lang="en-US"/>
          </a:p>
        </p:txBody>
      </p:sp>
    </p:spTree>
    <p:extLst>
      <p:ext uri="{BB962C8B-B14F-4D97-AF65-F5344CB8AC3E}">
        <p14:creationId xmlns:p14="http://schemas.microsoft.com/office/powerpoint/2010/main" val="2587580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7FE8B-9F0A-4BAF-9AFC-01E12A37D8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173A7B-516D-7B2D-3073-71385D3A0A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DFA16B-0438-0C7D-530D-4C9643455F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C9736F-49DB-B269-3BEA-A92AAE87F95E}"/>
              </a:ext>
            </a:extLst>
          </p:cNvPr>
          <p:cNvSpPr>
            <a:spLocks noGrp="1"/>
          </p:cNvSpPr>
          <p:nvPr>
            <p:ph type="sldNum" sz="quarter" idx="5"/>
          </p:nvPr>
        </p:nvSpPr>
        <p:spPr/>
        <p:txBody>
          <a:bodyPr/>
          <a:lstStyle/>
          <a:p>
            <a:fld id="{A11BBC1B-05CA-4672-B9C1-53689E948681}" type="slidenum">
              <a:rPr lang="en-US" smtClean="0"/>
              <a:t>29</a:t>
            </a:fld>
            <a:endParaRPr lang="en-US"/>
          </a:p>
        </p:txBody>
      </p:sp>
    </p:spTree>
    <p:extLst>
      <p:ext uri="{BB962C8B-B14F-4D97-AF65-F5344CB8AC3E}">
        <p14:creationId xmlns:p14="http://schemas.microsoft.com/office/powerpoint/2010/main" val="2010628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30</a:t>
            </a:fld>
            <a:endParaRPr lang="en-US"/>
          </a:p>
        </p:txBody>
      </p:sp>
    </p:spTree>
    <p:extLst>
      <p:ext uri="{BB962C8B-B14F-4D97-AF65-F5344CB8AC3E}">
        <p14:creationId xmlns:p14="http://schemas.microsoft.com/office/powerpoint/2010/main" val="83991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 DiMaggio</a:t>
            </a:r>
          </a:p>
        </p:txBody>
      </p:sp>
      <p:sp>
        <p:nvSpPr>
          <p:cNvPr id="4" name="Slide Number Placeholder 3"/>
          <p:cNvSpPr>
            <a:spLocks noGrp="1"/>
          </p:cNvSpPr>
          <p:nvPr>
            <p:ph type="sldNum" sz="quarter" idx="10"/>
          </p:nvPr>
        </p:nvSpPr>
        <p:spPr/>
        <p:txBody>
          <a:bodyPr/>
          <a:lstStyle/>
          <a:p>
            <a:fld id="{05C1D8F7-2BDD-4C56-98AF-2E212EF349F3}" type="slidenum">
              <a:rPr lang="en-US" smtClean="0"/>
              <a:t>60</a:t>
            </a:fld>
            <a:endParaRPr lang="en-US" dirty="0"/>
          </a:p>
        </p:txBody>
      </p:sp>
    </p:spTree>
    <p:extLst>
      <p:ext uri="{BB962C8B-B14F-4D97-AF65-F5344CB8AC3E}">
        <p14:creationId xmlns:p14="http://schemas.microsoft.com/office/powerpoint/2010/main" val="2717308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Willie</a:t>
            </a:r>
            <a:r>
              <a:rPr lang="en-US" baseline="0" dirty="0"/>
              <a:t> Mays</a:t>
            </a:r>
            <a:endParaRPr lang="en-US" dirty="0"/>
          </a:p>
        </p:txBody>
      </p:sp>
      <p:sp>
        <p:nvSpPr>
          <p:cNvPr id="4" name="Slide Number Placeholder 3"/>
          <p:cNvSpPr>
            <a:spLocks noGrp="1"/>
          </p:cNvSpPr>
          <p:nvPr>
            <p:ph type="sldNum" sz="quarter" idx="10"/>
          </p:nvPr>
        </p:nvSpPr>
        <p:spPr/>
        <p:txBody>
          <a:bodyPr/>
          <a:lstStyle/>
          <a:p>
            <a:fld id="{05C1D8F7-2BDD-4C56-98AF-2E212EF349F3}" type="slidenum">
              <a:rPr lang="en-US" smtClean="0"/>
              <a:t>61</a:t>
            </a:fld>
            <a:endParaRPr lang="en-US" dirty="0"/>
          </a:p>
        </p:txBody>
      </p:sp>
    </p:spTree>
    <p:extLst>
      <p:ext uri="{BB962C8B-B14F-4D97-AF65-F5344CB8AC3E}">
        <p14:creationId xmlns:p14="http://schemas.microsoft.com/office/powerpoint/2010/main" val="2587258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2</a:t>
            </a:fld>
            <a:endParaRPr lang="en-US"/>
          </a:p>
        </p:txBody>
      </p:sp>
    </p:spTree>
    <p:extLst>
      <p:ext uri="{BB962C8B-B14F-4D97-AF65-F5344CB8AC3E}">
        <p14:creationId xmlns:p14="http://schemas.microsoft.com/office/powerpoint/2010/main" val="965864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F5E5C-A0ED-9F18-B968-3A13F968C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E851AC-3E02-5F62-C809-3BE363DA55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069F81-8BA6-7961-E15D-9F780608263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395603-003D-D86C-D0BF-6F046FDBC0AC}"/>
              </a:ext>
            </a:extLst>
          </p:cNvPr>
          <p:cNvSpPr>
            <a:spLocks noGrp="1"/>
          </p:cNvSpPr>
          <p:nvPr>
            <p:ph type="sldNum" sz="quarter" idx="10"/>
          </p:nvPr>
        </p:nvSpPr>
        <p:spPr/>
        <p:txBody>
          <a:bodyPr/>
          <a:lstStyle/>
          <a:p>
            <a:fld id="{3C95B91D-D6A3-4AB3-9580-67205FDCF3DE}" type="slidenum">
              <a:rPr lang="en-US" smtClean="0"/>
              <a:t>4</a:t>
            </a:fld>
            <a:endParaRPr lang="en-US"/>
          </a:p>
        </p:txBody>
      </p:sp>
    </p:spTree>
    <p:extLst>
      <p:ext uri="{BB962C8B-B14F-4D97-AF65-F5344CB8AC3E}">
        <p14:creationId xmlns:p14="http://schemas.microsoft.com/office/powerpoint/2010/main" val="3472650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5</a:t>
            </a:fld>
            <a:endParaRPr lang="en-US"/>
          </a:p>
        </p:txBody>
      </p:sp>
    </p:spTree>
    <p:extLst>
      <p:ext uri="{BB962C8B-B14F-4D97-AF65-F5344CB8AC3E}">
        <p14:creationId xmlns:p14="http://schemas.microsoft.com/office/powerpoint/2010/main" val="2435494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Feast of Saturn was celebrated in Rome</a:t>
            </a:r>
            <a:r>
              <a:rPr lang="en-US" baseline="0" dirty="0"/>
              <a:t> during the advent of the Winter Solstice; once Emperor Constantine converted to Christianity in 312 AD it gradually became a celebration also of Christmas.</a:t>
            </a:r>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6</a:t>
            </a:fld>
            <a:endParaRPr lang="en-US"/>
          </a:p>
        </p:txBody>
      </p:sp>
    </p:spTree>
    <p:extLst>
      <p:ext uri="{BB962C8B-B14F-4D97-AF65-F5344CB8AC3E}">
        <p14:creationId xmlns:p14="http://schemas.microsoft.com/office/powerpoint/2010/main" val="2574001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Crossed the Delaware River on Christmas night – next morning</a:t>
            </a:r>
            <a:r>
              <a:rPr lang="en-US" baseline="0" dirty="0"/>
              <a:t> to surprise the Hessian mercenaries at Trenton, NJ.  A week later he defeated British reinforcements at Trenton and Princeton.</a:t>
            </a:r>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7</a:t>
            </a:fld>
            <a:endParaRPr lang="en-US"/>
          </a:p>
        </p:txBody>
      </p:sp>
    </p:spTree>
    <p:extLst>
      <p:ext uri="{BB962C8B-B14F-4D97-AF65-F5344CB8AC3E}">
        <p14:creationId xmlns:p14="http://schemas.microsoft.com/office/powerpoint/2010/main" val="1631087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PM</a:t>
            </a:r>
            <a:r>
              <a:rPr lang="en-US" baseline="0" dirty="0"/>
              <a:t> Churchill came to the U.S. after the attack on Pearl Harbor and stayed three weeks at the White House with the President and his family.</a:t>
            </a:r>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8</a:t>
            </a:fld>
            <a:endParaRPr lang="en-US"/>
          </a:p>
        </p:txBody>
      </p:sp>
    </p:spTree>
    <p:extLst>
      <p:ext uri="{BB962C8B-B14F-4D97-AF65-F5344CB8AC3E}">
        <p14:creationId xmlns:p14="http://schemas.microsoft.com/office/powerpoint/2010/main" val="302032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Apollo</a:t>
            </a:r>
            <a:r>
              <a:rPr lang="en-US" baseline="0" dirty="0"/>
              <a:t> 8 was the first manned mission to leave Earth orbit and achieved orbit around the Moon.  It orbited the Moon ten times and the astronauts made a Christmas Eve broadcast from there.  This was a key preparation for Apollo 11 to land on the Moon only seven months later. This is a picture of an “Earth-rise” coming up over the surface of the Moon, taking by Apollo 8.</a:t>
            </a:r>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9</a:t>
            </a:fld>
            <a:endParaRPr lang="en-US"/>
          </a:p>
        </p:txBody>
      </p:sp>
    </p:spTree>
    <p:extLst>
      <p:ext uri="{BB962C8B-B14F-4D97-AF65-F5344CB8AC3E}">
        <p14:creationId xmlns:p14="http://schemas.microsoft.com/office/powerpoint/2010/main" val="3149295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60</a:t>
            </a:r>
            <a:r>
              <a:rPr lang="en-US" baseline="0" dirty="0"/>
              <a:t> pro teams playing in Winter Leagues in Latin America and </a:t>
            </a:r>
            <a:r>
              <a:rPr lang="en-US" baseline="0"/>
              <a:t>the Caribbean</a:t>
            </a:r>
            <a:endParaRPr lang="en-US"/>
          </a:p>
        </p:txBody>
      </p:sp>
      <p:sp>
        <p:nvSpPr>
          <p:cNvPr id="4" name="Slide Number Placeholder 3"/>
          <p:cNvSpPr>
            <a:spLocks noGrp="1"/>
          </p:cNvSpPr>
          <p:nvPr>
            <p:ph type="sldNum" sz="quarter" idx="10"/>
          </p:nvPr>
        </p:nvSpPr>
        <p:spPr/>
        <p:txBody>
          <a:bodyPr/>
          <a:lstStyle/>
          <a:p>
            <a:fld id="{A11BBC1B-05CA-4672-B9C1-53689E948681}" type="slidenum">
              <a:rPr lang="en-US" smtClean="0"/>
              <a:t>11</a:t>
            </a:fld>
            <a:endParaRPr lang="en-US"/>
          </a:p>
        </p:txBody>
      </p:sp>
    </p:spTree>
    <p:extLst>
      <p:ext uri="{BB962C8B-B14F-4D97-AF65-F5344CB8AC3E}">
        <p14:creationId xmlns:p14="http://schemas.microsoft.com/office/powerpoint/2010/main" val="3743806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6067F0C-44EE-40CE-9823-E95FBE40DA03}"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47D7B-6BB7-4D3C-9DF4-4A87785208AD}" type="slidenum">
              <a:rPr lang="en-US" smtClean="0"/>
              <a:t>‹#›</a:t>
            </a:fld>
            <a:endParaRPr lang="en-US"/>
          </a:p>
        </p:txBody>
      </p:sp>
    </p:spTree>
    <p:extLst>
      <p:ext uri="{BB962C8B-B14F-4D97-AF65-F5344CB8AC3E}">
        <p14:creationId xmlns:p14="http://schemas.microsoft.com/office/powerpoint/2010/main" val="4157564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067F0C-44EE-40CE-9823-E95FBE40DA03}"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47D7B-6BB7-4D3C-9DF4-4A87785208AD}" type="slidenum">
              <a:rPr lang="en-US" smtClean="0"/>
              <a:t>‹#›</a:t>
            </a:fld>
            <a:endParaRPr lang="en-US"/>
          </a:p>
        </p:txBody>
      </p:sp>
    </p:spTree>
    <p:extLst>
      <p:ext uri="{BB962C8B-B14F-4D97-AF65-F5344CB8AC3E}">
        <p14:creationId xmlns:p14="http://schemas.microsoft.com/office/powerpoint/2010/main" val="1498891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067F0C-44EE-40CE-9823-E95FBE40DA03}"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47D7B-6BB7-4D3C-9DF4-4A87785208AD}" type="slidenum">
              <a:rPr lang="en-US" smtClean="0"/>
              <a:t>‹#›</a:t>
            </a:fld>
            <a:endParaRPr lang="en-US"/>
          </a:p>
        </p:txBody>
      </p:sp>
    </p:spTree>
    <p:extLst>
      <p:ext uri="{BB962C8B-B14F-4D97-AF65-F5344CB8AC3E}">
        <p14:creationId xmlns:p14="http://schemas.microsoft.com/office/powerpoint/2010/main" val="2522647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067F0C-44EE-40CE-9823-E95FBE40DA03}"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47D7B-6BB7-4D3C-9DF4-4A87785208AD}" type="slidenum">
              <a:rPr lang="en-US" smtClean="0"/>
              <a:t>‹#›</a:t>
            </a:fld>
            <a:endParaRPr lang="en-US"/>
          </a:p>
        </p:txBody>
      </p:sp>
    </p:spTree>
    <p:extLst>
      <p:ext uri="{BB962C8B-B14F-4D97-AF65-F5344CB8AC3E}">
        <p14:creationId xmlns:p14="http://schemas.microsoft.com/office/powerpoint/2010/main" val="3305752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067F0C-44EE-40CE-9823-E95FBE40DA03}"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47D7B-6BB7-4D3C-9DF4-4A87785208AD}" type="slidenum">
              <a:rPr lang="en-US" smtClean="0"/>
              <a:t>‹#›</a:t>
            </a:fld>
            <a:endParaRPr lang="en-US"/>
          </a:p>
        </p:txBody>
      </p:sp>
    </p:spTree>
    <p:extLst>
      <p:ext uri="{BB962C8B-B14F-4D97-AF65-F5344CB8AC3E}">
        <p14:creationId xmlns:p14="http://schemas.microsoft.com/office/powerpoint/2010/main" val="2425801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067F0C-44EE-40CE-9823-E95FBE40DA03}" type="datetimeFigureOut">
              <a:rPr lang="en-US" smtClean="0"/>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F47D7B-6BB7-4D3C-9DF4-4A87785208AD}" type="slidenum">
              <a:rPr lang="en-US" smtClean="0"/>
              <a:t>‹#›</a:t>
            </a:fld>
            <a:endParaRPr lang="en-US"/>
          </a:p>
        </p:txBody>
      </p:sp>
    </p:spTree>
    <p:extLst>
      <p:ext uri="{BB962C8B-B14F-4D97-AF65-F5344CB8AC3E}">
        <p14:creationId xmlns:p14="http://schemas.microsoft.com/office/powerpoint/2010/main" val="1436971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067F0C-44EE-40CE-9823-E95FBE40DA03}" type="datetimeFigureOut">
              <a:rPr lang="en-US" smtClean="0"/>
              <a:t>12/15/2025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F47D7B-6BB7-4D3C-9DF4-4A87785208AD}" type="slidenum">
              <a:rPr lang="en-US" smtClean="0"/>
              <a:t>‹#›</a:t>
            </a:fld>
            <a:endParaRPr lang="en-US"/>
          </a:p>
        </p:txBody>
      </p:sp>
    </p:spTree>
    <p:extLst>
      <p:ext uri="{BB962C8B-B14F-4D97-AF65-F5344CB8AC3E}">
        <p14:creationId xmlns:p14="http://schemas.microsoft.com/office/powerpoint/2010/main" val="3041117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067F0C-44EE-40CE-9823-E95FBE40DA03}" type="datetimeFigureOut">
              <a:rPr lang="en-US" smtClean="0"/>
              <a:t>12/15/2025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F47D7B-6BB7-4D3C-9DF4-4A87785208AD}" type="slidenum">
              <a:rPr lang="en-US" smtClean="0"/>
              <a:t>‹#›</a:t>
            </a:fld>
            <a:endParaRPr lang="en-US"/>
          </a:p>
        </p:txBody>
      </p:sp>
    </p:spTree>
    <p:extLst>
      <p:ext uri="{BB962C8B-B14F-4D97-AF65-F5344CB8AC3E}">
        <p14:creationId xmlns:p14="http://schemas.microsoft.com/office/powerpoint/2010/main" val="422256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067F0C-44EE-40CE-9823-E95FBE40DA03}" type="datetimeFigureOut">
              <a:rPr lang="en-US" smtClean="0"/>
              <a:t>12/15/2025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F47D7B-6BB7-4D3C-9DF4-4A87785208AD}" type="slidenum">
              <a:rPr lang="en-US" smtClean="0"/>
              <a:t>‹#›</a:t>
            </a:fld>
            <a:endParaRPr lang="en-US"/>
          </a:p>
        </p:txBody>
      </p:sp>
    </p:spTree>
    <p:extLst>
      <p:ext uri="{BB962C8B-B14F-4D97-AF65-F5344CB8AC3E}">
        <p14:creationId xmlns:p14="http://schemas.microsoft.com/office/powerpoint/2010/main" val="4080110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067F0C-44EE-40CE-9823-E95FBE40DA03}" type="datetimeFigureOut">
              <a:rPr lang="en-US" smtClean="0"/>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F47D7B-6BB7-4D3C-9DF4-4A87785208AD}" type="slidenum">
              <a:rPr lang="en-US" smtClean="0"/>
              <a:t>‹#›</a:t>
            </a:fld>
            <a:endParaRPr lang="en-US"/>
          </a:p>
        </p:txBody>
      </p:sp>
    </p:spTree>
    <p:extLst>
      <p:ext uri="{BB962C8B-B14F-4D97-AF65-F5344CB8AC3E}">
        <p14:creationId xmlns:p14="http://schemas.microsoft.com/office/powerpoint/2010/main" val="2958183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067F0C-44EE-40CE-9823-E95FBE40DA03}" type="datetimeFigureOut">
              <a:rPr lang="en-US" smtClean="0"/>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F47D7B-6BB7-4D3C-9DF4-4A87785208AD}" type="slidenum">
              <a:rPr lang="en-US" smtClean="0"/>
              <a:t>‹#›</a:t>
            </a:fld>
            <a:endParaRPr lang="en-US"/>
          </a:p>
        </p:txBody>
      </p:sp>
    </p:spTree>
    <p:extLst>
      <p:ext uri="{BB962C8B-B14F-4D97-AF65-F5344CB8AC3E}">
        <p14:creationId xmlns:p14="http://schemas.microsoft.com/office/powerpoint/2010/main" val="1767188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067F0C-44EE-40CE-9823-E95FBE40DA03}" type="datetimeFigureOut">
              <a:rPr lang="en-US" smtClean="0"/>
              <a:t>12/15/2025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47D7B-6BB7-4D3C-9DF4-4A87785208AD}" type="slidenum">
              <a:rPr lang="en-US" smtClean="0"/>
              <a:t>‹#›</a:t>
            </a:fld>
            <a:endParaRPr lang="en-US"/>
          </a:p>
        </p:txBody>
      </p:sp>
    </p:spTree>
    <p:extLst>
      <p:ext uri="{BB962C8B-B14F-4D97-AF65-F5344CB8AC3E}">
        <p14:creationId xmlns:p14="http://schemas.microsoft.com/office/powerpoint/2010/main" val="3276299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8.jp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crdownload"/><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xml"/><Relationship Id="rId5" Type="http://schemas.openxmlformats.org/officeDocument/2006/relationships/hyperlink" Target="https://www.youtube.com/watch?v=SIFqnEoctI4" TargetMode="External"/><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hyperlink" Target="https://www.youtube.com/watch?v=3CWJNqyub3o" TargetMode="External"/><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jpg"/><Relationship Id="rId5" Type="http://schemas.openxmlformats.org/officeDocument/2006/relationships/image" Target="../media/image60.jpeg"/><Relationship Id="rId4" Type="http://schemas.openxmlformats.org/officeDocument/2006/relationships/image" Target="../media/image59.jpeg"/></Relationships>
</file>

<file path=ppt/slides/_rels/slide35.xml.rels><?xml version="1.0" encoding="UTF-8" standalone="yes"?>
<Relationships xmlns="http://schemas.openxmlformats.org/package/2006/relationships"><Relationship Id="rId8" Type="http://schemas.openxmlformats.org/officeDocument/2006/relationships/hyperlink" Target="https://www.youtube.com/watch?v=fJQqOzkcHjg" TargetMode="External"/><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hyperlink" Target="https://www.youtube.com/watch?v=cRbLtqbPYjU&amp;list=RDcRbLtqbPYjU&amp;start_radio=1" TargetMode="External"/><Relationship Id="rId4" Type="http://schemas.openxmlformats.org/officeDocument/2006/relationships/image" Target="../media/image70.jpeg"/></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hyperlink" Target="https://www.youtube.com/watch?v=-se7zpa71DY&amp;list=RD-se7zpa71DY&amp;start_radio=1" TargetMode="External"/><Relationship Id="rId5" Type="http://schemas.openxmlformats.org/officeDocument/2006/relationships/image" Target="../media/image74.jpeg"/><Relationship Id="rId4" Type="http://schemas.openxmlformats.org/officeDocument/2006/relationships/image" Target="../media/image73.jpeg"/></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hyperlink" Target="https://www.youtube.com/watch?v=g-OF7KGyDis&amp;list=RDg-OF7KGyDis&amp;start_radio=1"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crdownload"/><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crdownload"/><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46852" y="579091"/>
            <a:ext cx="6069795" cy="8894743"/>
          </a:xfrm>
          <a:prstGeom prst="rect">
            <a:avLst/>
          </a:prstGeom>
          <a:noFill/>
        </p:spPr>
        <p:txBody>
          <a:bodyPr wrap="square" rtlCol="0">
            <a:spAutoFit/>
          </a:bodyPr>
          <a:lstStyle/>
          <a:p>
            <a:pPr algn="ctr"/>
            <a:r>
              <a:rPr lang="en-US" sz="9600" b="1" dirty="0">
                <a:solidFill>
                  <a:srgbClr val="FF0000"/>
                </a:solidFill>
              </a:rPr>
              <a:t>AGE Thrive</a:t>
            </a:r>
          </a:p>
          <a:p>
            <a:pPr algn="ctr"/>
            <a:r>
              <a:rPr lang="en-US" sz="4800" b="1" dirty="0">
                <a:solidFill>
                  <a:srgbClr val="FF0000"/>
                </a:solidFill>
              </a:rPr>
              <a:t> </a:t>
            </a:r>
            <a:r>
              <a:rPr lang="en-US" sz="4800" i="1" dirty="0"/>
              <a:t>with</a:t>
            </a:r>
          </a:p>
          <a:p>
            <a:pPr algn="ctr"/>
            <a:r>
              <a:rPr lang="en-US" sz="7200" b="1" dirty="0"/>
              <a:t> </a:t>
            </a:r>
            <a:r>
              <a:rPr lang="en-US" sz="8800" b="1" dirty="0">
                <a:solidFill>
                  <a:srgbClr val="0070C0"/>
                </a:solidFill>
              </a:rPr>
              <a:t>Baseball Memories</a:t>
            </a:r>
          </a:p>
          <a:p>
            <a:r>
              <a:rPr lang="en-US" sz="2800" b="1" dirty="0"/>
              <a:t>					</a:t>
            </a:r>
          </a:p>
          <a:p>
            <a:endParaRPr lang="en-US" sz="2800" b="1" dirty="0"/>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0" y="5570338"/>
            <a:ext cx="5235883" cy="1287662"/>
          </a:xfrm>
          <a:prstGeom prst="rect">
            <a:avLst/>
          </a:prstGeom>
        </p:spPr>
      </p:pic>
      <p:pic>
        <p:nvPicPr>
          <p:cNvPr id="6" name="Picture 5"/>
          <p:cNvPicPr/>
          <p:nvPr/>
        </p:nvPicPr>
        <p:blipFill>
          <a:blip r:embed="rId4" cstate="print">
            <a:extLst>
              <a:ext uri="{28A0092B-C50C-407E-A947-70E740481C1C}">
                <a14:useLocalDpi xmlns:a14="http://schemas.microsoft.com/office/drawing/2010/main" val="0"/>
              </a:ext>
            </a:extLst>
          </a:blip>
          <a:srcRect l="8049" t="6077" r="4795" b="8878"/>
          <a:stretch>
            <a:fillRect/>
          </a:stretch>
        </p:blipFill>
        <p:spPr>
          <a:xfrm>
            <a:off x="9807172" y="4900253"/>
            <a:ext cx="2183014" cy="1957747"/>
          </a:xfrm>
          <a:prstGeom prst="rect">
            <a:avLst/>
          </a:prstGeom>
        </p:spPr>
      </p:pic>
      <p:pic>
        <p:nvPicPr>
          <p:cNvPr id="2" name="Picture 2">
            <a:extLst>
              <a:ext uri="{FF2B5EF4-FFF2-40B4-BE49-F238E27FC236}">
                <a16:creationId xmlns:a16="http://schemas.microsoft.com/office/drawing/2014/main" id="{8097A486-8E8B-E17C-D3DA-A0E794792E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0826" y="2043179"/>
            <a:ext cx="3966823" cy="25671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79EA391-3D57-50AC-DD78-E596C140BD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6647" y="1879635"/>
            <a:ext cx="2426504" cy="2584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063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52812" y="5657671"/>
            <a:ext cx="10708573" cy="1200329"/>
          </a:xfrm>
          <a:prstGeom prst="rect">
            <a:avLst/>
          </a:prstGeom>
          <a:noFill/>
        </p:spPr>
        <p:txBody>
          <a:bodyPr wrap="none" rtlCol="0">
            <a:spAutoFit/>
          </a:bodyPr>
          <a:lstStyle/>
          <a:p>
            <a:pPr algn="ctr"/>
            <a:r>
              <a:rPr lang="en-US" sz="7200" b="1" dirty="0"/>
              <a:t>Is there Baseball in Winter?</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398" y="147783"/>
            <a:ext cx="11543399" cy="5381720"/>
          </a:xfrm>
          <a:prstGeom prst="rect">
            <a:avLst/>
          </a:prstGeom>
        </p:spPr>
      </p:pic>
    </p:spTree>
    <p:extLst>
      <p:ext uri="{BB962C8B-B14F-4D97-AF65-F5344CB8AC3E}">
        <p14:creationId xmlns:p14="http://schemas.microsoft.com/office/powerpoint/2010/main" val="1069860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62779" y="5571241"/>
            <a:ext cx="6254597" cy="1200329"/>
          </a:xfrm>
          <a:prstGeom prst="rect">
            <a:avLst/>
          </a:prstGeom>
          <a:noFill/>
        </p:spPr>
        <p:txBody>
          <a:bodyPr wrap="none" rtlCol="0">
            <a:spAutoFit/>
          </a:bodyPr>
          <a:lstStyle/>
          <a:p>
            <a:pPr algn="ctr"/>
            <a:r>
              <a:rPr lang="en-US" sz="7200" b="1" dirty="0"/>
              <a:t>Winter Baseball</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290" y="-1167887"/>
            <a:ext cx="10105534" cy="6739128"/>
          </a:xfrm>
          <a:prstGeom prst="rect">
            <a:avLst/>
          </a:prstGeom>
        </p:spPr>
      </p:pic>
      <p:sp>
        <p:nvSpPr>
          <p:cNvPr id="8" name="TextBox 7"/>
          <p:cNvSpPr txBox="1"/>
          <p:nvPr/>
        </p:nvSpPr>
        <p:spPr>
          <a:xfrm>
            <a:off x="9448974" y="290316"/>
            <a:ext cx="2763898" cy="5632311"/>
          </a:xfrm>
          <a:prstGeom prst="rect">
            <a:avLst/>
          </a:prstGeom>
          <a:noFill/>
        </p:spPr>
        <p:txBody>
          <a:bodyPr wrap="none" rtlCol="0">
            <a:spAutoFit/>
          </a:bodyPr>
          <a:lstStyle/>
          <a:p>
            <a:r>
              <a:rPr lang="en-US" sz="2400" b="1" dirty="0"/>
              <a:t>TOP PRO LEAGUES</a:t>
            </a:r>
          </a:p>
          <a:p>
            <a:endParaRPr lang="en-US" sz="2400" b="1" dirty="0"/>
          </a:p>
          <a:p>
            <a:r>
              <a:rPr lang="en-US" sz="2400" b="1" dirty="0"/>
              <a:t>Mexico – 10 teams</a:t>
            </a:r>
          </a:p>
          <a:p>
            <a:r>
              <a:rPr lang="en-US" sz="2400" b="1" dirty="0"/>
              <a:t>Cuba – 16 </a:t>
            </a:r>
          </a:p>
          <a:p>
            <a:r>
              <a:rPr lang="en-US" sz="2400" b="1" dirty="0"/>
              <a:t>D.R. – 6 </a:t>
            </a:r>
          </a:p>
          <a:p>
            <a:r>
              <a:rPr lang="en-US" sz="2400" b="1" dirty="0"/>
              <a:t>Puerto Rico - 6</a:t>
            </a:r>
          </a:p>
          <a:p>
            <a:r>
              <a:rPr lang="en-US" sz="2400" b="1" dirty="0"/>
              <a:t>Venezuela – 8</a:t>
            </a:r>
          </a:p>
          <a:p>
            <a:endParaRPr lang="en-US" sz="2400" b="1" dirty="0"/>
          </a:p>
          <a:p>
            <a:r>
              <a:rPr lang="en-US" sz="2400" b="1" dirty="0"/>
              <a:t>Plus smaller leagues</a:t>
            </a:r>
          </a:p>
          <a:p>
            <a:r>
              <a:rPr lang="en-US" sz="2400" b="1" dirty="0"/>
              <a:t>in:</a:t>
            </a:r>
          </a:p>
          <a:p>
            <a:endParaRPr lang="en-US" sz="2400" b="1" dirty="0"/>
          </a:p>
          <a:p>
            <a:r>
              <a:rPr lang="en-US" sz="2400" b="1" dirty="0"/>
              <a:t>Colombia</a:t>
            </a:r>
          </a:p>
          <a:p>
            <a:r>
              <a:rPr lang="en-US" sz="2400" b="1" dirty="0"/>
              <a:t>Panama’</a:t>
            </a:r>
          </a:p>
          <a:p>
            <a:r>
              <a:rPr lang="en-US" sz="2400" b="1" dirty="0"/>
              <a:t>Nicaragua</a:t>
            </a:r>
          </a:p>
          <a:p>
            <a:r>
              <a:rPr lang="en-US" sz="2400" b="1" dirty="0"/>
              <a:t>Curacao</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1294" y="1442301"/>
            <a:ext cx="884772" cy="88477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9832" y="3486140"/>
            <a:ext cx="884772" cy="88477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1310" y="4086305"/>
            <a:ext cx="700735" cy="700735"/>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2805" y="3421563"/>
            <a:ext cx="664742" cy="664742"/>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5030" y="2536326"/>
            <a:ext cx="570146" cy="570146"/>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0103" y="1229020"/>
            <a:ext cx="820938" cy="820938"/>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1844" y="2049957"/>
            <a:ext cx="643301" cy="643301"/>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7231" y="2049957"/>
            <a:ext cx="545201" cy="545201"/>
          </a:xfrm>
          <a:prstGeom prst="rect">
            <a:avLst/>
          </a:prstGeom>
        </p:spPr>
      </p:pic>
    </p:spTree>
    <p:extLst>
      <p:ext uri="{BB962C8B-B14F-4D97-AF65-F5344CB8AC3E}">
        <p14:creationId xmlns:p14="http://schemas.microsoft.com/office/powerpoint/2010/main" val="3924488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7330" y="177766"/>
            <a:ext cx="6554770" cy="5370281"/>
          </a:xfrm>
          <a:prstGeom prst="rect">
            <a:avLst/>
          </a:prstGeom>
        </p:spPr>
      </p:pic>
      <p:sp>
        <p:nvSpPr>
          <p:cNvPr id="17" name="TextBox 16"/>
          <p:cNvSpPr txBox="1"/>
          <p:nvPr/>
        </p:nvSpPr>
        <p:spPr>
          <a:xfrm>
            <a:off x="23904" y="4047376"/>
            <a:ext cx="8496750" cy="2862322"/>
          </a:xfrm>
          <a:prstGeom prst="rect">
            <a:avLst/>
          </a:prstGeom>
          <a:noFill/>
        </p:spPr>
        <p:txBody>
          <a:bodyPr wrap="none" rtlCol="0">
            <a:spAutoFit/>
          </a:bodyPr>
          <a:lstStyle/>
          <a:p>
            <a:r>
              <a:rPr lang="en-US" sz="2800" b="1" dirty="0"/>
              <a:t>Hermosillo is directly south of Phoenix and is</a:t>
            </a:r>
          </a:p>
          <a:p>
            <a:r>
              <a:rPr lang="en-US" sz="2800" b="1" dirty="0"/>
              <a:t>the capital of the Mexican state of Sonora.</a:t>
            </a:r>
          </a:p>
          <a:p>
            <a:endParaRPr lang="en-US" sz="2800" b="1" dirty="0"/>
          </a:p>
          <a:p>
            <a:r>
              <a:rPr lang="en-US" sz="2800" b="1" dirty="0"/>
              <a:t>Their team, </a:t>
            </a:r>
            <a:r>
              <a:rPr lang="en-US" sz="2800" b="1" dirty="0" err="1"/>
              <a:t>los</a:t>
            </a:r>
            <a:r>
              <a:rPr lang="en-US" sz="2800" b="1" dirty="0"/>
              <a:t> </a:t>
            </a:r>
            <a:r>
              <a:rPr lang="en-US" sz="2800" b="1" dirty="0" err="1"/>
              <a:t>Naranjeros</a:t>
            </a:r>
            <a:r>
              <a:rPr lang="en-US" sz="2800" b="1" dirty="0"/>
              <a:t>, are a popular winter league </a:t>
            </a:r>
          </a:p>
          <a:p>
            <a:r>
              <a:rPr lang="en-US" sz="2800" b="1" dirty="0"/>
              <a:t>team in the Mexican Pacific League and have won </a:t>
            </a:r>
            <a:r>
              <a:rPr lang="en-US" sz="4000" b="1" dirty="0"/>
              <a:t>17</a:t>
            </a:r>
          </a:p>
          <a:p>
            <a:r>
              <a:rPr lang="en-US" sz="2800" b="1" dirty="0"/>
              <a:t>League championships.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04" y="180343"/>
            <a:ext cx="6163426" cy="347561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2793" y="2956548"/>
            <a:ext cx="724811" cy="724811"/>
          </a:xfrm>
          <a:prstGeom prst="rect">
            <a:avLst/>
          </a:prstGeom>
        </p:spPr>
      </p:pic>
      <p:sp>
        <p:nvSpPr>
          <p:cNvPr id="12" name="Arrow: Left 11">
            <a:extLst>
              <a:ext uri="{FF2B5EF4-FFF2-40B4-BE49-F238E27FC236}">
                <a16:creationId xmlns:a16="http://schemas.microsoft.com/office/drawing/2014/main" id="{E6713504-F80A-D656-718D-364AB0450507}"/>
              </a:ext>
            </a:extLst>
          </p:cNvPr>
          <p:cNvSpPr/>
          <p:nvPr/>
        </p:nvSpPr>
        <p:spPr>
          <a:xfrm>
            <a:off x="4267201" y="3147138"/>
            <a:ext cx="2449688" cy="484632"/>
          </a:xfrm>
          <a:prstGeom prst="leftArrow">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3726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094" y="114881"/>
            <a:ext cx="10170367" cy="5720831"/>
          </a:xfrm>
          <a:prstGeom prst="rect">
            <a:avLst/>
          </a:prstGeom>
        </p:spPr>
      </p:pic>
      <p:sp>
        <p:nvSpPr>
          <p:cNvPr id="3" name="TextBox 2"/>
          <p:cNvSpPr txBox="1"/>
          <p:nvPr/>
        </p:nvSpPr>
        <p:spPr>
          <a:xfrm>
            <a:off x="2024742" y="5835712"/>
            <a:ext cx="6860019" cy="1107996"/>
          </a:xfrm>
          <a:prstGeom prst="rect">
            <a:avLst/>
          </a:prstGeom>
          <a:noFill/>
        </p:spPr>
        <p:txBody>
          <a:bodyPr wrap="none" rtlCol="0">
            <a:spAutoFit/>
          </a:bodyPr>
          <a:lstStyle/>
          <a:p>
            <a:r>
              <a:rPr lang="en-US" sz="6600" b="1" dirty="0"/>
              <a:t>In Between Innings</a:t>
            </a:r>
          </a:p>
        </p:txBody>
      </p:sp>
    </p:spTree>
    <p:extLst>
      <p:ext uri="{BB962C8B-B14F-4D97-AF65-F5344CB8AC3E}">
        <p14:creationId xmlns:p14="http://schemas.microsoft.com/office/powerpoint/2010/main" val="406043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F40E3-A93C-1B2A-502C-6FB5F22AA85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4EB90F5-4D77-05F0-DF22-C0DF7DBEF28C}"/>
              </a:ext>
            </a:extLst>
          </p:cNvPr>
          <p:cNvSpPr txBox="1">
            <a:spLocks/>
          </p:cNvSpPr>
          <p:nvPr/>
        </p:nvSpPr>
        <p:spPr>
          <a:xfrm>
            <a:off x="0" y="-153968"/>
            <a:ext cx="12108264" cy="769441"/>
          </a:xfrm>
          <a:prstGeom prst="rect">
            <a:avLst/>
          </a:prstGeom>
          <a:noFill/>
        </p:spPr>
        <p:txBody>
          <a:bodyPr wrap="square" rtlCol="0">
            <a:spAutoFit/>
          </a:bodyPr>
          <a:lstStyle/>
          <a:p>
            <a:pPr algn="ctr"/>
            <a:r>
              <a:rPr lang="en-US" sz="4400" b="1" u="sng" dirty="0"/>
              <a:t>Scoreboard Quiz – Movies &amp; TV about Christmas</a:t>
            </a:r>
          </a:p>
        </p:txBody>
      </p:sp>
      <p:sp>
        <p:nvSpPr>
          <p:cNvPr id="6" name="Rectangle 5">
            <a:extLst>
              <a:ext uri="{FF2B5EF4-FFF2-40B4-BE49-F238E27FC236}">
                <a16:creationId xmlns:a16="http://schemas.microsoft.com/office/drawing/2014/main" id="{77E9185F-4734-2EF7-FA67-29FC14A6B133}"/>
              </a:ext>
            </a:extLst>
          </p:cNvPr>
          <p:cNvSpPr/>
          <p:nvPr/>
        </p:nvSpPr>
        <p:spPr>
          <a:xfrm>
            <a:off x="314566" y="2656607"/>
            <a:ext cx="11283885" cy="4196784"/>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7AA6FA0-8D6C-D25B-28C9-E9C5797B8BC6}"/>
              </a:ext>
            </a:extLst>
          </p:cNvPr>
          <p:cNvSpPr txBox="1"/>
          <p:nvPr/>
        </p:nvSpPr>
        <p:spPr>
          <a:xfrm>
            <a:off x="314566" y="1887166"/>
            <a:ext cx="481222" cy="769441"/>
          </a:xfrm>
          <a:prstGeom prst="rect">
            <a:avLst/>
          </a:prstGeom>
          <a:noFill/>
        </p:spPr>
        <p:txBody>
          <a:bodyPr wrap="none" rtlCol="0">
            <a:spAutoFit/>
          </a:bodyPr>
          <a:lstStyle/>
          <a:p>
            <a:r>
              <a:rPr lang="en-US" sz="4400" dirty="0">
                <a:solidFill>
                  <a:schemeClr val="bg1"/>
                </a:solidFill>
              </a:rPr>
              <a:t>h</a:t>
            </a:r>
          </a:p>
        </p:txBody>
      </p:sp>
      <p:pic>
        <p:nvPicPr>
          <p:cNvPr id="13" name="Picture 12">
            <a:extLst>
              <a:ext uri="{FF2B5EF4-FFF2-40B4-BE49-F238E27FC236}">
                <a16:creationId xmlns:a16="http://schemas.microsoft.com/office/drawing/2014/main" id="{A86E8ABC-4195-BFE1-912A-37EA2C0920F6}"/>
              </a:ext>
            </a:extLst>
          </p:cNvPr>
          <p:cNvPicPr>
            <a:picLocks noChangeAspect="1"/>
          </p:cNvPicPr>
          <p:nvPr/>
        </p:nvPicPr>
        <p:blipFill>
          <a:blip r:embed="rId3"/>
          <a:stretch>
            <a:fillRect/>
          </a:stretch>
        </p:blipFill>
        <p:spPr>
          <a:xfrm>
            <a:off x="-382337" y="472360"/>
            <a:ext cx="13379878" cy="2184247"/>
          </a:xfrm>
          <a:prstGeom prst="rect">
            <a:avLst/>
          </a:prstGeom>
        </p:spPr>
      </p:pic>
      <p:sp>
        <p:nvSpPr>
          <p:cNvPr id="5" name="TextBox 4">
            <a:extLst>
              <a:ext uri="{FF2B5EF4-FFF2-40B4-BE49-F238E27FC236}">
                <a16:creationId xmlns:a16="http://schemas.microsoft.com/office/drawing/2014/main" id="{2CAF3EA7-DA52-DC9E-2EDB-9DE6F658A04B}"/>
              </a:ext>
            </a:extLst>
          </p:cNvPr>
          <p:cNvSpPr txBox="1">
            <a:spLocks/>
          </p:cNvSpPr>
          <p:nvPr/>
        </p:nvSpPr>
        <p:spPr>
          <a:xfrm>
            <a:off x="5451058" y="2743360"/>
            <a:ext cx="6147393" cy="4031873"/>
          </a:xfrm>
          <a:prstGeom prst="rect">
            <a:avLst/>
          </a:prstGeom>
          <a:noFill/>
        </p:spPr>
        <p:txBody>
          <a:bodyPr wrap="square" rtlCol="0">
            <a:spAutoFit/>
          </a:bodyPr>
          <a:lstStyle/>
          <a:p>
            <a:r>
              <a:rPr lang="en-US" sz="2400" dirty="0"/>
              <a:t>Nine year old Ralphie wants a BB gun for Christmas.  His Dad finally gifts him one and Ralphie breaks his glasses on a ricochet shot.</a:t>
            </a:r>
            <a:endParaRPr lang="en-US" sz="4000" b="1" dirty="0">
              <a:solidFill>
                <a:schemeClr val="accent6">
                  <a:lumMod val="75000"/>
                </a:schemeClr>
              </a:solidFill>
            </a:endParaRPr>
          </a:p>
          <a:p>
            <a:r>
              <a:rPr lang="en-US" sz="4000" b="1" dirty="0">
                <a:solidFill>
                  <a:schemeClr val="accent6">
                    <a:lumMod val="75000"/>
                  </a:schemeClr>
                </a:solidFill>
              </a:rPr>
              <a:t>A Christmas Story</a:t>
            </a:r>
          </a:p>
          <a:p>
            <a:endParaRPr lang="en-US" sz="3200" dirty="0"/>
          </a:p>
          <a:p>
            <a:r>
              <a:rPr lang="en-US" sz="4000" b="1" dirty="0">
                <a:solidFill>
                  <a:schemeClr val="accent6">
                    <a:lumMod val="75000"/>
                  </a:schemeClr>
                </a:solidFill>
              </a:rPr>
              <a:t>You’ll Poke Your Eye Out</a:t>
            </a:r>
          </a:p>
          <a:p>
            <a:pPr marL="342900" indent="-342900">
              <a:buAutoNum type="alphaUcPeriod"/>
            </a:pPr>
            <a:endParaRPr lang="en-US" sz="3200" dirty="0"/>
          </a:p>
          <a:p>
            <a:r>
              <a:rPr lang="en-US" sz="4000" b="1" dirty="0">
                <a:solidFill>
                  <a:schemeClr val="accent6">
                    <a:lumMod val="75000"/>
                  </a:schemeClr>
                </a:solidFill>
              </a:rPr>
              <a:t>1940 Family Christmas</a:t>
            </a:r>
          </a:p>
        </p:txBody>
      </p:sp>
      <p:sp>
        <p:nvSpPr>
          <p:cNvPr id="2" name="AutoShape 2">
            <a:extLst>
              <a:ext uri="{FF2B5EF4-FFF2-40B4-BE49-F238E27FC236}">
                <a16:creationId xmlns:a16="http://schemas.microsoft.com/office/drawing/2014/main" id="{FC3F7E4E-2CCE-3A97-9997-B9056F22B68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rrow: Left 3">
            <a:extLst>
              <a:ext uri="{FF2B5EF4-FFF2-40B4-BE49-F238E27FC236}">
                <a16:creationId xmlns:a16="http://schemas.microsoft.com/office/drawing/2014/main" id="{9E66A300-58B6-A387-5CA0-49180D1C846B}"/>
              </a:ext>
            </a:extLst>
          </p:cNvPr>
          <p:cNvSpPr/>
          <p:nvPr/>
        </p:nvSpPr>
        <p:spPr>
          <a:xfrm>
            <a:off x="9485125" y="4028051"/>
            <a:ext cx="1568867" cy="484632"/>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AutoShape 6">
            <a:extLst>
              <a:ext uri="{FF2B5EF4-FFF2-40B4-BE49-F238E27FC236}">
                <a16:creationId xmlns:a16="http://schemas.microsoft.com/office/drawing/2014/main" id="{8D70F425-4976-9103-CEBE-3848CBAABCB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descr="A group of people posing for a photo&#10;&#10;AI-generated content may be incorrect.">
            <a:extLst>
              <a:ext uri="{FF2B5EF4-FFF2-40B4-BE49-F238E27FC236}">
                <a16:creationId xmlns:a16="http://schemas.microsoft.com/office/drawing/2014/main" id="{F6B00919-DCAE-60F1-BB46-DABFE8CE3C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731" y="2357267"/>
            <a:ext cx="5238750" cy="4448175"/>
          </a:xfrm>
          <a:prstGeom prst="rect">
            <a:avLst/>
          </a:prstGeom>
        </p:spPr>
      </p:pic>
    </p:spTree>
    <p:extLst>
      <p:ext uri="{BB962C8B-B14F-4D97-AF65-F5344CB8AC3E}">
        <p14:creationId xmlns:p14="http://schemas.microsoft.com/office/powerpoint/2010/main" val="130197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3AE47-CF07-52ED-CC7B-96F2037F705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EFDBE27-17DD-DC24-C793-8153083CA30E}"/>
              </a:ext>
            </a:extLst>
          </p:cNvPr>
          <p:cNvSpPr txBox="1">
            <a:spLocks/>
          </p:cNvSpPr>
          <p:nvPr/>
        </p:nvSpPr>
        <p:spPr>
          <a:xfrm>
            <a:off x="0" y="-153968"/>
            <a:ext cx="12108264" cy="769441"/>
          </a:xfrm>
          <a:prstGeom prst="rect">
            <a:avLst/>
          </a:prstGeom>
          <a:noFill/>
        </p:spPr>
        <p:txBody>
          <a:bodyPr wrap="square" rtlCol="0">
            <a:spAutoFit/>
          </a:bodyPr>
          <a:lstStyle/>
          <a:p>
            <a:pPr algn="ctr"/>
            <a:r>
              <a:rPr lang="en-US" sz="4400" b="1" u="sng" dirty="0"/>
              <a:t>Scoreboard Quiz – Movies &amp; TV about Christmas</a:t>
            </a:r>
          </a:p>
        </p:txBody>
      </p:sp>
      <p:sp>
        <p:nvSpPr>
          <p:cNvPr id="6" name="Rectangle 5">
            <a:extLst>
              <a:ext uri="{FF2B5EF4-FFF2-40B4-BE49-F238E27FC236}">
                <a16:creationId xmlns:a16="http://schemas.microsoft.com/office/drawing/2014/main" id="{D1A53EB3-0B09-809F-9EC6-7A52910DBE04}"/>
              </a:ext>
            </a:extLst>
          </p:cNvPr>
          <p:cNvSpPr/>
          <p:nvPr/>
        </p:nvSpPr>
        <p:spPr>
          <a:xfrm>
            <a:off x="314566" y="2656607"/>
            <a:ext cx="11283885" cy="4196784"/>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6368967-FB52-3A70-4394-6CD7B868834E}"/>
              </a:ext>
            </a:extLst>
          </p:cNvPr>
          <p:cNvSpPr txBox="1"/>
          <p:nvPr/>
        </p:nvSpPr>
        <p:spPr>
          <a:xfrm>
            <a:off x="314566" y="1887166"/>
            <a:ext cx="481222" cy="769441"/>
          </a:xfrm>
          <a:prstGeom prst="rect">
            <a:avLst/>
          </a:prstGeom>
          <a:noFill/>
        </p:spPr>
        <p:txBody>
          <a:bodyPr wrap="none" rtlCol="0">
            <a:spAutoFit/>
          </a:bodyPr>
          <a:lstStyle/>
          <a:p>
            <a:r>
              <a:rPr lang="en-US" sz="4400" dirty="0">
                <a:solidFill>
                  <a:schemeClr val="bg1"/>
                </a:solidFill>
              </a:rPr>
              <a:t>h</a:t>
            </a:r>
          </a:p>
        </p:txBody>
      </p:sp>
      <p:pic>
        <p:nvPicPr>
          <p:cNvPr id="13" name="Picture 12">
            <a:extLst>
              <a:ext uri="{FF2B5EF4-FFF2-40B4-BE49-F238E27FC236}">
                <a16:creationId xmlns:a16="http://schemas.microsoft.com/office/drawing/2014/main" id="{F2861EC8-B534-DDEB-CC33-DCC2CEF3211D}"/>
              </a:ext>
            </a:extLst>
          </p:cNvPr>
          <p:cNvPicPr>
            <a:picLocks noChangeAspect="1"/>
          </p:cNvPicPr>
          <p:nvPr/>
        </p:nvPicPr>
        <p:blipFill>
          <a:blip r:embed="rId3"/>
          <a:stretch>
            <a:fillRect/>
          </a:stretch>
        </p:blipFill>
        <p:spPr>
          <a:xfrm>
            <a:off x="-382337" y="472360"/>
            <a:ext cx="13379878" cy="2184247"/>
          </a:xfrm>
          <a:prstGeom prst="rect">
            <a:avLst/>
          </a:prstGeom>
        </p:spPr>
      </p:pic>
      <p:sp>
        <p:nvSpPr>
          <p:cNvPr id="5" name="TextBox 4">
            <a:extLst>
              <a:ext uri="{FF2B5EF4-FFF2-40B4-BE49-F238E27FC236}">
                <a16:creationId xmlns:a16="http://schemas.microsoft.com/office/drawing/2014/main" id="{18903F1A-1CB3-B07F-5FA9-362D1C5FD2EE}"/>
              </a:ext>
            </a:extLst>
          </p:cNvPr>
          <p:cNvSpPr txBox="1">
            <a:spLocks/>
          </p:cNvSpPr>
          <p:nvPr/>
        </p:nvSpPr>
        <p:spPr>
          <a:xfrm>
            <a:off x="5172075" y="2732678"/>
            <a:ext cx="6426376" cy="4031873"/>
          </a:xfrm>
          <a:prstGeom prst="rect">
            <a:avLst/>
          </a:prstGeom>
          <a:noFill/>
        </p:spPr>
        <p:txBody>
          <a:bodyPr wrap="square" rtlCol="0">
            <a:spAutoFit/>
          </a:bodyPr>
          <a:lstStyle/>
          <a:p>
            <a:r>
              <a:rPr lang="en-US" sz="2400" dirty="0"/>
              <a:t>Then child actor Macaulay Culkin starred in this movie about a stranded kid in Chicago.  It was the first in a series of four movies.</a:t>
            </a:r>
          </a:p>
          <a:p>
            <a:r>
              <a:rPr lang="en-US" sz="4000" b="1" dirty="0">
                <a:solidFill>
                  <a:schemeClr val="accent6">
                    <a:lumMod val="75000"/>
                  </a:schemeClr>
                </a:solidFill>
              </a:rPr>
              <a:t>Charley Brown Christmas</a:t>
            </a:r>
          </a:p>
          <a:p>
            <a:endParaRPr lang="en-US" sz="3200" dirty="0"/>
          </a:p>
          <a:p>
            <a:r>
              <a:rPr lang="en-US" sz="4000" b="1" dirty="0">
                <a:solidFill>
                  <a:schemeClr val="accent6">
                    <a:lumMod val="75000"/>
                  </a:schemeClr>
                </a:solidFill>
              </a:rPr>
              <a:t>Home Alone</a:t>
            </a:r>
          </a:p>
          <a:p>
            <a:pPr marL="342900" indent="-342900">
              <a:buAutoNum type="alphaUcPeriod"/>
            </a:pPr>
            <a:endParaRPr lang="en-US" sz="3200" dirty="0"/>
          </a:p>
          <a:p>
            <a:r>
              <a:rPr lang="en-US" sz="4000" b="1" dirty="0">
                <a:solidFill>
                  <a:schemeClr val="accent6">
                    <a:lumMod val="75000"/>
                  </a:schemeClr>
                </a:solidFill>
              </a:rPr>
              <a:t>The Cat in the Hat</a:t>
            </a:r>
          </a:p>
        </p:txBody>
      </p:sp>
      <p:sp>
        <p:nvSpPr>
          <p:cNvPr id="2" name="AutoShape 2">
            <a:extLst>
              <a:ext uri="{FF2B5EF4-FFF2-40B4-BE49-F238E27FC236}">
                <a16:creationId xmlns:a16="http://schemas.microsoft.com/office/drawing/2014/main" id="{768069F4-8943-1EAE-CED6-D03C8F7FA2B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rrow: Left 3">
            <a:extLst>
              <a:ext uri="{FF2B5EF4-FFF2-40B4-BE49-F238E27FC236}">
                <a16:creationId xmlns:a16="http://schemas.microsoft.com/office/drawing/2014/main" id="{8B6E12AD-BCB1-44ED-4A55-7520B2FBA79F}"/>
              </a:ext>
            </a:extLst>
          </p:cNvPr>
          <p:cNvSpPr/>
          <p:nvPr/>
        </p:nvSpPr>
        <p:spPr>
          <a:xfrm>
            <a:off x="8008156" y="5041916"/>
            <a:ext cx="1568867" cy="484632"/>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028" name="Picture 4">
            <a:extLst>
              <a:ext uri="{FF2B5EF4-FFF2-40B4-BE49-F238E27FC236}">
                <a16:creationId xmlns:a16="http://schemas.microsoft.com/office/drawing/2014/main" id="{1BDAA066-2AD8-0ACE-B413-1D8B38D64F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426" r="13279" b="18157"/>
          <a:stretch>
            <a:fillRect/>
          </a:stretch>
        </p:blipFill>
        <p:spPr bwMode="auto">
          <a:xfrm>
            <a:off x="314566" y="1475302"/>
            <a:ext cx="4675539" cy="5452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25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43042-3E73-84E2-4534-63094E59A13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22B1DFD-A5EE-405A-698C-B0CFC70F003A}"/>
              </a:ext>
            </a:extLst>
          </p:cNvPr>
          <p:cNvSpPr txBox="1">
            <a:spLocks/>
          </p:cNvSpPr>
          <p:nvPr/>
        </p:nvSpPr>
        <p:spPr>
          <a:xfrm>
            <a:off x="0" y="-153968"/>
            <a:ext cx="12108264" cy="769441"/>
          </a:xfrm>
          <a:prstGeom prst="rect">
            <a:avLst/>
          </a:prstGeom>
          <a:noFill/>
        </p:spPr>
        <p:txBody>
          <a:bodyPr wrap="square" rtlCol="0">
            <a:spAutoFit/>
          </a:bodyPr>
          <a:lstStyle/>
          <a:p>
            <a:pPr algn="ctr"/>
            <a:r>
              <a:rPr lang="en-US" sz="4400" b="1" u="sng" dirty="0"/>
              <a:t>Scoreboard Quiz – Movies &amp; TV about Christmas</a:t>
            </a:r>
          </a:p>
        </p:txBody>
      </p:sp>
      <p:sp>
        <p:nvSpPr>
          <p:cNvPr id="6" name="Rectangle 5">
            <a:extLst>
              <a:ext uri="{FF2B5EF4-FFF2-40B4-BE49-F238E27FC236}">
                <a16:creationId xmlns:a16="http://schemas.microsoft.com/office/drawing/2014/main" id="{F44FBFCA-99FA-E572-E4DB-C0F4ADC009DF}"/>
              </a:ext>
            </a:extLst>
          </p:cNvPr>
          <p:cNvSpPr/>
          <p:nvPr/>
        </p:nvSpPr>
        <p:spPr>
          <a:xfrm>
            <a:off x="314566" y="2656607"/>
            <a:ext cx="11283885" cy="4196784"/>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E5FAD20-62A1-DECD-579F-57AD5C71BBFF}"/>
              </a:ext>
            </a:extLst>
          </p:cNvPr>
          <p:cNvSpPr txBox="1"/>
          <p:nvPr/>
        </p:nvSpPr>
        <p:spPr>
          <a:xfrm>
            <a:off x="314566" y="1887166"/>
            <a:ext cx="481222" cy="769441"/>
          </a:xfrm>
          <a:prstGeom prst="rect">
            <a:avLst/>
          </a:prstGeom>
          <a:noFill/>
        </p:spPr>
        <p:txBody>
          <a:bodyPr wrap="none" rtlCol="0">
            <a:spAutoFit/>
          </a:bodyPr>
          <a:lstStyle/>
          <a:p>
            <a:r>
              <a:rPr lang="en-US" sz="4400" dirty="0">
                <a:solidFill>
                  <a:schemeClr val="bg1"/>
                </a:solidFill>
              </a:rPr>
              <a:t>h</a:t>
            </a:r>
          </a:p>
        </p:txBody>
      </p:sp>
      <p:pic>
        <p:nvPicPr>
          <p:cNvPr id="13" name="Picture 12">
            <a:extLst>
              <a:ext uri="{FF2B5EF4-FFF2-40B4-BE49-F238E27FC236}">
                <a16:creationId xmlns:a16="http://schemas.microsoft.com/office/drawing/2014/main" id="{31A4358E-B7B5-0588-A251-C437CEC279F4}"/>
              </a:ext>
            </a:extLst>
          </p:cNvPr>
          <p:cNvPicPr>
            <a:picLocks noChangeAspect="1"/>
          </p:cNvPicPr>
          <p:nvPr/>
        </p:nvPicPr>
        <p:blipFill>
          <a:blip r:embed="rId3"/>
          <a:stretch>
            <a:fillRect/>
          </a:stretch>
        </p:blipFill>
        <p:spPr>
          <a:xfrm>
            <a:off x="-382337" y="472360"/>
            <a:ext cx="13379878" cy="2184247"/>
          </a:xfrm>
          <a:prstGeom prst="rect">
            <a:avLst/>
          </a:prstGeom>
        </p:spPr>
      </p:pic>
      <p:sp>
        <p:nvSpPr>
          <p:cNvPr id="5" name="TextBox 4">
            <a:extLst>
              <a:ext uri="{FF2B5EF4-FFF2-40B4-BE49-F238E27FC236}">
                <a16:creationId xmlns:a16="http://schemas.microsoft.com/office/drawing/2014/main" id="{F749DA8D-E478-F4B7-565F-12BA50865D90}"/>
              </a:ext>
            </a:extLst>
          </p:cNvPr>
          <p:cNvSpPr txBox="1">
            <a:spLocks/>
          </p:cNvSpPr>
          <p:nvPr/>
        </p:nvSpPr>
        <p:spPr>
          <a:xfrm>
            <a:off x="4951182" y="2712582"/>
            <a:ext cx="6426376" cy="4339650"/>
          </a:xfrm>
          <a:prstGeom prst="rect">
            <a:avLst/>
          </a:prstGeom>
          <a:noFill/>
        </p:spPr>
        <p:txBody>
          <a:bodyPr wrap="square" rtlCol="0">
            <a:spAutoFit/>
          </a:bodyPr>
          <a:lstStyle/>
          <a:p>
            <a:r>
              <a:rPr lang="en-US" sz="2400" dirty="0"/>
              <a:t>Based on the Dr. Suess book, this story was adapted as both a TV and movie offering.  The title character had a cold heart and planned to ruin Christmas for the </a:t>
            </a:r>
            <a:r>
              <a:rPr lang="en-US" sz="2400" i="1" dirty="0"/>
              <a:t>Who’s </a:t>
            </a:r>
            <a:r>
              <a:rPr lang="en-US" sz="2400" dirty="0"/>
              <a:t>in Whoville.</a:t>
            </a:r>
          </a:p>
          <a:p>
            <a:r>
              <a:rPr lang="en-US" sz="3600" b="1" dirty="0">
                <a:solidFill>
                  <a:schemeClr val="accent6">
                    <a:lumMod val="75000"/>
                  </a:schemeClr>
                </a:solidFill>
              </a:rPr>
              <a:t>How the Grinch stole Christmas</a:t>
            </a:r>
          </a:p>
          <a:p>
            <a:endParaRPr lang="en-US" sz="3200" dirty="0"/>
          </a:p>
          <a:p>
            <a:r>
              <a:rPr lang="en-US" sz="3600" b="1" dirty="0">
                <a:solidFill>
                  <a:schemeClr val="accent6">
                    <a:lumMod val="75000"/>
                  </a:schemeClr>
                </a:solidFill>
              </a:rPr>
              <a:t>Bad Santa</a:t>
            </a:r>
          </a:p>
          <a:p>
            <a:pPr marL="342900" indent="-342900">
              <a:buAutoNum type="alphaUcPeriod"/>
            </a:pPr>
            <a:endParaRPr lang="en-US" sz="3200" dirty="0"/>
          </a:p>
          <a:p>
            <a:r>
              <a:rPr lang="en-US" sz="3600" b="1" dirty="0">
                <a:solidFill>
                  <a:schemeClr val="accent6">
                    <a:lumMod val="75000"/>
                  </a:schemeClr>
                </a:solidFill>
              </a:rPr>
              <a:t>The Cat in the Hat</a:t>
            </a:r>
          </a:p>
        </p:txBody>
      </p:sp>
      <p:sp>
        <p:nvSpPr>
          <p:cNvPr id="2" name="AutoShape 2">
            <a:extLst>
              <a:ext uri="{FF2B5EF4-FFF2-40B4-BE49-F238E27FC236}">
                <a16:creationId xmlns:a16="http://schemas.microsoft.com/office/drawing/2014/main" id="{C5CC0558-6F27-F28B-0360-C8370E57852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rrow: Left 3">
            <a:extLst>
              <a:ext uri="{FF2B5EF4-FFF2-40B4-BE49-F238E27FC236}">
                <a16:creationId xmlns:a16="http://schemas.microsoft.com/office/drawing/2014/main" id="{5DBD5BDE-822C-5EF4-ACAE-7AD13560D1D3}"/>
              </a:ext>
            </a:extLst>
          </p:cNvPr>
          <p:cNvSpPr/>
          <p:nvPr/>
        </p:nvSpPr>
        <p:spPr>
          <a:xfrm>
            <a:off x="11093000" y="4318435"/>
            <a:ext cx="1568867" cy="484632"/>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026" name="Picture 2">
            <a:extLst>
              <a:ext uri="{FF2B5EF4-FFF2-40B4-BE49-F238E27FC236}">
                <a16:creationId xmlns:a16="http://schemas.microsoft.com/office/drawing/2014/main" id="{D2F68FB9-6254-1516-3051-774DC3BBDD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517"/>
          <a:stretch>
            <a:fillRect/>
          </a:stretch>
        </p:blipFill>
        <p:spPr bwMode="auto">
          <a:xfrm>
            <a:off x="0" y="1657216"/>
            <a:ext cx="4951182" cy="5383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18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39C55-7C57-5E93-706D-68AFF5E6815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D26ACA4-46E4-B850-67EE-EDCF96468F3F}"/>
              </a:ext>
            </a:extLst>
          </p:cNvPr>
          <p:cNvSpPr txBox="1">
            <a:spLocks/>
          </p:cNvSpPr>
          <p:nvPr/>
        </p:nvSpPr>
        <p:spPr>
          <a:xfrm>
            <a:off x="0" y="-153968"/>
            <a:ext cx="12108264" cy="769441"/>
          </a:xfrm>
          <a:prstGeom prst="rect">
            <a:avLst/>
          </a:prstGeom>
          <a:noFill/>
        </p:spPr>
        <p:txBody>
          <a:bodyPr wrap="square" rtlCol="0">
            <a:spAutoFit/>
          </a:bodyPr>
          <a:lstStyle/>
          <a:p>
            <a:pPr algn="ctr"/>
            <a:r>
              <a:rPr lang="en-US" sz="4400" b="1" u="sng" dirty="0"/>
              <a:t>Scoreboard Quiz – Movies &amp; TV about Christmas</a:t>
            </a:r>
          </a:p>
        </p:txBody>
      </p:sp>
      <p:sp>
        <p:nvSpPr>
          <p:cNvPr id="6" name="Rectangle 5">
            <a:extLst>
              <a:ext uri="{FF2B5EF4-FFF2-40B4-BE49-F238E27FC236}">
                <a16:creationId xmlns:a16="http://schemas.microsoft.com/office/drawing/2014/main" id="{ED26D377-2111-3212-42A9-9B95B74296EF}"/>
              </a:ext>
            </a:extLst>
          </p:cNvPr>
          <p:cNvSpPr/>
          <p:nvPr/>
        </p:nvSpPr>
        <p:spPr>
          <a:xfrm>
            <a:off x="314566" y="2656607"/>
            <a:ext cx="11283885" cy="4196784"/>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D98F802-139E-5DD0-714B-19D1BBAA5BE4}"/>
              </a:ext>
            </a:extLst>
          </p:cNvPr>
          <p:cNvSpPr txBox="1"/>
          <p:nvPr/>
        </p:nvSpPr>
        <p:spPr>
          <a:xfrm>
            <a:off x="314566" y="1887166"/>
            <a:ext cx="481222" cy="769441"/>
          </a:xfrm>
          <a:prstGeom prst="rect">
            <a:avLst/>
          </a:prstGeom>
          <a:noFill/>
        </p:spPr>
        <p:txBody>
          <a:bodyPr wrap="none" rtlCol="0">
            <a:spAutoFit/>
          </a:bodyPr>
          <a:lstStyle/>
          <a:p>
            <a:r>
              <a:rPr lang="en-US" sz="4400" dirty="0">
                <a:solidFill>
                  <a:schemeClr val="bg1"/>
                </a:solidFill>
              </a:rPr>
              <a:t>h</a:t>
            </a:r>
          </a:p>
        </p:txBody>
      </p:sp>
      <p:pic>
        <p:nvPicPr>
          <p:cNvPr id="13" name="Picture 12">
            <a:extLst>
              <a:ext uri="{FF2B5EF4-FFF2-40B4-BE49-F238E27FC236}">
                <a16:creationId xmlns:a16="http://schemas.microsoft.com/office/drawing/2014/main" id="{2DE7CE1F-DABB-993C-0933-376D9D8EB671}"/>
              </a:ext>
            </a:extLst>
          </p:cNvPr>
          <p:cNvPicPr>
            <a:picLocks noChangeAspect="1"/>
          </p:cNvPicPr>
          <p:nvPr/>
        </p:nvPicPr>
        <p:blipFill>
          <a:blip r:embed="rId3"/>
          <a:stretch>
            <a:fillRect/>
          </a:stretch>
        </p:blipFill>
        <p:spPr>
          <a:xfrm>
            <a:off x="-382337" y="472360"/>
            <a:ext cx="13379878" cy="2184247"/>
          </a:xfrm>
          <a:prstGeom prst="rect">
            <a:avLst/>
          </a:prstGeom>
        </p:spPr>
      </p:pic>
      <p:sp>
        <p:nvSpPr>
          <p:cNvPr id="5" name="TextBox 4">
            <a:extLst>
              <a:ext uri="{FF2B5EF4-FFF2-40B4-BE49-F238E27FC236}">
                <a16:creationId xmlns:a16="http://schemas.microsoft.com/office/drawing/2014/main" id="{0A3516FE-AC3F-F576-DF94-BE8A9C295EA1}"/>
              </a:ext>
            </a:extLst>
          </p:cNvPr>
          <p:cNvSpPr txBox="1">
            <a:spLocks/>
          </p:cNvSpPr>
          <p:nvPr/>
        </p:nvSpPr>
        <p:spPr>
          <a:xfrm>
            <a:off x="5172075" y="2799720"/>
            <a:ext cx="6304159" cy="4031873"/>
          </a:xfrm>
          <a:prstGeom prst="rect">
            <a:avLst/>
          </a:prstGeom>
          <a:noFill/>
        </p:spPr>
        <p:txBody>
          <a:bodyPr wrap="square" rtlCol="0">
            <a:spAutoFit/>
          </a:bodyPr>
          <a:lstStyle/>
          <a:p>
            <a:r>
              <a:rPr lang="en-US" sz="2400" dirty="0"/>
              <a:t>In this movie, an elderly department store Santa Claus claims to be the real St. Nick.  Edmund Gwenn won an Oscar playing Kris (pictured here) </a:t>
            </a:r>
          </a:p>
          <a:p>
            <a:r>
              <a:rPr lang="en-US" sz="4000" b="1" dirty="0">
                <a:solidFill>
                  <a:schemeClr val="accent6">
                    <a:lumMod val="75000"/>
                  </a:schemeClr>
                </a:solidFill>
              </a:rPr>
              <a:t>A Christmas Carol</a:t>
            </a:r>
          </a:p>
          <a:p>
            <a:endParaRPr lang="en-US" sz="3200" dirty="0"/>
          </a:p>
          <a:p>
            <a:r>
              <a:rPr lang="en-US" sz="4000" b="1" dirty="0">
                <a:solidFill>
                  <a:schemeClr val="accent6">
                    <a:lumMod val="75000"/>
                  </a:schemeClr>
                </a:solidFill>
              </a:rPr>
              <a:t>Come Shop at Macy’s</a:t>
            </a:r>
          </a:p>
          <a:p>
            <a:pPr marL="342900" indent="-342900">
              <a:buAutoNum type="alphaUcPeriod"/>
            </a:pPr>
            <a:endParaRPr lang="en-US" sz="3200" dirty="0"/>
          </a:p>
          <a:p>
            <a:r>
              <a:rPr lang="en-US" sz="4000" b="1" dirty="0">
                <a:solidFill>
                  <a:schemeClr val="accent6">
                    <a:lumMod val="75000"/>
                  </a:schemeClr>
                </a:solidFill>
              </a:rPr>
              <a:t>Miracle on 34</a:t>
            </a:r>
            <a:r>
              <a:rPr lang="en-US" sz="4000" b="1" baseline="30000" dirty="0">
                <a:solidFill>
                  <a:schemeClr val="accent6">
                    <a:lumMod val="75000"/>
                  </a:schemeClr>
                </a:solidFill>
              </a:rPr>
              <a:t>th</a:t>
            </a:r>
            <a:r>
              <a:rPr lang="en-US" sz="4000" b="1" dirty="0">
                <a:solidFill>
                  <a:schemeClr val="accent6">
                    <a:lumMod val="75000"/>
                  </a:schemeClr>
                </a:solidFill>
              </a:rPr>
              <a:t> Street</a:t>
            </a:r>
          </a:p>
        </p:txBody>
      </p:sp>
      <p:sp>
        <p:nvSpPr>
          <p:cNvPr id="2" name="AutoShape 2">
            <a:extLst>
              <a:ext uri="{FF2B5EF4-FFF2-40B4-BE49-F238E27FC236}">
                <a16:creationId xmlns:a16="http://schemas.microsoft.com/office/drawing/2014/main" id="{731ED1CB-F833-6EE4-2E9A-50F9F40AFF5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rrow: Left 3">
            <a:extLst>
              <a:ext uri="{FF2B5EF4-FFF2-40B4-BE49-F238E27FC236}">
                <a16:creationId xmlns:a16="http://schemas.microsoft.com/office/drawing/2014/main" id="{4403ED01-EBBE-E043-CE7B-3E535A16B2F5}"/>
              </a:ext>
            </a:extLst>
          </p:cNvPr>
          <p:cNvSpPr/>
          <p:nvPr/>
        </p:nvSpPr>
        <p:spPr>
          <a:xfrm>
            <a:off x="10090692" y="6143324"/>
            <a:ext cx="1568867" cy="484632"/>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030" name="Picture 6">
            <a:extLst>
              <a:ext uri="{FF2B5EF4-FFF2-40B4-BE49-F238E27FC236}">
                <a16:creationId xmlns:a16="http://schemas.microsoft.com/office/drawing/2014/main" id="{4590D0F5-E2ED-9809-0D45-F7B85B156B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524"/>
          <a:stretch>
            <a:fillRect/>
          </a:stretch>
        </p:blipFill>
        <p:spPr bwMode="auto">
          <a:xfrm>
            <a:off x="-221084" y="1678075"/>
            <a:ext cx="5393159" cy="5100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39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34920-C3E2-5536-ADA5-74215AA2D8A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49A2CD8-923C-05CA-9F5C-203DA5715673}"/>
              </a:ext>
            </a:extLst>
          </p:cNvPr>
          <p:cNvSpPr txBox="1">
            <a:spLocks/>
          </p:cNvSpPr>
          <p:nvPr/>
        </p:nvSpPr>
        <p:spPr>
          <a:xfrm>
            <a:off x="0" y="-153968"/>
            <a:ext cx="12108264" cy="769441"/>
          </a:xfrm>
          <a:prstGeom prst="rect">
            <a:avLst/>
          </a:prstGeom>
          <a:noFill/>
        </p:spPr>
        <p:txBody>
          <a:bodyPr wrap="square" rtlCol="0">
            <a:spAutoFit/>
          </a:bodyPr>
          <a:lstStyle/>
          <a:p>
            <a:pPr algn="ctr"/>
            <a:r>
              <a:rPr lang="en-US" sz="4400" b="1" u="sng" dirty="0"/>
              <a:t>Scoreboard Quiz – Movies &amp; TV about Christmas</a:t>
            </a:r>
          </a:p>
        </p:txBody>
      </p:sp>
      <p:sp>
        <p:nvSpPr>
          <p:cNvPr id="6" name="Rectangle 5">
            <a:extLst>
              <a:ext uri="{FF2B5EF4-FFF2-40B4-BE49-F238E27FC236}">
                <a16:creationId xmlns:a16="http://schemas.microsoft.com/office/drawing/2014/main" id="{30432F92-5B5A-7AF5-3277-2426C2430789}"/>
              </a:ext>
            </a:extLst>
          </p:cNvPr>
          <p:cNvSpPr/>
          <p:nvPr/>
        </p:nvSpPr>
        <p:spPr>
          <a:xfrm>
            <a:off x="314566" y="2656607"/>
            <a:ext cx="11283885" cy="4196784"/>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CF8D029-61EE-3C90-C2A0-834673A0B86A}"/>
              </a:ext>
            </a:extLst>
          </p:cNvPr>
          <p:cNvSpPr txBox="1"/>
          <p:nvPr/>
        </p:nvSpPr>
        <p:spPr>
          <a:xfrm>
            <a:off x="314566" y="1887166"/>
            <a:ext cx="481222" cy="769441"/>
          </a:xfrm>
          <a:prstGeom prst="rect">
            <a:avLst/>
          </a:prstGeom>
          <a:noFill/>
        </p:spPr>
        <p:txBody>
          <a:bodyPr wrap="none" rtlCol="0">
            <a:spAutoFit/>
          </a:bodyPr>
          <a:lstStyle/>
          <a:p>
            <a:r>
              <a:rPr lang="en-US" sz="4400" dirty="0">
                <a:solidFill>
                  <a:schemeClr val="bg1"/>
                </a:solidFill>
              </a:rPr>
              <a:t>h</a:t>
            </a:r>
          </a:p>
        </p:txBody>
      </p:sp>
      <p:pic>
        <p:nvPicPr>
          <p:cNvPr id="13" name="Picture 12">
            <a:extLst>
              <a:ext uri="{FF2B5EF4-FFF2-40B4-BE49-F238E27FC236}">
                <a16:creationId xmlns:a16="http://schemas.microsoft.com/office/drawing/2014/main" id="{0530D7BD-DBA0-CF34-A4E2-4E3F30C1687F}"/>
              </a:ext>
            </a:extLst>
          </p:cNvPr>
          <p:cNvPicPr>
            <a:picLocks noChangeAspect="1"/>
          </p:cNvPicPr>
          <p:nvPr/>
        </p:nvPicPr>
        <p:blipFill>
          <a:blip r:embed="rId3"/>
          <a:stretch>
            <a:fillRect/>
          </a:stretch>
        </p:blipFill>
        <p:spPr>
          <a:xfrm>
            <a:off x="-382337" y="472360"/>
            <a:ext cx="13379878" cy="2184247"/>
          </a:xfrm>
          <a:prstGeom prst="rect">
            <a:avLst/>
          </a:prstGeom>
        </p:spPr>
      </p:pic>
      <p:sp>
        <p:nvSpPr>
          <p:cNvPr id="5" name="TextBox 4">
            <a:extLst>
              <a:ext uri="{FF2B5EF4-FFF2-40B4-BE49-F238E27FC236}">
                <a16:creationId xmlns:a16="http://schemas.microsoft.com/office/drawing/2014/main" id="{E011F62B-0B66-EE43-BF7B-E79A903F90A6}"/>
              </a:ext>
            </a:extLst>
          </p:cNvPr>
          <p:cNvSpPr txBox="1">
            <a:spLocks/>
          </p:cNvSpPr>
          <p:nvPr/>
        </p:nvSpPr>
        <p:spPr>
          <a:xfrm>
            <a:off x="5172075" y="2799720"/>
            <a:ext cx="6304159" cy="4031873"/>
          </a:xfrm>
          <a:prstGeom prst="rect">
            <a:avLst/>
          </a:prstGeom>
          <a:noFill/>
        </p:spPr>
        <p:txBody>
          <a:bodyPr wrap="square" rtlCol="0">
            <a:spAutoFit/>
          </a:bodyPr>
          <a:lstStyle/>
          <a:p>
            <a:r>
              <a:rPr lang="en-US" sz="2400" dirty="0"/>
              <a:t>This film starred Jimmy Stewart as a small-town banker and Donna Reed as his wife.   Stewart’s character is saved by Clarence, his guardian angel</a:t>
            </a:r>
          </a:p>
          <a:p>
            <a:r>
              <a:rPr lang="en-US" sz="4000" b="1" dirty="0">
                <a:solidFill>
                  <a:schemeClr val="accent6">
                    <a:lumMod val="75000"/>
                  </a:schemeClr>
                </a:solidFill>
              </a:rPr>
              <a:t>A Christmas Carol</a:t>
            </a:r>
          </a:p>
          <a:p>
            <a:endParaRPr lang="en-US" sz="3200" dirty="0"/>
          </a:p>
          <a:p>
            <a:r>
              <a:rPr lang="en-US" sz="4000" b="1" dirty="0">
                <a:solidFill>
                  <a:schemeClr val="accent6">
                    <a:lumMod val="75000"/>
                  </a:schemeClr>
                </a:solidFill>
              </a:rPr>
              <a:t>It’s a Wonderful Life</a:t>
            </a:r>
          </a:p>
          <a:p>
            <a:pPr marL="342900" indent="-342900">
              <a:buAutoNum type="alphaUcPeriod"/>
            </a:pPr>
            <a:endParaRPr lang="en-US" sz="3200" dirty="0"/>
          </a:p>
          <a:p>
            <a:r>
              <a:rPr lang="en-US" sz="4000" b="1" dirty="0">
                <a:solidFill>
                  <a:schemeClr val="accent6">
                    <a:lumMod val="75000"/>
                  </a:schemeClr>
                </a:solidFill>
              </a:rPr>
              <a:t>Santa Comes Calling</a:t>
            </a:r>
          </a:p>
        </p:txBody>
      </p:sp>
      <p:sp>
        <p:nvSpPr>
          <p:cNvPr id="2" name="AutoShape 2">
            <a:extLst>
              <a:ext uri="{FF2B5EF4-FFF2-40B4-BE49-F238E27FC236}">
                <a16:creationId xmlns:a16="http://schemas.microsoft.com/office/drawing/2014/main" id="{95D98F59-C2E3-BB04-DBE2-549E424EF74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rrow: Left 3">
            <a:extLst>
              <a:ext uri="{FF2B5EF4-FFF2-40B4-BE49-F238E27FC236}">
                <a16:creationId xmlns:a16="http://schemas.microsoft.com/office/drawing/2014/main" id="{100961A4-069C-629A-C6D5-A91013D4610F}"/>
              </a:ext>
            </a:extLst>
          </p:cNvPr>
          <p:cNvSpPr/>
          <p:nvPr/>
        </p:nvSpPr>
        <p:spPr>
          <a:xfrm>
            <a:off x="9582779" y="5096519"/>
            <a:ext cx="2449688" cy="484632"/>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026" name="Picture 2">
            <a:extLst>
              <a:ext uri="{FF2B5EF4-FFF2-40B4-BE49-F238E27FC236}">
                <a16:creationId xmlns:a16="http://schemas.microsoft.com/office/drawing/2014/main" id="{E67F433C-556F-3391-42C5-6C02E5C99A5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024"/>
          <a:stretch>
            <a:fillRect/>
          </a:stretch>
        </p:blipFill>
        <p:spPr bwMode="auto">
          <a:xfrm>
            <a:off x="-211790" y="2059912"/>
            <a:ext cx="5383865" cy="4771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83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Freeform: Shape 18">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useBgFill="1">
        <p:nvSpPr>
          <p:cNvPr id="15" name="Rectangle 14">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217" y="0"/>
            <a:ext cx="10990349" cy="6858000"/>
          </a:xfrm>
          <a:prstGeom prst="rect">
            <a:avLst/>
          </a:prstGeom>
        </p:spPr>
      </p:pic>
      <p:sp>
        <p:nvSpPr>
          <p:cNvPr id="2" name="TextBox 1">
            <a:extLst>
              <a:ext uri="{FF2B5EF4-FFF2-40B4-BE49-F238E27FC236}">
                <a16:creationId xmlns:a16="http://schemas.microsoft.com/office/drawing/2014/main" id="{F44A9795-2A16-7468-1F56-E19C624A738A}"/>
              </a:ext>
            </a:extLst>
          </p:cNvPr>
          <p:cNvSpPr txBox="1"/>
          <p:nvPr/>
        </p:nvSpPr>
        <p:spPr>
          <a:xfrm>
            <a:off x="3583699" y="2647406"/>
            <a:ext cx="4937759" cy="3326673"/>
          </a:xfrm>
          <a:prstGeom prst="rect">
            <a:avLst/>
          </a:prstGeom>
        </p:spPr>
        <p:txBody>
          <a:bodyPr vert="horz" lIns="91440" tIns="45720" rIns="91440" bIns="45720" rtlCol="0">
            <a:normAutofit fontScale="85000" lnSpcReduction="10000"/>
          </a:bodyPr>
          <a:lstStyle/>
          <a:p>
            <a:pPr marL="0" lvl="1" algn="ctr">
              <a:lnSpc>
                <a:spcPct val="90000"/>
              </a:lnSpc>
              <a:spcAft>
                <a:spcPts val="600"/>
              </a:spcAft>
            </a:pPr>
            <a:r>
              <a:rPr lang="en-US" sz="6500" b="1" dirty="0">
                <a:solidFill>
                  <a:schemeClr val="bg1"/>
                </a:solidFill>
              </a:rPr>
              <a:t>Presenting. . .</a:t>
            </a:r>
          </a:p>
          <a:p>
            <a:pPr marL="228600" lvl="1" indent="-228600" algn="ctr">
              <a:lnSpc>
                <a:spcPct val="90000"/>
              </a:lnSpc>
              <a:spcAft>
                <a:spcPts val="600"/>
              </a:spcAft>
              <a:buFont typeface="Arial" panose="020B0604020202020204" pitchFamily="34" charset="0"/>
              <a:buChar char="•"/>
            </a:pPr>
            <a:endParaRPr lang="en-US" sz="6500" b="1" dirty="0">
              <a:solidFill>
                <a:schemeClr val="bg1"/>
              </a:solidFill>
            </a:endParaRPr>
          </a:p>
          <a:p>
            <a:pPr marL="0" lvl="1" algn="ctr">
              <a:lnSpc>
                <a:spcPct val="90000"/>
              </a:lnSpc>
              <a:spcAft>
                <a:spcPts val="600"/>
              </a:spcAft>
            </a:pPr>
            <a:r>
              <a:rPr lang="en-US" sz="6500" b="1" dirty="0">
                <a:solidFill>
                  <a:schemeClr val="bg1"/>
                </a:solidFill>
              </a:rPr>
              <a:t>The 2025 All-Christmas Team</a:t>
            </a:r>
          </a:p>
          <a:p>
            <a:pPr marL="228600" lvl="1" indent="-228600">
              <a:lnSpc>
                <a:spcPct val="90000"/>
              </a:lnSpc>
              <a:spcAft>
                <a:spcPts val="600"/>
              </a:spcAft>
              <a:buFont typeface="Arial" panose="020B0604020202020204" pitchFamily="34" charset="0"/>
              <a:buChar char="•"/>
            </a:pPr>
            <a:endParaRPr lang="en-US" sz="4000" b="1" dirty="0"/>
          </a:p>
          <a:p>
            <a:pPr marL="2514600" lvl="6"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2143205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8360" y="120096"/>
            <a:ext cx="11277462" cy="10125849"/>
          </a:xfrm>
          <a:prstGeom prst="rect">
            <a:avLst/>
          </a:prstGeom>
          <a:noFill/>
        </p:spPr>
        <p:txBody>
          <a:bodyPr wrap="square" rtlCol="0">
            <a:spAutoFit/>
          </a:bodyPr>
          <a:lstStyle/>
          <a:p>
            <a:pPr algn="ctr"/>
            <a:r>
              <a:rPr lang="en-US" sz="3600" b="1" dirty="0">
                <a:solidFill>
                  <a:srgbClr val="FF0000"/>
                </a:solidFill>
              </a:rPr>
              <a:t>AGE Thrive </a:t>
            </a:r>
            <a:r>
              <a:rPr lang="en-US" sz="3600" i="1" dirty="0"/>
              <a:t>with</a:t>
            </a:r>
            <a:r>
              <a:rPr lang="en-US" sz="3600" b="1" dirty="0"/>
              <a:t> </a:t>
            </a:r>
            <a:r>
              <a:rPr lang="en-US" sz="3600" b="1" dirty="0">
                <a:solidFill>
                  <a:srgbClr val="0070C0"/>
                </a:solidFill>
              </a:rPr>
              <a:t>Baseball Memories</a:t>
            </a:r>
          </a:p>
          <a:p>
            <a:pPr algn="ctr"/>
            <a:r>
              <a:rPr lang="en-US" sz="3200" b="1" dirty="0"/>
              <a:t>December 19, 2025</a:t>
            </a:r>
          </a:p>
          <a:p>
            <a:pPr algn="ctr"/>
            <a:endParaRPr lang="en-US" sz="2800" b="1" dirty="0"/>
          </a:p>
          <a:p>
            <a:pPr algn="ctr"/>
            <a:r>
              <a:rPr lang="en-US" sz="2800" b="1" dirty="0"/>
              <a:t>Agenda</a:t>
            </a:r>
          </a:p>
          <a:p>
            <a:r>
              <a:rPr lang="en-US" sz="2800" b="1" u="sng" dirty="0"/>
              <a:t>Warm-up – Introductions – Current Events</a:t>
            </a:r>
          </a:p>
          <a:p>
            <a:r>
              <a:rPr lang="en-US" sz="2800" b="1" dirty="0"/>
              <a:t>	Baseball during the Winter?</a:t>
            </a:r>
          </a:p>
          <a:p>
            <a:endParaRPr lang="en-US" sz="2800" b="1" u="sng" dirty="0"/>
          </a:p>
          <a:p>
            <a:r>
              <a:rPr lang="en-US" sz="2800" b="1" u="sng" dirty="0"/>
              <a:t>Gametime</a:t>
            </a:r>
            <a:r>
              <a:rPr lang="en-US" sz="2800" b="1" dirty="0"/>
              <a:t>   </a:t>
            </a:r>
            <a:r>
              <a:rPr lang="en-US" sz="4000" b="1" dirty="0"/>
              <a:t>  --</a:t>
            </a:r>
            <a:r>
              <a:rPr lang="en-US" sz="2800" b="1" dirty="0"/>
              <a:t>	</a:t>
            </a:r>
            <a:r>
              <a:rPr lang="en-US" sz="4000" b="1" dirty="0">
                <a:solidFill>
                  <a:srgbClr val="FF0000"/>
                </a:solidFill>
              </a:rPr>
              <a:t>Christmas &amp; Baseball</a:t>
            </a:r>
          </a:p>
          <a:p>
            <a:r>
              <a:rPr lang="en-US" sz="4000" b="1" dirty="0">
                <a:solidFill>
                  <a:srgbClr val="FF0000"/>
                </a:solidFill>
              </a:rPr>
              <a:t>		 </a:t>
            </a:r>
            <a:r>
              <a:rPr lang="en-US" sz="4000" b="1" dirty="0"/>
              <a:t>--</a:t>
            </a:r>
            <a:r>
              <a:rPr lang="en-US" sz="4000" b="1" dirty="0">
                <a:solidFill>
                  <a:srgbClr val="FF0000"/>
                </a:solidFill>
              </a:rPr>
              <a:t> 	1998 – Homeruns!</a:t>
            </a:r>
          </a:p>
          <a:p>
            <a:endParaRPr lang="en-US" sz="2800" b="1" dirty="0"/>
          </a:p>
          <a:p>
            <a:r>
              <a:rPr lang="en-US" sz="2800" b="1" u="sng" dirty="0"/>
              <a:t>Christmas Carols </a:t>
            </a:r>
            <a:r>
              <a:rPr lang="en-US" sz="2800" b="1" dirty="0"/>
              <a:t>– Sing &amp; Dance</a:t>
            </a:r>
          </a:p>
          <a:p>
            <a:endParaRPr lang="en-US" sz="2800" b="1" dirty="0"/>
          </a:p>
          <a:p>
            <a:endParaRPr lang="en-US" sz="2800" b="1" dirty="0"/>
          </a:p>
          <a:p>
            <a:endParaRPr lang="en-US" sz="2800" b="1" dirty="0"/>
          </a:p>
          <a:p>
            <a:endParaRPr lang="en-US" sz="2800" b="1" dirty="0"/>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0" y="5630113"/>
            <a:ext cx="5220514" cy="1227887"/>
          </a:xfrm>
          <a:prstGeom prst="rect">
            <a:avLst/>
          </a:prstGeom>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5836356" y="4910667"/>
            <a:ext cx="2446944" cy="221728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0982" y="1851789"/>
            <a:ext cx="3274707" cy="4973735"/>
          </a:xfrm>
          <a:prstGeom prst="rect">
            <a:avLst/>
          </a:prstGeom>
        </p:spPr>
      </p:pic>
      <p:pic>
        <p:nvPicPr>
          <p:cNvPr id="1026" name="Picture 2" descr="https://tse3.mm.bing.net/th?id=OIP.Yaxdg7FddkxXvWehe3Z_iwHaHa&amp;pid=Api&amp;P=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 b="7158"/>
          <a:stretch>
            <a:fillRect/>
          </a:stretch>
        </p:blipFill>
        <p:spPr bwMode="auto">
          <a:xfrm>
            <a:off x="9685234" y="1318258"/>
            <a:ext cx="1149343" cy="1067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659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1516CB1-E8C8-4751-B6A6-46B2D1E72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90C0C0D1-E79A-41FF-8322-256F6DD1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521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2E352B-B3C0-4450-E456-182F17D20963}"/>
              </a:ext>
            </a:extLst>
          </p:cNvPr>
          <p:cNvSpPr txBox="1"/>
          <p:nvPr/>
        </p:nvSpPr>
        <p:spPr>
          <a:xfrm>
            <a:off x="8309348" y="2020824"/>
            <a:ext cx="2956060" cy="3959352"/>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b="1" dirty="0"/>
          </a:p>
        </p:txBody>
      </p:sp>
      <p:sp>
        <p:nvSpPr>
          <p:cNvPr id="3" name="TextBox 2">
            <a:extLst>
              <a:ext uri="{FF2B5EF4-FFF2-40B4-BE49-F238E27FC236}">
                <a16:creationId xmlns:a16="http://schemas.microsoft.com/office/drawing/2014/main" id="{60854C5F-260A-03F7-F6C6-C6E3D7D135C4}"/>
              </a:ext>
            </a:extLst>
          </p:cNvPr>
          <p:cNvSpPr txBox="1"/>
          <p:nvPr/>
        </p:nvSpPr>
        <p:spPr>
          <a:xfrm>
            <a:off x="6637526" y="487192"/>
            <a:ext cx="2995704" cy="523220"/>
          </a:xfrm>
          <a:prstGeom prst="rect">
            <a:avLst/>
          </a:prstGeom>
          <a:noFill/>
        </p:spPr>
        <p:txBody>
          <a:bodyPr wrap="square" rtlCol="0">
            <a:spAutoFit/>
          </a:bodyPr>
          <a:lstStyle/>
          <a:p>
            <a:pPr>
              <a:spcAft>
                <a:spcPts val="600"/>
              </a:spcAft>
            </a:pPr>
            <a:r>
              <a:rPr lang="en-US" sz="2800" b="1" dirty="0"/>
              <a:t>and a Happy. . .  </a:t>
            </a:r>
          </a:p>
        </p:txBody>
      </p:sp>
      <p:sp>
        <p:nvSpPr>
          <p:cNvPr id="8" name="TextBox 7">
            <a:extLst>
              <a:ext uri="{FF2B5EF4-FFF2-40B4-BE49-F238E27FC236}">
                <a16:creationId xmlns:a16="http://schemas.microsoft.com/office/drawing/2014/main" id="{403322A1-959D-F07B-3095-FD1EC688422C}"/>
              </a:ext>
            </a:extLst>
          </p:cNvPr>
          <p:cNvSpPr txBox="1"/>
          <p:nvPr/>
        </p:nvSpPr>
        <p:spPr>
          <a:xfrm>
            <a:off x="726640" y="0"/>
            <a:ext cx="3608438" cy="1384995"/>
          </a:xfrm>
          <a:prstGeom prst="rect">
            <a:avLst/>
          </a:prstGeom>
          <a:noFill/>
        </p:spPr>
        <p:txBody>
          <a:bodyPr wrap="square" rtlCol="0">
            <a:spAutoFit/>
          </a:bodyPr>
          <a:lstStyle/>
          <a:p>
            <a:r>
              <a:rPr lang="en-US" sz="2800" b="1" dirty="0"/>
              <a:t>The SABR Hornsby Chapter wishes you a Merry. . .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996" y="1289304"/>
            <a:ext cx="4308422" cy="568918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4204" y="1010412"/>
            <a:ext cx="4104275" cy="5428471"/>
          </a:xfrm>
          <a:prstGeom prst="rect">
            <a:avLst/>
          </a:prstGeom>
        </p:spPr>
      </p:pic>
      <p:sp>
        <p:nvSpPr>
          <p:cNvPr id="4" name="Rectangle 3"/>
          <p:cNvSpPr/>
          <p:nvPr/>
        </p:nvSpPr>
        <p:spPr>
          <a:xfrm>
            <a:off x="557801" y="5786582"/>
            <a:ext cx="3946116" cy="119190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Steve Christmas      </a:t>
            </a:r>
            <a:r>
              <a:rPr lang="en-US" sz="2400" dirty="0"/>
              <a:t>OF</a:t>
            </a:r>
          </a:p>
        </p:txBody>
      </p:sp>
    </p:spTree>
    <p:extLst>
      <p:ext uri="{BB962C8B-B14F-4D97-AF65-F5344CB8AC3E}">
        <p14:creationId xmlns:p14="http://schemas.microsoft.com/office/powerpoint/2010/main" val="3241635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7891482-C38A-4F0C-8183-0121632F0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89381F7-5800-45FB-D4AD-A6DF07DF635D}"/>
              </a:ext>
            </a:extLst>
          </p:cNvPr>
          <p:cNvSpPr txBox="1"/>
          <p:nvPr/>
        </p:nvSpPr>
        <p:spPr>
          <a:xfrm>
            <a:off x="708877" y="310693"/>
            <a:ext cx="6118403" cy="5811838"/>
          </a:xfrm>
          <a:prstGeom prst="rect">
            <a:avLst/>
          </a:prstGeom>
        </p:spPr>
        <p:txBody>
          <a:bodyPr vert="horz" lIns="91440" tIns="45720" rIns="91440" bIns="45720" rtlCol="0">
            <a:normAutofit/>
          </a:bodyPr>
          <a:lstStyle/>
          <a:p>
            <a:pPr>
              <a:lnSpc>
                <a:spcPct val="90000"/>
              </a:lnSpc>
              <a:spcAft>
                <a:spcPts val="600"/>
              </a:spcAft>
            </a:pPr>
            <a:r>
              <a:rPr lang="en-US" sz="2800" b="1" dirty="0"/>
              <a:t>To our Spanish-speaking friends. . . </a:t>
            </a:r>
            <a:r>
              <a:rPr lang="en-US" sz="2800" b="1" dirty="0" err="1"/>
              <a:t>Esperamos</a:t>
            </a:r>
            <a:r>
              <a:rPr lang="en-US" sz="2800" b="1" dirty="0"/>
              <a:t> </a:t>
            </a:r>
            <a:r>
              <a:rPr lang="en-US" sz="2800" b="1" dirty="0" err="1"/>
              <a:t>que</a:t>
            </a:r>
            <a:r>
              <a:rPr lang="en-US" sz="2800" b="1" dirty="0"/>
              <a:t> </a:t>
            </a:r>
            <a:r>
              <a:rPr lang="en-US" sz="2800" b="1" dirty="0" err="1"/>
              <a:t>nuestra</a:t>
            </a:r>
            <a:r>
              <a:rPr lang="en-US" sz="2800" b="1" dirty="0"/>
              <a:t> </a:t>
            </a:r>
            <a:r>
              <a:rPr lang="en-US" sz="2800" b="1" dirty="0" err="1"/>
              <a:t>navidad</a:t>
            </a:r>
            <a:r>
              <a:rPr lang="en-US" sz="2800" b="1" dirty="0"/>
              <a:t> sea </a:t>
            </a:r>
            <a:r>
              <a:rPr lang="en-US" sz="2800" b="1" dirty="0" err="1"/>
              <a:t>muy</a:t>
            </a:r>
            <a:r>
              <a:rPr lang="en-US" sz="2800" b="1" dirty="0"/>
              <a:t>. . .</a:t>
            </a:r>
          </a:p>
        </p:txBody>
      </p:sp>
      <p:sp>
        <p:nvSpPr>
          <p:cNvPr id="13" name="Arc 12">
            <a:extLst>
              <a:ext uri="{FF2B5EF4-FFF2-40B4-BE49-F238E27FC236}">
                <a16:creationId xmlns:a16="http://schemas.microsoft.com/office/drawing/2014/main" id="{DA4B6E73-2318-4814-8EB1-306D537236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064111">
            <a:off x="-991925" y="5644752"/>
            <a:ext cx="2987899" cy="2987899"/>
          </a:xfrm>
          <a:prstGeom prst="arc">
            <a:avLst>
              <a:gd name="adj1" fmla="val 16200000"/>
              <a:gd name="adj2" fmla="val 21581479"/>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742B1F7-7DDC-D4B6-F1EA-6050807F26E2}"/>
              </a:ext>
            </a:extLst>
          </p:cNvPr>
          <p:cNvSpPr txBox="1"/>
          <p:nvPr/>
        </p:nvSpPr>
        <p:spPr>
          <a:xfrm>
            <a:off x="6827280" y="1572251"/>
            <a:ext cx="5242130" cy="523220"/>
          </a:xfrm>
          <a:prstGeom prst="rect">
            <a:avLst/>
          </a:prstGeom>
          <a:noFill/>
        </p:spPr>
        <p:txBody>
          <a:bodyPr wrap="square" rtlCol="0">
            <a:spAutoFit/>
          </a:bodyPr>
          <a:lstStyle/>
          <a:p>
            <a:pPr>
              <a:spcAft>
                <a:spcPts val="600"/>
              </a:spcAft>
            </a:pPr>
            <a:r>
              <a:rPr lang="en-US" sz="2800" b="1" dirty="0"/>
              <a:t>No matter how you celebrate. .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4340" y="1242422"/>
            <a:ext cx="4010136" cy="541126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0923" y="2095471"/>
            <a:ext cx="3451185" cy="4717300"/>
          </a:xfrm>
          <a:prstGeom prst="rect">
            <a:avLst/>
          </a:prstGeom>
        </p:spPr>
      </p:pic>
    </p:spTree>
    <p:extLst>
      <p:ext uri="{BB962C8B-B14F-4D97-AF65-F5344CB8AC3E}">
        <p14:creationId xmlns:p14="http://schemas.microsoft.com/office/powerpoint/2010/main" val="28267572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20" name="Freeform: Shape 19">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6FD0877-BA84-B043-55FD-D4E597B84CF0}"/>
              </a:ext>
            </a:extLst>
          </p:cNvPr>
          <p:cNvSpPr txBox="1"/>
          <p:nvPr/>
        </p:nvSpPr>
        <p:spPr>
          <a:xfrm>
            <a:off x="451344" y="413117"/>
            <a:ext cx="2881413" cy="3506351"/>
          </a:xfrm>
          <a:prstGeom prst="rect">
            <a:avLst/>
          </a:prstGeom>
        </p:spPr>
        <p:txBody>
          <a:bodyPr vert="horz" lIns="91440" tIns="45720" rIns="91440" bIns="45720" rtlCol="0" anchor="t">
            <a:normAutofit/>
          </a:bodyPr>
          <a:lstStyle/>
          <a:p>
            <a:pPr defTabSz="923544">
              <a:lnSpc>
                <a:spcPct val="90000"/>
              </a:lnSpc>
              <a:spcAft>
                <a:spcPts val="606"/>
              </a:spcAft>
            </a:pPr>
            <a:r>
              <a:rPr lang="en-US" sz="2828" b="1" kern="1200" dirty="0">
                <a:solidFill>
                  <a:schemeClr val="tx1"/>
                </a:solidFill>
                <a:latin typeface="+mn-lt"/>
                <a:ea typeface="+mn-ea"/>
                <a:cs typeface="+mn-cs"/>
              </a:rPr>
              <a:t>We hope you enjoy putting up holiday decorations. . .</a:t>
            </a:r>
            <a:endParaRPr lang="en-US" sz="2800" b="1" dirty="0"/>
          </a:p>
        </p:txBody>
      </p:sp>
      <p:sp>
        <p:nvSpPr>
          <p:cNvPr id="10" name="Rectangle 9">
            <a:extLst>
              <a:ext uri="{FF2B5EF4-FFF2-40B4-BE49-F238E27FC236}">
                <a16:creationId xmlns:a16="http://schemas.microsoft.com/office/drawing/2014/main" id="{068E5CCC-C8B4-1C26-7EEC-22D3D6E68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521" y="2423090"/>
            <a:ext cx="125456" cy="6949145"/>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AA4F2E6-C9E1-359F-FAB8-8E34321074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677964" y="5099534"/>
            <a:ext cx="125456" cy="159626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4603A76-C907-E750-9A30-DB66D2DBE846}"/>
              </a:ext>
            </a:extLst>
          </p:cNvPr>
          <p:cNvSpPr txBox="1"/>
          <p:nvPr/>
        </p:nvSpPr>
        <p:spPr>
          <a:xfrm>
            <a:off x="8221516" y="23279"/>
            <a:ext cx="3317306" cy="970301"/>
          </a:xfrm>
          <a:prstGeom prst="rect">
            <a:avLst/>
          </a:prstGeom>
          <a:noFill/>
        </p:spPr>
        <p:txBody>
          <a:bodyPr wrap="square" rtlCol="0">
            <a:spAutoFit/>
          </a:bodyPr>
          <a:lstStyle/>
          <a:p>
            <a:pPr defTabSz="923544">
              <a:spcAft>
                <a:spcPts val="606"/>
              </a:spcAft>
            </a:pPr>
            <a:r>
              <a:rPr lang="en-US" sz="2828" b="1" kern="1200" dirty="0">
                <a:solidFill>
                  <a:schemeClr val="tx1"/>
                </a:solidFill>
                <a:latin typeface="+mn-lt"/>
                <a:ea typeface="+mn-ea"/>
                <a:cs typeface="+mn-cs"/>
              </a:rPr>
              <a:t>. . .and singing Christmas songs.</a:t>
            </a:r>
            <a:endParaRPr lang="en-US" sz="2800" b="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2631" y="1306388"/>
            <a:ext cx="4045738" cy="550630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7301" y="977658"/>
            <a:ext cx="4148372" cy="5706876"/>
          </a:xfrm>
          <a:prstGeom prst="rect">
            <a:avLst/>
          </a:prstGeom>
        </p:spPr>
      </p:pic>
    </p:spTree>
    <p:extLst>
      <p:ext uri="{BB962C8B-B14F-4D97-AF65-F5344CB8AC3E}">
        <p14:creationId xmlns:p14="http://schemas.microsoft.com/office/powerpoint/2010/main" val="27496887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498F8FF6-43B4-494A-AF8F-123A4983E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08" y="-12700"/>
            <a:ext cx="5289386" cy="5000826"/>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FE7142A8-393B-47A8-A092-871662362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688" y="-12700"/>
            <a:ext cx="5289386" cy="5009716"/>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A14E168-70E6-4C9F-BB61-FCF0AF368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00" y="-12700"/>
            <a:ext cx="5239448" cy="4902669"/>
          </a:xfrm>
          <a:custGeom>
            <a:avLst/>
            <a:gdLst>
              <a:gd name="connsiteX0" fmla="*/ 1223006 w 5239448"/>
              <a:gd name="connsiteY0" fmla="*/ 0 h 4902669"/>
              <a:gd name="connsiteX1" fmla="*/ 3966508 w 5239448"/>
              <a:gd name="connsiteY1" fmla="*/ 0 h 4902669"/>
              <a:gd name="connsiteX2" fmla="*/ 4073429 w 5239448"/>
              <a:gd name="connsiteY2" fmla="*/ 64957 h 4902669"/>
              <a:gd name="connsiteX3" fmla="*/ 5239448 w 5239448"/>
              <a:gd name="connsiteY3" fmla="*/ 2257977 h 4902669"/>
              <a:gd name="connsiteX4" fmla="*/ 2594756 w 5239448"/>
              <a:gd name="connsiteY4" fmla="*/ 4902669 h 4902669"/>
              <a:gd name="connsiteX5" fmla="*/ 3795 w 5239448"/>
              <a:gd name="connsiteY5" fmla="*/ 2790975 h 4902669"/>
              <a:gd name="connsiteX6" fmla="*/ 0 w 5239448"/>
              <a:gd name="connsiteY6" fmla="*/ 2766110 h 4902669"/>
              <a:gd name="connsiteX7" fmla="*/ 0 w 5239448"/>
              <a:gd name="connsiteY7" fmla="*/ 1745670 h 4902669"/>
              <a:gd name="connsiteX8" fmla="*/ 33326 w 5239448"/>
              <a:gd name="connsiteY8" fmla="*/ 1597027 h 4902669"/>
              <a:gd name="connsiteX9" fmla="*/ 1116084 w 5239448"/>
              <a:gd name="connsiteY9" fmla="*/ 64957 h 490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9448" h="4902669">
                <a:moveTo>
                  <a:pt x="1223006" y="0"/>
                </a:moveTo>
                <a:lnTo>
                  <a:pt x="3966508" y="0"/>
                </a:lnTo>
                <a:lnTo>
                  <a:pt x="4073429" y="64957"/>
                </a:lnTo>
                <a:cubicBezTo>
                  <a:pt x="4776921" y="540227"/>
                  <a:pt x="5239448" y="1345088"/>
                  <a:pt x="5239448" y="2257977"/>
                </a:cubicBezTo>
                <a:cubicBezTo>
                  <a:pt x="5239448" y="3718600"/>
                  <a:pt x="4055379" y="4902669"/>
                  <a:pt x="2594756" y="4902669"/>
                </a:cubicBezTo>
                <a:cubicBezTo>
                  <a:pt x="1316711" y="4902669"/>
                  <a:pt x="250402" y="3996116"/>
                  <a:pt x="3795" y="2790975"/>
                </a:cubicBezTo>
                <a:lnTo>
                  <a:pt x="0" y="2766110"/>
                </a:lnTo>
                <a:lnTo>
                  <a:pt x="0" y="1745670"/>
                </a:lnTo>
                <a:lnTo>
                  <a:pt x="33326" y="1597027"/>
                </a:lnTo>
                <a:cubicBezTo>
                  <a:pt x="196388" y="963257"/>
                  <a:pt x="588464" y="421409"/>
                  <a:pt x="1116084" y="64957"/>
                </a:cubicBez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94D5E745-751B-50C8-BAA2-B6FE2D85F6CC}"/>
              </a:ext>
            </a:extLst>
          </p:cNvPr>
          <p:cNvSpPr txBox="1"/>
          <p:nvPr/>
        </p:nvSpPr>
        <p:spPr>
          <a:xfrm>
            <a:off x="460353" y="463736"/>
            <a:ext cx="4326831" cy="280329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b="1" kern="1200">
                <a:solidFill>
                  <a:schemeClr val="bg1"/>
                </a:solidFill>
                <a:latin typeface="+mj-lt"/>
                <a:ea typeface="+mj-ea"/>
                <a:cs typeface="+mj-cs"/>
              </a:rPr>
              <a:t>Perhaps it will even be a. . .</a:t>
            </a:r>
          </a:p>
        </p:txBody>
      </p:sp>
      <p:sp>
        <p:nvSpPr>
          <p:cNvPr id="18" name="Graphic 212">
            <a:extLst>
              <a:ext uri="{FF2B5EF4-FFF2-40B4-BE49-F238E27FC236}">
                <a16:creationId xmlns:a16="http://schemas.microsoft.com/office/drawing/2014/main" id="{279CAF82-0ECF-42BE-8F37-F71941E5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20"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84508" y="3194155"/>
            <a:ext cx="1054466" cy="469689"/>
            <a:chOff x="9841624" y="4115729"/>
            <a:chExt cx="602169" cy="268223"/>
          </a:xfrm>
          <a:solidFill>
            <a:schemeClr val="tx1"/>
          </a:solidFill>
        </p:grpSpPr>
        <p:sp>
          <p:nvSpPr>
            <p:cNvPr id="21" name="Freeform: Shape 20">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grpSp>
        <p:nvGrpSpPr>
          <p:cNvPr id="27" name="Graphic 185">
            <a:extLst>
              <a:ext uri="{FF2B5EF4-FFF2-40B4-BE49-F238E27FC236}">
                <a16:creationId xmlns:a16="http://schemas.microsoft.com/office/drawing/2014/main" id="{9D69F773-8C5C-486C-B033-51C7BB3B36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84508" y="3194155"/>
            <a:ext cx="1054466" cy="469689"/>
            <a:chOff x="9841624" y="4115729"/>
            <a:chExt cx="602169" cy="268223"/>
          </a:xfrm>
          <a:solidFill>
            <a:schemeClr val="tx1">
              <a:alpha val="20000"/>
            </a:schemeClr>
          </a:solidFill>
        </p:grpSpPr>
        <p:sp>
          <p:nvSpPr>
            <p:cNvPr id="28" name="Freeform: Shape 27">
              <a:extLst>
                <a:ext uri="{FF2B5EF4-FFF2-40B4-BE49-F238E27FC236}">
                  <a16:creationId xmlns:a16="http://schemas.microsoft.com/office/drawing/2014/main" id="{B1948534-1A91-4F84-8612-1C2B4C52F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FAA3112-9317-4953-B51A-BAD23D7DF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3E7BE1D1-6120-4115-B796-7DE6B90C65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97B0F1BC-B7BD-4C24-84F9-190E76D9E0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B59CF39A-C85C-4CDA-82E5-A8835E7CA7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grpSp>
        <p:nvGrpSpPr>
          <p:cNvPr id="34" name="Graphic 185">
            <a:extLst>
              <a:ext uri="{FF2B5EF4-FFF2-40B4-BE49-F238E27FC236}">
                <a16:creationId xmlns:a16="http://schemas.microsoft.com/office/drawing/2014/main" id="{EEC0EF42-FB7F-40F4-9F83-19A3651C74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84508" y="3194155"/>
            <a:ext cx="1054466" cy="469689"/>
            <a:chOff x="9841624" y="4115729"/>
            <a:chExt cx="602169" cy="268223"/>
          </a:xfrm>
          <a:solidFill>
            <a:schemeClr val="bg1"/>
          </a:solidFill>
        </p:grpSpPr>
        <p:sp>
          <p:nvSpPr>
            <p:cNvPr id="35" name="Freeform: Shape 34">
              <a:extLst>
                <a:ext uri="{FF2B5EF4-FFF2-40B4-BE49-F238E27FC236}">
                  <a16:creationId xmlns:a16="http://schemas.microsoft.com/office/drawing/2014/main" id="{ECC34073-7A02-43A0-B4FB-819AC6430A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424CA304-6681-4FF9-A857-D79562307C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4F6FEDF2-6576-4B8E-81AF-84B914A1F0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8BE5E56F-A9D6-490C-AD4D-5F1B521A56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67E4C189-B44E-4E1C-B1AF-25081DA3DD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
        <p:nvSpPr>
          <p:cNvPr id="41" name="Oval 40">
            <a:extLst>
              <a:ext uri="{FF2B5EF4-FFF2-40B4-BE49-F238E27FC236}">
                <a16:creationId xmlns:a16="http://schemas.microsoft.com/office/drawing/2014/main" id="{033BC44A-0661-43B4-9C14-FD5963C22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2379" y="5678021"/>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Oval 42">
            <a:extLst>
              <a:ext uri="{FF2B5EF4-FFF2-40B4-BE49-F238E27FC236}">
                <a16:creationId xmlns:a16="http://schemas.microsoft.com/office/drawing/2014/main" id="{BF7B0E8E-1D1E-4BA4-A360-D8A1FF31E4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2379" y="5678021"/>
            <a:ext cx="319941"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8845" y="3025209"/>
            <a:ext cx="5289044" cy="412535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8780" y="3123366"/>
            <a:ext cx="4027198" cy="4027198"/>
          </a:xfrm>
          <a:prstGeom prst="rect">
            <a:avLst/>
          </a:prstGeom>
        </p:spPr>
      </p:pic>
      <p:pic>
        <p:nvPicPr>
          <p:cNvPr id="5" name="Picture 4" descr="A baseball player with a bat&#10;&#10;AI-generated content may be incorrect.">
            <a:extLst>
              <a:ext uri="{FF2B5EF4-FFF2-40B4-BE49-F238E27FC236}">
                <a16:creationId xmlns:a16="http://schemas.microsoft.com/office/drawing/2014/main" id="{4565BC79-D8B2-470B-6C0B-B76B4407A9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5964" y="53869"/>
            <a:ext cx="4057650" cy="3609975"/>
          </a:xfrm>
          <a:prstGeom prst="rect">
            <a:avLst/>
          </a:prstGeom>
        </p:spPr>
      </p:pic>
    </p:spTree>
    <p:extLst>
      <p:ext uri="{BB962C8B-B14F-4D97-AF65-F5344CB8AC3E}">
        <p14:creationId xmlns:p14="http://schemas.microsoft.com/office/powerpoint/2010/main" val="32739535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2E01793E-9B68-D966-415F-4A8D4C658A94}"/>
              </a:ext>
            </a:extLst>
          </p:cNvPr>
          <p:cNvSpPr txBox="1"/>
          <p:nvPr/>
        </p:nvSpPr>
        <p:spPr>
          <a:xfrm>
            <a:off x="954215" y="228600"/>
            <a:ext cx="3065031" cy="816249"/>
          </a:xfrm>
          <a:prstGeom prst="rect">
            <a:avLst/>
          </a:prstGeom>
          <a:noFill/>
        </p:spPr>
        <p:txBody>
          <a:bodyPr wrap="square" rtlCol="0">
            <a:spAutoFit/>
          </a:bodyPr>
          <a:lstStyle/>
          <a:p>
            <a:pPr defTabSz="768096">
              <a:spcAft>
                <a:spcPts val="600"/>
              </a:spcAft>
            </a:pPr>
            <a:r>
              <a:rPr lang="en-US" sz="2352" b="1" kern="1200" dirty="0">
                <a:solidFill>
                  <a:schemeClr val="tx1"/>
                </a:solidFill>
                <a:latin typeface="+mn-lt"/>
                <a:ea typeface="+mn-ea"/>
                <a:cs typeface="+mn-cs"/>
              </a:rPr>
              <a:t>With a visit from Santa. . . </a:t>
            </a:r>
            <a:endParaRPr lang="en-US" sz="2800" b="1" dirty="0"/>
          </a:p>
        </p:txBody>
      </p:sp>
      <p:sp>
        <p:nvSpPr>
          <p:cNvPr id="4" name="TextBox 3">
            <a:extLst>
              <a:ext uri="{FF2B5EF4-FFF2-40B4-BE49-F238E27FC236}">
                <a16:creationId xmlns:a16="http://schemas.microsoft.com/office/drawing/2014/main" id="{08E7029D-543E-A447-EFD1-23E59B378003}"/>
              </a:ext>
            </a:extLst>
          </p:cNvPr>
          <p:cNvSpPr txBox="1"/>
          <p:nvPr/>
        </p:nvSpPr>
        <p:spPr>
          <a:xfrm>
            <a:off x="7121430" y="5267702"/>
            <a:ext cx="3029471" cy="454292"/>
          </a:xfrm>
          <a:prstGeom prst="rect">
            <a:avLst/>
          </a:prstGeom>
          <a:noFill/>
        </p:spPr>
        <p:txBody>
          <a:bodyPr wrap="square" rtlCol="0">
            <a:spAutoFit/>
          </a:bodyPr>
          <a:lstStyle/>
          <a:p>
            <a:pPr defTabSz="768096">
              <a:spcAft>
                <a:spcPts val="600"/>
              </a:spcAft>
            </a:pPr>
            <a:r>
              <a:rPr lang="en-US" sz="2352" b="1" kern="1200" dirty="0">
                <a:solidFill>
                  <a:schemeClr val="tx1"/>
                </a:solidFill>
                <a:latin typeface="+mn-lt"/>
                <a:ea typeface="+mn-ea"/>
                <a:cs typeface="+mn-cs"/>
              </a:rPr>
              <a:t>and his helpers. . .</a:t>
            </a:r>
            <a:endParaRPr lang="en-US" sz="28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4849"/>
            <a:ext cx="3906982" cy="528716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4088" y="173326"/>
            <a:ext cx="3578763" cy="482987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6444" y="228600"/>
            <a:ext cx="3578145" cy="4842164"/>
          </a:xfrm>
          <a:prstGeom prst="rect">
            <a:avLst/>
          </a:prstGeom>
        </p:spPr>
      </p:pic>
    </p:spTree>
    <p:extLst>
      <p:ext uri="{BB962C8B-B14F-4D97-AF65-F5344CB8AC3E}">
        <p14:creationId xmlns:p14="http://schemas.microsoft.com/office/powerpoint/2010/main" val="3452581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D50F262-343C-4101-AB3C-9DA1072F7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6A0924B3-0260-445E-AFD7-9533C0D1B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7C34E8CB-B972-4A94-8469-315C10C2A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D695A8F-425D-A36A-619C-F09476C511A5}"/>
              </a:ext>
            </a:extLst>
          </p:cNvPr>
          <p:cNvSpPr txBox="1"/>
          <p:nvPr/>
        </p:nvSpPr>
        <p:spPr>
          <a:xfrm>
            <a:off x="350290" y="1511590"/>
            <a:ext cx="3430958" cy="289643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b="1" kern="1200" dirty="0">
                <a:solidFill>
                  <a:schemeClr val="tx1"/>
                </a:solidFill>
                <a:latin typeface="+mj-lt"/>
                <a:ea typeface="+mj-ea"/>
                <a:cs typeface="+mj-cs"/>
              </a:rPr>
              <a:t>. . .including </a:t>
            </a:r>
          </a:p>
          <a:p>
            <a:pPr>
              <a:lnSpc>
                <a:spcPct val="90000"/>
              </a:lnSpc>
              <a:spcBef>
                <a:spcPct val="0"/>
              </a:spcBef>
              <a:spcAft>
                <a:spcPts val="600"/>
              </a:spcAft>
            </a:pPr>
            <a:r>
              <a:rPr lang="en-US" sz="4000" b="1" kern="1200" dirty="0">
                <a:solidFill>
                  <a:schemeClr val="tx1"/>
                </a:solidFill>
                <a:latin typeface="+mj-lt"/>
                <a:ea typeface="+mj-ea"/>
                <a:cs typeface="+mj-cs"/>
              </a:rPr>
              <a:t>his elves.</a:t>
            </a:r>
          </a:p>
        </p:txBody>
      </p:sp>
      <p:sp>
        <p:nvSpPr>
          <p:cNvPr id="15" name="Rectangle 14">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17" name="Rectangle 16">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hild holding a baseball hat&#10;&#10;AI-generated content may be incorrect.">
            <a:extLst>
              <a:ext uri="{FF2B5EF4-FFF2-40B4-BE49-F238E27FC236}">
                <a16:creationId xmlns:a16="http://schemas.microsoft.com/office/drawing/2014/main" id="{C9CBED7B-60F6-D92E-9B36-8D824703B0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8352" y="0"/>
            <a:ext cx="4943475" cy="6858000"/>
          </a:xfrm>
          <a:prstGeom prst="rect">
            <a:avLst/>
          </a:prstGeom>
        </p:spPr>
      </p:pic>
      <p:pic>
        <p:nvPicPr>
          <p:cNvPr id="8" name="Picture 7" descr="A person with a mustache wearing a baseball cap&#10;&#10;AI-generated content may be incorrect.">
            <a:extLst>
              <a:ext uri="{FF2B5EF4-FFF2-40B4-BE49-F238E27FC236}">
                <a16:creationId xmlns:a16="http://schemas.microsoft.com/office/drawing/2014/main" id="{EFA7B740-DEA8-B2A2-7290-C8338F0385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2459" y="0"/>
            <a:ext cx="4381500" cy="6858000"/>
          </a:xfrm>
          <a:prstGeom prst="rect">
            <a:avLst/>
          </a:prstGeom>
        </p:spPr>
      </p:pic>
    </p:spTree>
    <p:extLst>
      <p:ext uri="{BB962C8B-B14F-4D97-AF65-F5344CB8AC3E}">
        <p14:creationId xmlns:p14="http://schemas.microsoft.com/office/powerpoint/2010/main" val="34218552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7728FB2-E5C0-08B8-16FE-45CBF27D85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5327" y="1403286"/>
            <a:ext cx="5249502" cy="40572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EA69889-14CB-F379-A088-EC9AD53C888F}"/>
              </a:ext>
            </a:extLst>
          </p:cNvPr>
          <p:cNvSpPr txBox="1"/>
          <p:nvPr/>
        </p:nvSpPr>
        <p:spPr>
          <a:xfrm>
            <a:off x="2421653" y="0"/>
            <a:ext cx="7029488" cy="1446550"/>
          </a:xfrm>
          <a:prstGeom prst="rect">
            <a:avLst/>
          </a:prstGeom>
          <a:noFill/>
        </p:spPr>
        <p:txBody>
          <a:bodyPr wrap="none" rtlCol="0">
            <a:spAutoFit/>
          </a:bodyPr>
          <a:lstStyle/>
          <a:p>
            <a:r>
              <a:rPr lang="en-US" sz="7200" b="1" dirty="0"/>
              <a:t>Baseball in </a:t>
            </a:r>
            <a:r>
              <a:rPr lang="en-US" sz="8800" b="1" dirty="0">
                <a:solidFill>
                  <a:srgbClr val="FF0000"/>
                </a:solidFill>
              </a:rPr>
              <a:t>1998</a:t>
            </a:r>
            <a:r>
              <a:rPr lang="en-US" sz="7200" b="1" dirty="0">
                <a:solidFill>
                  <a:srgbClr val="FF0000"/>
                </a:solidFill>
              </a:rPr>
              <a:t> </a:t>
            </a:r>
          </a:p>
        </p:txBody>
      </p:sp>
      <p:sp>
        <p:nvSpPr>
          <p:cNvPr id="3" name="TextBox 2">
            <a:extLst>
              <a:ext uri="{FF2B5EF4-FFF2-40B4-BE49-F238E27FC236}">
                <a16:creationId xmlns:a16="http://schemas.microsoft.com/office/drawing/2014/main" id="{5FDE62E4-C581-F775-DA6E-9A32785B7100}"/>
              </a:ext>
            </a:extLst>
          </p:cNvPr>
          <p:cNvSpPr txBox="1"/>
          <p:nvPr/>
        </p:nvSpPr>
        <p:spPr>
          <a:xfrm>
            <a:off x="0" y="5460500"/>
            <a:ext cx="12517722" cy="1015663"/>
          </a:xfrm>
          <a:prstGeom prst="rect">
            <a:avLst/>
          </a:prstGeom>
          <a:noFill/>
        </p:spPr>
        <p:txBody>
          <a:bodyPr wrap="none" rtlCol="0">
            <a:spAutoFit/>
          </a:bodyPr>
          <a:lstStyle/>
          <a:p>
            <a:r>
              <a:rPr lang="en-US" sz="6000" b="1" dirty="0"/>
              <a:t>The Big Story was the Home Run race!</a:t>
            </a:r>
          </a:p>
        </p:txBody>
      </p:sp>
    </p:spTree>
    <p:extLst>
      <p:ext uri="{BB962C8B-B14F-4D97-AF65-F5344CB8AC3E}">
        <p14:creationId xmlns:p14="http://schemas.microsoft.com/office/powerpoint/2010/main" val="666739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EE45C-4E4B-0BC5-A2A9-302F4109F62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9CE1254-73FC-BC63-8D19-4B62B88EFBB5}"/>
              </a:ext>
            </a:extLst>
          </p:cNvPr>
          <p:cNvSpPr txBox="1"/>
          <p:nvPr/>
        </p:nvSpPr>
        <p:spPr>
          <a:xfrm>
            <a:off x="1527349" y="-128673"/>
            <a:ext cx="8571385" cy="1200329"/>
          </a:xfrm>
          <a:prstGeom prst="rect">
            <a:avLst/>
          </a:prstGeom>
          <a:noFill/>
        </p:spPr>
        <p:txBody>
          <a:bodyPr wrap="none" rtlCol="0">
            <a:spAutoFit/>
          </a:bodyPr>
          <a:lstStyle/>
          <a:p>
            <a:r>
              <a:rPr lang="en-US" sz="7200" b="1" dirty="0"/>
              <a:t>Home Run milestones</a:t>
            </a:r>
            <a:endParaRPr lang="en-US" sz="7200" b="1" dirty="0">
              <a:solidFill>
                <a:srgbClr val="FF0000"/>
              </a:solidFill>
            </a:endParaRPr>
          </a:p>
        </p:txBody>
      </p:sp>
      <p:sp>
        <p:nvSpPr>
          <p:cNvPr id="3" name="TextBox 2">
            <a:extLst>
              <a:ext uri="{FF2B5EF4-FFF2-40B4-BE49-F238E27FC236}">
                <a16:creationId xmlns:a16="http://schemas.microsoft.com/office/drawing/2014/main" id="{0D6EAE88-B924-AAC2-E403-60851833BC80}"/>
              </a:ext>
            </a:extLst>
          </p:cNvPr>
          <p:cNvSpPr txBox="1"/>
          <p:nvPr/>
        </p:nvSpPr>
        <p:spPr>
          <a:xfrm>
            <a:off x="112631" y="5630554"/>
            <a:ext cx="11966737" cy="1446550"/>
          </a:xfrm>
          <a:prstGeom prst="rect">
            <a:avLst/>
          </a:prstGeom>
          <a:noFill/>
        </p:spPr>
        <p:txBody>
          <a:bodyPr wrap="none" rtlCol="0">
            <a:spAutoFit/>
          </a:bodyPr>
          <a:lstStyle/>
          <a:p>
            <a:r>
              <a:rPr lang="en-US" sz="8800" b="1" dirty="0">
                <a:solidFill>
                  <a:srgbClr val="FF0000"/>
                </a:solidFill>
              </a:rPr>
              <a:t>1927</a:t>
            </a:r>
            <a:r>
              <a:rPr lang="en-US" sz="6000" b="1" dirty="0"/>
              <a:t> - Babe Ruth hit 60 home runs</a:t>
            </a:r>
          </a:p>
        </p:txBody>
      </p:sp>
      <p:pic>
        <p:nvPicPr>
          <p:cNvPr id="2050" name="Picture 2">
            <a:extLst>
              <a:ext uri="{FF2B5EF4-FFF2-40B4-BE49-F238E27FC236}">
                <a16:creationId xmlns:a16="http://schemas.microsoft.com/office/drawing/2014/main" id="{4D730701-DEA2-7CEF-E76C-782A2B8062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73" r="9312"/>
          <a:stretch>
            <a:fillRect/>
          </a:stretch>
        </p:blipFill>
        <p:spPr bwMode="auto">
          <a:xfrm>
            <a:off x="1791815" y="818550"/>
            <a:ext cx="7432572" cy="5091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3725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5E5A8-917E-000D-A2F9-099658B6365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6B59B19-8D2D-0597-BF27-C3DC13AE5764}"/>
              </a:ext>
            </a:extLst>
          </p:cNvPr>
          <p:cNvSpPr txBox="1"/>
          <p:nvPr/>
        </p:nvSpPr>
        <p:spPr>
          <a:xfrm>
            <a:off x="1527349" y="-128673"/>
            <a:ext cx="8571385" cy="1200329"/>
          </a:xfrm>
          <a:prstGeom prst="rect">
            <a:avLst/>
          </a:prstGeom>
          <a:noFill/>
        </p:spPr>
        <p:txBody>
          <a:bodyPr wrap="none" rtlCol="0">
            <a:spAutoFit/>
          </a:bodyPr>
          <a:lstStyle/>
          <a:p>
            <a:r>
              <a:rPr lang="en-US" sz="7200" b="1" dirty="0"/>
              <a:t>Home Run milestones</a:t>
            </a:r>
            <a:endParaRPr lang="en-US" sz="7200" b="1" dirty="0">
              <a:solidFill>
                <a:srgbClr val="FF0000"/>
              </a:solidFill>
            </a:endParaRPr>
          </a:p>
        </p:txBody>
      </p:sp>
      <p:sp>
        <p:nvSpPr>
          <p:cNvPr id="3" name="TextBox 2">
            <a:extLst>
              <a:ext uri="{FF2B5EF4-FFF2-40B4-BE49-F238E27FC236}">
                <a16:creationId xmlns:a16="http://schemas.microsoft.com/office/drawing/2014/main" id="{2D39F78F-0553-04AB-F3BE-323D0FEA5988}"/>
              </a:ext>
            </a:extLst>
          </p:cNvPr>
          <p:cNvSpPr txBox="1"/>
          <p:nvPr/>
        </p:nvSpPr>
        <p:spPr>
          <a:xfrm>
            <a:off x="-249534" y="5710941"/>
            <a:ext cx="12691067" cy="1446550"/>
          </a:xfrm>
          <a:prstGeom prst="rect">
            <a:avLst/>
          </a:prstGeom>
          <a:noFill/>
        </p:spPr>
        <p:txBody>
          <a:bodyPr wrap="square" rtlCol="0">
            <a:spAutoFit/>
          </a:bodyPr>
          <a:lstStyle/>
          <a:p>
            <a:pPr algn="ctr"/>
            <a:r>
              <a:rPr lang="en-US" sz="8800" b="1" dirty="0">
                <a:solidFill>
                  <a:srgbClr val="FF0000"/>
                </a:solidFill>
              </a:rPr>
              <a:t>1961</a:t>
            </a:r>
            <a:r>
              <a:rPr lang="en-US" sz="6000" b="1" dirty="0"/>
              <a:t> – </a:t>
            </a:r>
            <a:r>
              <a:rPr lang="en-US" sz="4800" b="1" dirty="0"/>
              <a:t>a race between Yankees teammates</a:t>
            </a:r>
          </a:p>
        </p:txBody>
      </p:sp>
      <p:pic>
        <p:nvPicPr>
          <p:cNvPr id="3074" name="Picture 2">
            <a:extLst>
              <a:ext uri="{FF2B5EF4-FFF2-40B4-BE49-F238E27FC236}">
                <a16:creationId xmlns:a16="http://schemas.microsoft.com/office/drawing/2014/main" id="{0DBBB50E-584C-ACEC-DE1D-823FA081DD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90" t="7843" r="10271" b="7912"/>
          <a:stretch>
            <a:fillRect/>
          </a:stretch>
        </p:blipFill>
        <p:spPr bwMode="auto">
          <a:xfrm>
            <a:off x="2946650" y="1165543"/>
            <a:ext cx="3484432" cy="48936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9CD5CED-5F34-DF16-185B-554C5CCA8CE7}"/>
              </a:ext>
            </a:extLst>
          </p:cNvPr>
          <p:cNvSpPr txBox="1"/>
          <p:nvPr/>
        </p:nvSpPr>
        <p:spPr>
          <a:xfrm>
            <a:off x="226087" y="899086"/>
            <a:ext cx="2602524" cy="4524315"/>
          </a:xfrm>
          <a:prstGeom prst="rect">
            <a:avLst/>
          </a:prstGeom>
          <a:noFill/>
        </p:spPr>
        <p:txBody>
          <a:bodyPr wrap="square" rtlCol="0">
            <a:spAutoFit/>
          </a:bodyPr>
          <a:lstStyle/>
          <a:p>
            <a:pPr algn="ctr"/>
            <a:r>
              <a:rPr lang="en-US" sz="3600" b="1" dirty="0"/>
              <a:t>Maris ended the season</a:t>
            </a:r>
          </a:p>
          <a:p>
            <a:pPr algn="ctr"/>
            <a:r>
              <a:rPr lang="en-US" sz="3600" b="1" dirty="0"/>
              <a:t>with </a:t>
            </a:r>
            <a:r>
              <a:rPr lang="en-US" sz="7200" b="1" dirty="0">
                <a:solidFill>
                  <a:srgbClr val="FF0000"/>
                </a:solidFill>
              </a:rPr>
              <a:t>61</a:t>
            </a:r>
            <a:r>
              <a:rPr lang="en-US" sz="3600" b="1" dirty="0"/>
              <a:t> home runs</a:t>
            </a:r>
          </a:p>
          <a:p>
            <a:pPr algn="ctr"/>
            <a:endParaRPr lang="en-US" sz="3600" b="1" dirty="0"/>
          </a:p>
          <a:p>
            <a:pPr algn="ctr"/>
            <a:r>
              <a:rPr lang="en-US" sz="3600" b="1" dirty="0"/>
              <a:t>to </a:t>
            </a:r>
          </a:p>
          <a:p>
            <a:pPr algn="ctr"/>
            <a:r>
              <a:rPr lang="en-US" sz="3600" b="1" dirty="0"/>
              <a:t>Mantle’s 54</a:t>
            </a:r>
          </a:p>
        </p:txBody>
      </p:sp>
      <p:pic>
        <p:nvPicPr>
          <p:cNvPr id="7" name="Picture 6" descr="A person wearing a baseball cap&#10;&#10;AI-generated content may be incorrect.">
            <a:extLst>
              <a:ext uri="{FF2B5EF4-FFF2-40B4-BE49-F238E27FC236}">
                <a16:creationId xmlns:a16="http://schemas.microsoft.com/office/drawing/2014/main" id="{9653D962-1F37-7670-C785-EABAFA1A04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1328" y="1116834"/>
            <a:ext cx="3486150" cy="4991100"/>
          </a:xfrm>
          <a:prstGeom prst="rect">
            <a:avLst/>
          </a:prstGeom>
        </p:spPr>
      </p:pic>
    </p:spTree>
    <p:extLst>
      <p:ext uri="{BB962C8B-B14F-4D97-AF65-F5344CB8AC3E}">
        <p14:creationId xmlns:p14="http://schemas.microsoft.com/office/powerpoint/2010/main" val="82862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07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E681A-CFD1-CEDA-F9A5-4AF91894E5D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E389A5A-DF91-E875-F653-64976ECF1EC8}"/>
              </a:ext>
            </a:extLst>
          </p:cNvPr>
          <p:cNvSpPr txBox="1"/>
          <p:nvPr/>
        </p:nvSpPr>
        <p:spPr>
          <a:xfrm>
            <a:off x="1527349" y="-128673"/>
            <a:ext cx="8571385" cy="1200329"/>
          </a:xfrm>
          <a:prstGeom prst="rect">
            <a:avLst/>
          </a:prstGeom>
          <a:noFill/>
        </p:spPr>
        <p:txBody>
          <a:bodyPr wrap="none" rtlCol="0">
            <a:spAutoFit/>
          </a:bodyPr>
          <a:lstStyle/>
          <a:p>
            <a:r>
              <a:rPr lang="en-US" sz="7200" b="1" dirty="0"/>
              <a:t>Home Run milestones</a:t>
            </a:r>
            <a:endParaRPr lang="en-US" sz="7200" b="1" dirty="0">
              <a:solidFill>
                <a:srgbClr val="FF0000"/>
              </a:solidFill>
            </a:endParaRPr>
          </a:p>
        </p:txBody>
      </p:sp>
      <p:sp>
        <p:nvSpPr>
          <p:cNvPr id="3" name="TextBox 2">
            <a:extLst>
              <a:ext uri="{FF2B5EF4-FFF2-40B4-BE49-F238E27FC236}">
                <a16:creationId xmlns:a16="http://schemas.microsoft.com/office/drawing/2014/main" id="{80DFE669-A62E-43E0-F386-99CBF208E619}"/>
              </a:ext>
            </a:extLst>
          </p:cNvPr>
          <p:cNvSpPr txBox="1"/>
          <p:nvPr/>
        </p:nvSpPr>
        <p:spPr>
          <a:xfrm>
            <a:off x="-249534" y="5710941"/>
            <a:ext cx="12691067" cy="1446550"/>
          </a:xfrm>
          <a:prstGeom prst="rect">
            <a:avLst/>
          </a:prstGeom>
          <a:noFill/>
        </p:spPr>
        <p:txBody>
          <a:bodyPr wrap="square" rtlCol="0">
            <a:spAutoFit/>
          </a:bodyPr>
          <a:lstStyle/>
          <a:p>
            <a:pPr algn="ctr"/>
            <a:r>
              <a:rPr lang="en-US" sz="8800" b="1" dirty="0">
                <a:solidFill>
                  <a:srgbClr val="FF0000"/>
                </a:solidFill>
              </a:rPr>
              <a:t>1998</a:t>
            </a:r>
            <a:r>
              <a:rPr lang="en-US" sz="6000" b="1" dirty="0"/>
              <a:t> – </a:t>
            </a:r>
            <a:r>
              <a:rPr lang="en-US" sz="4800" b="1" dirty="0"/>
              <a:t>a race between NL rivals</a:t>
            </a:r>
          </a:p>
        </p:txBody>
      </p:sp>
      <p:sp>
        <p:nvSpPr>
          <p:cNvPr id="6" name="TextBox 5">
            <a:extLst>
              <a:ext uri="{FF2B5EF4-FFF2-40B4-BE49-F238E27FC236}">
                <a16:creationId xmlns:a16="http://schemas.microsoft.com/office/drawing/2014/main" id="{88F516FD-D47C-CA26-E931-29CED6D3E311}"/>
              </a:ext>
            </a:extLst>
          </p:cNvPr>
          <p:cNvSpPr txBox="1"/>
          <p:nvPr/>
        </p:nvSpPr>
        <p:spPr>
          <a:xfrm>
            <a:off x="226087" y="899086"/>
            <a:ext cx="2602524" cy="5078313"/>
          </a:xfrm>
          <a:prstGeom prst="rect">
            <a:avLst/>
          </a:prstGeom>
          <a:noFill/>
        </p:spPr>
        <p:txBody>
          <a:bodyPr wrap="square" rtlCol="0">
            <a:spAutoFit/>
          </a:bodyPr>
          <a:lstStyle/>
          <a:p>
            <a:pPr algn="ctr"/>
            <a:r>
              <a:rPr lang="en-US" sz="3600" b="1" dirty="0"/>
              <a:t>McGwire ended the season</a:t>
            </a:r>
          </a:p>
          <a:p>
            <a:pPr algn="ctr"/>
            <a:r>
              <a:rPr lang="en-US" sz="3600" b="1" dirty="0"/>
              <a:t>with </a:t>
            </a:r>
            <a:r>
              <a:rPr lang="en-US" sz="7200" b="1" dirty="0">
                <a:solidFill>
                  <a:srgbClr val="FF0000"/>
                </a:solidFill>
              </a:rPr>
              <a:t>70</a:t>
            </a:r>
            <a:r>
              <a:rPr lang="en-US" sz="3600" b="1" dirty="0"/>
              <a:t> home runs</a:t>
            </a:r>
          </a:p>
          <a:p>
            <a:pPr algn="ctr"/>
            <a:endParaRPr lang="en-US" sz="3600" b="1" dirty="0"/>
          </a:p>
          <a:p>
            <a:pPr algn="ctr"/>
            <a:r>
              <a:rPr lang="en-US" sz="3600" b="1" dirty="0"/>
              <a:t>to </a:t>
            </a:r>
          </a:p>
          <a:p>
            <a:pPr algn="ctr"/>
            <a:r>
              <a:rPr lang="en-US" sz="3600" b="1" dirty="0"/>
              <a:t>Sosa’s 66</a:t>
            </a:r>
          </a:p>
        </p:txBody>
      </p:sp>
      <p:pic>
        <p:nvPicPr>
          <p:cNvPr id="4098" name="Picture 2">
            <a:extLst>
              <a:ext uri="{FF2B5EF4-FFF2-40B4-BE49-F238E27FC236}">
                <a16:creationId xmlns:a16="http://schemas.microsoft.com/office/drawing/2014/main" id="{53BBD33C-A35F-E68A-B34E-23D96CC8CD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308" r="8155" b="2967"/>
          <a:stretch>
            <a:fillRect/>
          </a:stretch>
        </p:blipFill>
        <p:spPr bwMode="auto">
          <a:xfrm>
            <a:off x="3172158" y="914398"/>
            <a:ext cx="3662624" cy="50630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80AF2A58-88D5-00AD-A51D-88C2996523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28" t="3191" r="3240" b="3189"/>
          <a:stretch>
            <a:fillRect/>
          </a:stretch>
        </p:blipFill>
        <p:spPr bwMode="auto">
          <a:xfrm>
            <a:off x="7485413" y="914398"/>
            <a:ext cx="3551482" cy="5158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0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09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358" y="285010"/>
            <a:ext cx="11230231" cy="5543838"/>
          </a:xfrm>
          <a:prstGeom prst="rect">
            <a:avLst/>
          </a:prstGeom>
        </p:spPr>
      </p:pic>
      <p:sp>
        <p:nvSpPr>
          <p:cNvPr id="4" name="TextBox 3"/>
          <p:cNvSpPr txBox="1"/>
          <p:nvPr/>
        </p:nvSpPr>
        <p:spPr>
          <a:xfrm>
            <a:off x="554182" y="1579417"/>
            <a:ext cx="3657600" cy="923330"/>
          </a:xfrm>
          <a:prstGeom prst="rect">
            <a:avLst/>
          </a:prstGeom>
          <a:solidFill>
            <a:schemeClr val="bg1"/>
          </a:solidFill>
        </p:spPr>
        <p:txBody>
          <a:bodyPr wrap="square" rtlCol="0">
            <a:spAutoFit/>
          </a:bodyPr>
          <a:lstStyle/>
          <a:p>
            <a:endParaRPr lang="en-US" dirty="0"/>
          </a:p>
          <a:p>
            <a:endParaRPr lang="en-US" dirty="0"/>
          </a:p>
          <a:p>
            <a:endParaRPr lang="en-US" dirty="0"/>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3346661" y="5301262"/>
            <a:ext cx="4845994" cy="1260330"/>
          </a:xfrm>
          <a:prstGeom prst="rect">
            <a:avLst/>
          </a:prstGeom>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319358" y="4821383"/>
            <a:ext cx="2220642" cy="2036618"/>
          </a:xfrm>
          <a:prstGeom prst="rect">
            <a:avLst/>
          </a:prstGeom>
        </p:spPr>
      </p:pic>
    </p:spTree>
    <p:extLst>
      <p:ext uri="{BB962C8B-B14F-4D97-AF65-F5344CB8AC3E}">
        <p14:creationId xmlns:p14="http://schemas.microsoft.com/office/powerpoint/2010/main" val="38027979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598" y="5081954"/>
            <a:ext cx="10515600" cy="1026238"/>
          </a:xfrm>
        </p:spPr>
        <p:txBody>
          <a:bodyPr/>
          <a:lstStyle/>
          <a:p>
            <a:pPr algn="ctr"/>
            <a:r>
              <a:rPr lang="en-US" dirty="0"/>
              <a:t>7</a:t>
            </a:r>
            <a:r>
              <a:rPr lang="en-US" baseline="30000" dirty="0"/>
              <a:t>th</a:t>
            </a:r>
            <a:r>
              <a:rPr lang="en-US" dirty="0"/>
              <a:t> Inning Stretch</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69" y="539496"/>
            <a:ext cx="11473839" cy="4187952"/>
          </a:xfrm>
          <a:prstGeom prst="rect">
            <a:avLst/>
          </a:prstGeom>
        </p:spPr>
      </p:pic>
      <p:sp>
        <p:nvSpPr>
          <p:cNvPr id="11" name="Rectangle 10"/>
          <p:cNvSpPr/>
          <p:nvPr/>
        </p:nvSpPr>
        <p:spPr>
          <a:xfrm>
            <a:off x="5405628" y="809434"/>
            <a:ext cx="548640" cy="9187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64664" y="809434"/>
            <a:ext cx="548640" cy="9187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272272" y="809434"/>
            <a:ext cx="548640" cy="9187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559832" y="790280"/>
            <a:ext cx="1166080" cy="1038519"/>
          </a:xfrm>
          <a:prstGeom prst="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77342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0698" y="-206254"/>
            <a:ext cx="4906357" cy="7388396"/>
          </a:xfrm>
          <a:prstGeom prst="rect">
            <a:avLst/>
          </a:prstGeom>
        </p:spPr>
      </p:pic>
      <p:sp>
        <p:nvSpPr>
          <p:cNvPr id="7" name="Oval Callout 6"/>
          <p:cNvSpPr/>
          <p:nvPr/>
        </p:nvSpPr>
        <p:spPr>
          <a:xfrm rot="14178617">
            <a:off x="1443917" y="79261"/>
            <a:ext cx="4972312" cy="6611733"/>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262909" y="1307635"/>
            <a:ext cx="3334327" cy="4154984"/>
          </a:xfrm>
          <a:prstGeom prst="rect">
            <a:avLst/>
          </a:prstGeom>
          <a:noFill/>
        </p:spPr>
        <p:txBody>
          <a:bodyPr wrap="square" rtlCol="0">
            <a:spAutoFit/>
          </a:bodyPr>
          <a:lstStyle/>
          <a:p>
            <a:pPr algn="ctr"/>
            <a:r>
              <a:rPr lang="en-US" sz="6600" dirty="0"/>
              <a:t>Take Me Out</a:t>
            </a:r>
          </a:p>
          <a:p>
            <a:pPr algn="ctr"/>
            <a:r>
              <a:rPr lang="en-US" sz="6600" dirty="0"/>
              <a:t>to the </a:t>
            </a:r>
          </a:p>
          <a:p>
            <a:pPr algn="ctr"/>
            <a:r>
              <a:rPr lang="en-US" sz="6600" dirty="0"/>
              <a:t>Ballgame</a:t>
            </a:r>
          </a:p>
        </p:txBody>
      </p:sp>
    </p:spTree>
    <p:extLst>
      <p:ext uri="{BB962C8B-B14F-4D97-AF65-F5344CB8AC3E}">
        <p14:creationId xmlns:p14="http://schemas.microsoft.com/office/powerpoint/2010/main" val="36274925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Happy Holidays Baseballs | Zazzle">
            <a:extLst>
              <a:ext uri="{FF2B5EF4-FFF2-40B4-BE49-F238E27FC236}">
                <a16:creationId xmlns:a16="http://schemas.microsoft.com/office/drawing/2014/main" id="{EC53F5D8-4B56-70ED-A155-5793E983D6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621687"/>
            <a:ext cx="3521075" cy="35210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58239" y="1678438"/>
            <a:ext cx="6539739" cy="3693319"/>
          </a:xfrm>
          <a:prstGeom prst="rect">
            <a:avLst/>
          </a:prstGeom>
          <a:noFill/>
        </p:spPr>
        <p:txBody>
          <a:bodyPr wrap="none" rtlCol="0">
            <a:spAutoFit/>
          </a:bodyPr>
          <a:lstStyle/>
          <a:p>
            <a:r>
              <a:rPr lang="en-US" sz="7200" b="1" dirty="0"/>
              <a:t>Baseball</a:t>
            </a:r>
          </a:p>
          <a:p>
            <a:r>
              <a:rPr lang="en-US" sz="7200" b="1" dirty="0"/>
              <a:t>       &amp; </a:t>
            </a:r>
          </a:p>
          <a:p>
            <a:r>
              <a:rPr lang="en-US" sz="7200" b="1" dirty="0"/>
              <a:t>Christmas Carols</a:t>
            </a:r>
          </a:p>
          <a:p>
            <a:endParaRPr lang="en-US" dirty="0"/>
          </a:p>
        </p:txBody>
      </p:sp>
    </p:spTree>
    <p:extLst>
      <p:ext uri="{BB962C8B-B14F-4D97-AF65-F5344CB8AC3E}">
        <p14:creationId xmlns:p14="http://schemas.microsoft.com/office/powerpoint/2010/main" val="6929731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o photo description available.">
            <a:extLst>
              <a:ext uri="{FF2B5EF4-FFF2-40B4-BE49-F238E27FC236}">
                <a16:creationId xmlns:a16="http://schemas.microsoft.com/office/drawing/2014/main" id="{195283D6-97DD-5C93-D757-FEC299F44F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9351" y="2412837"/>
            <a:ext cx="9919900" cy="36792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rnaments">
            <a:extLst>
              <a:ext uri="{FF2B5EF4-FFF2-40B4-BE49-F238E27FC236}">
                <a16:creationId xmlns:a16="http://schemas.microsoft.com/office/drawing/2014/main" id="{85E7676A-AC29-9BE8-C7C4-8873B967E0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568" y="-713968"/>
            <a:ext cx="3778050" cy="37780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eck The Halls - Compilation by Various Artists | Spotify">
            <a:extLst>
              <a:ext uri="{FF2B5EF4-FFF2-40B4-BE49-F238E27FC236}">
                <a16:creationId xmlns:a16="http://schemas.microsoft.com/office/drawing/2014/main" id="{E9210E10-B888-2D42-E02E-801A816455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7806" y="64084"/>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08991" y="6234546"/>
            <a:ext cx="4751429" cy="646331"/>
          </a:xfrm>
          <a:prstGeom prst="rect">
            <a:avLst/>
          </a:prstGeom>
          <a:noFill/>
        </p:spPr>
        <p:txBody>
          <a:bodyPr wrap="none" rtlCol="0">
            <a:spAutoFit/>
          </a:bodyPr>
          <a:lstStyle/>
          <a:p>
            <a:r>
              <a:rPr lang="en-US" dirty="0">
                <a:hlinkClick r:id="rId5"/>
              </a:rPr>
              <a:t>https://www.youtube.com/watch?v=SIFqnEoctI4</a:t>
            </a:r>
            <a:endParaRPr lang="en-US" dirty="0"/>
          </a:p>
          <a:p>
            <a:endParaRPr lang="en-US" dirty="0"/>
          </a:p>
        </p:txBody>
      </p:sp>
    </p:spTree>
    <p:extLst>
      <p:ext uri="{BB962C8B-B14F-4D97-AF65-F5344CB8AC3E}">
        <p14:creationId xmlns:p14="http://schemas.microsoft.com/office/powerpoint/2010/main" val="38000899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C5576-2FC7-636F-6CF6-62913A98C2BF}"/>
              </a:ext>
            </a:extLst>
          </p:cNvPr>
          <p:cNvSpPr>
            <a:spLocks noGrp="1"/>
          </p:cNvSpPr>
          <p:nvPr>
            <p:ph type="title"/>
          </p:nvPr>
        </p:nvSpPr>
        <p:spPr>
          <a:xfrm>
            <a:off x="12327465" y="-2494091"/>
            <a:ext cx="1708638" cy="544367"/>
          </a:xfrm>
        </p:spPr>
        <p:txBody>
          <a:bodyPr>
            <a:normAutofit fontScale="90000"/>
          </a:bodyPr>
          <a:lstStyle/>
          <a:p>
            <a:endParaRPr lang="en-US"/>
          </a:p>
        </p:txBody>
      </p:sp>
      <p:pic>
        <p:nvPicPr>
          <p:cNvPr id="11266" name="Picture 2" descr="Christmas Songs – Jingle Bells Lyrics | Genius Lyrics">
            <a:extLst>
              <a:ext uri="{FF2B5EF4-FFF2-40B4-BE49-F238E27FC236}">
                <a16:creationId xmlns:a16="http://schemas.microsoft.com/office/drawing/2014/main" id="{6138118E-99BC-34CA-7E30-994EDE9037C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65378" y="136935"/>
            <a:ext cx="4351338" cy="435133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1987 Topps All Star George Bell 390 Toronto Blue Jays Baseball Card | eBay  | Blue jays baseball, Toronto blue jays baseball, Baseball cards">
            <a:extLst>
              <a:ext uri="{FF2B5EF4-FFF2-40B4-BE49-F238E27FC236}">
                <a16:creationId xmlns:a16="http://schemas.microsoft.com/office/drawing/2014/main" id="{2975E270-B87B-C05F-F8F3-040F9B4585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95013" y="-2"/>
            <a:ext cx="2717470" cy="3706811"/>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Josh Bell - Washington Nationals (MLB Baseball Card) 2021 Topps Herita –  PictureYourDreams">
            <a:extLst>
              <a:ext uri="{FF2B5EF4-FFF2-40B4-BE49-F238E27FC236}">
                <a16:creationId xmlns:a16="http://schemas.microsoft.com/office/drawing/2014/main" id="{B12223B8-07CF-94D4-A136-BB34AFA73DB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802" y="3535710"/>
            <a:ext cx="2588255" cy="3530553"/>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Albert Belle Gallery - 1993 | Trading Card Database">
            <a:extLst>
              <a:ext uri="{FF2B5EF4-FFF2-40B4-BE49-F238E27FC236}">
                <a16:creationId xmlns:a16="http://schemas.microsoft.com/office/drawing/2014/main" id="{CC044EE5-84A5-6E79-165F-F03A6CC603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87037" y="3395378"/>
            <a:ext cx="2496485" cy="33777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779" y="-1"/>
            <a:ext cx="2772303" cy="3772618"/>
          </a:xfrm>
          <a:prstGeom prst="rect">
            <a:avLst/>
          </a:prstGeom>
        </p:spPr>
      </p:pic>
      <p:sp>
        <p:nvSpPr>
          <p:cNvPr id="4" name="TextBox 3"/>
          <p:cNvSpPr txBox="1"/>
          <p:nvPr/>
        </p:nvSpPr>
        <p:spPr>
          <a:xfrm>
            <a:off x="3409474" y="5300987"/>
            <a:ext cx="5069401" cy="646331"/>
          </a:xfrm>
          <a:prstGeom prst="rect">
            <a:avLst/>
          </a:prstGeom>
          <a:noFill/>
        </p:spPr>
        <p:txBody>
          <a:bodyPr wrap="none" rtlCol="0">
            <a:spAutoFit/>
          </a:bodyPr>
          <a:lstStyle/>
          <a:p>
            <a:endParaRPr lang="en-US" dirty="0"/>
          </a:p>
          <a:p>
            <a:r>
              <a:rPr lang="en-US" dirty="0">
                <a:hlinkClick r:id="rId7"/>
              </a:rPr>
              <a:t>https://www.youtube.com/watch?v=3CWJNqyub3o</a:t>
            </a:r>
            <a:endParaRPr lang="en-US" dirty="0"/>
          </a:p>
        </p:txBody>
      </p:sp>
    </p:spTree>
    <p:extLst>
      <p:ext uri="{BB962C8B-B14F-4D97-AF65-F5344CB8AC3E}">
        <p14:creationId xmlns:p14="http://schemas.microsoft.com/office/powerpoint/2010/main" val="16133419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udolph the Red-Nosed Reindeer (1964) — Big Movie Blog">
            <a:extLst>
              <a:ext uri="{FF2B5EF4-FFF2-40B4-BE49-F238E27FC236}">
                <a16:creationId xmlns:a16="http://schemas.microsoft.com/office/drawing/2014/main" id="{141AC58E-B2A6-442B-FDB6-29982024639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2177" y="488662"/>
            <a:ext cx="3790950" cy="50546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89B45E7B-1A13-0452-C5BA-1671B4BEAD6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14123" y="131695"/>
            <a:ext cx="2342600" cy="323117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2019 Topps Archives Baseball #52 Red Schoendienst - Picture 1 of 2">
            <a:extLst>
              <a:ext uri="{FF2B5EF4-FFF2-40B4-BE49-F238E27FC236}">
                <a16:creationId xmlns:a16="http://schemas.microsoft.com/office/drawing/2014/main" id="{AD9E3609-4044-7470-C3F1-C8913008DB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835" y="3204909"/>
            <a:ext cx="2595216" cy="365309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C533401F-3801-F60D-0A91-EAA60C7F61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24374" y="39167"/>
            <a:ext cx="2391360" cy="3416228"/>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Amazon.com: 1997 Bowman Baseball Rookie Card #189 Steve Rain : Collectibles  &amp; Fine Art">
            <a:extLst>
              <a:ext uri="{FF2B5EF4-FFF2-40B4-BE49-F238E27FC236}">
                <a16:creationId xmlns:a16="http://schemas.microsoft.com/office/drawing/2014/main" id="{4EC45FB5-923B-F27A-EAB1-CC5963D1C9E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1899" y="3445911"/>
            <a:ext cx="2281831" cy="3063241"/>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Rob Deer #364 Topps 1989 Baseball Card (Milwaukee Brewers) VG - Picture 1 of 4">
            <a:extLst>
              <a:ext uri="{FF2B5EF4-FFF2-40B4-BE49-F238E27FC236}">
                <a16:creationId xmlns:a16="http://schemas.microsoft.com/office/drawing/2014/main" id="{C35DAB64-0FA6-9FD7-7987-A9AFB2FBB50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45964" y="3459667"/>
            <a:ext cx="2447636" cy="32797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85821" y="6139820"/>
            <a:ext cx="4829848" cy="646331"/>
          </a:xfrm>
          <a:prstGeom prst="rect">
            <a:avLst/>
          </a:prstGeom>
          <a:noFill/>
        </p:spPr>
        <p:txBody>
          <a:bodyPr wrap="none" rtlCol="0">
            <a:spAutoFit/>
          </a:bodyPr>
          <a:lstStyle/>
          <a:p>
            <a:r>
              <a:rPr lang="en-US" dirty="0">
                <a:hlinkClick r:id="rId8"/>
              </a:rPr>
              <a:t>https://www.youtube.com/watch?v=fJQqOzkcHjg</a:t>
            </a:r>
            <a:endParaRPr lang="en-US" dirty="0"/>
          </a:p>
          <a:p>
            <a:endParaRPr lang="en-US" dirty="0"/>
          </a:p>
        </p:txBody>
      </p:sp>
    </p:spTree>
    <p:extLst>
      <p:ext uri="{BB962C8B-B14F-4D97-AF65-F5344CB8AC3E}">
        <p14:creationId xmlns:p14="http://schemas.microsoft.com/office/powerpoint/2010/main" val="7542554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eliz navidad frases 2023 - Apps on Google Play">
            <a:extLst>
              <a:ext uri="{FF2B5EF4-FFF2-40B4-BE49-F238E27FC236}">
                <a16:creationId xmlns:a16="http://schemas.microsoft.com/office/drawing/2014/main" id="{39E99634-A79B-6E68-41E9-13C9308CF0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037" y="681037"/>
            <a:ext cx="5186363" cy="518636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2013 Topps Heritage Neftali Feliz 11123 #363 - Picture 1 of 2">
            <a:extLst>
              <a:ext uri="{FF2B5EF4-FFF2-40B4-BE49-F238E27FC236}">
                <a16:creationId xmlns:a16="http://schemas.microsoft.com/office/drawing/2014/main" id="{F113BA62-92D1-0611-F7A6-72A43635DC0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25482"/>
            <a:ext cx="3348037" cy="4697472"/>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2007 Topps Heritage San Francisco Giants Baseball Card #309 Pedro Feliz - Picture 1 of 2">
            <a:extLst>
              <a:ext uri="{FF2B5EF4-FFF2-40B4-BE49-F238E27FC236}">
                <a16:creationId xmlns:a16="http://schemas.microsoft.com/office/drawing/2014/main" id="{930B3F9A-E29D-028F-7889-41CFC795A8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1562" y="656266"/>
            <a:ext cx="3580438" cy="49686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32405" y="5934670"/>
            <a:ext cx="8252580" cy="923330"/>
          </a:xfrm>
          <a:prstGeom prst="rect">
            <a:avLst/>
          </a:prstGeom>
          <a:noFill/>
        </p:spPr>
        <p:txBody>
          <a:bodyPr wrap="none" rtlCol="0">
            <a:spAutoFit/>
          </a:bodyPr>
          <a:lstStyle/>
          <a:p>
            <a:endParaRPr lang="pt-BR" dirty="0"/>
          </a:p>
          <a:p>
            <a:r>
              <a:rPr lang="en-US" dirty="0">
                <a:hlinkClick r:id="rId5"/>
              </a:rPr>
              <a:t>https://www.youtube.com/watch?v=cRbLtqbPYjU&amp;list=RDcRbLtqbPYjU&amp;start_radio=1</a:t>
            </a:r>
            <a:endParaRPr lang="en-US" dirty="0"/>
          </a:p>
          <a:p>
            <a:endParaRPr lang="en-US" dirty="0"/>
          </a:p>
        </p:txBody>
      </p:sp>
    </p:spTree>
    <p:extLst>
      <p:ext uri="{BB962C8B-B14F-4D97-AF65-F5344CB8AC3E}">
        <p14:creationId xmlns:p14="http://schemas.microsoft.com/office/powerpoint/2010/main" val="20462319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D55AE-2BD3-FC77-0E87-AA38E5B85977}"/>
              </a:ext>
            </a:extLst>
          </p:cNvPr>
          <p:cNvSpPr>
            <a:spLocks noGrp="1"/>
          </p:cNvSpPr>
          <p:nvPr>
            <p:ph type="title"/>
          </p:nvPr>
        </p:nvSpPr>
        <p:spPr>
          <a:xfrm>
            <a:off x="4669576" y="-1705846"/>
            <a:ext cx="8016871" cy="1132636"/>
          </a:xfrm>
        </p:spPr>
        <p:txBody>
          <a:bodyPr/>
          <a:lstStyle/>
          <a:p>
            <a:endParaRPr lang="en-US" dirty="0"/>
          </a:p>
        </p:txBody>
      </p:sp>
      <p:pic>
        <p:nvPicPr>
          <p:cNvPr id="9218" name="Picture 2" descr="Rockin' Around the Christmas Tree by Various Artists on TIDAL">
            <a:extLst>
              <a:ext uri="{FF2B5EF4-FFF2-40B4-BE49-F238E27FC236}">
                <a16:creationId xmlns:a16="http://schemas.microsoft.com/office/drawing/2014/main" id="{4F7BFE89-488F-CBBD-2D3B-5B06FEF7BF1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09651" y="1425582"/>
            <a:ext cx="4006836" cy="400683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1989 Topps Baseball #560 Rock Raines at Amazon's Sports Collectibles Store">
            <a:extLst>
              <a:ext uri="{FF2B5EF4-FFF2-40B4-BE49-F238E27FC236}">
                <a16:creationId xmlns:a16="http://schemas.microsoft.com/office/drawing/2014/main" id="{CD232390-2592-70D3-4A34-2F6D0D1039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51" y="598003"/>
            <a:ext cx="3600458" cy="5417616"/>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Steve Christmas Cards | Trading Card Database">
            <a:extLst>
              <a:ext uri="{FF2B5EF4-FFF2-40B4-BE49-F238E27FC236}">
                <a16:creationId xmlns:a16="http://schemas.microsoft.com/office/drawing/2014/main" id="{BB891142-7C74-0344-8F50-07A31A4203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9673" y="1308"/>
            <a:ext cx="2339727" cy="324962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1990-91 Hoops Tree Rollins #413 137474 - Picture 1 of 2">
            <a:extLst>
              <a:ext uri="{FF2B5EF4-FFF2-40B4-BE49-F238E27FC236}">
                <a16:creationId xmlns:a16="http://schemas.microsoft.com/office/drawing/2014/main" id="{D4F2855C-BF1E-5BF3-0F22-04F584BCB57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4753" y="3191526"/>
            <a:ext cx="3006737" cy="41327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4851" y="6256481"/>
            <a:ext cx="8290155" cy="646331"/>
          </a:xfrm>
          <a:prstGeom prst="rect">
            <a:avLst/>
          </a:prstGeom>
          <a:noFill/>
        </p:spPr>
        <p:txBody>
          <a:bodyPr wrap="none" rtlCol="0">
            <a:spAutoFit/>
          </a:bodyPr>
          <a:lstStyle/>
          <a:p>
            <a:r>
              <a:rPr lang="en-US" dirty="0">
                <a:hlinkClick r:id="rId6"/>
              </a:rPr>
              <a:t>https://www.youtube.com/watch?v=-se7zpa71DY&amp;list=RD-se7zpa71DY&amp;start_radio=1</a:t>
            </a:r>
            <a:endParaRPr lang="en-US" dirty="0"/>
          </a:p>
          <a:p>
            <a:endParaRPr lang="en-US" dirty="0"/>
          </a:p>
        </p:txBody>
      </p:sp>
    </p:spTree>
    <p:extLst>
      <p:ext uri="{BB962C8B-B14F-4D97-AF65-F5344CB8AC3E}">
        <p14:creationId xmlns:p14="http://schemas.microsoft.com/office/powerpoint/2010/main" val="37480243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appy Holidays From the SAAA">
            <a:extLst>
              <a:ext uri="{FF2B5EF4-FFF2-40B4-BE49-F238E27FC236}">
                <a16:creationId xmlns:a16="http://schemas.microsoft.com/office/drawing/2014/main" id="{59E64078-DDAB-7C1D-F2D8-39CAB976BB9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3915" y="540541"/>
            <a:ext cx="4959927" cy="495992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APPY NEW YEAR TO ALL YOU GREAT CARDINAL BASEBALL FANS!! | Baseball family,  Baseball playoffs, Baseball">
            <a:extLst>
              <a:ext uri="{FF2B5EF4-FFF2-40B4-BE49-F238E27FC236}">
                <a16:creationId xmlns:a16="http://schemas.microsoft.com/office/drawing/2014/main" id="{47F9E111-1D67-7E19-7D43-732DA279B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3534" y="831834"/>
            <a:ext cx="5738097" cy="43035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11927" y="5671128"/>
            <a:ext cx="8283743" cy="646331"/>
          </a:xfrm>
          <a:prstGeom prst="rect">
            <a:avLst/>
          </a:prstGeom>
          <a:noFill/>
        </p:spPr>
        <p:txBody>
          <a:bodyPr wrap="none" rtlCol="0">
            <a:spAutoFit/>
          </a:bodyPr>
          <a:lstStyle/>
          <a:p>
            <a:r>
              <a:rPr lang="en-US" dirty="0">
                <a:hlinkClick r:id="rId4"/>
              </a:rPr>
              <a:t>https://www.youtube.com/watch?v=g-OF7KGyDis&amp;list=RDg-OF7KGyDis&amp;start_radio=1</a:t>
            </a:r>
            <a:endParaRPr lang="en-US" dirty="0"/>
          </a:p>
          <a:p>
            <a:endParaRPr lang="en-US" dirty="0"/>
          </a:p>
        </p:txBody>
      </p:sp>
    </p:spTree>
    <p:extLst>
      <p:ext uri="{BB962C8B-B14F-4D97-AF65-F5344CB8AC3E}">
        <p14:creationId xmlns:p14="http://schemas.microsoft.com/office/powerpoint/2010/main" val="34451294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25615" y="5030451"/>
            <a:ext cx="4871398" cy="1661993"/>
          </a:xfrm>
          <a:prstGeom prst="rect">
            <a:avLst/>
          </a:prstGeom>
          <a:noFill/>
        </p:spPr>
        <p:txBody>
          <a:bodyPr wrap="none" rtlCol="0">
            <a:spAutoFit/>
          </a:bodyPr>
          <a:lstStyle/>
          <a:p>
            <a:pPr algn="ctr"/>
            <a:r>
              <a:rPr lang="en-US" sz="6600" dirty="0"/>
              <a:t>Extra Innings!</a:t>
            </a:r>
          </a:p>
          <a:p>
            <a:pPr algn="ctr"/>
            <a:endParaRPr lang="en-US" sz="3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1881" y="92691"/>
            <a:ext cx="8798866" cy="4937760"/>
          </a:xfrm>
          <a:prstGeom prst="rect">
            <a:avLst/>
          </a:prstGeom>
        </p:spPr>
      </p:pic>
    </p:spTree>
    <p:extLst>
      <p:ext uri="{BB962C8B-B14F-4D97-AF65-F5344CB8AC3E}">
        <p14:creationId xmlns:p14="http://schemas.microsoft.com/office/powerpoint/2010/main" val="630125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FFE01-7C59-4A97-183C-A48FE92906D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0C9D532-0B65-933C-5791-5E6CB1696878}"/>
              </a:ext>
            </a:extLst>
          </p:cNvPr>
          <p:cNvSpPr txBox="1"/>
          <p:nvPr/>
        </p:nvSpPr>
        <p:spPr>
          <a:xfrm>
            <a:off x="554182" y="1579417"/>
            <a:ext cx="3657600" cy="923330"/>
          </a:xfrm>
          <a:prstGeom prst="rect">
            <a:avLst/>
          </a:prstGeom>
          <a:solidFill>
            <a:schemeClr val="bg1"/>
          </a:solidFill>
        </p:spPr>
        <p:txBody>
          <a:bodyPr wrap="square" rtlCol="0">
            <a:spAutoFit/>
          </a:bodyPr>
          <a:lstStyle/>
          <a:p>
            <a:endParaRPr lang="en-US" dirty="0"/>
          </a:p>
          <a:p>
            <a:endParaRPr lang="en-US" dirty="0"/>
          </a:p>
          <a:p>
            <a:endParaRPr lang="en-US" dirty="0"/>
          </a:p>
        </p:txBody>
      </p:sp>
      <p:sp>
        <p:nvSpPr>
          <p:cNvPr id="3" name="TextBox 2">
            <a:extLst>
              <a:ext uri="{FF2B5EF4-FFF2-40B4-BE49-F238E27FC236}">
                <a16:creationId xmlns:a16="http://schemas.microsoft.com/office/drawing/2014/main" id="{B658C5F6-76FB-8EC3-38DA-8C02D26BAADA}"/>
              </a:ext>
            </a:extLst>
          </p:cNvPr>
          <p:cNvSpPr txBox="1"/>
          <p:nvPr/>
        </p:nvSpPr>
        <p:spPr>
          <a:xfrm>
            <a:off x="3897462" y="34768"/>
            <a:ext cx="3479222" cy="1015663"/>
          </a:xfrm>
          <a:prstGeom prst="rect">
            <a:avLst/>
          </a:prstGeom>
          <a:noFill/>
        </p:spPr>
        <p:txBody>
          <a:bodyPr wrap="none" rtlCol="0">
            <a:spAutoFit/>
          </a:bodyPr>
          <a:lstStyle/>
          <a:p>
            <a:r>
              <a:rPr lang="en-US" sz="6000" b="1" dirty="0"/>
              <a:t>FOOTBALL</a:t>
            </a:r>
          </a:p>
        </p:txBody>
      </p:sp>
      <p:pic>
        <p:nvPicPr>
          <p:cNvPr id="1026" name="Picture 2">
            <a:extLst>
              <a:ext uri="{FF2B5EF4-FFF2-40B4-BE49-F238E27FC236}">
                <a16:creationId xmlns:a16="http://schemas.microsoft.com/office/drawing/2014/main" id="{9184D84E-2D53-77AF-370C-180AEBA57F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210" y="976209"/>
            <a:ext cx="4360518" cy="24527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5CF55C4-41C3-BE53-4ECF-490C683203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85944" y="1154013"/>
            <a:ext cx="2906056" cy="29060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4933174-6A3B-A8C8-82D0-F98E3A240A18}"/>
              </a:ext>
            </a:extLst>
          </p:cNvPr>
          <p:cNvSpPr txBox="1"/>
          <p:nvPr/>
        </p:nvSpPr>
        <p:spPr>
          <a:xfrm>
            <a:off x="5318780" y="5288004"/>
            <a:ext cx="5957528" cy="1200329"/>
          </a:xfrm>
          <a:prstGeom prst="rect">
            <a:avLst/>
          </a:prstGeom>
          <a:noFill/>
        </p:spPr>
        <p:txBody>
          <a:bodyPr wrap="none" rtlCol="0">
            <a:spAutoFit/>
          </a:bodyPr>
          <a:lstStyle/>
          <a:p>
            <a:r>
              <a:rPr lang="en-US" sz="7200" b="1" dirty="0"/>
              <a:t>Volleyball too!</a:t>
            </a:r>
          </a:p>
        </p:txBody>
      </p:sp>
      <p:pic>
        <p:nvPicPr>
          <p:cNvPr id="6" name="Picture 2">
            <a:extLst>
              <a:ext uri="{FF2B5EF4-FFF2-40B4-BE49-F238E27FC236}">
                <a16:creationId xmlns:a16="http://schemas.microsoft.com/office/drawing/2014/main" id="{CA9348BF-DD38-D7A9-3703-EB9C5C33554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977" r="8584"/>
          <a:stretch>
            <a:fillRect/>
          </a:stretch>
        </p:blipFill>
        <p:spPr bwMode="auto">
          <a:xfrm>
            <a:off x="1460097" y="3429000"/>
            <a:ext cx="3280361" cy="39791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D89C0219-8F12-0D59-9E37-1F4ADBC2573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97462" y="1647401"/>
            <a:ext cx="2466894" cy="20279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699187BD-F295-64CB-84B4-E3FD1DB9922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5856" y="1317943"/>
            <a:ext cx="2762099" cy="2906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82928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4148" y="1581912"/>
            <a:ext cx="7681316" cy="4724009"/>
          </a:xfrm>
          <a:prstGeom prst="rect">
            <a:avLst/>
          </a:prstGeom>
        </p:spPr>
      </p:pic>
      <p:sp>
        <p:nvSpPr>
          <p:cNvPr id="4" name="TextBox 3"/>
          <p:cNvSpPr txBox="1"/>
          <p:nvPr/>
        </p:nvSpPr>
        <p:spPr>
          <a:xfrm>
            <a:off x="2187644" y="351938"/>
            <a:ext cx="7438383" cy="1107996"/>
          </a:xfrm>
          <a:prstGeom prst="rect">
            <a:avLst/>
          </a:prstGeom>
          <a:noFill/>
        </p:spPr>
        <p:txBody>
          <a:bodyPr wrap="none" rtlCol="0">
            <a:spAutoFit/>
          </a:bodyPr>
          <a:lstStyle/>
          <a:p>
            <a:r>
              <a:rPr lang="en-US" sz="6600" b="1" dirty="0"/>
              <a:t>Christmas Memories</a:t>
            </a:r>
          </a:p>
        </p:txBody>
      </p:sp>
    </p:spTree>
    <p:extLst>
      <p:ext uri="{BB962C8B-B14F-4D97-AF65-F5344CB8AC3E}">
        <p14:creationId xmlns:p14="http://schemas.microsoft.com/office/powerpoint/2010/main" val="29829795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1016"/>
            <a:ext cx="5758696" cy="5709138"/>
          </a:xfrm>
          <a:prstGeom prst="rect">
            <a:avLst/>
          </a:prstGeom>
        </p:spPr>
      </p:pic>
      <p:sp>
        <p:nvSpPr>
          <p:cNvPr id="3" name="TextBox 2"/>
          <p:cNvSpPr txBox="1"/>
          <p:nvPr/>
        </p:nvSpPr>
        <p:spPr>
          <a:xfrm>
            <a:off x="6119446" y="867508"/>
            <a:ext cx="3738075" cy="923330"/>
          </a:xfrm>
          <a:prstGeom prst="rect">
            <a:avLst/>
          </a:prstGeom>
          <a:noFill/>
        </p:spPr>
        <p:txBody>
          <a:bodyPr wrap="none" rtlCol="0">
            <a:spAutoFit/>
          </a:bodyPr>
          <a:lstStyle/>
          <a:p>
            <a:r>
              <a:rPr lang="en-US" dirty="0"/>
              <a:t>How did you get your Christmas Tree?</a:t>
            </a:r>
          </a:p>
          <a:p>
            <a:endParaRPr lang="en-US" dirty="0"/>
          </a:p>
          <a:p>
            <a:r>
              <a:rPr lang="en-US" dirty="0"/>
              <a:t>At a tree lot or farm?</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8968" y="211015"/>
            <a:ext cx="5527452" cy="5508587"/>
          </a:xfrm>
          <a:prstGeom prst="rect">
            <a:avLst/>
          </a:prstGeom>
        </p:spPr>
      </p:pic>
      <p:sp>
        <p:nvSpPr>
          <p:cNvPr id="5" name="TextBox 4"/>
          <p:cNvSpPr txBox="1"/>
          <p:nvPr/>
        </p:nvSpPr>
        <p:spPr>
          <a:xfrm>
            <a:off x="6883035" y="6191429"/>
            <a:ext cx="3189656" cy="369332"/>
          </a:xfrm>
          <a:prstGeom prst="rect">
            <a:avLst/>
          </a:prstGeom>
          <a:noFill/>
        </p:spPr>
        <p:txBody>
          <a:bodyPr wrap="none" rtlCol="0">
            <a:spAutoFit/>
          </a:bodyPr>
          <a:lstStyle/>
          <a:p>
            <a:r>
              <a:rPr lang="en-US" dirty="0"/>
              <a:t>Or did you cut it down yourself?</a:t>
            </a:r>
          </a:p>
        </p:txBody>
      </p:sp>
      <p:sp>
        <p:nvSpPr>
          <p:cNvPr id="6" name="TextBox 5"/>
          <p:cNvSpPr txBox="1"/>
          <p:nvPr/>
        </p:nvSpPr>
        <p:spPr>
          <a:xfrm>
            <a:off x="457200" y="5920154"/>
            <a:ext cx="4901663" cy="1015663"/>
          </a:xfrm>
          <a:prstGeom prst="rect">
            <a:avLst/>
          </a:prstGeom>
          <a:noFill/>
        </p:spPr>
        <p:txBody>
          <a:bodyPr wrap="none" rtlCol="0">
            <a:spAutoFit/>
          </a:bodyPr>
          <a:lstStyle/>
          <a:p>
            <a:r>
              <a:rPr lang="en-US" sz="6000" b="1" dirty="0"/>
              <a:t>Christmas Tree</a:t>
            </a:r>
          </a:p>
        </p:txBody>
      </p:sp>
    </p:spTree>
    <p:extLst>
      <p:ext uri="{BB962C8B-B14F-4D97-AF65-F5344CB8AC3E}">
        <p14:creationId xmlns:p14="http://schemas.microsoft.com/office/powerpoint/2010/main" val="58764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19" y="0"/>
            <a:ext cx="4637181" cy="6858000"/>
          </a:xfrm>
          <a:prstGeom prst="rect">
            <a:avLst/>
          </a:prstGeom>
        </p:spPr>
      </p:pic>
      <p:sp>
        <p:nvSpPr>
          <p:cNvPr id="4" name="TextBox 3"/>
          <p:cNvSpPr txBox="1"/>
          <p:nvPr/>
        </p:nvSpPr>
        <p:spPr>
          <a:xfrm>
            <a:off x="4992414" y="105103"/>
            <a:ext cx="3993466" cy="369332"/>
          </a:xfrm>
          <a:prstGeom prst="rect">
            <a:avLst/>
          </a:prstGeom>
          <a:noFill/>
        </p:spPr>
        <p:txBody>
          <a:bodyPr wrap="none" rtlCol="0">
            <a:spAutoFit/>
          </a:bodyPr>
          <a:lstStyle/>
          <a:p>
            <a:r>
              <a:rPr lang="en-US" dirty="0"/>
              <a:t>Did you have a tree that looked like this?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1525" y="0"/>
            <a:ext cx="4655951" cy="6870863"/>
          </a:xfrm>
          <a:prstGeom prst="rect">
            <a:avLst/>
          </a:prstGeom>
        </p:spPr>
      </p:pic>
      <p:sp>
        <p:nvSpPr>
          <p:cNvPr id="7" name="TextBox 6"/>
          <p:cNvSpPr txBox="1"/>
          <p:nvPr/>
        </p:nvSpPr>
        <p:spPr>
          <a:xfrm>
            <a:off x="10110952" y="1418897"/>
            <a:ext cx="1788182" cy="646331"/>
          </a:xfrm>
          <a:prstGeom prst="rect">
            <a:avLst/>
          </a:prstGeom>
          <a:noFill/>
        </p:spPr>
        <p:txBody>
          <a:bodyPr wrap="none" rtlCol="0">
            <a:spAutoFit/>
          </a:bodyPr>
          <a:lstStyle/>
          <a:p>
            <a:r>
              <a:rPr lang="en-US" dirty="0"/>
              <a:t>Or maybe with a </a:t>
            </a:r>
          </a:p>
          <a:p>
            <a:r>
              <a:rPr lang="en-US" dirty="0"/>
              <a:t>train around it?</a:t>
            </a:r>
          </a:p>
        </p:txBody>
      </p:sp>
    </p:spTree>
    <p:extLst>
      <p:ext uri="{BB962C8B-B14F-4D97-AF65-F5344CB8AC3E}">
        <p14:creationId xmlns:p14="http://schemas.microsoft.com/office/powerpoint/2010/main" val="339374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487" y="0"/>
            <a:ext cx="4037975" cy="6858000"/>
          </a:xfrm>
          <a:prstGeom prst="rect">
            <a:avLst/>
          </a:prstGeom>
        </p:spPr>
      </p:pic>
      <p:sp>
        <p:nvSpPr>
          <p:cNvPr id="3" name="TextBox 2"/>
          <p:cNvSpPr txBox="1"/>
          <p:nvPr/>
        </p:nvSpPr>
        <p:spPr>
          <a:xfrm>
            <a:off x="4853354" y="644769"/>
            <a:ext cx="3697679" cy="369332"/>
          </a:xfrm>
          <a:prstGeom prst="rect">
            <a:avLst/>
          </a:prstGeom>
          <a:noFill/>
        </p:spPr>
        <p:txBody>
          <a:bodyPr wrap="none" rtlCol="0">
            <a:spAutoFit/>
          </a:bodyPr>
          <a:lstStyle/>
          <a:p>
            <a:r>
              <a:rPr lang="en-US" dirty="0"/>
              <a:t>Did you ever have an aluminum tree?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1462" y="0"/>
            <a:ext cx="4766877" cy="6098727"/>
          </a:xfrm>
          <a:prstGeom prst="rect">
            <a:avLst/>
          </a:prstGeom>
        </p:spPr>
      </p:pic>
      <p:sp>
        <p:nvSpPr>
          <p:cNvPr id="5" name="TextBox 4"/>
          <p:cNvSpPr txBox="1"/>
          <p:nvPr/>
        </p:nvSpPr>
        <p:spPr>
          <a:xfrm>
            <a:off x="5298831" y="6424246"/>
            <a:ext cx="3147978" cy="369332"/>
          </a:xfrm>
          <a:prstGeom prst="rect">
            <a:avLst/>
          </a:prstGeom>
          <a:noFill/>
        </p:spPr>
        <p:txBody>
          <a:bodyPr wrap="none" rtlCol="0">
            <a:spAutoFit/>
          </a:bodyPr>
          <a:lstStyle/>
          <a:p>
            <a:r>
              <a:rPr lang="en-US" dirty="0"/>
              <a:t>.. or how about a ceramic tree?</a:t>
            </a:r>
          </a:p>
        </p:txBody>
      </p:sp>
    </p:spTree>
    <p:extLst>
      <p:ext uri="{BB962C8B-B14F-4D97-AF65-F5344CB8AC3E}">
        <p14:creationId xmlns:p14="http://schemas.microsoft.com/office/powerpoint/2010/main" val="186254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01"/>
            <a:ext cx="6271030" cy="6166338"/>
          </a:xfrm>
          <a:prstGeom prst="rect">
            <a:avLst/>
          </a:prstGeom>
        </p:spPr>
      </p:pic>
      <p:sp>
        <p:nvSpPr>
          <p:cNvPr id="3" name="TextBox 2"/>
          <p:cNvSpPr txBox="1"/>
          <p:nvPr/>
        </p:nvSpPr>
        <p:spPr>
          <a:xfrm>
            <a:off x="6600092" y="1207477"/>
            <a:ext cx="4032386" cy="369332"/>
          </a:xfrm>
          <a:prstGeom prst="rect">
            <a:avLst/>
          </a:prstGeom>
          <a:noFill/>
        </p:spPr>
        <p:txBody>
          <a:bodyPr wrap="none" rtlCol="0">
            <a:spAutoFit/>
          </a:bodyPr>
          <a:lstStyle/>
          <a:p>
            <a:r>
              <a:rPr lang="en-US" dirty="0"/>
              <a:t>Did your tree ever mysteriously fall over?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1030" y="304801"/>
            <a:ext cx="5112078" cy="5734869"/>
          </a:xfrm>
          <a:prstGeom prst="rect">
            <a:avLst/>
          </a:prstGeom>
        </p:spPr>
      </p:pic>
      <p:sp>
        <p:nvSpPr>
          <p:cNvPr id="5" name="TextBox 4"/>
          <p:cNvSpPr txBox="1"/>
          <p:nvPr/>
        </p:nvSpPr>
        <p:spPr>
          <a:xfrm>
            <a:off x="7174523" y="6286473"/>
            <a:ext cx="3186770" cy="369332"/>
          </a:xfrm>
          <a:prstGeom prst="rect">
            <a:avLst/>
          </a:prstGeom>
          <a:noFill/>
        </p:spPr>
        <p:txBody>
          <a:bodyPr wrap="none" rtlCol="0">
            <a:spAutoFit/>
          </a:bodyPr>
          <a:lstStyle/>
          <a:p>
            <a:r>
              <a:rPr lang="en-US" dirty="0"/>
              <a:t>Was the culprit your cat or dog?</a:t>
            </a:r>
          </a:p>
        </p:txBody>
      </p:sp>
    </p:spTree>
    <p:extLst>
      <p:ext uri="{BB962C8B-B14F-4D97-AF65-F5344CB8AC3E}">
        <p14:creationId xmlns:p14="http://schemas.microsoft.com/office/powerpoint/2010/main" val="154769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4356" y="409007"/>
            <a:ext cx="3483326" cy="369332"/>
          </a:xfrm>
          <a:prstGeom prst="rect">
            <a:avLst/>
          </a:prstGeom>
          <a:noFill/>
        </p:spPr>
        <p:txBody>
          <a:bodyPr wrap="none" rtlCol="0">
            <a:spAutoFit/>
          </a:bodyPr>
          <a:lstStyle/>
          <a:p>
            <a:r>
              <a:rPr lang="en-US" dirty="0"/>
              <a:t>Where did you shop for Christmas?</a:t>
            </a:r>
          </a:p>
        </p:txBody>
      </p:sp>
      <p:sp>
        <p:nvSpPr>
          <p:cNvPr id="5" name="TextBox 4"/>
          <p:cNvSpPr txBox="1"/>
          <p:nvPr/>
        </p:nvSpPr>
        <p:spPr>
          <a:xfrm>
            <a:off x="7315682" y="1267465"/>
            <a:ext cx="4100674" cy="369332"/>
          </a:xfrm>
          <a:prstGeom prst="rect">
            <a:avLst/>
          </a:prstGeom>
          <a:noFill/>
        </p:spPr>
        <p:txBody>
          <a:bodyPr wrap="none" rtlCol="0">
            <a:spAutoFit/>
          </a:bodyPr>
          <a:lstStyle/>
          <a:p>
            <a:r>
              <a:rPr lang="en-US" dirty="0"/>
              <a:t>Window shopping at a department store?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6653721" cy="539180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3721" y="-101124"/>
            <a:ext cx="5047488" cy="6858000"/>
          </a:xfrm>
          <a:prstGeom prst="rect">
            <a:avLst/>
          </a:prstGeom>
        </p:spPr>
      </p:pic>
      <p:sp>
        <p:nvSpPr>
          <p:cNvPr id="8" name="TextBox 7"/>
          <p:cNvSpPr txBox="1"/>
          <p:nvPr/>
        </p:nvSpPr>
        <p:spPr>
          <a:xfrm>
            <a:off x="3135085" y="6030686"/>
            <a:ext cx="2604752" cy="369332"/>
          </a:xfrm>
          <a:prstGeom prst="rect">
            <a:avLst/>
          </a:prstGeom>
          <a:noFill/>
        </p:spPr>
        <p:txBody>
          <a:bodyPr wrap="none" rtlCol="0">
            <a:spAutoFit/>
          </a:bodyPr>
          <a:lstStyle/>
          <a:p>
            <a:r>
              <a:rPr lang="en-US" dirty="0"/>
              <a:t>Or maybe from a catalog?</a:t>
            </a:r>
          </a:p>
        </p:txBody>
      </p:sp>
    </p:spTree>
    <p:extLst>
      <p:ext uri="{BB962C8B-B14F-4D97-AF65-F5344CB8AC3E}">
        <p14:creationId xmlns:p14="http://schemas.microsoft.com/office/powerpoint/2010/main" val="37215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48086" y="818842"/>
            <a:ext cx="3560526" cy="1200329"/>
          </a:xfrm>
          <a:prstGeom prst="rect">
            <a:avLst/>
          </a:prstGeom>
          <a:noFill/>
        </p:spPr>
        <p:txBody>
          <a:bodyPr wrap="none" rtlCol="0">
            <a:spAutoFit/>
          </a:bodyPr>
          <a:lstStyle/>
          <a:p>
            <a:r>
              <a:rPr lang="en-US" dirty="0"/>
              <a:t>Once upon a time …</a:t>
            </a:r>
          </a:p>
          <a:p>
            <a:endParaRPr lang="en-US" dirty="0"/>
          </a:p>
          <a:p>
            <a:r>
              <a:rPr lang="en-US" dirty="0"/>
              <a:t>the stores would wrap your present</a:t>
            </a:r>
          </a:p>
          <a:p>
            <a:r>
              <a:rPr lang="en-US" dirty="0"/>
              <a:t>for you … FOR FREE!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495" y="0"/>
            <a:ext cx="6679580" cy="6858000"/>
          </a:xfrm>
          <a:prstGeom prst="rect">
            <a:avLst/>
          </a:prstGeom>
        </p:spPr>
      </p:pic>
    </p:spTree>
    <p:extLst>
      <p:ext uri="{BB962C8B-B14F-4D97-AF65-F5344CB8AC3E}">
        <p14:creationId xmlns:p14="http://schemas.microsoft.com/office/powerpoint/2010/main" val="355057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48086" y="818842"/>
            <a:ext cx="3379964" cy="1200329"/>
          </a:xfrm>
          <a:prstGeom prst="rect">
            <a:avLst/>
          </a:prstGeom>
          <a:noFill/>
        </p:spPr>
        <p:txBody>
          <a:bodyPr wrap="none" rtlCol="0">
            <a:spAutoFit/>
          </a:bodyPr>
          <a:lstStyle/>
          <a:p>
            <a:r>
              <a:rPr lang="en-US" dirty="0"/>
              <a:t>How did you celebrate Christmas?</a:t>
            </a:r>
          </a:p>
          <a:p>
            <a:endParaRPr lang="en-US" dirty="0"/>
          </a:p>
          <a:p>
            <a:r>
              <a:rPr lang="en-US" dirty="0"/>
              <a:t>Did you have a school play or</a:t>
            </a:r>
          </a:p>
          <a:p>
            <a:r>
              <a:rPr lang="en-US" dirty="0"/>
              <a:t>church pageant?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297" y="38557"/>
            <a:ext cx="5896669" cy="593740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6709" y="130921"/>
            <a:ext cx="5131655" cy="6014520"/>
          </a:xfrm>
          <a:prstGeom prst="rect">
            <a:avLst/>
          </a:prstGeom>
        </p:spPr>
      </p:pic>
      <p:sp>
        <p:nvSpPr>
          <p:cNvPr id="6" name="TextBox 5"/>
          <p:cNvSpPr txBox="1"/>
          <p:nvPr/>
        </p:nvSpPr>
        <p:spPr>
          <a:xfrm>
            <a:off x="8370277" y="6251594"/>
            <a:ext cx="2510303" cy="369332"/>
          </a:xfrm>
          <a:prstGeom prst="rect">
            <a:avLst/>
          </a:prstGeom>
          <a:noFill/>
        </p:spPr>
        <p:txBody>
          <a:bodyPr wrap="none" rtlCol="0">
            <a:spAutoFit/>
          </a:bodyPr>
          <a:lstStyle/>
          <a:p>
            <a:r>
              <a:rPr lang="en-US" dirty="0"/>
              <a:t>Did you go out caroling?</a:t>
            </a:r>
          </a:p>
        </p:txBody>
      </p:sp>
      <p:sp>
        <p:nvSpPr>
          <p:cNvPr id="7" name="TextBox 6"/>
          <p:cNvSpPr txBox="1"/>
          <p:nvPr/>
        </p:nvSpPr>
        <p:spPr>
          <a:xfrm>
            <a:off x="50154" y="5880700"/>
            <a:ext cx="7168309" cy="1015663"/>
          </a:xfrm>
          <a:prstGeom prst="rect">
            <a:avLst/>
          </a:prstGeom>
          <a:noFill/>
        </p:spPr>
        <p:txBody>
          <a:bodyPr wrap="none" rtlCol="0">
            <a:spAutoFit/>
          </a:bodyPr>
          <a:lstStyle/>
          <a:p>
            <a:r>
              <a:rPr lang="en-US" sz="6000" b="1" dirty="0"/>
              <a:t>Celebrating Christmas</a:t>
            </a:r>
          </a:p>
        </p:txBody>
      </p:sp>
    </p:spTree>
    <p:extLst>
      <p:ext uri="{BB962C8B-B14F-4D97-AF65-F5344CB8AC3E}">
        <p14:creationId xmlns:p14="http://schemas.microsoft.com/office/powerpoint/2010/main" val="257169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806702" y="736781"/>
            <a:ext cx="3280835" cy="369332"/>
          </a:xfrm>
          <a:prstGeom prst="rect">
            <a:avLst/>
          </a:prstGeom>
          <a:noFill/>
        </p:spPr>
        <p:txBody>
          <a:bodyPr wrap="none" rtlCol="0">
            <a:spAutoFit/>
          </a:bodyPr>
          <a:lstStyle/>
          <a:p>
            <a:r>
              <a:rPr lang="en-US" dirty="0"/>
              <a:t>Did you help Mom bake cookies?</a:t>
            </a:r>
          </a:p>
        </p:txBody>
      </p:sp>
      <p:sp>
        <p:nvSpPr>
          <p:cNvPr id="7" name="TextBox 6"/>
          <p:cNvSpPr txBox="1"/>
          <p:nvPr/>
        </p:nvSpPr>
        <p:spPr>
          <a:xfrm>
            <a:off x="50154" y="5880700"/>
            <a:ext cx="7168309" cy="1015663"/>
          </a:xfrm>
          <a:prstGeom prst="rect">
            <a:avLst/>
          </a:prstGeom>
          <a:noFill/>
        </p:spPr>
        <p:txBody>
          <a:bodyPr wrap="none" rtlCol="0">
            <a:spAutoFit/>
          </a:bodyPr>
          <a:lstStyle/>
          <a:p>
            <a:r>
              <a:rPr lang="en-US" sz="6000" b="1" dirty="0"/>
              <a:t>Celebrating Christmas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848" y="156645"/>
            <a:ext cx="5975757" cy="5724055"/>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3329" y="156645"/>
            <a:ext cx="5647837" cy="5392615"/>
          </a:xfrm>
          <a:prstGeom prst="rect">
            <a:avLst/>
          </a:prstGeom>
        </p:spPr>
      </p:pic>
      <p:sp>
        <p:nvSpPr>
          <p:cNvPr id="9" name="TextBox 8"/>
          <p:cNvSpPr txBox="1"/>
          <p:nvPr/>
        </p:nvSpPr>
        <p:spPr>
          <a:xfrm>
            <a:off x="7526216" y="5760064"/>
            <a:ext cx="3562065" cy="369332"/>
          </a:xfrm>
          <a:prstGeom prst="rect">
            <a:avLst/>
          </a:prstGeom>
          <a:noFill/>
        </p:spPr>
        <p:txBody>
          <a:bodyPr wrap="none" rtlCol="0">
            <a:spAutoFit/>
          </a:bodyPr>
          <a:lstStyle/>
          <a:p>
            <a:r>
              <a:rPr lang="en-US" dirty="0"/>
              <a:t>Did you go eat at Grandma’s house?</a:t>
            </a:r>
          </a:p>
        </p:txBody>
      </p:sp>
    </p:spTree>
    <p:extLst>
      <p:ext uri="{BB962C8B-B14F-4D97-AF65-F5344CB8AC3E}">
        <p14:creationId xmlns:p14="http://schemas.microsoft.com/office/powerpoint/2010/main" val="2135763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967028"/>
            <a:ext cx="6519605" cy="1015663"/>
          </a:xfrm>
          <a:prstGeom prst="rect">
            <a:avLst/>
          </a:prstGeom>
          <a:noFill/>
        </p:spPr>
        <p:txBody>
          <a:bodyPr wrap="none" rtlCol="0">
            <a:spAutoFit/>
          </a:bodyPr>
          <a:lstStyle/>
          <a:p>
            <a:r>
              <a:rPr lang="en-US" sz="6000" b="1" dirty="0"/>
              <a:t>Christmas Stockings</a:t>
            </a:r>
          </a:p>
        </p:txBody>
      </p:sp>
      <p:sp>
        <p:nvSpPr>
          <p:cNvPr id="5" name="TextBox 4"/>
          <p:cNvSpPr txBox="1"/>
          <p:nvPr/>
        </p:nvSpPr>
        <p:spPr>
          <a:xfrm>
            <a:off x="6519604" y="124690"/>
            <a:ext cx="4579715" cy="1477328"/>
          </a:xfrm>
          <a:prstGeom prst="rect">
            <a:avLst/>
          </a:prstGeom>
          <a:noFill/>
        </p:spPr>
        <p:txBody>
          <a:bodyPr wrap="none" rtlCol="0">
            <a:spAutoFit/>
          </a:bodyPr>
          <a:lstStyle/>
          <a:p>
            <a:r>
              <a:rPr lang="en-US" dirty="0"/>
              <a:t>Where did you hang your Christmas Stockings?</a:t>
            </a:r>
          </a:p>
          <a:p>
            <a:endParaRPr lang="en-US" dirty="0"/>
          </a:p>
          <a:p>
            <a:r>
              <a:rPr lang="en-US" dirty="0"/>
              <a:t>A cardboard fake fireplace?</a:t>
            </a:r>
          </a:p>
          <a:p>
            <a:endParaRPr lang="en-US" dirty="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7026" y="124690"/>
            <a:ext cx="5894448" cy="598516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578" y="124690"/>
            <a:ext cx="5894448" cy="5964382"/>
          </a:xfrm>
          <a:prstGeom prst="rect">
            <a:avLst/>
          </a:prstGeom>
        </p:spPr>
      </p:pic>
      <p:sp>
        <p:nvSpPr>
          <p:cNvPr id="11" name="TextBox 10"/>
          <p:cNvSpPr txBox="1"/>
          <p:nvPr/>
        </p:nvSpPr>
        <p:spPr>
          <a:xfrm>
            <a:off x="7221682" y="6290193"/>
            <a:ext cx="3447290" cy="369332"/>
          </a:xfrm>
          <a:prstGeom prst="rect">
            <a:avLst/>
          </a:prstGeom>
          <a:noFill/>
        </p:spPr>
        <p:txBody>
          <a:bodyPr wrap="none" rtlCol="0">
            <a:spAutoFit/>
          </a:bodyPr>
          <a:lstStyle/>
          <a:p>
            <a:r>
              <a:rPr lang="en-US" dirty="0"/>
              <a:t>Or a real fireplace with a chimney?</a:t>
            </a:r>
          </a:p>
        </p:txBody>
      </p:sp>
    </p:spTree>
    <p:extLst>
      <p:ext uri="{BB962C8B-B14F-4D97-AF65-F5344CB8AC3E}">
        <p14:creationId xmlns:p14="http://schemas.microsoft.com/office/powerpoint/2010/main" val="157274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43175" y="4810125"/>
            <a:ext cx="184731" cy="369332"/>
          </a:xfrm>
          <a:prstGeom prst="rect">
            <a:avLst/>
          </a:prstGeom>
          <a:noFill/>
        </p:spPr>
        <p:txBody>
          <a:bodyPr wrap="none" rtlCol="0">
            <a:spAutoFit/>
          </a:bodyPr>
          <a:lstStyle/>
          <a:p>
            <a:endParaRPr lang="en-US" dirty="0"/>
          </a:p>
        </p:txBody>
      </p:sp>
      <p:sp>
        <p:nvSpPr>
          <p:cNvPr id="5" name="TextBox 4"/>
          <p:cNvSpPr txBox="1"/>
          <p:nvPr/>
        </p:nvSpPr>
        <p:spPr>
          <a:xfrm>
            <a:off x="6905051" y="1424113"/>
            <a:ext cx="5365764" cy="4154984"/>
          </a:xfrm>
          <a:prstGeom prst="rect">
            <a:avLst/>
          </a:prstGeom>
          <a:noFill/>
        </p:spPr>
        <p:txBody>
          <a:bodyPr wrap="none" rtlCol="0">
            <a:spAutoFit/>
          </a:bodyPr>
          <a:lstStyle/>
          <a:p>
            <a:pPr algn="ctr"/>
            <a:r>
              <a:rPr lang="en-US" sz="6600" b="1" dirty="0"/>
              <a:t>History</a:t>
            </a:r>
          </a:p>
          <a:p>
            <a:pPr algn="ctr"/>
            <a:r>
              <a:rPr lang="en-US" sz="6600" b="1" dirty="0"/>
              <a:t>that happened</a:t>
            </a:r>
          </a:p>
          <a:p>
            <a:pPr algn="ctr"/>
            <a:r>
              <a:rPr lang="en-US" sz="6600" b="1" dirty="0"/>
              <a:t> on</a:t>
            </a:r>
          </a:p>
          <a:p>
            <a:pPr algn="ctr"/>
            <a:r>
              <a:rPr lang="en-US" sz="6600" b="1" dirty="0"/>
              <a:t>Christmas</a:t>
            </a:r>
          </a:p>
        </p:txBody>
      </p:sp>
      <p:pic>
        <p:nvPicPr>
          <p:cNvPr id="6" name="Picture 5" descr="A book with a picture of two people&#10;&#10;AI-generated content may be incorrect.">
            <a:extLst>
              <a:ext uri="{FF2B5EF4-FFF2-40B4-BE49-F238E27FC236}">
                <a16:creationId xmlns:a16="http://schemas.microsoft.com/office/drawing/2014/main" id="{4B5088E9-FB59-1612-AED8-AF5D219EB64E}"/>
              </a:ext>
            </a:extLst>
          </p:cNvPr>
          <p:cNvPicPr>
            <a:picLocks noChangeAspect="1"/>
          </p:cNvPicPr>
          <p:nvPr/>
        </p:nvPicPr>
        <p:blipFill>
          <a:blip r:embed="rId3">
            <a:extLst>
              <a:ext uri="{28A0092B-C50C-407E-A947-70E740481C1C}">
                <a14:useLocalDpi xmlns:a14="http://schemas.microsoft.com/office/drawing/2010/main" val="0"/>
              </a:ext>
            </a:extLst>
          </a:blip>
          <a:srcRect l="8995" t="7752" r="9348" b="2946"/>
          <a:stretch>
            <a:fillRect/>
          </a:stretch>
        </p:blipFill>
        <p:spPr>
          <a:xfrm>
            <a:off x="202018" y="265814"/>
            <a:ext cx="6570921" cy="6124353"/>
          </a:xfrm>
          <a:prstGeom prst="rect">
            <a:avLst/>
          </a:prstGeom>
        </p:spPr>
      </p:pic>
    </p:spTree>
    <p:extLst>
      <p:ext uri="{BB962C8B-B14F-4D97-AF65-F5344CB8AC3E}">
        <p14:creationId xmlns:p14="http://schemas.microsoft.com/office/powerpoint/2010/main" val="20038454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9455" y="5967027"/>
            <a:ext cx="5673284" cy="1015663"/>
          </a:xfrm>
          <a:prstGeom prst="rect">
            <a:avLst/>
          </a:prstGeom>
          <a:noFill/>
        </p:spPr>
        <p:txBody>
          <a:bodyPr wrap="none" rtlCol="0">
            <a:spAutoFit/>
          </a:bodyPr>
          <a:lstStyle/>
          <a:p>
            <a:r>
              <a:rPr lang="en-US" sz="6000" b="1" dirty="0"/>
              <a:t>Favorite Presents</a:t>
            </a:r>
          </a:p>
        </p:txBody>
      </p:sp>
      <p:sp>
        <p:nvSpPr>
          <p:cNvPr id="5" name="TextBox 4"/>
          <p:cNvSpPr txBox="1"/>
          <p:nvPr/>
        </p:nvSpPr>
        <p:spPr>
          <a:xfrm>
            <a:off x="6519604" y="124690"/>
            <a:ext cx="3438057" cy="1477328"/>
          </a:xfrm>
          <a:prstGeom prst="rect">
            <a:avLst/>
          </a:prstGeom>
          <a:noFill/>
        </p:spPr>
        <p:txBody>
          <a:bodyPr wrap="none" rtlCol="0">
            <a:spAutoFit/>
          </a:bodyPr>
          <a:lstStyle/>
          <a:p>
            <a:r>
              <a:rPr lang="en-US" dirty="0"/>
              <a:t>What were your favorite presents?</a:t>
            </a:r>
          </a:p>
          <a:p>
            <a:endParaRPr lang="en-US" dirty="0"/>
          </a:p>
          <a:p>
            <a:r>
              <a:rPr lang="en-US" dirty="0"/>
              <a:t>A puppy?</a:t>
            </a:r>
          </a:p>
          <a:p>
            <a:endParaRPr lang="en-US" dirty="0"/>
          </a:p>
          <a:p>
            <a:endParaRPr lang="en-US" dirty="0"/>
          </a:p>
        </p:txBody>
      </p:sp>
      <p:sp>
        <p:nvSpPr>
          <p:cNvPr id="11" name="TextBox 10"/>
          <p:cNvSpPr txBox="1"/>
          <p:nvPr/>
        </p:nvSpPr>
        <p:spPr>
          <a:xfrm>
            <a:off x="7221682" y="6290193"/>
            <a:ext cx="2128018" cy="369332"/>
          </a:xfrm>
          <a:prstGeom prst="rect">
            <a:avLst/>
          </a:prstGeom>
          <a:noFill/>
        </p:spPr>
        <p:txBody>
          <a:bodyPr wrap="none" rtlCol="0">
            <a:spAutoFit/>
          </a:bodyPr>
          <a:lstStyle/>
          <a:p>
            <a:r>
              <a:rPr lang="en-US" dirty="0"/>
              <a:t>Maybe a Lassie pup?</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14" y="0"/>
            <a:ext cx="5402913" cy="6208134"/>
          </a:xfrm>
          <a:prstGeom prst="rect">
            <a:avLst/>
          </a:prstGeom>
        </p:spPr>
      </p:pic>
      <p:pic>
        <p:nvPicPr>
          <p:cNvPr id="4" name="Picture 3"/>
          <p:cNvPicPr>
            <a:picLocks noChangeAspect="1"/>
          </p:cNvPicPr>
          <p:nvPr/>
        </p:nvPicPr>
        <p:blipFill>
          <a:blip r:embed="rId3"/>
          <a:stretch>
            <a:fillRect/>
          </a:stretch>
        </p:blipFill>
        <p:spPr>
          <a:xfrm>
            <a:off x="5620253" y="124690"/>
            <a:ext cx="5999092" cy="5994926"/>
          </a:xfrm>
          <a:prstGeom prst="rect">
            <a:avLst/>
          </a:prstGeom>
        </p:spPr>
      </p:pic>
    </p:spTree>
    <p:extLst>
      <p:ext uri="{BB962C8B-B14F-4D97-AF65-F5344CB8AC3E}">
        <p14:creationId xmlns:p14="http://schemas.microsoft.com/office/powerpoint/2010/main" val="284656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B0BAD-F796-01EF-7FB3-B5B18DC81F5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9E517A7-4C79-B613-7C88-F30F1CB0D1A0}"/>
              </a:ext>
            </a:extLst>
          </p:cNvPr>
          <p:cNvSpPr txBox="1"/>
          <p:nvPr/>
        </p:nvSpPr>
        <p:spPr>
          <a:xfrm>
            <a:off x="532564" y="301451"/>
            <a:ext cx="10470382" cy="769441"/>
          </a:xfrm>
          <a:prstGeom prst="rect">
            <a:avLst/>
          </a:prstGeom>
          <a:noFill/>
        </p:spPr>
        <p:txBody>
          <a:bodyPr wrap="square" rtlCol="0">
            <a:spAutoFit/>
          </a:bodyPr>
          <a:lstStyle/>
          <a:p>
            <a:pPr algn="ctr"/>
            <a:r>
              <a:rPr lang="en-US" sz="4400" b="1" dirty="0"/>
              <a:t>Do you remember these popular toys?</a:t>
            </a:r>
          </a:p>
        </p:txBody>
      </p:sp>
      <p:pic>
        <p:nvPicPr>
          <p:cNvPr id="7" name="Picture 6" descr="A group of dolls on a wood floor&#10;&#10;Description automatically generated">
            <a:extLst>
              <a:ext uri="{FF2B5EF4-FFF2-40B4-BE49-F238E27FC236}">
                <a16:creationId xmlns:a16="http://schemas.microsoft.com/office/drawing/2014/main" id="{BD32B5EC-9C12-931E-9478-1C8C71AA20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6550"/>
            <a:ext cx="7505475" cy="6285187"/>
          </a:xfrm>
          <a:prstGeom prst="rect">
            <a:avLst/>
          </a:prstGeom>
        </p:spPr>
      </p:pic>
      <p:sp>
        <p:nvSpPr>
          <p:cNvPr id="8" name="TextBox 7">
            <a:extLst>
              <a:ext uri="{FF2B5EF4-FFF2-40B4-BE49-F238E27FC236}">
                <a16:creationId xmlns:a16="http://schemas.microsoft.com/office/drawing/2014/main" id="{4CFACA41-E007-B66C-B188-CBEB951FFD80}"/>
              </a:ext>
            </a:extLst>
          </p:cNvPr>
          <p:cNvSpPr txBox="1"/>
          <p:nvPr/>
        </p:nvSpPr>
        <p:spPr>
          <a:xfrm>
            <a:off x="8222641" y="2502619"/>
            <a:ext cx="2647456" cy="2585323"/>
          </a:xfrm>
          <a:prstGeom prst="rect">
            <a:avLst/>
          </a:prstGeom>
          <a:noFill/>
        </p:spPr>
        <p:txBody>
          <a:bodyPr wrap="none" rtlCol="0">
            <a:spAutoFit/>
          </a:bodyPr>
          <a:lstStyle/>
          <a:p>
            <a:pPr algn="ctr"/>
            <a:r>
              <a:rPr lang="en-US" sz="5400" b="1" dirty="0"/>
              <a:t>Cabbage</a:t>
            </a:r>
          </a:p>
          <a:p>
            <a:pPr algn="ctr"/>
            <a:r>
              <a:rPr lang="en-US" sz="5400" b="1" dirty="0"/>
              <a:t> Patch</a:t>
            </a:r>
          </a:p>
          <a:p>
            <a:pPr algn="ctr"/>
            <a:r>
              <a:rPr lang="en-US" sz="5400" b="1" dirty="0"/>
              <a:t> Dolls</a:t>
            </a:r>
          </a:p>
        </p:txBody>
      </p:sp>
    </p:spTree>
    <p:extLst>
      <p:ext uri="{BB962C8B-B14F-4D97-AF65-F5344CB8AC3E}">
        <p14:creationId xmlns:p14="http://schemas.microsoft.com/office/powerpoint/2010/main" val="407546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ED3FF-DEAA-126F-5DF8-A31EB2C82CA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513E3C52-9168-D02A-2B35-C5BF663C77EE}"/>
              </a:ext>
            </a:extLst>
          </p:cNvPr>
          <p:cNvSpPr txBox="1"/>
          <p:nvPr/>
        </p:nvSpPr>
        <p:spPr>
          <a:xfrm>
            <a:off x="8273394" y="2502619"/>
            <a:ext cx="2545953" cy="3416320"/>
          </a:xfrm>
          <a:prstGeom prst="rect">
            <a:avLst/>
          </a:prstGeom>
          <a:noFill/>
        </p:spPr>
        <p:txBody>
          <a:bodyPr wrap="none" rtlCol="0">
            <a:spAutoFit/>
          </a:bodyPr>
          <a:lstStyle/>
          <a:p>
            <a:pPr algn="ctr"/>
            <a:r>
              <a:rPr lang="en-US" sz="5400" b="1" dirty="0"/>
              <a:t>Teenage</a:t>
            </a:r>
          </a:p>
          <a:p>
            <a:pPr algn="ctr"/>
            <a:r>
              <a:rPr lang="en-US" sz="5400" b="1" dirty="0"/>
              <a:t>Mutant</a:t>
            </a:r>
          </a:p>
          <a:p>
            <a:pPr algn="ctr"/>
            <a:r>
              <a:rPr lang="en-US" sz="5400" b="1" dirty="0"/>
              <a:t>Ninja</a:t>
            </a:r>
          </a:p>
          <a:p>
            <a:pPr algn="ctr"/>
            <a:r>
              <a:rPr lang="en-US" sz="5400" b="1" dirty="0"/>
              <a:t>Turtles</a:t>
            </a:r>
          </a:p>
        </p:txBody>
      </p:sp>
      <p:pic>
        <p:nvPicPr>
          <p:cNvPr id="4" name="Picture 3" descr="A group of toy figures&#10;&#10;Description automatically generated">
            <a:extLst>
              <a:ext uri="{FF2B5EF4-FFF2-40B4-BE49-F238E27FC236}">
                <a16:creationId xmlns:a16="http://schemas.microsoft.com/office/drawing/2014/main" id="{35D00681-0179-1C5C-122C-4825549E1A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781" y="642552"/>
            <a:ext cx="7159651" cy="6792937"/>
          </a:xfrm>
          <a:prstGeom prst="rect">
            <a:avLst/>
          </a:prstGeom>
        </p:spPr>
      </p:pic>
      <p:sp>
        <p:nvSpPr>
          <p:cNvPr id="5" name="Rectangle 4">
            <a:extLst>
              <a:ext uri="{FF2B5EF4-FFF2-40B4-BE49-F238E27FC236}">
                <a16:creationId xmlns:a16="http://schemas.microsoft.com/office/drawing/2014/main" id="{76C30EAF-4885-1F9A-76F4-F826DA67F363}"/>
              </a:ext>
            </a:extLst>
          </p:cNvPr>
          <p:cNvSpPr/>
          <p:nvPr/>
        </p:nvSpPr>
        <p:spPr>
          <a:xfrm>
            <a:off x="614156" y="763263"/>
            <a:ext cx="6884276" cy="61347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288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9741F-43FE-A2B1-198B-C15827753BC1}"/>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3B615C66-5254-F036-919B-D346F8C0F790}"/>
              </a:ext>
            </a:extLst>
          </p:cNvPr>
          <p:cNvSpPr txBox="1"/>
          <p:nvPr/>
        </p:nvSpPr>
        <p:spPr>
          <a:xfrm>
            <a:off x="8188339" y="2502619"/>
            <a:ext cx="2716065" cy="1754326"/>
          </a:xfrm>
          <a:prstGeom prst="rect">
            <a:avLst/>
          </a:prstGeom>
          <a:noFill/>
        </p:spPr>
        <p:txBody>
          <a:bodyPr wrap="none" rtlCol="0">
            <a:spAutoFit/>
          </a:bodyPr>
          <a:lstStyle/>
          <a:p>
            <a:pPr algn="ctr"/>
            <a:r>
              <a:rPr lang="en-US" sz="5400" b="1" dirty="0"/>
              <a:t>Rainbow</a:t>
            </a:r>
          </a:p>
          <a:p>
            <a:pPr algn="ctr"/>
            <a:r>
              <a:rPr lang="en-US" sz="5400" b="1" dirty="0"/>
              <a:t>Brite</a:t>
            </a:r>
          </a:p>
        </p:txBody>
      </p:sp>
      <p:pic>
        <p:nvPicPr>
          <p:cNvPr id="6" name="Picture 5" descr="A group of dolls in a row&#10;&#10;Description automatically generated">
            <a:extLst>
              <a:ext uri="{FF2B5EF4-FFF2-40B4-BE49-F238E27FC236}">
                <a16:creationId xmlns:a16="http://schemas.microsoft.com/office/drawing/2014/main" id="{6616B341-D21C-EC8B-3712-80BF3707BA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679" y="476364"/>
            <a:ext cx="6957966" cy="6069433"/>
          </a:xfrm>
          <a:prstGeom prst="rect">
            <a:avLst/>
          </a:prstGeom>
        </p:spPr>
      </p:pic>
    </p:spTree>
    <p:extLst>
      <p:ext uri="{BB962C8B-B14F-4D97-AF65-F5344CB8AC3E}">
        <p14:creationId xmlns:p14="http://schemas.microsoft.com/office/powerpoint/2010/main" val="383092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AB98A-013F-AB12-EE9C-DDE23E409F82}"/>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C4BEBB9E-B0E6-55FB-4AF2-01A214B47F98}"/>
              </a:ext>
            </a:extLst>
          </p:cNvPr>
          <p:cNvSpPr txBox="1"/>
          <p:nvPr/>
        </p:nvSpPr>
        <p:spPr>
          <a:xfrm>
            <a:off x="8604263" y="2551837"/>
            <a:ext cx="2872454" cy="923330"/>
          </a:xfrm>
          <a:prstGeom prst="rect">
            <a:avLst/>
          </a:prstGeom>
          <a:noFill/>
        </p:spPr>
        <p:txBody>
          <a:bodyPr wrap="none" rtlCol="0">
            <a:spAutoFit/>
          </a:bodyPr>
          <a:lstStyle/>
          <a:p>
            <a:pPr algn="ctr"/>
            <a:r>
              <a:rPr lang="en-US" sz="5400" b="1" dirty="0"/>
              <a:t>Nintendo</a:t>
            </a:r>
          </a:p>
        </p:txBody>
      </p:sp>
      <p:pic>
        <p:nvPicPr>
          <p:cNvPr id="4" name="Picture 3" descr="A box with a video game system&#10;&#10;Description automatically generated">
            <a:extLst>
              <a:ext uri="{FF2B5EF4-FFF2-40B4-BE49-F238E27FC236}">
                <a16:creationId xmlns:a16="http://schemas.microsoft.com/office/drawing/2014/main" id="{A74374E0-B557-5A18-848C-93203CF2CB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454" y="0"/>
            <a:ext cx="8682456" cy="6858000"/>
          </a:xfrm>
          <a:prstGeom prst="rect">
            <a:avLst/>
          </a:prstGeom>
        </p:spPr>
      </p:pic>
      <p:sp>
        <p:nvSpPr>
          <p:cNvPr id="5" name="Rectangle 4">
            <a:extLst>
              <a:ext uri="{FF2B5EF4-FFF2-40B4-BE49-F238E27FC236}">
                <a16:creationId xmlns:a16="http://schemas.microsoft.com/office/drawing/2014/main" id="{93FB7E59-1368-E383-C6D4-AE6A64098780}"/>
              </a:ext>
            </a:extLst>
          </p:cNvPr>
          <p:cNvSpPr/>
          <p:nvPr/>
        </p:nvSpPr>
        <p:spPr>
          <a:xfrm>
            <a:off x="120580" y="841982"/>
            <a:ext cx="4225159" cy="15870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835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7164" y="5842337"/>
            <a:ext cx="5673284" cy="1015663"/>
          </a:xfrm>
          <a:prstGeom prst="rect">
            <a:avLst/>
          </a:prstGeom>
          <a:noFill/>
        </p:spPr>
        <p:txBody>
          <a:bodyPr wrap="none" rtlCol="0">
            <a:spAutoFit/>
          </a:bodyPr>
          <a:lstStyle/>
          <a:p>
            <a:r>
              <a:rPr lang="en-US" sz="6000" b="1" dirty="0"/>
              <a:t>Favorite Presents</a:t>
            </a:r>
          </a:p>
        </p:txBody>
      </p:sp>
      <p:sp>
        <p:nvSpPr>
          <p:cNvPr id="5" name="TextBox 4"/>
          <p:cNvSpPr txBox="1"/>
          <p:nvPr/>
        </p:nvSpPr>
        <p:spPr>
          <a:xfrm>
            <a:off x="8135968" y="235526"/>
            <a:ext cx="3438057" cy="1477328"/>
          </a:xfrm>
          <a:prstGeom prst="rect">
            <a:avLst/>
          </a:prstGeom>
          <a:noFill/>
        </p:spPr>
        <p:txBody>
          <a:bodyPr wrap="none" rtlCol="0">
            <a:spAutoFit/>
          </a:bodyPr>
          <a:lstStyle/>
          <a:p>
            <a:r>
              <a:rPr lang="en-US" dirty="0"/>
              <a:t>What were your favorite presents?</a:t>
            </a:r>
          </a:p>
          <a:p>
            <a:endParaRPr lang="en-US" dirty="0"/>
          </a:p>
          <a:p>
            <a:r>
              <a:rPr lang="en-US" dirty="0"/>
              <a:t>Dolls?</a:t>
            </a:r>
          </a:p>
          <a:p>
            <a:endParaRPr lang="en-US" dirty="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36" y="129309"/>
            <a:ext cx="7090932" cy="556029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7738" y="129309"/>
            <a:ext cx="4515301" cy="5472545"/>
          </a:xfrm>
          <a:prstGeom prst="rect">
            <a:avLst/>
          </a:prstGeom>
        </p:spPr>
      </p:pic>
      <p:sp>
        <p:nvSpPr>
          <p:cNvPr id="8" name="TextBox 7"/>
          <p:cNvSpPr txBox="1"/>
          <p:nvPr/>
        </p:nvSpPr>
        <p:spPr>
          <a:xfrm>
            <a:off x="8733958" y="5980836"/>
            <a:ext cx="1782860" cy="369332"/>
          </a:xfrm>
          <a:prstGeom prst="rect">
            <a:avLst/>
          </a:prstGeom>
          <a:noFill/>
        </p:spPr>
        <p:txBody>
          <a:bodyPr wrap="none" rtlCol="0">
            <a:spAutoFit/>
          </a:bodyPr>
          <a:lstStyle/>
          <a:p>
            <a:r>
              <a:rPr lang="en-US" dirty="0"/>
              <a:t>and accessories?</a:t>
            </a:r>
          </a:p>
        </p:txBody>
      </p:sp>
    </p:spTree>
    <p:extLst>
      <p:ext uri="{BB962C8B-B14F-4D97-AF65-F5344CB8AC3E}">
        <p14:creationId xmlns:p14="http://schemas.microsoft.com/office/powerpoint/2010/main" val="351813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7164" y="5842337"/>
            <a:ext cx="5673284" cy="1015663"/>
          </a:xfrm>
          <a:prstGeom prst="rect">
            <a:avLst/>
          </a:prstGeom>
          <a:noFill/>
        </p:spPr>
        <p:txBody>
          <a:bodyPr wrap="none" rtlCol="0">
            <a:spAutoFit/>
          </a:bodyPr>
          <a:lstStyle/>
          <a:p>
            <a:r>
              <a:rPr lang="en-US" sz="6000" b="1" dirty="0"/>
              <a:t>Favorite Presents</a:t>
            </a:r>
          </a:p>
        </p:txBody>
      </p:sp>
      <p:sp>
        <p:nvSpPr>
          <p:cNvPr id="5" name="TextBox 4"/>
          <p:cNvSpPr txBox="1"/>
          <p:nvPr/>
        </p:nvSpPr>
        <p:spPr>
          <a:xfrm>
            <a:off x="7600259" y="235526"/>
            <a:ext cx="3438057" cy="1477328"/>
          </a:xfrm>
          <a:prstGeom prst="rect">
            <a:avLst/>
          </a:prstGeom>
          <a:noFill/>
        </p:spPr>
        <p:txBody>
          <a:bodyPr wrap="none" rtlCol="0">
            <a:spAutoFit/>
          </a:bodyPr>
          <a:lstStyle/>
          <a:p>
            <a:r>
              <a:rPr lang="en-US" dirty="0"/>
              <a:t>What were your favorite presents?</a:t>
            </a:r>
          </a:p>
          <a:p>
            <a:endParaRPr lang="en-US" dirty="0"/>
          </a:p>
          <a:p>
            <a:r>
              <a:rPr lang="en-US" dirty="0"/>
              <a:t>Cowboy Gear – and Six-shooter?</a:t>
            </a:r>
          </a:p>
          <a:p>
            <a:endParaRPr lang="en-US" dirty="0"/>
          </a:p>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152" y="92364"/>
            <a:ext cx="4806661" cy="591589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9976" y="55674"/>
            <a:ext cx="4902352" cy="5952580"/>
          </a:xfrm>
          <a:prstGeom prst="rect">
            <a:avLst/>
          </a:prstGeom>
        </p:spPr>
      </p:pic>
      <p:sp>
        <p:nvSpPr>
          <p:cNvPr id="9" name="TextBox 8"/>
          <p:cNvSpPr txBox="1"/>
          <p:nvPr/>
        </p:nvSpPr>
        <p:spPr>
          <a:xfrm>
            <a:off x="8464501" y="6350168"/>
            <a:ext cx="1709571" cy="369332"/>
          </a:xfrm>
          <a:prstGeom prst="rect">
            <a:avLst/>
          </a:prstGeom>
          <a:noFill/>
        </p:spPr>
        <p:txBody>
          <a:bodyPr wrap="none" rtlCol="0">
            <a:spAutoFit/>
          </a:bodyPr>
          <a:lstStyle/>
          <a:p>
            <a:r>
              <a:rPr lang="en-US" dirty="0"/>
              <a:t>Cars and Trucks!</a:t>
            </a:r>
          </a:p>
        </p:txBody>
      </p:sp>
    </p:spTree>
    <p:extLst>
      <p:ext uri="{BB962C8B-B14F-4D97-AF65-F5344CB8AC3E}">
        <p14:creationId xmlns:p14="http://schemas.microsoft.com/office/powerpoint/2010/main" val="99054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7164" y="5842337"/>
            <a:ext cx="5673284" cy="1015663"/>
          </a:xfrm>
          <a:prstGeom prst="rect">
            <a:avLst/>
          </a:prstGeom>
          <a:noFill/>
        </p:spPr>
        <p:txBody>
          <a:bodyPr wrap="none" rtlCol="0">
            <a:spAutoFit/>
          </a:bodyPr>
          <a:lstStyle/>
          <a:p>
            <a:r>
              <a:rPr lang="en-US" sz="6000" b="1" dirty="0"/>
              <a:t>Favorite Presents</a:t>
            </a:r>
          </a:p>
        </p:txBody>
      </p:sp>
      <p:sp>
        <p:nvSpPr>
          <p:cNvPr id="5" name="TextBox 4"/>
          <p:cNvSpPr txBox="1"/>
          <p:nvPr/>
        </p:nvSpPr>
        <p:spPr>
          <a:xfrm>
            <a:off x="7600259" y="235526"/>
            <a:ext cx="3836435" cy="2031325"/>
          </a:xfrm>
          <a:prstGeom prst="rect">
            <a:avLst/>
          </a:prstGeom>
          <a:noFill/>
        </p:spPr>
        <p:txBody>
          <a:bodyPr wrap="none" rtlCol="0">
            <a:spAutoFit/>
          </a:bodyPr>
          <a:lstStyle/>
          <a:p>
            <a:r>
              <a:rPr lang="en-US" dirty="0"/>
              <a:t>What were your favorite presents?</a:t>
            </a:r>
          </a:p>
          <a:p>
            <a:endParaRPr lang="en-US" dirty="0"/>
          </a:p>
          <a:p>
            <a:r>
              <a:rPr lang="en-US" dirty="0"/>
              <a:t>GI Joe?  </a:t>
            </a:r>
          </a:p>
          <a:p>
            <a:endParaRPr lang="en-US" dirty="0"/>
          </a:p>
          <a:p>
            <a:r>
              <a:rPr lang="en-US" dirty="0"/>
              <a:t>(these were Action Figures, NOT dolls!)</a:t>
            </a:r>
          </a:p>
          <a:p>
            <a:endParaRPr lang="en-US" dirty="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66" y="235526"/>
            <a:ext cx="7432613" cy="5518729"/>
          </a:xfrm>
          <a:prstGeom prst="rect">
            <a:avLst/>
          </a:prstGeom>
        </p:spPr>
      </p:pic>
    </p:spTree>
    <p:extLst>
      <p:ext uri="{BB962C8B-B14F-4D97-AF65-F5344CB8AC3E}">
        <p14:creationId xmlns:p14="http://schemas.microsoft.com/office/powerpoint/2010/main" val="26484993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7164" y="6030873"/>
            <a:ext cx="5673284" cy="1015663"/>
          </a:xfrm>
          <a:prstGeom prst="rect">
            <a:avLst/>
          </a:prstGeom>
          <a:noFill/>
        </p:spPr>
        <p:txBody>
          <a:bodyPr wrap="none" rtlCol="0">
            <a:spAutoFit/>
          </a:bodyPr>
          <a:lstStyle/>
          <a:p>
            <a:r>
              <a:rPr lang="en-US" sz="6000" b="1" dirty="0"/>
              <a:t>Favorite Presents</a:t>
            </a:r>
          </a:p>
        </p:txBody>
      </p:sp>
      <p:sp>
        <p:nvSpPr>
          <p:cNvPr id="5" name="TextBox 4"/>
          <p:cNvSpPr txBox="1"/>
          <p:nvPr/>
        </p:nvSpPr>
        <p:spPr>
          <a:xfrm>
            <a:off x="7411723" y="207246"/>
            <a:ext cx="3438057" cy="1477328"/>
          </a:xfrm>
          <a:prstGeom prst="rect">
            <a:avLst/>
          </a:prstGeom>
          <a:noFill/>
        </p:spPr>
        <p:txBody>
          <a:bodyPr wrap="none" rtlCol="0">
            <a:spAutoFit/>
          </a:bodyPr>
          <a:lstStyle/>
          <a:p>
            <a:r>
              <a:rPr lang="en-US" dirty="0"/>
              <a:t>What were your favorite presents?</a:t>
            </a:r>
          </a:p>
          <a:p>
            <a:endParaRPr lang="en-US" dirty="0"/>
          </a:p>
          <a:p>
            <a:r>
              <a:rPr lang="en-US" dirty="0"/>
              <a:t>A New Baseball Bat!</a:t>
            </a:r>
          </a:p>
          <a:p>
            <a:endParaRPr lang="en-US" dirty="0"/>
          </a:p>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713" y="0"/>
            <a:ext cx="5505735" cy="628296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941" y="0"/>
            <a:ext cx="6543059" cy="4736969"/>
          </a:xfrm>
          <a:prstGeom prst="rect">
            <a:avLst/>
          </a:prstGeom>
        </p:spPr>
      </p:pic>
      <p:sp>
        <p:nvSpPr>
          <p:cNvPr id="7" name="TextBox 6"/>
          <p:cNvSpPr txBox="1"/>
          <p:nvPr/>
        </p:nvSpPr>
        <p:spPr>
          <a:xfrm>
            <a:off x="7450194" y="5339814"/>
            <a:ext cx="2582054" cy="369332"/>
          </a:xfrm>
          <a:prstGeom prst="rect">
            <a:avLst/>
          </a:prstGeom>
          <a:noFill/>
        </p:spPr>
        <p:txBody>
          <a:bodyPr wrap="none" rtlCol="0">
            <a:spAutoFit/>
          </a:bodyPr>
          <a:lstStyle/>
          <a:p>
            <a:r>
              <a:rPr lang="en-US" dirty="0"/>
              <a:t>And maybe a new Glove!</a:t>
            </a:r>
          </a:p>
        </p:txBody>
      </p:sp>
    </p:spTree>
    <p:extLst>
      <p:ext uri="{BB962C8B-B14F-4D97-AF65-F5344CB8AC3E}">
        <p14:creationId xmlns:p14="http://schemas.microsoft.com/office/powerpoint/2010/main" val="212996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55049" y="6091658"/>
            <a:ext cx="6279604" cy="830997"/>
          </a:xfrm>
          <a:prstGeom prst="rect">
            <a:avLst/>
          </a:prstGeom>
          <a:noFill/>
        </p:spPr>
        <p:txBody>
          <a:bodyPr wrap="none" rtlCol="0">
            <a:spAutoFit/>
          </a:bodyPr>
          <a:lstStyle/>
          <a:p>
            <a:r>
              <a:rPr lang="en-US" sz="4800" b="1" dirty="0"/>
              <a:t>Ballplayers at Christmas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1636" y="0"/>
            <a:ext cx="8915400" cy="6172200"/>
          </a:xfrm>
          <a:prstGeom prst="rect">
            <a:avLst/>
          </a:prstGeom>
        </p:spPr>
      </p:pic>
    </p:spTree>
    <p:extLst>
      <p:ext uri="{BB962C8B-B14F-4D97-AF65-F5344CB8AC3E}">
        <p14:creationId xmlns:p14="http://schemas.microsoft.com/office/powerpoint/2010/main" val="2754670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43175" y="4810125"/>
            <a:ext cx="184731" cy="369332"/>
          </a:xfrm>
          <a:prstGeom prst="rect">
            <a:avLst/>
          </a:prstGeom>
          <a:noFill/>
        </p:spPr>
        <p:txBody>
          <a:bodyPr wrap="none" rtlCol="0">
            <a:spAutoFit/>
          </a:bodyPr>
          <a:lstStyle/>
          <a:p>
            <a:endParaRPr lang="en-US" dirty="0"/>
          </a:p>
        </p:txBody>
      </p:sp>
      <p:sp>
        <p:nvSpPr>
          <p:cNvPr id="5" name="TextBox 4"/>
          <p:cNvSpPr txBox="1"/>
          <p:nvPr/>
        </p:nvSpPr>
        <p:spPr>
          <a:xfrm>
            <a:off x="7817224" y="116099"/>
            <a:ext cx="4491486" cy="6771084"/>
          </a:xfrm>
          <a:prstGeom prst="rect">
            <a:avLst/>
          </a:prstGeom>
          <a:noFill/>
        </p:spPr>
        <p:txBody>
          <a:bodyPr wrap="none" rtlCol="0">
            <a:spAutoFit/>
          </a:bodyPr>
          <a:lstStyle/>
          <a:p>
            <a:pPr algn="ctr"/>
            <a:r>
              <a:rPr lang="en-US" sz="8000" b="1" dirty="0"/>
              <a:t>354 A.D.</a:t>
            </a:r>
          </a:p>
          <a:p>
            <a:pPr algn="ctr"/>
            <a:endParaRPr lang="en-US" sz="4800" b="1" dirty="0"/>
          </a:p>
          <a:p>
            <a:pPr algn="ctr"/>
            <a:r>
              <a:rPr lang="en-US" sz="4800" b="1" dirty="0"/>
              <a:t>Earliest recorded</a:t>
            </a:r>
          </a:p>
          <a:p>
            <a:pPr algn="ctr"/>
            <a:r>
              <a:rPr lang="en-US" sz="4800" b="1" dirty="0"/>
              <a:t>reference that </a:t>
            </a:r>
          </a:p>
          <a:p>
            <a:pPr algn="ctr"/>
            <a:r>
              <a:rPr lang="en-US" sz="4800" b="1" dirty="0"/>
              <a:t>the Romans </a:t>
            </a:r>
          </a:p>
          <a:p>
            <a:pPr algn="ctr"/>
            <a:r>
              <a:rPr lang="en-US" sz="4800" b="1" dirty="0"/>
              <a:t>celebrated</a:t>
            </a:r>
          </a:p>
          <a:p>
            <a:pPr algn="ctr"/>
            <a:r>
              <a:rPr lang="en-US" sz="4800" b="1" dirty="0"/>
              <a:t>Christmas on</a:t>
            </a:r>
          </a:p>
          <a:p>
            <a:pPr algn="ctr"/>
            <a:r>
              <a:rPr lang="en-US" sz="6600" b="1" dirty="0">
                <a:solidFill>
                  <a:srgbClr val="FF0000"/>
                </a:solidFill>
              </a:rPr>
              <a:t>Dec. 25</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8" y="247953"/>
            <a:ext cx="7760066" cy="6063199"/>
          </a:xfrm>
          <a:prstGeom prst="rect">
            <a:avLst/>
          </a:prstGeom>
        </p:spPr>
      </p:pic>
    </p:spTree>
    <p:extLst>
      <p:ext uri="{BB962C8B-B14F-4D97-AF65-F5344CB8AC3E}">
        <p14:creationId xmlns:p14="http://schemas.microsoft.com/office/powerpoint/2010/main" val="7776469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359" y="457200"/>
            <a:ext cx="4917281" cy="6096000"/>
          </a:xfrm>
          <a:prstGeom prst="rect">
            <a:avLst/>
          </a:prstGeom>
        </p:spPr>
      </p:pic>
    </p:spTree>
    <p:extLst>
      <p:ext uri="{BB962C8B-B14F-4D97-AF65-F5344CB8AC3E}">
        <p14:creationId xmlns:p14="http://schemas.microsoft.com/office/powerpoint/2010/main" val="44881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827" y="457200"/>
            <a:ext cx="7261146" cy="5943600"/>
          </a:xfrm>
          <a:prstGeom prst="rect">
            <a:avLst/>
          </a:prstGeom>
        </p:spPr>
      </p:pic>
    </p:spTree>
    <p:extLst>
      <p:ext uri="{BB962C8B-B14F-4D97-AF65-F5344CB8AC3E}">
        <p14:creationId xmlns:p14="http://schemas.microsoft.com/office/powerpoint/2010/main" val="3204313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2931"/>
            <a:ext cx="8852716" cy="4806651"/>
          </a:xfrm>
          <a:prstGeom prst="rect">
            <a:avLst/>
          </a:prstGeom>
        </p:spPr>
      </p:pic>
      <p:sp>
        <p:nvSpPr>
          <p:cNvPr id="3" name="TextBox 2"/>
          <p:cNvSpPr txBox="1"/>
          <p:nvPr/>
        </p:nvSpPr>
        <p:spPr>
          <a:xfrm>
            <a:off x="1649691" y="3884587"/>
            <a:ext cx="12256655" cy="2769989"/>
          </a:xfrm>
          <a:prstGeom prst="rect">
            <a:avLst/>
          </a:prstGeom>
          <a:noFill/>
        </p:spPr>
        <p:txBody>
          <a:bodyPr wrap="square" rtlCol="0">
            <a:spAutoFit/>
          </a:bodyPr>
          <a:lstStyle/>
          <a:p>
            <a:pPr algn="ctr"/>
            <a:r>
              <a:rPr lang="en-US" sz="6600" i="1" dirty="0">
                <a:latin typeface="Impact" panose="020B0806030902050204" pitchFamily="34" charset="0"/>
              </a:rPr>
              <a:t>Have a Great Christmas ! </a:t>
            </a:r>
          </a:p>
          <a:p>
            <a:pPr algn="ctr"/>
            <a:r>
              <a:rPr lang="en-US" sz="7200" b="1" i="1" dirty="0">
                <a:latin typeface="AR DELANEY" panose="02000000000000000000" pitchFamily="2" charset="0"/>
              </a:rPr>
              <a:t>¡</a:t>
            </a:r>
            <a:r>
              <a:rPr lang="en-US" sz="7200" b="1" i="1" dirty="0" err="1">
                <a:latin typeface="AR DELANEY" panose="02000000000000000000" pitchFamily="2" charset="0"/>
              </a:rPr>
              <a:t>Feliz</a:t>
            </a:r>
            <a:r>
              <a:rPr lang="en-US" sz="7200" b="1" i="1" dirty="0">
                <a:latin typeface="AR DELANEY" panose="02000000000000000000" pitchFamily="2" charset="0"/>
              </a:rPr>
              <a:t> </a:t>
            </a:r>
            <a:r>
              <a:rPr lang="en-US" sz="7200" b="1" i="1" dirty="0" err="1">
                <a:latin typeface="AR DELANEY" panose="02000000000000000000" pitchFamily="2" charset="0"/>
              </a:rPr>
              <a:t>Navidad</a:t>
            </a:r>
            <a:r>
              <a:rPr lang="en-US" sz="7200" b="1" i="1" dirty="0">
                <a:latin typeface="AR DELANEY" panose="02000000000000000000" pitchFamily="2" charset="0"/>
              </a:rPr>
              <a:t>!</a:t>
            </a:r>
          </a:p>
          <a:p>
            <a:pPr algn="ctr"/>
            <a:r>
              <a:rPr lang="en-US" sz="3600" i="1" dirty="0">
                <a:latin typeface="Impact" panose="020B0806030902050204" pitchFamily="34" charset="0"/>
              </a:rPr>
              <a:t>We’ll see you again next month!</a:t>
            </a:r>
          </a:p>
        </p:txBody>
      </p:sp>
    </p:spTree>
    <p:extLst>
      <p:ext uri="{BB962C8B-B14F-4D97-AF65-F5344CB8AC3E}">
        <p14:creationId xmlns:p14="http://schemas.microsoft.com/office/powerpoint/2010/main" val="3938409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43175" y="4810125"/>
            <a:ext cx="184731" cy="369332"/>
          </a:xfrm>
          <a:prstGeom prst="rect">
            <a:avLst/>
          </a:prstGeom>
          <a:noFill/>
        </p:spPr>
        <p:txBody>
          <a:bodyPr wrap="none" rtlCol="0">
            <a:spAutoFit/>
          </a:bodyPr>
          <a:lstStyle/>
          <a:p>
            <a:endParaRPr lang="en-US" dirty="0"/>
          </a:p>
        </p:txBody>
      </p:sp>
      <p:sp>
        <p:nvSpPr>
          <p:cNvPr id="5" name="TextBox 4"/>
          <p:cNvSpPr txBox="1"/>
          <p:nvPr/>
        </p:nvSpPr>
        <p:spPr>
          <a:xfrm>
            <a:off x="7399214" y="464890"/>
            <a:ext cx="4921619" cy="6494085"/>
          </a:xfrm>
          <a:prstGeom prst="rect">
            <a:avLst/>
          </a:prstGeom>
          <a:noFill/>
        </p:spPr>
        <p:txBody>
          <a:bodyPr wrap="square" rtlCol="0">
            <a:spAutoFit/>
          </a:bodyPr>
          <a:lstStyle/>
          <a:p>
            <a:pPr algn="ctr"/>
            <a:r>
              <a:rPr lang="en-US" sz="8000" b="1" dirty="0"/>
              <a:t>1776</a:t>
            </a:r>
          </a:p>
          <a:p>
            <a:pPr algn="ctr"/>
            <a:endParaRPr lang="en-US" sz="4800" b="1" dirty="0"/>
          </a:p>
          <a:p>
            <a:pPr algn="ctr"/>
            <a:r>
              <a:rPr lang="en-US" sz="4800" b="1" dirty="0"/>
              <a:t>Washington</a:t>
            </a:r>
          </a:p>
          <a:p>
            <a:pPr algn="ctr"/>
            <a:r>
              <a:rPr lang="en-US" sz="4800" b="1" dirty="0"/>
              <a:t> and the </a:t>
            </a:r>
          </a:p>
          <a:p>
            <a:pPr algn="ctr"/>
            <a:r>
              <a:rPr lang="en-US" sz="4800" b="1" dirty="0"/>
              <a:t>Continental Army cross the</a:t>
            </a:r>
          </a:p>
          <a:p>
            <a:pPr algn="ctr"/>
            <a:r>
              <a:rPr lang="en-US" sz="4800" b="1" dirty="0"/>
              <a:t>Delaware</a:t>
            </a:r>
          </a:p>
          <a:p>
            <a:pPr algn="ctr"/>
            <a:endParaRPr lang="en-US" sz="4800" b="1" dirty="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4890"/>
            <a:ext cx="7399214" cy="5549411"/>
          </a:xfrm>
          <a:prstGeom prst="rect">
            <a:avLst/>
          </a:prstGeom>
        </p:spPr>
      </p:pic>
    </p:spTree>
    <p:extLst>
      <p:ext uri="{BB962C8B-B14F-4D97-AF65-F5344CB8AC3E}">
        <p14:creationId xmlns:p14="http://schemas.microsoft.com/office/powerpoint/2010/main" val="2499618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43175" y="4810125"/>
            <a:ext cx="184731" cy="369332"/>
          </a:xfrm>
          <a:prstGeom prst="rect">
            <a:avLst/>
          </a:prstGeom>
          <a:noFill/>
        </p:spPr>
        <p:txBody>
          <a:bodyPr wrap="none" rtlCol="0">
            <a:spAutoFit/>
          </a:bodyPr>
          <a:lstStyle/>
          <a:p>
            <a:endParaRPr lang="en-US" dirty="0"/>
          </a:p>
        </p:txBody>
      </p:sp>
      <p:sp>
        <p:nvSpPr>
          <p:cNvPr id="5" name="TextBox 4"/>
          <p:cNvSpPr txBox="1"/>
          <p:nvPr/>
        </p:nvSpPr>
        <p:spPr>
          <a:xfrm>
            <a:off x="0" y="5179457"/>
            <a:ext cx="12076563" cy="2308324"/>
          </a:xfrm>
          <a:prstGeom prst="rect">
            <a:avLst/>
          </a:prstGeom>
          <a:noFill/>
        </p:spPr>
        <p:txBody>
          <a:bodyPr wrap="square" rtlCol="0">
            <a:spAutoFit/>
          </a:bodyPr>
          <a:lstStyle/>
          <a:p>
            <a:pPr algn="ctr"/>
            <a:r>
              <a:rPr lang="en-US" sz="4800" b="1" dirty="0"/>
              <a:t>Winston Churchill spends Christmas at the</a:t>
            </a:r>
          </a:p>
          <a:p>
            <a:pPr algn="ctr"/>
            <a:r>
              <a:rPr lang="en-US" sz="4800" b="1" dirty="0"/>
              <a:t>White House with FDR</a:t>
            </a:r>
          </a:p>
          <a:p>
            <a:pPr algn="ctr"/>
            <a:endParaRPr lang="en-US" sz="4800" b="1" dirty="0">
              <a:solidFill>
                <a:srgbClr val="FF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82" y="122725"/>
            <a:ext cx="8223511" cy="4962464"/>
          </a:xfrm>
          <a:prstGeom prst="rect">
            <a:avLst/>
          </a:prstGeom>
        </p:spPr>
      </p:pic>
      <p:sp>
        <p:nvSpPr>
          <p:cNvPr id="6" name="TextBox 5"/>
          <p:cNvSpPr txBox="1"/>
          <p:nvPr/>
        </p:nvSpPr>
        <p:spPr>
          <a:xfrm>
            <a:off x="9125146" y="942931"/>
            <a:ext cx="2262158" cy="1323439"/>
          </a:xfrm>
          <a:prstGeom prst="rect">
            <a:avLst/>
          </a:prstGeom>
          <a:noFill/>
        </p:spPr>
        <p:txBody>
          <a:bodyPr wrap="none" rtlCol="0">
            <a:spAutoFit/>
          </a:bodyPr>
          <a:lstStyle/>
          <a:p>
            <a:r>
              <a:rPr lang="en-US" sz="8000" b="1" dirty="0"/>
              <a:t>1941</a:t>
            </a:r>
          </a:p>
        </p:txBody>
      </p:sp>
    </p:spTree>
    <p:extLst>
      <p:ext uri="{BB962C8B-B14F-4D97-AF65-F5344CB8AC3E}">
        <p14:creationId xmlns:p14="http://schemas.microsoft.com/office/powerpoint/2010/main" val="2201611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43175" y="4810125"/>
            <a:ext cx="184731" cy="369332"/>
          </a:xfrm>
          <a:prstGeom prst="rect">
            <a:avLst/>
          </a:prstGeom>
          <a:noFill/>
        </p:spPr>
        <p:txBody>
          <a:bodyPr wrap="none" rtlCol="0">
            <a:spAutoFit/>
          </a:bodyPr>
          <a:lstStyle/>
          <a:p>
            <a:endParaRPr lang="en-US" dirty="0"/>
          </a:p>
        </p:txBody>
      </p:sp>
      <p:sp>
        <p:nvSpPr>
          <p:cNvPr id="5" name="TextBox 4"/>
          <p:cNvSpPr txBox="1"/>
          <p:nvPr/>
        </p:nvSpPr>
        <p:spPr>
          <a:xfrm>
            <a:off x="6592816" y="2132469"/>
            <a:ext cx="5410986" cy="3046988"/>
          </a:xfrm>
          <a:prstGeom prst="rect">
            <a:avLst/>
          </a:prstGeom>
          <a:noFill/>
        </p:spPr>
        <p:txBody>
          <a:bodyPr wrap="square" rtlCol="0">
            <a:spAutoFit/>
          </a:bodyPr>
          <a:lstStyle/>
          <a:p>
            <a:pPr algn="ctr"/>
            <a:r>
              <a:rPr lang="en-US" sz="4800" b="1" dirty="0"/>
              <a:t>Apollo 8</a:t>
            </a:r>
          </a:p>
          <a:p>
            <a:pPr algn="ctr"/>
            <a:r>
              <a:rPr lang="en-US" sz="4800" b="1" dirty="0"/>
              <a:t>orbits the </a:t>
            </a:r>
          </a:p>
          <a:p>
            <a:pPr algn="ctr"/>
            <a:r>
              <a:rPr lang="en-US" sz="4800" b="1" dirty="0"/>
              <a:t>Moon</a:t>
            </a:r>
          </a:p>
          <a:p>
            <a:pPr algn="ctr"/>
            <a:endParaRPr lang="en-US" sz="4800" b="1" dirty="0">
              <a:solidFill>
                <a:srgbClr val="FF0000"/>
              </a:solidFill>
            </a:endParaRPr>
          </a:p>
        </p:txBody>
      </p:sp>
      <p:sp>
        <p:nvSpPr>
          <p:cNvPr id="6" name="TextBox 5"/>
          <p:cNvSpPr txBox="1"/>
          <p:nvPr/>
        </p:nvSpPr>
        <p:spPr>
          <a:xfrm>
            <a:off x="8167230" y="280960"/>
            <a:ext cx="2262158" cy="1323439"/>
          </a:xfrm>
          <a:prstGeom prst="rect">
            <a:avLst/>
          </a:prstGeom>
          <a:noFill/>
        </p:spPr>
        <p:txBody>
          <a:bodyPr wrap="none" rtlCol="0">
            <a:spAutoFit/>
          </a:bodyPr>
          <a:lstStyle/>
          <a:p>
            <a:r>
              <a:rPr lang="en-US" sz="8000" b="1" dirty="0"/>
              <a:t>1968</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243"/>
            <a:ext cx="6834433" cy="6834433"/>
          </a:xfrm>
          <a:prstGeom prst="rect">
            <a:avLst/>
          </a:prstGeom>
        </p:spPr>
      </p:pic>
    </p:spTree>
    <p:extLst>
      <p:ext uri="{BB962C8B-B14F-4D97-AF65-F5344CB8AC3E}">
        <p14:creationId xmlns:p14="http://schemas.microsoft.com/office/powerpoint/2010/main" val="38863776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895</TotalTime>
  <Words>1424</Words>
  <Application>Microsoft Office PowerPoint</Application>
  <PresentationFormat>Widescreen</PresentationFormat>
  <Paragraphs>278</Paragraphs>
  <Slides>62</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62</vt:i4>
      </vt:variant>
    </vt:vector>
  </HeadingPairs>
  <TitlesOfParts>
    <vt:vector size="70" baseType="lpstr">
      <vt:lpstr>Meiryo</vt:lpstr>
      <vt:lpstr>AR DELANEY</vt:lpstr>
      <vt:lpstr>Arial</vt:lpstr>
      <vt:lpstr>Avenir Next LT Pro</vt:lpstr>
      <vt:lpstr>Calibri</vt:lpstr>
      <vt:lpstr>Calibri Light</vt:lpstr>
      <vt:lpstr>Impact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7th Inning Stretch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Monte Cely</dc:creator>
  <cp:lastModifiedBy>Monte Cely</cp:lastModifiedBy>
  <cp:revision>124</cp:revision>
  <dcterms:created xsi:type="dcterms:W3CDTF">2023-11-17T22:24:25Z</dcterms:created>
  <dcterms:modified xsi:type="dcterms:W3CDTF">2025-12-15T22:40:39Z</dcterms:modified>
</cp:coreProperties>
</file>