
<file path=[Content_Types].xml><?xml version="1.0" encoding="utf-8"?>
<Types xmlns="http://schemas.openxmlformats.org/package/2006/content-types">
  <Default Extension="crdownload" ContentType="image/gi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7" r:id="rId2"/>
    <p:sldId id="577" r:id="rId3"/>
    <p:sldId id="341" r:id="rId4"/>
    <p:sldId id="539" r:id="rId5"/>
    <p:sldId id="259" r:id="rId6"/>
    <p:sldId id="553" r:id="rId7"/>
    <p:sldId id="580" r:id="rId8"/>
    <p:sldId id="586" r:id="rId9"/>
    <p:sldId id="587" r:id="rId10"/>
    <p:sldId id="588" r:id="rId11"/>
    <p:sldId id="597" r:id="rId12"/>
    <p:sldId id="344" r:id="rId13"/>
    <p:sldId id="571" r:id="rId14"/>
    <p:sldId id="581" r:id="rId15"/>
    <p:sldId id="584" r:id="rId16"/>
    <p:sldId id="585" r:id="rId17"/>
    <p:sldId id="582" r:id="rId18"/>
    <p:sldId id="272" r:id="rId19"/>
    <p:sldId id="324" r:id="rId20"/>
    <p:sldId id="548" r:id="rId21"/>
    <p:sldId id="258" r:id="rId22"/>
    <p:sldId id="374" r:id="rId23"/>
    <p:sldId id="279" r:id="rId24"/>
    <p:sldId id="281" r:id="rId25"/>
    <p:sldId id="282" r:id="rId26"/>
    <p:sldId id="283" r:id="rId27"/>
    <p:sldId id="362" r:id="rId28"/>
    <p:sldId id="363" r:id="rId29"/>
    <p:sldId id="290" r:id="rId30"/>
    <p:sldId id="377" r:id="rId31"/>
    <p:sldId id="292" r:id="rId32"/>
    <p:sldId id="288" r:id="rId33"/>
    <p:sldId id="335" r:id="rId34"/>
    <p:sldId id="336" r:id="rId35"/>
    <p:sldId id="474" r:id="rId36"/>
    <p:sldId id="298" r:id="rId37"/>
    <p:sldId id="315" r:id="rId38"/>
    <p:sldId id="590" r:id="rId39"/>
    <p:sldId id="595" r:id="rId40"/>
    <p:sldId id="592" r:id="rId41"/>
    <p:sldId id="593" r:id="rId42"/>
    <p:sldId id="594" r:id="rId43"/>
    <p:sldId id="596" r:id="rId44"/>
    <p:sldId id="591" r:id="rId45"/>
    <p:sldId id="36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4" autoAdjust="0"/>
    <p:restoredTop sz="95119" autoAdjust="0"/>
  </p:normalViewPr>
  <p:slideViewPr>
    <p:cSldViewPr snapToGrid="0">
      <p:cViewPr varScale="1">
        <p:scale>
          <a:sx n="90" d="100"/>
          <a:sy n="90" d="100"/>
        </p:scale>
        <p:origin x="168"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242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E67DD-0292-48D7-AEF8-4BE0FAF3DD36}" type="datetimeFigureOut">
              <a:rPr lang="en-US" smtClean="0"/>
              <a:t>1/15/2026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41C57-F410-4B1B-8161-99CBAB10D8DE}" type="slidenum">
              <a:rPr lang="en-US" smtClean="0"/>
              <a:t>‹#›</a:t>
            </a:fld>
            <a:endParaRPr lang="en-US"/>
          </a:p>
        </p:txBody>
      </p:sp>
    </p:spTree>
    <p:extLst>
      <p:ext uri="{BB962C8B-B14F-4D97-AF65-F5344CB8AC3E}">
        <p14:creationId xmlns:p14="http://schemas.microsoft.com/office/powerpoint/2010/main" val="409222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Academy_Award_for_Best_Supporting_Actress" TargetMode="External"/><Relationship Id="rId3" Type="http://schemas.openxmlformats.org/officeDocument/2006/relationships/hyperlink" Target="https://en.wikipedia.org/wiki/Academy_Awards" TargetMode="External"/><Relationship Id="rId7" Type="http://schemas.openxmlformats.org/officeDocument/2006/relationships/hyperlink" Target="https://en.wikipedia.org/wiki/Academy_Award_for_Best_Supporting_Actor"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en.wikipedia.org/wiki/Academy_Award_for_Best_Original_Screenplay" TargetMode="External"/><Relationship Id="rId5" Type="http://schemas.openxmlformats.org/officeDocument/2006/relationships/hyperlink" Target="https://en.wikipedia.org/wiki/Academy_Award_for_Best_Director" TargetMode="External"/><Relationship Id="rId4" Type="http://schemas.openxmlformats.org/officeDocument/2006/relationships/hyperlink" Target="https://en.wikipedia.org/wiki/Academy_Award_for_Best_Pictur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Marine_science"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n.wikipedia.org/wiki/Nickelodeon" TargetMode="External"/><Relationship Id="rId4" Type="http://schemas.openxmlformats.org/officeDocument/2006/relationships/hyperlink" Target="https://en.wikipedia.org/wiki/Stephen_Hillenbur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Primetime_Emmy_Award_for_Outstanding_Comedy_Series"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en.wikipedia.org/wiki/The_Flintstone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a:t>
            </a:fld>
            <a:endParaRPr lang="en-US"/>
          </a:p>
        </p:txBody>
      </p:sp>
    </p:spTree>
    <p:extLst>
      <p:ext uri="{BB962C8B-B14F-4D97-AF65-F5344CB8AC3E}">
        <p14:creationId xmlns:p14="http://schemas.microsoft.com/office/powerpoint/2010/main" val="3016716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67FB1-3EAD-9812-C113-65190EC04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E4764-66EF-FAE3-BE4B-7597B4252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B96B2-8CA3-944C-52FB-152CA88D30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5526A1-4F98-7DFF-6038-B1D6C6BA6D95}"/>
              </a:ext>
            </a:extLst>
          </p:cNvPr>
          <p:cNvSpPr>
            <a:spLocks noGrp="1"/>
          </p:cNvSpPr>
          <p:nvPr>
            <p:ph type="sldNum" sz="quarter" idx="10"/>
          </p:nvPr>
        </p:nvSpPr>
        <p:spPr/>
        <p:txBody>
          <a:bodyPr/>
          <a:lstStyle/>
          <a:p>
            <a:fld id="{18D41C57-F410-4B1B-8161-99CBAB10D8DE}" type="slidenum">
              <a:rPr lang="en-US" smtClean="0"/>
              <a:t>13</a:t>
            </a:fld>
            <a:endParaRPr lang="en-US"/>
          </a:p>
        </p:txBody>
      </p:sp>
    </p:spTree>
    <p:extLst>
      <p:ext uri="{BB962C8B-B14F-4D97-AF65-F5344CB8AC3E}">
        <p14:creationId xmlns:p14="http://schemas.microsoft.com/office/powerpoint/2010/main" val="1947684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E27CA-50FD-90B4-065E-2DC2D9B2C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12425-19CF-3260-963D-5FDAFFD719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9DB35-E3BC-1ACF-E061-4EE672DBCFB3}"/>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was nominated for six </a:t>
            </a:r>
            <a:r>
              <a:rPr lang="en-US" sz="1200" b="0" i="0" u="none" strike="noStrike" kern="1200" dirty="0">
                <a:solidFill>
                  <a:schemeClr val="tx1"/>
                </a:solidFill>
                <a:effectLst/>
                <a:latin typeface="+mn-lt"/>
                <a:ea typeface="+mn-ea"/>
                <a:cs typeface="+mn-cs"/>
                <a:hlinkClick r:id="rId3" tooltip="Academy Awards"/>
              </a:rPr>
              <a:t>Academy Awards</a:t>
            </a:r>
            <a:r>
              <a:rPr lang="en-US" sz="1200" b="0" i="0" kern="1200" dirty="0">
                <a:solidFill>
                  <a:schemeClr val="tx1"/>
                </a:solidFill>
                <a:effectLst/>
                <a:latin typeface="+mn-lt"/>
                <a:ea typeface="+mn-ea"/>
                <a:cs typeface="+mn-cs"/>
              </a:rPr>
              <a:t>, including </a:t>
            </a:r>
            <a:r>
              <a:rPr lang="en-US" sz="1200" b="0" i="0" u="none" strike="noStrike" kern="1200" dirty="0">
                <a:solidFill>
                  <a:schemeClr val="tx1"/>
                </a:solidFill>
                <a:effectLst/>
                <a:latin typeface="+mn-lt"/>
                <a:ea typeface="+mn-ea"/>
                <a:cs typeface="+mn-cs"/>
                <a:hlinkClick r:id="rId4" tooltip="Academy Award for Best Picture"/>
              </a:rPr>
              <a:t>Best Picture</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5" tooltip="Academy Award for Best Director"/>
              </a:rPr>
              <a:t>Best Director</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6" tooltip="Academy Award for Best Original Screenplay"/>
              </a:rPr>
              <a:t>Best Original Screenplay</a:t>
            </a:r>
            <a:r>
              <a:rPr lang="en-US" sz="1200" b="0" i="0" kern="1200" dirty="0">
                <a:solidFill>
                  <a:schemeClr val="tx1"/>
                </a:solidFill>
                <a:effectLst/>
                <a:latin typeface="+mn-lt"/>
                <a:ea typeface="+mn-ea"/>
                <a:cs typeface="+mn-cs"/>
              </a:rPr>
              <a:t> for Shyamalan, </a:t>
            </a:r>
            <a:r>
              <a:rPr lang="en-US" sz="1200" b="0" i="0" u="none" strike="noStrike" kern="1200" dirty="0">
                <a:solidFill>
                  <a:schemeClr val="tx1"/>
                </a:solidFill>
                <a:effectLst/>
                <a:latin typeface="+mn-lt"/>
                <a:ea typeface="+mn-ea"/>
                <a:cs typeface="+mn-cs"/>
                <a:hlinkClick r:id="rId7" tooltip="Academy Award for Best Supporting Actor"/>
              </a:rPr>
              <a:t>Best Supporting Actor</a:t>
            </a:r>
            <a:r>
              <a:rPr lang="en-US" sz="1200" b="0" i="0" kern="1200" dirty="0">
                <a:solidFill>
                  <a:schemeClr val="tx1"/>
                </a:solidFill>
                <a:effectLst/>
                <a:latin typeface="+mn-lt"/>
                <a:ea typeface="+mn-ea"/>
                <a:cs typeface="+mn-cs"/>
              </a:rPr>
              <a:t> for Osment, and </a:t>
            </a:r>
            <a:r>
              <a:rPr lang="en-US" sz="1200" b="0" i="0" u="none" strike="noStrike" kern="1200" dirty="0">
                <a:solidFill>
                  <a:schemeClr val="tx1"/>
                </a:solidFill>
                <a:effectLst/>
                <a:latin typeface="+mn-lt"/>
                <a:ea typeface="+mn-ea"/>
                <a:cs typeface="+mn-cs"/>
                <a:hlinkClick r:id="rId8" tooltip="Academy Award for Best Supporting Actress"/>
              </a:rPr>
              <a:t>Best Supporting Actress</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92AD1FCB-5456-7F84-ED4D-94C215C7C8B8}"/>
              </a:ext>
            </a:extLst>
          </p:cNvPr>
          <p:cNvSpPr>
            <a:spLocks noGrp="1"/>
          </p:cNvSpPr>
          <p:nvPr>
            <p:ph type="sldNum" sz="quarter" idx="10"/>
          </p:nvPr>
        </p:nvSpPr>
        <p:spPr/>
        <p:txBody>
          <a:bodyPr/>
          <a:lstStyle/>
          <a:p>
            <a:fld id="{18D41C57-F410-4B1B-8161-99CBAB10D8DE}" type="slidenum">
              <a:rPr lang="en-US" smtClean="0"/>
              <a:t>14</a:t>
            </a:fld>
            <a:endParaRPr lang="en-US"/>
          </a:p>
        </p:txBody>
      </p:sp>
    </p:spTree>
    <p:extLst>
      <p:ext uri="{BB962C8B-B14F-4D97-AF65-F5344CB8AC3E}">
        <p14:creationId xmlns:p14="http://schemas.microsoft.com/office/powerpoint/2010/main" val="3237562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17A78-BBAB-836B-223B-F711E90C83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9EB21D-DD2E-06F2-0803-4F9CEB8619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13393-9A61-3123-48CE-71C320D7A6A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Created by </a:t>
            </a:r>
            <a:r>
              <a:rPr lang="en-US" sz="1200" b="0" i="0" u="none" strike="noStrike" kern="1200" dirty="0">
                <a:solidFill>
                  <a:schemeClr val="tx1"/>
                </a:solidFill>
                <a:effectLst/>
                <a:latin typeface="+mn-lt"/>
                <a:ea typeface="+mn-ea"/>
                <a:cs typeface="+mn-cs"/>
                <a:hlinkClick r:id="rId3" tooltip="Marine science"/>
              </a:rPr>
              <a:t>marine science</a:t>
            </a:r>
            <a:r>
              <a:rPr lang="en-US" sz="1200" b="0" i="0" kern="1200" dirty="0">
                <a:solidFill>
                  <a:schemeClr val="tx1"/>
                </a:solidFill>
                <a:effectLst/>
                <a:latin typeface="+mn-lt"/>
                <a:ea typeface="+mn-ea"/>
                <a:cs typeface="+mn-cs"/>
              </a:rPr>
              <a:t> educator and animator </a:t>
            </a:r>
            <a:r>
              <a:rPr lang="en-US" sz="1200" b="0" i="0" u="none" strike="noStrike" kern="1200" dirty="0">
                <a:solidFill>
                  <a:schemeClr val="tx1"/>
                </a:solidFill>
                <a:effectLst/>
                <a:latin typeface="+mn-lt"/>
                <a:ea typeface="+mn-ea"/>
                <a:cs typeface="+mn-cs"/>
                <a:hlinkClick r:id="rId4" tooltip="Stephen Hillenburg"/>
              </a:rPr>
              <a:t>Stephen Hillenburg</a:t>
            </a:r>
            <a:r>
              <a:rPr lang="en-US" sz="1200" b="0" i="0" kern="1200" dirty="0">
                <a:solidFill>
                  <a:schemeClr val="tx1"/>
                </a:solidFill>
                <a:effectLst/>
                <a:latin typeface="+mn-lt"/>
                <a:ea typeface="+mn-ea"/>
                <a:cs typeface="+mn-cs"/>
              </a:rPr>
              <a:t> for </a:t>
            </a:r>
            <a:r>
              <a:rPr lang="en-US" sz="1200" b="0" i="0" u="none" strike="noStrike" kern="1200" dirty="0">
                <a:solidFill>
                  <a:schemeClr val="tx1"/>
                </a:solidFill>
                <a:effectLst/>
                <a:latin typeface="+mn-lt"/>
                <a:ea typeface="+mn-ea"/>
                <a:cs typeface="+mn-cs"/>
                <a:hlinkClick r:id="rId5" tooltip="Nickelodeon"/>
              </a:rPr>
              <a:t>Nickelodeon</a:t>
            </a:r>
            <a:r>
              <a:rPr lang="en-US" sz="1200" b="0" i="0" kern="1200" dirty="0">
                <a:solidFill>
                  <a:schemeClr val="tx1"/>
                </a:solidFill>
                <a:effectLst/>
                <a:latin typeface="+mn-lt"/>
                <a:ea typeface="+mn-ea"/>
                <a:cs typeface="+mn-cs"/>
              </a:rPr>
              <a:t>.   It was intended to teach children about aquatic life.  It is still in production after 330 episodes.</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1DB710E3-9B1F-07E4-40DB-F3D06DAB6E8D}"/>
              </a:ext>
            </a:extLst>
          </p:cNvPr>
          <p:cNvSpPr>
            <a:spLocks noGrp="1"/>
          </p:cNvSpPr>
          <p:nvPr>
            <p:ph type="sldNum" sz="quarter" idx="10"/>
          </p:nvPr>
        </p:nvSpPr>
        <p:spPr/>
        <p:txBody>
          <a:bodyPr/>
          <a:lstStyle/>
          <a:p>
            <a:fld id="{18D41C57-F410-4B1B-8161-99CBAB10D8DE}" type="slidenum">
              <a:rPr lang="en-US" smtClean="0"/>
              <a:t>15</a:t>
            </a:fld>
            <a:endParaRPr lang="en-US"/>
          </a:p>
        </p:txBody>
      </p:sp>
    </p:spTree>
    <p:extLst>
      <p:ext uri="{BB962C8B-B14F-4D97-AF65-F5344CB8AC3E}">
        <p14:creationId xmlns:p14="http://schemas.microsoft.com/office/powerpoint/2010/main" val="2108168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3A43B-E268-A9C5-C574-D1E680C35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AD608-22C0-CE5B-CBBB-F9238C922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002C1-99A3-1F2B-1621-DE67EE919EDC}"/>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In 2009, it was nominated for a </a:t>
            </a:r>
            <a:r>
              <a:rPr lang="en-US" sz="1200" b="0" i="0" u="none" strike="noStrike" kern="1200" dirty="0">
                <a:solidFill>
                  <a:schemeClr val="tx1"/>
                </a:solidFill>
                <a:effectLst/>
                <a:latin typeface="+mn-lt"/>
                <a:ea typeface="+mn-ea"/>
                <a:cs typeface="+mn-cs"/>
                <a:hlinkClick r:id="rId3" tooltip="Primetime Emmy Award for Outstanding Comedy Series"/>
              </a:rPr>
              <a:t>Primetime Emmy Award for Outstanding Comedy Series</a:t>
            </a:r>
            <a:r>
              <a:rPr lang="en-US" sz="1200" b="0" i="0" kern="1200" dirty="0">
                <a:solidFill>
                  <a:schemeClr val="tx1"/>
                </a:solidFill>
                <a:effectLst/>
                <a:latin typeface="+mn-lt"/>
                <a:ea typeface="+mn-ea"/>
                <a:cs typeface="+mn-cs"/>
              </a:rPr>
              <a:t>, the first time an animated series had been nominated for the award since </a:t>
            </a:r>
            <a:r>
              <a:rPr lang="en-US" sz="1200" b="0" i="1" u="none" strike="noStrike" kern="1200" dirty="0">
                <a:solidFill>
                  <a:schemeClr val="tx1"/>
                </a:solidFill>
                <a:effectLst/>
                <a:latin typeface="+mn-lt"/>
                <a:ea typeface="+mn-ea"/>
                <a:cs typeface="+mn-cs"/>
                <a:hlinkClick r:id="rId4" tooltip="The Flintstones"/>
              </a:rPr>
              <a:t>The Flintstones</a:t>
            </a:r>
            <a:r>
              <a:rPr lang="en-US" sz="1200" b="0" i="0" kern="1200" dirty="0">
                <a:solidFill>
                  <a:schemeClr val="tx1"/>
                </a:solidFill>
                <a:effectLst/>
                <a:latin typeface="+mn-lt"/>
                <a:ea typeface="+mn-ea"/>
                <a:cs typeface="+mn-cs"/>
              </a:rPr>
              <a:t> in 1961.   It is still in production after 24 years and 446 episodes.</a:t>
            </a:r>
            <a:endParaRPr lang="en-US" dirty="0"/>
          </a:p>
        </p:txBody>
      </p:sp>
      <p:sp>
        <p:nvSpPr>
          <p:cNvPr id="4" name="Slide Number Placeholder 3">
            <a:extLst>
              <a:ext uri="{FF2B5EF4-FFF2-40B4-BE49-F238E27FC236}">
                <a16:creationId xmlns:a16="http://schemas.microsoft.com/office/drawing/2014/main" id="{E40B7829-054D-2C72-0523-EDBF60F4A387}"/>
              </a:ext>
            </a:extLst>
          </p:cNvPr>
          <p:cNvSpPr>
            <a:spLocks noGrp="1"/>
          </p:cNvSpPr>
          <p:nvPr>
            <p:ph type="sldNum" sz="quarter" idx="10"/>
          </p:nvPr>
        </p:nvSpPr>
        <p:spPr/>
        <p:txBody>
          <a:bodyPr/>
          <a:lstStyle/>
          <a:p>
            <a:fld id="{18D41C57-F410-4B1B-8161-99CBAB10D8DE}" type="slidenum">
              <a:rPr lang="en-US" smtClean="0"/>
              <a:t>16</a:t>
            </a:fld>
            <a:endParaRPr lang="en-US"/>
          </a:p>
        </p:txBody>
      </p:sp>
    </p:spTree>
    <p:extLst>
      <p:ext uri="{BB962C8B-B14F-4D97-AF65-F5344CB8AC3E}">
        <p14:creationId xmlns:p14="http://schemas.microsoft.com/office/powerpoint/2010/main" val="3617489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F075D-15BC-F2BF-E53E-E2765B78C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F0C87-CECE-DF5E-FC69-110EB02A9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97F898-4152-5C4E-27C4-D122E95FE329}"/>
              </a:ext>
            </a:extLst>
          </p:cNvPr>
          <p:cNvSpPr>
            <a:spLocks noGrp="1"/>
          </p:cNvSpPr>
          <p:nvPr>
            <p:ph type="body" idx="1"/>
          </p:nvPr>
        </p:nvSpPr>
        <p:spPr/>
        <p:txBody>
          <a:bodyPr/>
          <a:lstStyle/>
          <a:p>
            <a:r>
              <a:rPr lang="en-US" dirty="0"/>
              <a:t>This show ran for six seasons starting in 1999 and won 21 Primetime Emmy awards as well as  6 Golden Globes.  Most of the actors were Italian-Americans from the New York City area, which made the show seem even more realistic.</a:t>
            </a:r>
          </a:p>
        </p:txBody>
      </p:sp>
      <p:sp>
        <p:nvSpPr>
          <p:cNvPr id="4" name="Slide Number Placeholder 3">
            <a:extLst>
              <a:ext uri="{FF2B5EF4-FFF2-40B4-BE49-F238E27FC236}">
                <a16:creationId xmlns:a16="http://schemas.microsoft.com/office/drawing/2014/main" id="{ED596269-8B48-C18F-EA6A-B4C89229A26E}"/>
              </a:ext>
            </a:extLst>
          </p:cNvPr>
          <p:cNvSpPr>
            <a:spLocks noGrp="1"/>
          </p:cNvSpPr>
          <p:nvPr>
            <p:ph type="sldNum" sz="quarter" idx="10"/>
          </p:nvPr>
        </p:nvSpPr>
        <p:spPr/>
        <p:txBody>
          <a:bodyPr/>
          <a:lstStyle/>
          <a:p>
            <a:fld id="{18D41C57-F410-4B1B-8161-99CBAB10D8DE}" type="slidenum">
              <a:rPr lang="en-US" smtClean="0"/>
              <a:t>17</a:t>
            </a:fld>
            <a:endParaRPr lang="en-US"/>
          </a:p>
        </p:txBody>
      </p:sp>
    </p:spTree>
    <p:extLst>
      <p:ext uri="{BB962C8B-B14F-4D97-AF65-F5344CB8AC3E}">
        <p14:creationId xmlns:p14="http://schemas.microsoft.com/office/powerpoint/2010/main" val="603033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8D41C57-F410-4B1B-8161-99CBAB10D8DE}" type="slidenum">
              <a:rPr lang="en-US" smtClean="0"/>
              <a:t>19</a:t>
            </a:fld>
            <a:endParaRPr lang="en-US"/>
          </a:p>
        </p:txBody>
      </p:sp>
    </p:spTree>
    <p:extLst>
      <p:ext uri="{BB962C8B-B14F-4D97-AF65-F5344CB8AC3E}">
        <p14:creationId xmlns:p14="http://schemas.microsoft.com/office/powerpoint/2010/main" val="3024680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73DC-4418-D2F0-BD1C-E73FD6E3B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4808F-31C9-700B-D469-FEEA78889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EA30A-8A1A-79F5-E8FC-148479B136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459DE8EC-C701-A318-41BC-ED63EFF64490}"/>
              </a:ext>
            </a:extLst>
          </p:cNvPr>
          <p:cNvSpPr>
            <a:spLocks noGrp="1"/>
          </p:cNvSpPr>
          <p:nvPr>
            <p:ph type="sldNum" sz="quarter" idx="5"/>
          </p:nvPr>
        </p:nvSpPr>
        <p:spPr/>
        <p:txBody>
          <a:bodyPr/>
          <a:lstStyle/>
          <a:p>
            <a:fld id="{18D41C57-F410-4B1B-8161-99CBAB10D8DE}" type="slidenum">
              <a:rPr lang="en-US" smtClean="0"/>
              <a:t>20</a:t>
            </a:fld>
            <a:endParaRPr lang="en-US"/>
          </a:p>
        </p:txBody>
      </p:sp>
    </p:spTree>
    <p:extLst>
      <p:ext uri="{BB962C8B-B14F-4D97-AF65-F5344CB8AC3E}">
        <p14:creationId xmlns:p14="http://schemas.microsoft.com/office/powerpoint/2010/main" val="662171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21</a:t>
            </a:fld>
            <a:endParaRPr lang="en-US"/>
          </a:p>
        </p:txBody>
      </p:sp>
    </p:spTree>
    <p:extLst>
      <p:ext uri="{BB962C8B-B14F-4D97-AF65-F5344CB8AC3E}">
        <p14:creationId xmlns:p14="http://schemas.microsoft.com/office/powerpoint/2010/main" val="1316691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r>
              <a:rPr lang="en-US" baseline="0" dirty="0"/>
              <a:t>Mickey Mantle hit 37 homers to lead the AL.  He also led the league in triples, walks, and SLG.</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22</a:t>
            </a:fld>
            <a:endParaRPr lang="en-US"/>
          </a:p>
        </p:txBody>
      </p:sp>
    </p:spTree>
    <p:extLst>
      <p:ext uri="{BB962C8B-B14F-4D97-AF65-F5344CB8AC3E}">
        <p14:creationId xmlns:p14="http://schemas.microsoft.com/office/powerpoint/2010/main" val="257197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1999 was 2</a:t>
            </a:r>
            <a:r>
              <a:rPr lang="en-US" baseline="30000" dirty="0"/>
              <a:t>nd</a:t>
            </a:r>
            <a:r>
              <a:rPr lang="en-US" baseline="0" dirty="0"/>
              <a:t> of 3 CYA for Pedro.      ‘99 was second of 5 CYA for Johnson; and first of four in a row.  Johnson was 6’10” tall and intimidating (show Kruk video from 1993 AS game)</a:t>
            </a:r>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23</a:t>
            </a:fld>
            <a:endParaRPr lang="en-US"/>
          </a:p>
        </p:txBody>
      </p:sp>
    </p:spTree>
    <p:extLst>
      <p:ext uri="{BB962C8B-B14F-4D97-AF65-F5344CB8AC3E}">
        <p14:creationId xmlns:p14="http://schemas.microsoft.com/office/powerpoint/2010/main" val="2068771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BF254-9260-2B91-8C04-B010423C7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71C7F-FAF3-308D-5A2B-5A5E7F31F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8DFD5-0D92-1389-5037-CBD5244515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A412AF-05AE-0B79-5C2E-3A31EF8D8772}"/>
              </a:ext>
            </a:extLst>
          </p:cNvPr>
          <p:cNvSpPr>
            <a:spLocks noGrp="1"/>
          </p:cNvSpPr>
          <p:nvPr>
            <p:ph type="sldNum" sz="quarter" idx="10"/>
          </p:nvPr>
        </p:nvSpPr>
        <p:spPr/>
        <p:txBody>
          <a:bodyPr/>
          <a:lstStyle/>
          <a:p>
            <a:fld id="{3C95B91D-D6A3-4AB3-9580-67205FDCF3DE}" type="slidenum">
              <a:rPr lang="en-US" smtClean="0"/>
              <a:t>2</a:t>
            </a:fld>
            <a:endParaRPr lang="en-US"/>
          </a:p>
        </p:txBody>
      </p:sp>
    </p:spTree>
    <p:extLst>
      <p:ext uri="{BB962C8B-B14F-4D97-AF65-F5344CB8AC3E}">
        <p14:creationId xmlns:p14="http://schemas.microsoft.com/office/powerpoint/2010/main" val="2969416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Both Hall of Fame players</a:t>
            </a:r>
          </a:p>
          <a:p>
            <a:endParaRPr lang="en-US" baseline="0" dirty="0"/>
          </a:p>
        </p:txBody>
      </p:sp>
      <p:sp>
        <p:nvSpPr>
          <p:cNvPr id="4" name="Slide Number Placeholder 3"/>
          <p:cNvSpPr>
            <a:spLocks noGrp="1"/>
          </p:cNvSpPr>
          <p:nvPr>
            <p:ph type="sldNum" sz="quarter" idx="10"/>
          </p:nvPr>
        </p:nvSpPr>
        <p:spPr/>
        <p:txBody>
          <a:bodyPr/>
          <a:lstStyle/>
          <a:p>
            <a:fld id="{3C95B91D-D6A3-4AB3-9580-67205FDCF3DE}" type="slidenum">
              <a:rPr lang="en-US" smtClean="0"/>
              <a:t>24</a:t>
            </a:fld>
            <a:endParaRPr lang="en-US"/>
          </a:p>
        </p:txBody>
      </p:sp>
    </p:spTree>
    <p:extLst>
      <p:ext uri="{BB962C8B-B14F-4D97-AF65-F5344CB8AC3E}">
        <p14:creationId xmlns:p14="http://schemas.microsoft.com/office/powerpoint/2010/main" val="483594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25</a:t>
            </a:fld>
            <a:endParaRPr lang="en-US"/>
          </a:p>
        </p:txBody>
      </p:sp>
    </p:spTree>
    <p:extLst>
      <p:ext uri="{BB962C8B-B14F-4D97-AF65-F5344CB8AC3E}">
        <p14:creationId xmlns:p14="http://schemas.microsoft.com/office/powerpoint/2010/main" val="1812150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26</a:t>
            </a:fld>
            <a:endParaRPr lang="en-US"/>
          </a:p>
        </p:txBody>
      </p:sp>
    </p:spTree>
    <p:extLst>
      <p:ext uri="{BB962C8B-B14F-4D97-AF65-F5344CB8AC3E}">
        <p14:creationId xmlns:p14="http://schemas.microsoft.com/office/powerpoint/2010/main" val="17555123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27</a:t>
            </a:fld>
            <a:endParaRPr lang="en-US"/>
          </a:p>
        </p:txBody>
      </p:sp>
    </p:spTree>
    <p:extLst>
      <p:ext uri="{BB962C8B-B14F-4D97-AF65-F5344CB8AC3E}">
        <p14:creationId xmlns:p14="http://schemas.microsoft.com/office/powerpoint/2010/main" val="3679704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28</a:t>
            </a:fld>
            <a:endParaRPr lang="en-US"/>
          </a:p>
        </p:txBody>
      </p:sp>
    </p:spTree>
    <p:extLst>
      <p:ext uri="{BB962C8B-B14F-4D97-AF65-F5344CB8AC3E}">
        <p14:creationId xmlns:p14="http://schemas.microsoft.com/office/powerpoint/2010/main" val="124553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29</a:t>
            </a:fld>
            <a:endParaRPr lang="en-US"/>
          </a:p>
        </p:txBody>
      </p:sp>
    </p:spTree>
    <p:extLst>
      <p:ext uri="{BB962C8B-B14F-4D97-AF65-F5344CB8AC3E}">
        <p14:creationId xmlns:p14="http://schemas.microsoft.com/office/powerpoint/2010/main" val="900171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30</a:t>
            </a:fld>
            <a:endParaRPr lang="en-US"/>
          </a:p>
        </p:txBody>
      </p:sp>
    </p:spTree>
    <p:extLst>
      <p:ext uri="{BB962C8B-B14F-4D97-AF65-F5344CB8AC3E}">
        <p14:creationId xmlns:p14="http://schemas.microsoft.com/office/powerpoint/2010/main" val="4101830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31</a:t>
            </a:fld>
            <a:endParaRPr lang="en-US"/>
          </a:p>
        </p:txBody>
      </p:sp>
    </p:spTree>
    <p:extLst>
      <p:ext uri="{BB962C8B-B14F-4D97-AF65-F5344CB8AC3E}">
        <p14:creationId xmlns:p14="http://schemas.microsoft.com/office/powerpoint/2010/main" val="3521369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41C57-F410-4B1B-8161-99CBAB10D8DE}" type="slidenum">
              <a:rPr lang="en-US" smtClean="0"/>
              <a:t>32</a:t>
            </a:fld>
            <a:endParaRPr lang="en-US"/>
          </a:p>
        </p:txBody>
      </p:sp>
    </p:spTree>
    <p:extLst>
      <p:ext uri="{BB962C8B-B14F-4D97-AF65-F5344CB8AC3E}">
        <p14:creationId xmlns:p14="http://schemas.microsoft.com/office/powerpoint/2010/main" val="2098267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33</a:t>
            </a:fld>
            <a:endParaRPr lang="en-US"/>
          </a:p>
        </p:txBody>
      </p:sp>
    </p:spTree>
    <p:extLst>
      <p:ext uri="{BB962C8B-B14F-4D97-AF65-F5344CB8AC3E}">
        <p14:creationId xmlns:p14="http://schemas.microsoft.com/office/powerpoint/2010/main" val="867028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F5E5C-A0ED-9F18-B968-3A13F968C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851AC-3E02-5F62-C809-3BE363DA5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69F81-8BA6-7961-E15D-9F78060826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395603-003D-D86C-D0BF-6F046FDBC0AC}"/>
              </a:ext>
            </a:extLst>
          </p:cNvPr>
          <p:cNvSpPr>
            <a:spLocks noGrp="1"/>
          </p:cNvSpPr>
          <p:nvPr>
            <p:ph type="sldNum" sz="quarter" idx="10"/>
          </p:nvPr>
        </p:nvSpPr>
        <p:spPr/>
        <p:txBody>
          <a:bodyPr/>
          <a:lstStyle/>
          <a:p>
            <a:fld id="{3C95B91D-D6A3-4AB3-9580-67205FDCF3DE}" type="slidenum">
              <a:rPr lang="en-US" smtClean="0"/>
              <a:t>4</a:t>
            </a:fld>
            <a:endParaRPr lang="en-US"/>
          </a:p>
        </p:txBody>
      </p:sp>
    </p:spTree>
    <p:extLst>
      <p:ext uri="{BB962C8B-B14F-4D97-AF65-F5344CB8AC3E}">
        <p14:creationId xmlns:p14="http://schemas.microsoft.com/office/powerpoint/2010/main" val="3472650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8D41C57-F410-4B1B-8161-99CBAB10D8DE}" type="slidenum">
              <a:rPr lang="en-US" smtClean="0"/>
              <a:t>34</a:t>
            </a:fld>
            <a:endParaRPr lang="en-US"/>
          </a:p>
        </p:txBody>
      </p:sp>
    </p:spTree>
    <p:extLst>
      <p:ext uri="{BB962C8B-B14F-4D97-AF65-F5344CB8AC3E}">
        <p14:creationId xmlns:p14="http://schemas.microsoft.com/office/powerpoint/2010/main" val="16352647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8278B-7344-C04A-C33E-247669E0B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27D4B-2444-6A75-5D1E-E60C56FC9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CB702-C3C7-FCC4-D4BB-60D436163A7A}"/>
              </a:ext>
            </a:extLst>
          </p:cNvPr>
          <p:cNvSpPr>
            <a:spLocks noGrp="1"/>
          </p:cNvSpPr>
          <p:nvPr>
            <p:ph type="body" idx="1"/>
          </p:nvPr>
        </p:nvSpPr>
        <p:spPr/>
        <p:txBody>
          <a:bodyPr/>
          <a:lstStyle/>
          <a:p>
            <a:r>
              <a:rPr lang="en-US" dirty="0"/>
              <a:t>Mariano Rivera won 1 game and saved 2 others during the 4-game series.  He did not allow a run in 4.1 IP across his three appearances.   He was elected to the HOF in 2019 by a unanimous vote of the BBWAA and was only the second Panamanian player elected (Rod Carew) was the first.</a:t>
            </a:r>
          </a:p>
        </p:txBody>
      </p:sp>
      <p:sp>
        <p:nvSpPr>
          <p:cNvPr id="4" name="Slide Number Placeholder 3">
            <a:extLst>
              <a:ext uri="{FF2B5EF4-FFF2-40B4-BE49-F238E27FC236}">
                <a16:creationId xmlns:a16="http://schemas.microsoft.com/office/drawing/2014/main" id="{100C3519-6BB1-FD9F-CC4D-94E10B92229F}"/>
              </a:ext>
            </a:extLst>
          </p:cNvPr>
          <p:cNvSpPr>
            <a:spLocks noGrp="1"/>
          </p:cNvSpPr>
          <p:nvPr>
            <p:ph type="sldNum" sz="quarter" idx="10"/>
          </p:nvPr>
        </p:nvSpPr>
        <p:spPr/>
        <p:txBody>
          <a:bodyPr/>
          <a:lstStyle/>
          <a:p>
            <a:fld id="{3C95B91D-D6A3-4AB3-9580-67205FDCF3DE}" type="slidenum">
              <a:rPr lang="en-US" smtClean="0"/>
              <a:t>35</a:t>
            </a:fld>
            <a:endParaRPr lang="en-US"/>
          </a:p>
        </p:txBody>
      </p:sp>
    </p:spTree>
    <p:extLst>
      <p:ext uri="{BB962C8B-B14F-4D97-AF65-F5344CB8AC3E}">
        <p14:creationId xmlns:p14="http://schemas.microsoft.com/office/powerpoint/2010/main" val="2056589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Where’s Monte?</a:t>
            </a:r>
          </a:p>
        </p:txBody>
      </p:sp>
      <p:sp>
        <p:nvSpPr>
          <p:cNvPr id="4" name="Slide Number Placeholder 3"/>
          <p:cNvSpPr>
            <a:spLocks noGrp="1"/>
          </p:cNvSpPr>
          <p:nvPr>
            <p:ph type="sldNum" sz="quarter" idx="5"/>
          </p:nvPr>
        </p:nvSpPr>
        <p:spPr/>
        <p:txBody>
          <a:bodyPr/>
          <a:lstStyle/>
          <a:p>
            <a:fld id="{18D41C57-F410-4B1B-8161-99CBAB10D8DE}" type="slidenum">
              <a:rPr lang="en-US" smtClean="0"/>
              <a:t>41</a:t>
            </a:fld>
            <a:endParaRPr lang="en-US"/>
          </a:p>
        </p:txBody>
      </p:sp>
    </p:spTree>
    <p:extLst>
      <p:ext uri="{BB962C8B-B14F-4D97-AF65-F5344CB8AC3E}">
        <p14:creationId xmlns:p14="http://schemas.microsoft.com/office/powerpoint/2010/main" val="2987568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Where’s Monte?</a:t>
            </a:r>
          </a:p>
        </p:txBody>
      </p:sp>
      <p:sp>
        <p:nvSpPr>
          <p:cNvPr id="4" name="Slide Number Placeholder 3"/>
          <p:cNvSpPr>
            <a:spLocks noGrp="1"/>
          </p:cNvSpPr>
          <p:nvPr>
            <p:ph type="sldNum" sz="quarter" idx="5"/>
          </p:nvPr>
        </p:nvSpPr>
        <p:spPr/>
        <p:txBody>
          <a:bodyPr/>
          <a:lstStyle/>
          <a:p>
            <a:fld id="{18D41C57-F410-4B1B-8161-99CBAB10D8DE}" type="slidenum">
              <a:rPr lang="en-US" smtClean="0"/>
              <a:t>42</a:t>
            </a:fld>
            <a:endParaRPr lang="en-US"/>
          </a:p>
        </p:txBody>
      </p:sp>
    </p:spTree>
    <p:extLst>
      <p:ext uri="{BB962C8B-B14F-4D97-AF65-F5344CB8AC3E}">
        <p14:creationId xmlns:p14="http://schemas.microsoft.com/office/powerpoint/2010/main" val="757381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41C57-F410-4B1B-8161-99CBAB10D8DE}" type="slidenum">
              <a:rPr lang="en-US" smtClean="0"/>
              <a:t>43</a:t>
            </a:fld>
            <a:endParaRPr lang="en-US"/>
          </a:p>
        </p:txBody>
      </p:sp>
    </p:spTree>
    <p:extLst>
      <p:ext uri="{BB962C8B-B14F-4D97-AF65-F5344CB8AC3E}">
        <p14:creationId xmlns:p14="http://schemas.microsoft.com/office/powerpoint/2010/main" val="3112820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D780B-1696-24F6-88B4-5D41BFB29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922EC-5CC2-1770-F6FC-4D27C9D8F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8DC2C-214D-126F-A13F-5AA4A7E14F69}"/>
              </a:ext>
            </a:extLst>
          </p:cNvPr>
          <p:cNvSpPr>
            <a:spLocks noGrp="1"/>
          </p:cNvSpPr>
          <p:nvPr>
            <p:ph type="body" idx="1"/>
          </p:nvPr>
        </p:nvSpPr>
        <p:spPr/>
        <p:txBody>
          <a:bodyPr/>
          <a:lstStyle/>
          <a:p>
            <a:r>
              <a:rPr lang="en-US" dirty="0"/>
              <a:t>The euro created a single currency across most countries in the European Union.  It was intended to promote trade and inter-exchange among the EU nations.  It was originally adopted by 11 countries in 1999 and today is used by 21 (more or less) as of 1/1/2026.   The Euro was used electronically in 1999 and paper/coins were used widely starting in 2002. It fluctuates on the open currency markets – currently </a:t>
            </a:r>
            <a:r>
              <a:rPr lang="en-US" b="1" dirty="0">
                <a:solidFill>
                  <a:srgbClr val="FF0000"/>
                </a:solidFill>
              </a:rPr>
              <a:t>(Monday Jan 12) worth  approximately  $1.16 .</a:t>
            </a:r>
          </a:p>
        </p:txBody>
      </p:sp>
      <p:sp>
        <p:nvSpPr>
          <p:cNvPr id="4" name="Slide Number Placeholder 3">
            <a:extLst>
              <a:ext uri="{FF2B5EF4-FFF2-40B4-BE49-F238E27FC236}">
                <a16:creationId xmlns:a16="http://schemas.microsoft.com/office/drawing/2014/main" id="{7384B3EE-19EE-C311-22F9-1D589462DE95}"/>
              </a:ext>
            </a:extLst>
          </p:cNvPr>
          <p:cNvSpPr>
            <a:spLocks noGrp="1"/>
          </p:cNvSpPr>
          <p:nvPr>
            <p:ph type="sldNum" sz="quarter" idx="5"/>
          </p:nvPr>
        </p:nvSpPr>
        <p:spPr/>
        <p:txBody>
          <a:bodyPr/>
          <a:lstStyle/>
          <a:p>
            <a:fld id="{18D41C57-F410-4B1B-8161-99CBAB10D8DE}" type="slidenum">
              <a:rPr lang="en-US" smtClean="0"/>
              <a:t>6</a:t>
            </a:fld>
            <a:endParaRPr lang="en-US"/>
          </a:p>
        </p:txBody>
      </p:sp>
    </p:spTree>
    <p:extLst>
      <p:ext uri="{BB962C8B-B14F-4D97-AF65-F5344CB8AC3E}">
        <p14:creationId xmlns:p14="http://schemas.microsoft.com/office/powerpoint/2010/main" val="208855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50671-1D97-FAEC-F27C-3F26A46BDC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2E8447-640B-6344-9035-30912A083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47776-B1E7-8978-91F7-4F5EAF0AB6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646B184-58DF-DC60-2875-5C11FE60F150}"/>
              </a:ext>
            </a:extLst>
          </p:cNvPr>
          <p:cNvSpPr>
            <a:spLocks noGrp="1"/>
          </p:cNvSpPr>
          <p:nvPr>
            <p:ph type="sldNum" sz="quarter" idx="5"/>
          </p:nvPr>
        </p:nvSpPr>
        <p:spPr/>
        <p:txBody>
          <a:bodyPr/>
          <a:lstStyle/>
          <a:p>
            <a:fld id="{18D41C57-F410-4B1B-8161-99CBAB10D8DE}" type="slidenum">
              <a:rPr lang="en-US" smtClean="0"/>
              <a:t>7</a:t>
            </a:fld>
            <a:endParaRPr lang="en-US"/>
          </a:p>
        </p:txBody>
      </p:sp>
    </p:spTree>
    <p:extLst>
      <p:ext uri="{BB962C8B-B14F-4D97-AF65-F5344CB8AC3E}">
        <p14:creationId xmlns:p14="http://schemas.microsoft.com/office/powerpoint/2010/main" val="430626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7DD9E-9CA1-09CB-A9AD-EC3002F3C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3DC0CB-AB34-B284-7C6E-FD0DF7CA6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5FBAA-7AEC-E47F-B6D6-50D0A3E478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5C6BCB-62FF-1054-1894-F5589985D6DA}"/>
              </a:ext>
            </a:extLst>
          </p:cNvPr>
          <p:cNvSpPr>
            <a:spLocks noGrp="1"/>
          </p:cNvSpPr>
          <p:nvPr>
            <p:ph type="sldNum" sz="quarter" idx="5"/>
          </p:nvPr>
        </p:nvSpPr>
        <p:spPr/>
        <p:txBody>
          <a:bodyPr/>
          <a:lstStyle/>
          <a:p>
            <a:fld id="{18D41C57-F410-4B1B-8161-99CBAB10D8DE}" type="slidenum">
              <a:rPr lang="en-US" smtClean="0"/>
              <a:t>8</a:t>
            </a:fld>
            <a:endParaRPr lang="en-US"/>
          </a:p>
        </p:txBody>
      </p:sp>
    </p:spTree>
    <p:extLst>
      <p:ext uri="{BB962C8B-B14F-4D97-AF65-F5344CB8AC3E}">
        <p14:creationId xmlns:p14="http://schemas.microsoft.com/office/powerpoint/2010/main" val="166885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BFB66-81AC-3139-8935-1F7452243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6FB9E3-F195-06B1-4440-159FBEAB5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BB788-E2F4-DC02-8F44-8B2EC3207A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EF1442-22C0-1F06-A9DE-AB1F4D6DA0FB}"/>
              </a:ext>
            </a:extLst>
          </p:cNvPr>
          <p:cNvSpPr>
            <a:spLocks noGrp="1"/>
          </p:cNvSpPr>
          <p:nvPr>
            <p:ph type="sldNum" sz="quarter" idx="5"/>
          </p:nvPr>
        </p:nvSpPr>
        <p:spPr/>
        <p:txBody>
          <a:bodyPr/>
          <a:lstStyle/>
          <a:p>
            <a:fld id="{18D41C57-F410-4B1B-8161-99CBAB10D8DE}" type="slidenum">
              <a:rPr lang="en-US" smtClean="0"/>
              <a:t>9</a:t>
            </a:fld>
            <a:endParaRPr lang="en-US"/>
          </a:p>
        </p:txBody>
      </p:sp>
    </p:spTree>
    <p:extLst>
      <p:ext uri="{BB962C8B-B14F-4D97-AF65-F5344CB8AC3E}">
        <p14:creationId xmlns:p14="http://schemas.microsoft.com/office/powerpoint/2010/main" val="1405333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0D3F6-DD4C-58F7-8DE3-5B9C033FF1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A86B2C-1F84-7A80-618E-3B001BBA8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E91E3-5B8F-AA90-05AC-0FA5EDFCA0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411030-9CEC-8A29-130D-3D330784E459}"/>
              </a:ext>
            </a:extLst>
          </p:cNvPr>
          <p:cNvSpPr>
            <a:spLocks noGrp="1"/>
          </p:cNvSpPr>
          <p:nvPr>
            <p:ph type="sldNum" sz="quarter" idx="5"/>
          </p:nvPr>
        </p:nvSpPr>
        <p:spPr/>
        <p:txBody>
          <a:bodyPr/>
          <a:lstStyle/>
          <a:p>
            <a:fld id="{18D41C57-F410-4B1B-8161-99CBAB10D8DE}" type="slidenum">
              <a:rPr lang="en-US" smtClean="0"/>
              <a:t>10</a:t>
            </a:fld>
            <a:endParaRPr lang="en-US"/>
          </a:p>
        </p:txBody>
      </p:sp>
    </p:spTree>
    <p:extLst>
      <p:ext uri="{BB962C8B-B14F-4D97-AF65-F5344CB8AC3E}">
        <p14:creationId xmlns:p14="http://schemas.microsoft.com/office/powerpoint/2010/main" val="1319400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65C17-9D96-39BE-C042-4A5DC4172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7B198-FDF6-92C9-F5C0-27F1661EB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14EDE-E3D2-B91F-6EFE-B37A692D84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3401FC-83A8-C594-D48B-5E69C1ED2B8B}"/>
              </a:ext>
            </a:extLst>
          </p:cNvPr>
          <p:cNvSpPr>
            <a:spLocks noGrp="1"/>
          </p:cNvSpPr>
          <p:nvPr>
            <p:ph type="sldNum" sz="quarter" idx="5"/>
          </p:nvPr>
        </p:nvSpPr>
        <p:spPr/>
        <p:txBody>
          <a:bodyPr/>
          <a:lstStyle/>
          <a:p>
            <a:fld id="{18D41C57-F410-4B1B-8161-99CBAB10D8DE}" type="slidenum">
              <a:rPr lang="en-US" smtClean="0"/>
              <a:t>11</a:t>
            </a:fld>
            <a:endParaRPr lang="en-US"/>
          </a:p>
        </p:txBody>
      </p:sp>
    </p:spTree>
    <p:extLst>
      <p:ext uri="{BB962C8B-B14F-4D97-AF65-F5344CB8AC3E}">
        <p14:creationId xmlns:p14="http://schemas.microsoft.com/office/powerpoint/2010/main" val="95619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1F2362-7AF9-4192-8A6F-E6DF85AED7A1}"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76336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426999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00975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04345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F2362-7AF9-4192-8A6F-E6DF85AED7A1}" type="datetimeFigureOut">
              <a:rPr lang="en-US" smtClean="0"/>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53600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1F2362-7AF9-4192-8A6F-E6DF85AED7A1}"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94022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1F2362-7AF9-4192-8A6F-E6DF85AED7A1}" type="datetimeFigureOut">
              <a:rPr lang="en-US" smtClean="0"/>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54717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1F2362-7AF9-4192-8A6F-E6DF85AED7A1}" type="datetimeFigureOut">
              <a:rPr lang="en-US" smtClean="0"/>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22841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F2362-7AF9-4192-8A6F-E6DF85AED7A1}" type="datetimeFigureOut">
              <a:rPr lang="en-US" smtClean="0"/>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45412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1935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61690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F2362-7AF9-4192-8A6F-E6DF85AED7A1}" type="datetimeFigureOut">
              <a:rPr lang="en-US" smtClean="0"/>
              <a:t>1/15/2026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C048E-47DF-4FDC-8CF7-B1A6D415A8CE}" type="slidenum">
              <a:rPr lang="en-US" smtClean="0"/>
              <a:t>‹#›</a:t>
            </a:fld>
            <a:endParaRPr lang="en-US"/>
          </a:p>
        </p:txBody>
      </p:sp>
    </p:spTree>
    <p:extLst>
      <p:ext uri="{BB962C8B-B14F-4D97-AF65-F5344CB8AC3E}">
        <p14:creationId xmlns:p14="http://schemas.microsoft.com/office/powerpoint/2010/main" val="71185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DYXTV51GdU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3.jp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5.jpg"/></Relationships>
</file>

<file path=ppt/slides/_rels/slide25.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rcrK0U7RDIk"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vpharBeg9XA"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crdownload"/><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jpg"/><Relationship Id="rId7" Type="http://schemas.openxmlformats.org/officeDocument/2006/relationships/image" Target="../media/image57.jp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g"/></Relationships>
</file>

<file path=ppt/slides/_rels/slide3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9.jpg"/><Relationship Id="rId7"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g"/><Relationship Id="rId9" Type="http://schemas.openxmlformats.org/officeDocument/2006/relationships/image" Target="../media/image65.jp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36.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6852" y="579091"/>
            <a:ext cx="6069795" cy="8894743"/>
          </a:xfrm>
          <a:prstGeom prst="rect">
            <a:avLst/>
          </a:prstGeom>
          <a:noFill/>
        </p:spPr>
        <p:txBody>
          <a:bodyPr wrap="square" rtlCol="0">
            <a:spAutoFit/>
          </a:bodyPr>
          <a:lstStyle/>
          <a:p>
            <a:pPr algn="ctr"/>
            <a:r>
              <a:rPr lang="en-US" sz="9600" b="1" dirty="0">
                <a:solidFill>
                  <a:srgbClr val="FF0000"/>
                </a:solidFill>
              </a:rPr>
              <a:t>AGE Thrive</a:t>
            </a:r>
          </a:p>
          <a:p>
            <a:pPr algn="ctr"/>
            <a:r>
              <a:rPr lang="en-US" sz="4800" b="1" dirty="0">
                <a:solidFill>
                  <a:srgbClr val="FF0000"/>
                </a:solidFill>
              </a:rPr>
              <a:t> </a:t>
            </a:r>
            <a:r>
              <a:rPr lang="en-US" sz="4800" i="1" dirty="0"/>
              <a:t>with</a:t>
            </a:r>
          </a:p>
          <a:p>
            <a:pPr algn="ctr"/>
            <a:r>
              <a:rPr lang="en-US" sz="7200" b="1" dirty="0"/>
              <a:t> </a:t>
            </a:r>
            <a:r>
              <a:rPr lang="en-US" sz="8800" b="1" dirty="0">
                <a:solidFill>
                  <a:srgbClr val="0070C0"/>
                </a:solidFill>
              </a:rPr>
              <a:t>Baseball Memories</a:t>
            </a:r>
          </a:p>
          <a:p>
            <a:r>
              <a:rPr lang="en-US" sz="2800" b="1" dirty="0"/>
              <a:t>					</a:t>
            </a:r>
          </a:p>
          <a:p>
            <a:endParaRPr lang="en-US" sz="2800" b="1"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0" y="5570338"/>
            <a:ext cx="5235883" cy="128766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rcRect l="8049" t="6077" r="4795" b="8878"/>
          <a:stretch>
            <a:fillRect/>
          </a:stretch>
        </p:blipFill>
        <p:spPr>
          <a:xfrm>
            <a:off x="9807172" y="4900253"/>
            <a:ext cx="2183014" cy="1957747"/>
          </a:xfrm>
          <a:prstGeom prst="rect">
            <a:avLst/>
          </a:prstGeom>
        </p:spPr>
      </p:pic>
      <p:pic>
        <p:nvPicPr>
          <p:cNvPr id="2" name="Picture 2">
            <a:extLst>
              <a:ext uri="{FF2B5EF4-FFF2-40B4-BE49-F238E27FC236}">
                <a16:creationId xmlns:a16="http://schemas.microsoft.com/office/drawing/2014/main" id="{8097A486-8E8B-E17C-D3DA-A0E794792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826" y="2043179"/>
            <a:ext cx="3966823" cy="2567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9EA391-3D57-50AC-DD78-E596C140BD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6647" y="1879635"/>
            <a:ext cx="2426504" cy="258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63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8686C-0098-6DD9-01AD-EEBD8B19FE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A61DB8-4A0C-62F6-46AD-4DD5AC2F84DA}"/>
              </a:ext>
            </a:extLst>
          </p:cNvPr>
          <p:cNvSpPr txBox="1"/>
          <p:nvPr/>
        </p:nvSpPr>
        <p:spPr>
          <a:xfrm>
            <a:off x="7778954" y="-53163"/>
            <a:ext cx="4705135" cy="2400657"/>
          </a:xfrm>
          <a:prstGeom prst="rect">
            <a:avLst/>
          </a:prstGeom>
          <a:noFill/>
        </p:spPr>
        <p:txBody>
          <a:bodyPr wrap="none" rtlCol="0">
            <a:spAutoFit/>
          </a:bodyPr>
          <a:lstStyle/>
          <a:p>
            <a:pPr algn="ctr"/>
            <a:r>
              <a:rPr lang="en-US" sz="15000" b="1" i="1" dirty="0"/>
              <a:t>Y2K ! </a:t>
            </a:r>
            <a:endParaRPr lang="en-US" sz="15000" b="1" dirty="0"/>
          </a:p>
        </p:txBody>
      </p:sp>
      <p:sp>
        <p:nvSpPr>
          <p:cNvPr id="2" name="TextBox 1">
            <a:extLst>
              <a:ext uri="{FF2B5EF4-FFF2-40B4-BE49-F238E27FC236}">
                <a16:creationId xmlns:a16="http://schemas.microsoft.com/office/drawing/2014/main" id="{9C605A83-3F64-69BC-5BA2-769A8F0D0E25}"/>
              </a:ext>
            </a:extLst>
          </p:cNvPr>
          <p:cNvSpPr txBox="1"/>
          <p:nvPr/>
        </p:nvSpPr>
        <p:spPr>
          <a:xfrm>
            <a:off x="1663360" y="292557"/>
            <a:ext cx="5498621" cy="830997"/>
          </a:xfrm>
          <a:prstGeom prst="rect">
            <a:avLst/>
          </a:prstGeom>
          <a:noFill/>
        </p:spPr>
        <p:txBody>
          <a:bodyPr wrap="none" rtlCol="0">
            <a:spAutoFit/>
          </a:bodyPr>
          <a:lstStyle/>
          <a:p>
            <a:r>
              <a:rPr lang="en-US" sz="4800" b="1" dirty="0"/>
              <a:t>What was it really ??</a:t>
            </a:r>
          </a:p>
        </p:txBody>
      </p:sp>
      <p:sp>
        <p:nvSpPr>
          <p:cNvPr id="6" name="TextBox 5">
            <a:extLst>
              <a:ext uri="{FF2B5EF4-FFF2-40B4-BE49-F238E27FC236}">
                <a16:creationId xmlns:a16="http://schemas.microsoft.com/office/drawing/2014/main" id="{8E9C9462-B0BE-425F-88CD-F3D72E02DE2A}"/>
              </a:ext>
            </a:extLst>
          </p:cNvPr>
          <p:cNvSpPr txBox="1"/>
          <p:nvPr/>
        </p:nvSpPr>
        <p:spPr>
          <a:xfrm>
            <a:off x="921081" y="1680685"/>
            <a:ext cx="10095264" cy="954107"/>
          </a:xfrm>
          <a:prstGeom prst="rect">
            <a:avLst/>
          </a:prstGeom>
          <a:noFill/>
        </p:spPr>
        <p:txBody>
          <a:bodyPr wrap="none" rtlCol="0">
            <a:spAutoFit/>
          </a:bodyPr>
          <a:lstStyle/>
          <a:p>
            <a:r>
              <a:rPr lang="en-US" sz="2800" dirty="0"/>
              <a:t>So … storage for data was at a premium.</a:t>
            </a:r>
          </a:p>
          <a:p>
            <a:r>
              <a:rPr lang="en-US" sz="2800" dirty="0"/>
              <a:t>		Early programmers just used just two digits for the year:</a:t>
            </a:r>
          </a:p>
        </p:txBody>
      </p:sp>
      <p:sp>
        <p:nvSpPr>
          <p:cNvPr id="8" name="Rectangle 7">
            <a:extLst>
              <a:ext uri="{FF2B5EF4-FFF2-40B4-BE49-F238E27FC236}">
                <a16:creationId xmlns:a16="http://schemas.microsoft.com/office/drawing/2014/main" id="{C4041BC7-7E01-619F-B108-22FB65D20C1A}"/>
              </a:ext>
            </a:extLst>
          </p:cNvPr>
          <p:cNvSpPr/>
          <p:nvPr/>
        </p:nvSpPr>
        <p:spPr>
          <a:xfrm>
            <a:off x="6820477" y="2792995"/>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079D270-AAD2-80B4-A179-AE9C6D59AE98}"/>
              </a:ext>
            </a:extLst>
          </p:cNvPr>
          <p:cNvSpPr/>
          <p:nvPr/>
        </p:nvSpPr>
        <p:spPr>
          <a:xfrm>
            <a:off x="7629095" y="2800894"/>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348BDF-C95C-C7FE-B0B9-C2B17AA01CAF}"/>
              </a:ext>
            </a:extLst>
          </p:cNvPr>
          <p:cNvSpPr txBox="1"/>
          <p:nvPr/>
        </p:nvSpPr>
        <p:spPr>
          <a:xfrm>
            <a:off x="6908936" y="3851949"/>
            <a:ext cx="574196" cy="1015663"/>
          </a:xfrm>
          <a:prstGeom prst="rect">
            <a:avLst/>
          </a:prstGeom>
          <a:noFill/>
        </p:spPr>
        <p:txBody>
          <a:bodyPr wrap="none" rtlCol="0">
            <a:spAutoFit/>
          </a:bodyPr>
          <a:lstStyle/>
          <a:p>
            <a:r>
              <a:rPr lang="en-US" sz="6000" b="1" dirty="0"/>
              <a:t>5</a:t>
            </a:r>
          </a:p>
        </p:txBody>
      </p:sp>
      <p:sp>
        <p:nvSpPr>
          <p:cNvPr id="13" name="TextBox 12">
            <a:extLst>
              <a:ext uri="{FF2B5EF4-FFF2-40B4-BE49-F238E27FC236}">
                <a16:creationId xmlns:a16="http://schemas.microsoft.com/office/drawing/2014/main" id="{16209B23-8459-334F-255D-0FACA8D34EDA}"/>
              </a:ext>
            </a:extLst>
          </p:cNvPr>
          <p:cNvSpPr txBox="1"/>
          <p:nvPr/>
        </p:nvSpPr>
        <p:spPr>
          <a:xfrm>
            <a:off x="7677194" y="3836559"/>
            <a:ext cx="574196" cy="1015663"/>
          </a:xfrm>
          <a:prstGeom prst="rect">
            <a:avLst/>
          </a:prstGeom>
          <a:noFill/>
        </p:spPr>
        <p:txBody>
          <a:bodyPr wrap="none" rtlCol="0">
            <a:spAutoFit/>
          </a:bodyPr>
          <a:lstStyle/>
          <a:p>
            <a:r>
              <a:rPr lang="en-US" sz="6000" b="1" dirty="0"/>
              <a:t>2</a:t>
            </a:r>
          </a:p>
        </p:txBody>
      </p:sp>
      <p:sp>
        <p:nvSpPr>
          <p:cNvPr id="15" name="TextBox 14">
            <a:extLst>
              <a:ext uri="{FF2B5EF4-FFF2-40B4-BE49-F238E27FC236}">
                <a16:creationId xmlns:a16="http://schemas.microsoft.com/office/drawing/2014/main" id="{90C4D49B-FF3A-EC76-4BE4-252D279943BE}"/>
              </a:ext>
            </a:extLst>
          </p:cNvPr>
          <p:cNvSpPr txBox="1"/>
          <p:nvPr/>
        </p:nvSpPr>
        <p:spPr>
          <a:xfrm>
            <a:off x="355899" y="3105898"/>
            <a:ext cx="5593967" cy="369332"/>
          </a:xfrm>
          <a:prstGeom prst="rect">
            <a:avLst/>
          </a:prstGeom>
          <a:noFill/>
        </p:spPr>
        <p:txBody>
          <a:bodyPr wrap="none" rtlCol="0">
            <a:spAutoFit/>
          </a:bodyPr>
          <a:lstStyle/>
          <a:p>
            <a:r>
              <a:rPr lang="en-US" dirty="0"/>
              <a:t>Monte was born in 1952, so his birth year looked like this:</a:t>
            </a:r>
          </a:p>
        </p:txBody>
      </p:sp>
      <p:sp>
        <p:nvSpPr>
          <p:cNvPr id="16" name="TextBox 15">
            <a:extLst>
              <a:ext uri="{FF2B5EF4-FFF2-40B4-BE49-F238E27FC236}">
                <a16:creationId xmlns:a16="http://schemas.microsoft.com/office/drawing/2014/main" id="{AD9D6CF7-2662-E04E-DDAA-D9DDA70BC3B7}"/>
              </a:ext>
            </a:extLst>
          </p:cNvPr>
          <p:cNvSpPr txBox="1"/>
          <p:nvPr/>
        </p:nvSpPr>
        <p:spPr>
          <a:xfrm>
            <a:off x="239485" y="4069920"/>
            <a:ext cx="3130665" cy="369332"/>
          </a:xfrm>
          <a:prstGeom prst="rect">
            <a:avLst/>
          </a:prstGeom>
          <a:noFill/>
        </p:spPr>
        <p:txBody>
          <a:bodyPr wrap="none" rtlCol="0">
            <a:spAutoFit/>
          </a:bodyPr>
          <a:lstStyle/>
          <a:p>
            <a:r>
              <a:rPr lang="en-US" dirty="0"/>
              <a:t>In 1999, Monte’s age would be:</a:t>
            </a:r>
          </a:p>
        </p:txBody>
      </p:sp>
      <p:sp>
        <p:nvSpPr>
          <p:cNvPr id="17" name="Rectangle 16">
            <a:extLst>
              <a:ext uri="{FF2B5EF4-FFF2-40B4-BE49-F238E27FC236}">
                <a16:creationId xmlns:a16="http://schemas.microsoft.com/office/drawing/2014/main" id="{E8022EA7-00C2-F34E-196B-1A3825C5BBB0}"/>
              </a:ext>
            </a:extLst>
          </p:cNvPr>
          <p:cNvSpPr/>
          <p:nvPr/>
        </p:nvSpPr>
        <p:spPr>
          <a:xfrm>
            <a:off x="3459028" y="3867338"/>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3D0C51D-4F5A-5C9B-AE2E-B1430201241E}"/>
              </a:ext>
            </a:extLst>
          </p:cNvPr>
          <p:cNvSpPr/>
          <p:nvPr/>
        </p:nvSpPr>
        <p:spPr>
          <a:xfrm>
            <a:off x="4244854" y="3856336"/>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AB878E-4D0B-00F4-58E5-BD5E4C0481A5}"/>
              </a:ext>
            </a:extLst>
          </p:cNvPr>
          <p:cNvSpPr/>
          <p:nvPr/>
        </p:nvSpPr>
        <p:spPr>
          <a:xfrm>
            <a:off x="6820477" y="3899911"/>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EF466F6-5627-5932-A39F-6EC5AAEC8168}"/>
              </a:ext>
            </a:extLst>
          </p:cNvPr>
          <p:cNvSpPr/>
          <p:nvPr/>
        </p:nvSpPr>
        <p:spPr>
          <a:xfrm>
            <a:off x="7571591" y="3899911"/>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8D5A3DE-25CC-6EF6-F312-BE923AFBB7FC}"/>
              </a:ext>
            </a:extLst>
          </p:cNvPr>
          <p:cNvSpPr txBox="1"/>
          <p:nvPr/>
        </p:nvSpPr>
        <p:spPr>
          <a:xfrm>
            <a:off x="4276164" y="3800435"/>
            <a:ext cx="574196" cy="1015663"/>
          </a:xfrm>
          <a:prstGeom prst="rect">
            <a:avLst/>
          </a:prstGeom>
          <a:noFill/>
        </p:spPr>
        <p:txBody>
          <a:bodyPr wrap="none" rtlCol="0">
            <a:spAutoFit/>
          </a:bodyPr>
          <a:lstStyle/>
          <a:p>
            <a:r>
              <a:rPr lang="en-US" sz="6000" b="1" dirty="0"/>
              <a:t>9</a:t>
            </a:r>
          </a:p>
        </p:txBody>
      </p:sp>
      <p:sp>
        <p:nvSpPr>
          <p:cNvPr id="22" name="TextBox 21">
            <a:extLst>
              <a:ext uri="{FF2B5EF4-FFF2-40B4-BE49-F238E27FC236}">
                <a16:creationId xmlns:a16="http://schemas.microsoft.com/office/drawing/2014/main" id="{8EF38EC7-EE26-8C65-7F90-63C528B1C22A}"/>
              </a:ext>
            </a:extLst>
          </p:cNvPr>
          <p:cNvSpPr txBox="1"/>
          <p:nvPr/>
        </p:nvSpPr>
        <p:spPr>
          <a:xfrm>
            <a:off x="3564843" y="3800435"/>
            <a:ext cx="574196" cy="1015663"/>
          </a:xfrm>
          <a:prstGeom prst="rect">
            <a:avLst/>
          </a:prstGeom>
          <a:noFill/>
        </p:spPr>
        <p:txBody>
          <a:bodyPr wrap="none" rtlCol="0">
            <a:spAutoFit/>
          </a:bodyPr>
          <a:lstStyle/>
          <a:p>
            <a:r>
              <a:rPr lang="en-US" sz="6000" b="1" dirty="0"/>
              <a:t>9</a:t>
            </a:r>
          </a:p>
        </p:txBody>
      </p:sp>
      <p:sp>
        <p:nvSpPr>
          <p:cNvPr id="23" name="TextBox 22">
            <a:extLst>
              <a:ext uri="{FF2B5EF4-FFF2-40B4-BE49-F238E27FC236}">
                <a16:creationId xmlns:a16="http://schemas.microsoft.com/office/drawing/2014/main" id="{72800E01-39C3-5358-D68D-911809BC9050}"/>
              </a:ext>
            </a:extLst>
          </p:cNvPr>
          <p:cNvSpPr txBox="1"/>
          <p:nvPr/>
        </p:nvSpPr>
        <p:spPr>
          <a:xfrm>
            <a:off x="5187445" y="3974354"/>
            <a:ext cx="1354858" cy="646331"/>
          </a:xfrm>
          <a:prstGeom prst="rect">
            <a:avLst/>
          </a:prstGeom>
          <a:noFill/>
        </p:spPr>
        <p:txBody>
          <a:bodyPr wrap="none" rtlCol="0">
            <a:spAutoFit/>
          </a:bodyPr>
          <a:lstStyle/>
          <a:p>
            <a:r>
              <a:rPr lang="en-US" sz="3600" b="1" dirty="0"/>
              <a:t>minus</a:t>
            </a:r>
          </a:p>
        </p:txBody>
      </p:sp>
      <p:sp>
        <p:nvSpPr>
          <p:cNvPr id="25" name="TextBox 24">
            <a:extLst>
              <a:ext uri="{FF2B5EF4-FFF2-40B4-BE49-F238E27FC236}">
                <a16:creationId xmlns:a16="http://schemas.microsoft.com/office/drawing/2014/main" id="{A80E18C5-3669-4195-EEEB-BE499A3DED04}"/>
              </a:ext>
            </a:extLst>
          </p:cNvPr>
          <p:cNvSpPr txBox="1"/>
          <p:nvPr/>
        </p:nvSpPr>
        <p:spPr>
          <a:xfrm>
            <a:off x="6937688" y="2795969"/>
            <a:ext cx="574196" cy="1292662"/>
          </a:xfrm>
          <a:prstGeom prst="rect">
            <a:avLst/>
          </a:prstGeom>
          <a:noFill/>
        </p:spPr>
        <p:txBody>
          <a:bodyPr wrap="none" rtlCol="0">
            <a:spAutoFit/>
          </a:bodyPr>
          <a:lstStyle/>
          <a:p>
            <a:r>
              <a:rPr lang="en-US" sz="6000" b="1" dirty="0"/>
              <a:t>5</a:t>
            </a:r>
          </a:p>
          <a:p>
            <a:endParaRPr lang="en-US" dirty="0"/>
          </a:p>
        </p:txBody>
      </p:sp>
      <p:sp>
        <p:nvSpPr>
          <p:cNvPr id="26" name="TextBox 25">
            <a:extLst>
              <a:ext uri="{FF2B5EF4-FFF2-40B4-BE49-F238E27FC236}">
                <a16:creationId xmlns:a16="http://schemas.microsoft.com/office/drawing/2014/main" id="{D1AC2FDF-D687-5D11-5BE0-231190B7970F}"/>
              </a:ext>
            </a:extLst>
          </p:cNvPr>
          <p:cNvSpPr txBox="1"/>
          <p:nvPr/>
        </p:nvSpPr>
        <p:spPr>
          <a:xfrm>
            <a:off x="7748509" y="2789220"/>
            <a:ext cx="574196" cy="1015663"/>
          </a:xfrm>
          <a:prstGeom prst="rect">
            <a:avLst/>
          </a:prstGeom>
          <a:noFill/>
        </p:spPr>
        <p:txBody>
          <a:bodyPr wrap="none" rtlCol="0">
            <a:spAutoFit/>
          </a:bodyPr>
          <a:lstStyle/>
          <a:p>
            <a:r>
              <a:rPr lang="en-US" sz="6000" b="1" dirty="0"/>
              <a:t>2</a:t>
            </a:r>
          </a:p>
        </p:txBody>
      </p:sp>
      <p:sp>
        <p:nvSpPr>
          <p:cNvPr id="27" name="TextBox 26">
            <a:extLst>
              <a:ext uri="{FF2B5EF4-FFF2-40B4-BE49-F238E27FC236}">
                <a16:creationId xmlns:a16="http://schemas.microsoft.com/office/drawing/2014/main" id="{572C25AE-E302-FEFB-2A67-5D151EB918DD}"/>
              </a:ext>
            </a:extLst>
          </p:cNvPr>
          <p:cNvSpPr txBox="1"/>
          <p:nvPr/>
        </p:nvSpPr>
        <p:spPr>
          <a:xfrm>
            <a:off x="8627842" y="4021224"/>
            <a:ext cx="1439818" cy="646331"/>
          </a:xfrm>
          <a:prstGeom prst="rect">
            <a:avLst/>
          </a:prstGeom>
          <a:noFill/>
        </p:spPr>
        <p:txBody>
          <a:bodyPr wrap="none" rtlCol="0">
            <a:spAutoFit/>
          </a:bodyPr>
          <a:lstStyle/>
          <a:p>
            <a:r>
              <a:rPr lang="en-US" sz="3600" b="1" dirty="0"/>
              <a:t>equals</a:t>
            </a:r>
          </a:p>
        </p:txBody>
      </p:sp>
      <p:sp>
        <p:nvSpPr>
          <p:cNvPr id="28" name="TextBox 27">
            <a:extLst>
              <a:ext uri="{FF2B5EF4-FFF2-40B4-BE49-F238E27FC236}">
                <a16:creationId xmlns:a16="http://schemas.microsoft.com/office/drawing/2014/main" id="{2B7C9E64-E132-C456-E1B5-555DB27BDAED}"/>
              </a:ext>
            </a:extLst>
          </p:cNvPr>
          <p:cNvSpPr txBox="1"/>
          <p:nvPr/>
        </p:nvSpPr>
        <p:spPr>
          <a:xfrm>
            <a:off x="10309966" y="3851948"/>
            <a:ext cx="963725" cy="1015663"/>
          </a:xfrm>
          <a:prstGeom prst="rect">
            <a:avLst/>
          </a:prstGeom>
          <a:noFill/>
        </p:spPr>
        <p:txBody>
          <a:bodyPr wrap="none" rtlCol="0">
            <a:spAutoFit/>
          </a:bodyPr>
          <a:lstStyle/>
          <a:p>
            <a:r>
              <a:rPr lang="en-US" sz="6000" b="1" dirty="0"/>
              <a:t>47</a:t>
            </a:r>
          </a:p>
        </p:txBody>
      </p:sp>
      <p:sp>
        <p:nvSpPr>
          <p:cNvPr id="29" name="TextBox 28">
            <a:extLst>
              <a:ext uri="{FF2B5EF4-FFF2-40B4-BE49-F238E27FC236}">
                <a16:creationId xmlns:a16="http://schemas.microsoft.com/office/drawing/2014/main" id="{57BF3B28-0A07-7F82-F88D-B1F9875C179F}"/>
              </a:ext>
            </a:extLst>
          </p:cNvPr>
          <p:cNvSpPr txBox="1"/>
          <p:nvPr/>
        </p:nvSpPr>
        <p:spPr>
          <a:xfrm>
            <a:off x="336815" y="5657789"/>
            <a:ext cx="1319592" cy="369332"/>
          </a:xfrm>
          <a:prstGeom prst="rect">
            <a:avLst/>
          </a:prstGeom>
          <a:noFill/>
        </p:spPr>
        <p:txBody>
          <a:bodyPr wrap="none" rtlCol="0">
            <a:spAutoFit/>
          </a:bodyPr>
          <a:lstStyle/>
          <a:p>
            <a:r>
              <a:rPr lang="en-US" dirty="0"/>
              <a:t>But in 2000:</a:t>
            </a:r>
          </a:p>
        </p:txBody>
      </p:sp>
      <p:sp>
        <p:nvSpPr>
          <p:cNvPr id="30" name="Rectangle 29">
            <a:extLst>
              <a:ext uri="{FF2B5EF4-FFF2-40B4-BE49-F238E27FC236}">
                <a16:creationId xmlns:a16="http://schemas.microsoft.com/office/drawing/2014/main" id="{59BA5A95-FDBF-8426-B644-4E0B5ABFA674}"/>
              </a:ext>
            </a:extLst>
          </p:cNvPr>
          <p:cNvSpPr/>
          <p:nvPr/>
        </p:nvSpPr>
        <p:spPr>
          <a:xfrm>
            <a:off x="1846530" y="5264076"/>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F908CDD-F6C8-CC3F-AF10-6F957B5854CE}"/>
              </a:ext>
            </a:extLst>
          </p:cNvPr>
          <p:cNvSpPr/>
          <p:nvPr/>
        </p:nvSpPr>
        <p:spPr>
          <a:xfrm>
            <a:off x="2632915" y="5277161"/>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EA317D8-286C-6850-1583-A39CA3EC8453}"/>
              </a:ext>
            </a:extLst>
          </p:cNvPr>
          <p:cNvSpPr txBox="1"/>
          <p:nvPr/>
        </p:nvSpPr>
        <p:spPr>
          <a:xfrm>
            <a:off x="1951343" y="5277161"/>
            <a:ext cx="424059" cy="1015663"/>
          </a:xfrm>
          <a:prstGeom prst="rect">
            <a:avLst/>
          </a:prstGeom>
          <a:noFill/>
        </p:spPr>
        <p:txBody>
          <a:bodyPr wrap="square" rtlCol="0">
            <a:spAutoFit/>
          </a:bodyPr>
          <a:lstStyle/>
          <a:p>
            <a:r>
              <a:rPr lang="en-US" sz="6000" b="1" dirty="0"/>
              <a:t>0</a:t>
            </a:r>
          </a:p>
        </p:txBody>
      </p:sp>
      <p:sp>
        <p:nvSpPr>
          <p:cNvPr id="33" name="TextBox 32">
            <a:extLst>
              <a:ext uri="{FF2B5EF4-FFF2-40B4-BE49-F238E27FC236}">
                <a16:creationId xmlns:a16="http://schemas.microsoft.com/office/drawing/2014/main" id="{9E75A4B0-E69A-EC99-9651-83D6E4340C4D}"/>
              </a:ext>
            </a:extLst>
          </p:cNvPr>
          <p:cNvSpPr txBox="1"/>
          <p:nvPr/>
        </p:nvSpPr>
        <p:spPr>
          <a:xfrm>
            <a:off x="2686733" y="5264076"/>
            <a:ext cx="574196" cy="1015663"/>
          </a:xfrm>
          <a:prstGeom prst="rect">
            <a:avLst/>
          </a:prstGeom>
          <a:noFill/>
        </p:spPr>
        <p:txBody>
          <a:bodyPr wrap="none" rtlCol="0">
            <a:spAutoFit/>
          </a:bodyPr>
          <a:lstStyle/>
          <a:p>
            <a:r>
              <a:rPr lang="en-US" sz="6000" b="1" dirty="0"/>
              <a:t>0</a:t>
            </a:r>
          </a:p>
        </p:txBody>
      </p:sp>
      <p:sp>
        <p:nvSpPr>
          <p:cNvPr id="34" name="TextBox 33">
            <a:extLst>
              <a:ext uri="{FF2B5EF4-FFF2-40B4-BE49-F238E27FC236}">
                <a16:creationId xmlns:a16="http://schemas.microsoft.com/office/drawing/2014/main" id="{1904A8FC-9AAA-8E04-5CCE-0FC0188A6BEA}"/>
              </a:ext>
            </a:extLst>
          </p:cNvPr>
          <p:cNvSpPr txBox="1"/>
          <p:nvPr/>
        </p:nvSpPr>
        <p:spPr>
          <a:xfrm>
            <a:off x="3528624" y="5448741"/>
            <a:ext cx="1354858" cy="646331"/>
          </a:xfrm>
          <a:prstGeom prst="rect">
            <a:avLst/>
          </a:prstGeom>
          <a:noFill/>
        </p:spPr>
        <p:txBody>
          <a:bodyPr wrap="none" rtlCol="0">
            <a:spAutoFit/>
          </a:bodyPr>
          <a:lstStyle/>
          <a:p>
            <a:r>
              <a:rPr lang="en-US" sz="3600" b="1" dirty="0"/>
              <a:t>minus</a:t>
            </a:r>
          </a:p>
        </p:txBody>
      </p:sp>
      <p:sp>
        <p:nvSpPr>
          <p:cNvPr id="37" name="TextBox 36">
            <a:extLst>
              <a:ext uri="{FF2B5EF4-FFF2-40B4-BE49-F238E27FC236}">
                <a16:creationId xmlns:a16="http://schemas.microsoft.com/office/drawing/2014/main" id="{3EA4008C-74F4-95D3-D86B-5C93E60FE22D}"/>
              </a:ext>
            </a:extLst>
          </p:cNvPr>
          <p:cNvSpPr txBox="1"/>
          <p:nvPr/>
        </p:nvSpPr>
        <p:spPr>
          <a:xfrm>
            <a:off x="5141637" y="5233297"/>
            <a:ext cx="574196" cy="1015663"/>
          </a:xfrm>
          <a:prstGeom prst="rect">
            <a:avLst/>
          </a:prstGeom>
          <a:noFill/>
        </p:spPr>
        <p:txBody>
          <a:bodyPr wrap="none" rtlCol="0">
            <a:spAutoFit/>
          </a:bodyPr>
          <a:lstStyle/>
          <a:p>
            <a:r>
              <a:rPr lang="en-US" sz="6000" b="1" dirty="0"/>
              <a:t>5</a:t>
            </a:r>
          </a:p>
        </p:txBody>
      </p:sp>
      <p:sp>
        <p:nvSpPr>
          <p:cNvPr id="38" name="TextBox 37">
            <a:extLst>
              <a:ext uri="{FF2B5EF4-FFF2-40B4-BE49-F238E27FC236}">
                <a16:creationId xmlns:a16="http://schemas.microsoft.com/office/drawing/2014/main" id="{B72584A5-721A-F967-F467-38B6F3643859}"/>
              </a:ext>
            </a:extLst>
          </p:cNvPr>
          <p:cNvSpPr txBox="1"/>
          <p:nvPr/>
        </p:nvSpPr>
        <p:spPr>
          <a:xfrm>
            <a:off x="5890080" y="5255227"/>
            <a:ext cx="574196" cy="1015663"/>
          </a:xfrm>
          <a:prstGeom prst="rect">
            <a:avLst/>
          </a:prstGeom>
          <a:noFill/>
        </p:spPr>
        <p:txBody>
          <a:bodyPr wrap="none" rtlCol="0">
            <a:spAutoFit/>
          </a:bodyPr>
          <a:lstStyle/>
          <a:p>
            <a:r>
              <a:rPr lang="en-US" sz="6000" b="1" dirty="0"/>
              <a:t>2</a:t>
            </a:r>
          </a:p>
        </p:txBody>
      </p:sp>
      <p:sp>
        <p:nvSpPr>
          <p:cNvPr id="39" name="TextBox 38">
            <a:extLst>
              <a:ext uri="{FF2B5EF4-FFF2-40B4-BE49-F238E27FC236}">
                <a16:creationId xmlns:a16="http://schemas.microsoft.com/office/drawing/2014/main" id="{4F3AA300-47B5-3352-D8D5-DBEA85C43611}"/>
              </a:ext>
            </a:extLst>
          </p:cNvPr>
          <p:cNvSpPr txBox="1"/>
          <p:nvPr/>
        </p:nvSpPr>
        <p:spPr>
          <a:xfrm>
            <a:off x="6830036" y="5138661"/>
            <a:ext cx="5458097" cy="1292662"/>
          </a:xfrm>
          <a:prstGeom prst="rect">
            <a:avLst/>
          </a:prstGeom>
          <a:noFill/>
        </p:spPr>
        <p:txBody>
          <a:bodyPr wrap="none" rtlCol="0">
            <a:spAutoFit/>
          </a:bodyPr>
          <a:lstStyle/>
          <a:p>
            <a:r>
              <a:rPr lang="en-US" sz="3600" b="1" dirty="0"/>
              <a:t>equals      </a:t>
            </a:r>
            <a:r>
              <a:rPr lang="en-US" sz="3600" b="1" dirty="0">
                <a:solidFill>
                  <a:srgbClr val="FF0000"/>
                </a:solidFill>
              </a:rPr>
              <a:t>negative </a:t>
            </a:r>
            <a:r>
              <a:rPr lang="en-US" sz="6000" b="1" dirty="0">
                <a:solidFill>
                  <a:srgbClr val="FF0000"/>
                </a:solidFill>
              </a:rPr>
              <a:t> 52    </a:t>
            </a:r>
          </a:p>
          <a:p>
            <a:endParaRPr lang="en-US" dirty="0"/>
          </a:p>
        </p:txBody>
      </p:sp>
      <p:sp>
        <p:nvSpPr>
          <p:cNvPr id="40" name="Rectangle 39">
            <a:extLst>
              <a:ext uri="{FF2B5EF4-FFF2-40B4-BE49-F238E27FC236}">
                <a16:creationId xmlns:a16="http://schemas.microsoft.com/office/drawing/2014/main" id="{A5697BAA-7979-FC0C-207B-C257D1FE8CA4}"/>
              </a:ext>
            </a:extLst>
          </p:cNvPr>
          <p:cNvSpPr/>
          <p:nvPr/>
        </p:nvSpPr>
        <p:spPr>
          <a:xfrm>
            <a:off x="5086118" y="5277160"/>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43E3D65-AAB6-19BA-39DF-ADBA591C4782}"/>
              </a:ext>
            </a:extLst>
          </p:cNvPr>
          <p:cNvSpPr/>
          <p:nvPr/>
        </p:nvSpPr>
        <p:spPr>
          <a:xfrm>
            <a:off x="5837232" y="5286006"/>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D2063B7-A3E5-E754-CED3-CA0441A034C1}"/>
              </a:ext>
            </a:extLst>
          </p:cNvPr>
          <p:cNvSpPr/>
          <p:nvPr/>
        </p:nvSpPr>
        <p:spPr>
          <a:xfrm>
            <a:off x="152400" y="3800435"/>
            <a:ext cx="11702785" cy="133822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Rectangle 46">
            <a:extLst>
              <a:ext uri="{FF2B5EF4-FFF2-40B4-BE49-F238E27FC236}">
                <a16:creationId xmlns:a16="http://schemas.microsoft.com/office/drawing/2014/main" id="{1E460283-11FB-5CD7-6894-0A5823CE19FF}"/>
              </a:ext>
            </a:extLst>
          </p:cNvPr>
          <p:cNvSpPr/>
          <p:nvPr/>
        </p:nvSpPr>
        <p:spPr>
          <a:xfrm>
            <a:off x="152400" y="5138661"/>
            <a:ext cx="11702785" cy="142678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Rectangle 47">
            <a:extLst>
              <a:ext uri="{FF2B5EF4-FFF2-40B4-BE49-F238E27FC236}">
                <a16:creationId xmlns:a16="http://schemas.microsoft.com/office/drawing/2014/main" id="{BB2B7C1E-FA57-AC49-4FAD-4A8F5D5B7C63}"/>
              </a:ext>
            </a:extLst>
          </p:cNvPr>
          <p:cNvSpPr/>
          <p:nvPr/>
        </p:nvSpPr>
        <p:spPr>
          <a:xfrm>
            <a:off x="355899" y="3800962"/>
            <a:ext cx="11499286" cy="140040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9487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46620-2E86-D763-0B0B-9005F12446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50D6C47-6BCF-BEC2-A5B2-57ABAAC3EAB5}"/>
              </a:ext>
            </a:extLst>
          </p:cNvPr>
          <p:cNvSpPr txBox="1"/>
          <p:nvPr/>
        </p:nvSpPr>
        <p:spPr>
          <a:xfrm>
            <a:off x="7778954" y="-53163"/>
            <a:ext cx="4705135" cy="2400657"/>
          </a:xfrm>
          <a:prstGeom prst="rect">
            <a:avLst/>
          </a:prstGeom>
          <a:noFill/>
        </p:spPr>
        <p:txBody>
          <a:bodyPr wrap="none" rtlCol="0">
            <a:spAutoFit/>
          </a:bodyPr>
          <a:lstStyle/>
          <a:p>
            <a:pPr algn="ctr"/>
            <a:r>
              <a:rPr lang="en-US" sz="15000" b="1" i="1" dirty="0"/>
              <a:t>Y2K ! </a:t>
            </a:r>
            <a:endParaRPr lang="en-US" sz="15000" b="1" dirty="0"/>
          </a:p>
        </p:txBody>
      </p:sp>
      <p:sp>
        <p:nvSpPr>
          <p:cNvPr id="2" name="TextBox 1">
            <a:extLst>
              <a:ext uri="{FF2B5EF4-FFF2-40B4-BE49-F238E27FC236}">
                <a16:creationId xmlns:a16="http://schemas.microsoft.com/office/drawing/2014/main" id="{8E37BCFB-AA43-32C1-4B0D-F9BA96057492}"/>
              </a:ext>
            </a:extLst>
          </p:cNvPr>
          <p:cNvSpPr txBox="1"/>
          <p:nvPr/>
        </p:nvSpPr>
        <p:spPr>
          <a:xfrm>
            <a:off x="1663360" y="292557"/>
            <a:ext cx="5498621" cy="830997"/>
          </a:xfrm>
          <a:prstGeom prst="rect">
            <a:avLst/>
          </a:prstGeom>
          <a:noFill/>
        </p:spPr>
        <p:txBody>
          <a:bodyPr wrap="none" rtlCol="0">
            <a:spAutoFit/>
          </a:bodyPr>
          <a:lstStyle/>
          <a:p>
            <a:r>
              <a:rPr lang="en-US" sz="4800" b="1" dirty="0"/>
              <a:t>What was it really ??</a:t>
            </a:r>
          </a:p>
        </p:txBody>
      </p:sp>
      <p:sp>
        <p:nvSpPr>
          <p:cNvPr id="6" name="TextBox 5">
            <a:extLst>
              <a:ext uri="{FF2B5EF4-FFF2-40B4-BE49-F238E27FC236}">
                <a16:creationId xmlns:a16="http://schemas.microsoft.com/office/drawing/2014/main" id="{2BB3979A-9D62-2B8B-35C8-938ED5F01AAA}"/>
              </a:ext>
            </a:extLst>
          </p:cNvPr>
          <p:cNvSpPr txBox="1"/>
          <p:nvPr/>
        </p:nvSpPr>
        <p:spPr>
          <a:xfrm>
            <a:off x="921081" y="1680685"/>
            <a:ext cx="6578468" cy="954107"/>
          </a:xfrm>
          <a:prstGeom prst="rect">
            <a:avLst/>
          </a:prstGeom>
          <a:noFill/>
        </p:spPr>
        <p:txBody>
          <a:bodyPr wrap="none" rtlCol="0">
            <a:spAutoFit/>
          </a:bodyPr>
          <a:lstStyle/>
          <a:p>
            <a:r>
              <a:rPr lang="en-US" sz="2800" dirty="0"/>
              <a:t>The solution was to reprogram the software</a:t>
            </a:r>
          </a:p>
          <a:p>
            <a:r>
              <a:rPr lang="en-US" sz="2800" dirty="0"/>
              <a:t>	to use four-digit years:</a:t>
            </a:r>
          </a:p>
        </p:txBody>
      </p:sp>
      <p:sp>
        <p:nvSpPr>
          <p:cNvPr id="8" name="Rectangle 7">
            <a:extLst>
              <a:ext uri="{FF2B5EF4-FFF2-40B4-BE49-F238E27FC236}">
                <a16:creationId xmlns:a16="http://schemas.microsoft.com/office/drawing/2014/main" id="{37046042-A2FD-0FFE-E76C-FC06F9E8E44C}"/>
              </a:ext>
            </a:extLst>
          </p:cNvPr>
          <p:cNvSpPr/>
          <p:nvPr/>
        </p:nvSpPr>
        <p:spPr>
          <a:xfrm>
            <a:off x="6820477" y="2792995"/>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9214ACD-8852-CBBB-1D77-01B3946FF906}"/>
              </a:ext>
            </a:extLst>
          </p:cNvPr>
          <p:cNvSpPr/>
          <p:nvPr/>
        </p:nvSpPr>
        <p:spPr>
          <a:xfrm>
            <a:off x="7629095" y="2800894"/>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658B127-123E-7A76-EE5F-22BFD5977B54}"/>
              </a:ext>
            </a:extLst>
          </p:cNvPr>
          <p:cNvSpPr txBox="1"/>
          <p:nvPr/>
        </p:nvSpPr>
        <p:spPr>
          <a:xfrm>
            <a:off x="6908936" y="2776518"/>
            <a:ext cx="574196" cy="1015663"/>
          </a:xfrm>
          <a:prstGeom prst="rect">
            <a:avLst/>
          </a:prstGeom>
          <a:noFill/>
        </p:spPr>
        <p:txBody>
          <a:bodyPr wrap="none" rtlCol="0">
            <a:spAutoFit/>
          </a:bodyPr>
          <a:lstStyle/>
          <a:p>
            <a:r>
              <a:rPr lang="en-US" sz="6000" b="1" dirty="0"/>
              <a:t>5</a:t>
            </a:r>
          </a:p>
        </p:txBody>
      </p:sp>
      <p:sp>
        <p:nvSpPr>
          <p:cNvPr id="13" name="TextBox 12">
            <a:extLst>
              <a:ext uri="{FF2B5EF4-FFF2-40B4-BE49-F238E27FC236}">
                <a16:creationId xmlns:a16="http://schemas.microsoft.com/office/drawing/2014/main" id="{DC9F2D43-EBCC-18C3-687B-83C4403C6952}"/>
              </a:ext>
            </a:extLst>
          </p:cNvPr>
          <p:cNvSpPr txBox="1"/>
          <p:nvPr/>
        </p:nvSpPr>
        <p:spPr>
          <a:xfrm>
            <a:off x="434777" y="5233297"/>
            <a:ext cx="574196" cy="1015663"/>
          </a:xfrm>
          <a:prstGeom prst="rect">
            <a:avLst/>
          </a:prstGeom>
          <a:noFill/>
        </p:spPr>
        <p:txBody>
          <a:bodyPr wrap="square" rtlCol="0">
            <a:spAutoFit/>
          </a:bodyPr>
          <a:lstStyle/>
          <a:p>
            <a:r>
              <a:rPr lang="en-US" sz="6000" b="1" dirty="0"/>
              <a:t>2</a:t>
            </a:r>
          </a:p>
        </p:txBody>
      </p:sp>
      <p:sp>
        <p:nvSpPr>
          <p:cNvPr id="15" name="TextBox 14">
            <a:extLst>
              <a:ext uri="{FF2B5EF4-FFF2-40B4-BE49-F238E27FC236}">
                <a16:creationId xmlns:a16="http://schemas.microsoft.com/office/drawing/2014/main" id="{FFAC66C1-B602-A1FA-C9C9-0AA1701C61E3}"/>
              </a:ext>
            </a:extLst>
          </p:cNvPr>
          <p:cNvSpPr txBox="1"/>
          <p:nvPr/>
        </p:nvSpPr>
        <p:spPr>
          <a:xfrm>
            <a:off x="20657" y="3084294"/>
            <a:ext cx="5371022" cy="400110"/>
          </a:xfrm>
          <a:prstGeom prst="rect">
            <a:avLst/>
          </a:prstGeom>
          <a:noFill/>
        </p:spPr>
        <p:txBody>
          <a:bodyPr wrap="none" rtlCol="0">
            <a:spAutoFit/>
          </a:bodyPr>
          <a:lstStyle/>
          <a:p>
            <a:r>
              <a:rPr lang="en-US" sz="2000" dirty="0"/>
              <a:t>Monte was born in 1952, so now that is stored as:</a:t>
            </a:r>
          </a:p>
        </p:txBody>
      </p:sp>
      <p:sp>
        <p:nvSpPr>
          <p:cNvPr id="17" name="Rectangle 16">
            <a:extLst>
              <a:ext uri="{FF2B5EF4-FFF2-40B4-BE49-F238E27FC236}">
                <a16:creationId xmlns:a16="http://schemas.microsoft.com/office/drawing/2014/main" id="{993C755C-C156-732A-0049-74D9CDDC8758}"/>
              </a:ext>
            </a:extLst>
          </p:cNvPr>
          <p:cNvSpPr/>
          <p:nvPr/>
        </p:nvSpPr>
        <p:spPr>
          <a:xfrm>
            <a:off x="6096000" y="2790426"/>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CEFED0D-908B-B606-433A-375A88AF887C}"/>
              </a:ext>
            </a:extLst>
          </p:cNvPr>
          <p:cNvSpPr/>
          <p:nvPr/>
        </p:nvSpPr>
        <p:spPr>
          <a:xfrm>
            <a:off x="1066667" y="5264074"/>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7ACDA97-69BE-C3B3-5D55-F466A14A28F0}"/>
              </a:ext>
            </a:extLst>
          </p:cNvPr>
          <p:cNvSpPr/>
          <p:nvPr/>
        </p:nvSpPr>
        <p:spPr>
          <a:xfrm>
            <a:off x="313643" y="5262480"/>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2274D94-F306-200D-B2CC-F7868928ADEF}"/>
              </a:ext>
            </a:extLst>
          </p:cNvPr>
          <p:cNvSpPr txBox="1"/>
          <p:nvPr/>
        </p:nvSpPr>
        <p:spPr>
          <a:xfrm>
            <a:off x="6152730" y="5209078"/>
            <a:ext cx="574196" cy="1015663"/>
          </a:xfrm>
          <a:prstGeom prst="rect">
            <a:avLst/>
          </a:prstGeom>
          <a:noFill/>
        </p:spPr>
        <p:txBody>
          <a:bodyPr wrap="none" rtlCol="0">
            <a:spAutoFit/>
          </a:bodyPr>
          <a:lstStyle/>
          <a:p>
            <a:r>
              <a:rPr lang="en-US" sz="6000" b="1" dirty="0"/>
              <a:t>9</a:t>
            </a:r>
          </a:p>
        </p:txBody>
      </p:sp>
      <p:sp>
        <p:nvSpPr>
          <p:cNvPr id="26" name="TextBox 25">
            <a:extLst>
              <a:ext uri="{FF2B5EF4-FFF2-40B4-BE49-F238E27FC236}">
                <a16:creationId xmlns:a16="http://schemas.microsoft.com/office/drawing/2014/main" id="{9B0BBB4E-FDC6-46D7-58AE-65EF352CC8A4}"/>
              </a:ext>
            </a:extLst>
          </p:cNvPr>
          <p:cNvSpPr txBox="1"/>
          <p:nvPr/>
        </p:nvSpPr>
        <p:spPr>
          <a:xfrm>
            <a:off x="7748509" y="2789220"/>
            <a:ext cx="574196" cy="1015663"/>
          </a:xfrm>
          <a:prstGeom prst="rect">
            <a:avLst/>
          </a:prstGeom>
          <a:noFill/>
        </p:spPr>
        <p:txBody>
          <a:bodyPr wrap="none" rtlCol="0">
            <a:spAutoFit/>
          </a:bodyPr>
          <a:lstStyle/>
          <a:p>
            <a:r>
              <a:rPr lang="en-US" sz="6000" b="1" dirty="0"/>
              <a:t>2</a:t>
            </a:r>
          </a:p>
        </p:txBody>
      </p:sp>
      <p:sp>
        <p:nvSpPr>
          <p:cNvPr id="30" name="Rectangle 29">
            <a:extLst>
              <a:ext uri="{FF2B5EF4-FFF2-40B4-BE49-F238E27FC236}">
                <a16:creationId xmlns:a16="http://schemas.microsoft.com/office/drawing/2014/main" id="{512622FB-CAC8-F7DD-0161-399F95035858}"/>
              </a:ext>
            </a:extLst>
          </p:cNvPr>
          <p:cNvSpPr/>
          <p:nvPr/>
        </p:nvSpPr>
        <p:spPr>
          <a:xfrm>
            <a:off x="1846530" y="5264076"/>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3B896AA-D3C0-37CE-ACA2-75DA3E2044BB}"/>
              </a:ext>
            </a:extLst>
          </p:cNvPr>
          <p:cNvSpPr/>
          <p:nvPr/>
        </p:nvSpPr>
        <p:spPr>
          <a:xfrm>
            <a:off x="2632915" y="5277161"/>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A3426DC-62F5-54DA-66BC-F034CF1E4914}"/>
              </a:ext>
            </a:extLst>
          </p:cNvPr>
          <p:cNvSpPr txBox="1"/>
          <p:nvPr/>
        </p:nvSpPr>
        <p:spPr>
          <a:xfrm>
            <a:off x="1949327" y="5233297"/>
            <a:ext cx="424059" cy="1015663"/>
          </a:xfrm>
          <a:prstGeom prst="rect">
            <a:avLst/>
          </a:prstGeom>
          <a:noFill/>
        </p:spPr>
        <p:txBody>
          <a:bodyPr wrap="square" rtlCol="0">
            <a:spAutoFit/>
          </a:bodyPr>
          <a:lstStyle/>
          <a:p>
            <a:r>
              <a:rPr lang="en-US" sz="6000" b="1" dirty="0"/>
              <a:t>0</a:t>
            </a:r>
          </a:p>
        </p:txBody>
      </p:sp>
      <p:sp>
        <p:nvSpPr>
          <p:cNvPr id="33" name="TextBox 32">
            <a:extLst>
              <a:ext uri="{FF2B5EF4-FFF2-40B4-BE49-F238E27FC236}">
                <a16:creationId xmlns:a16="http://schemas.microsoft.com/office/drawing/2014/main" id="{8B84E603-4820-CF3A-3871-0D46C2991177}"/>
              </a:ext>
            </a:extLst>
          </p:cNvPr>
          <p:cNvSpPr txBox="1"/>
          <p:nvPr/>
        </p:nvSpPr>
        <p:spPr>
          <a:xfrm>
            <a:off x="2683760" y="5246382"/>
            <a:ext cx="574196" cy="1015663"/>
          </a:xfrm>
          <a:prstGeom prst="rect">
            <a:avLst/>
          </a:prstGeom>
          <a:noFill/>
        </p:spPr>
        <p:txBody>
          <a:bodyPr wrap="none" rtlCol="0">
            <a:spAutoFit/>
          </a:bodyPr>
          <a:lstStyle/>
          <a:p>
            <a:r>
              <a:rPr lang="en-US" sz="6000" b="1" dirty="0"/>
              <a:t>0</a:t>
            </a:r>
          </a:p>
        </p:txBody>
      </p:sp>
      <p:sp>
        <p:nvSpPr>
          <p:cNvPr id="34" name="TextBox 33">
            <a:extLst>
              <a:ext uri="{FF2B5EF4-FFF2-40B4-BE49-F238E27FC236}">
                <a16:creationId xmlns:a16="http://schemas.microsoft.com/office/drawing/2014/main" id="{36970EF0-B933-D218-FA8B-0E5D0DC5D474}"/>
              </a:ext>
            </a:extLst>
          </p:cNvPr>
          <p:cNvSpPr txBox="1"/>
          <p:nvPr/>
        </p:nvSpPr>
        <p:spPr>
          <a:xfrm>
            <a:off x="3703958" y="5393743"/>
            <a:ext cx="1354858" cy="646331"/>
          </a:xfrm>
          <a:prstGeom prst="rect">
            <a:avLst/>
          </a:prstGeom>
          <a:noFill/>
        </p:spPr>
        <p:txBody>
          <a:bodyPr wrap="none" rtlCol="0">
            <a:spAutoFit/>
          </a:bodyPr>
          <a:lstStyle/>
          <a:p>
            <a:r>
              <a:rPr lang="en-US" sz="3600" b="1" dirty="0"/>
              <a:t>minus</a:t>
            </a:r>
          </a:p>
        </p:txBody>
      </p:sp>
      <p:sp>
        <p:nvSpPr>
          <p:cNvPr id="37" name="TextBox 36">
            <a:extLst>
              <a:ext uri="{FF2B5EF4-FFF2-40B4-BE49-F238E27FC236}">
                <a16:creationId xmlns:a16="http://schemas.microsoft.com/office/drawing/2014/main" id="{A67F1B54-5694-6D9E-3484-BA3AC9607F4E}"/>
              </a:ext>
            </a:extLst>
          </p:cNvPr>
          <p:cNvSpPr txBox="1"/>
          <p:nvPr/>
        </p:nvSpPr>
        <p:spPr>
          <a:xfrm>
            <a:off x="6840283" y="5225670"/>
            <a:ext cx="574196" cy="1015663"/>
          </a:xfrm>
          <a:prstGeom prst="rect">
            <a:avLst/>
          </a:prstGeom>
          <a:noFill/>
        </p:spPr>
        <p:txBody>
          <a:bodyPr wrap="none" rtlCol="0">
            <a:spAutoFit/>
          </a:bodyPr>
          <a:lstStyle/>
          <a:p>
            <a:r>
              <a:rPr lang="en-US" sz="6000" b="1" dirty="0"/>
              <a:t>5</a:t>
            </a:r>
          </a:p>
        </p:txBody>
      </p:sp>
      <p:sp>
        <p:nvSpPr>
          <p:cNvPr id="38" name="TextBox 37">
            <a:extLst>
              <a:ext uri="{FF2B5EF4-FFF2-40B4-BE49-F238E27FC236}">
                <a16:creationId xmlns:a16="http://schemas.microsoft.com/office/drawing/2014/main" id="{ED02857E-8082-F4A6-7F20-8281F524294A}"/>
              </a:ext>
            </a:extLst>
          </p:cNvPr>
          <p:cNvSpPr txBox="1"/>
          <p:nvPr/>
        </p:nvSpPr>
        <p:spPr>
          <a:xfrm>
            <a:off x="7629095" y="5209078"/>
            <a:ext cx="574196" cy="1015663"/>
          </a:xfrm>
          <a:prstGeom prst="rect">
            <a:avLst/>
          </a:prstGeom>
          <a:noFill/>
        </p:spPr>
        <p:txBody>
          <a:bodyPr wrap="none" rtlCol="0">
            <a:spAutoFit/>
          </a:bodyPr>
          <a:lstStyle/>
          <a:p>
            <a:r>
              <a:rPr lang="en-US" sz="6000" b="1" dirty="0"/>
              <a:t>2</a:t>
            </a:r>
          </a:p>
        </p:txBody>
      </p:sp>
      <p:sp>
        <p:nvSpPr>
          <p:cNvPr id="39" name="TextBox 38">
            <a:extLst>
              <a:ext uri="{FF2B5EF4-FFF2-40B4-BE49-F238E27FC236}">
                <a16:creationId xmlns:a16="http://schemas.microsoft.com/office/drawing/2014/main" id="{B5D62D24-668B-811A-319C-9C998B689C30}"/>
              </a:ext>
            </a:extLst>
          </p:cNvPr>
          <p:cNvSpPr txBox="1"/>
          <p:nvPr/>
        </p:nvSpPr>
        <p:spPr>
          <a:xfrm>
            <a:off x="8780172" y="5209078"/>
            <a:ext cx="2844048" cy="1292662"/>
          </a:xfrm>
          <a:prstGeom prst="rect">
            <a:avLst/>
          </a:prstGeom>
          <a:noFill/>
        </p:spPr>
        <p:txBody>
          <a:bodyPr wrap="none" rtlCol="0">
            <a:spAutoFit/>
          </a:bodyPr>
          <a:lstStyle/>
          <a:p>
            <a:r>
              <a:rPr lang="en-US" sz="3600" b="1" dirty="0"/>
              <a:t>equals      </a:t>
            </a:r>
            <a:r>
              <a:rPr lang="en-US" sz="6000" b="1" dirty="0">
                <a:solidFill>
                  <a:srgbClr val="00B050"/>
                </a:solidFill>
              </a:rPr>
              <a:t>48</a:t>
            </a:r>
          </a:p>
          <a:p>
            <a:endParaRPr lang="en-US" dirty="0"/>
          </a:p>
        </p:txBody>
      </p:sp>
      <p:sp>
        <p:nvSpPr>
          <p:cNvPr id="40" name="Rectangle 39">
            <a:extLst>
              <a:ext uri="{FF2B5EF4-FFF2-40B4-BE49-F238E27FC236}">
                <a16:creationId xmlns:a16="http://schemas.microsoft.com/office/drawing/2014/main" id="{E1D81BF6-E378-2177-C828-085CA0D4677B}"/>
              </a:ext>
            </a:extLst>
          </p:cNvPr>
          <p:cNvSpPr/>
          <p:nvPr/>
        </p:nvSpPr>
        <p:spPr>
          <a:xfrm>
            <a:off x="6796744" y="5288781"/>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D501D9C-6CA6-3134-64C6-0B978814D5A6}"/>
              </a:ext>
            </a:extLst>
          </p:cNvPr>
          <p:cNvSpPr/>
          <p:nvPr/>
        </p:nvSpPr>
        <p:spPr>
          <a:xfrm>
            <a:off x="7554115" y="5294853"/>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89ECB13-EBD1-5C18-719A-93C62BC1D854}"/>
              </a:ext>
            </a:extLst>
          </p:cNvPr>
          <p:cNvSpPr/>
          <p:nvPr/>
        </p:nvSpPr>
        <p:spPr>
          <a:xfrm>
            <a:off x="5344886" y="2790426"/>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4B9BFF-C997-5E5F-0C05-152E7A7D92F2}"/>
              </a:ext>
            </a:extLst>
          </p:cNvPr>
          <p:cNvSpPr txBox="1"/>
          <p:nvPr/>
        </p:nvSpPr>
        <p:spPr>
          <a:xfrm>
            <a:off x="5447068" y="2770115"/>
            <a:ext cx="574196" cy="1015663"/>
          </a:xfrm>
          <a:prstGeom prst="rect">
            <a:avLst/>
          </a:prstGeom>
          <a:noFill/>
        </p:spPr>
        <p:txBody>
          <a:bodyPr wrap="none" rtlCol="0">
            <a:spAutoFit/>
          </a:bodyPr>
          <a:lstStyle/>
          <a:p>
            <a:r>
              <a:rPr lang="en-US" sz="6000" b="1" dirty="0"/>
              <a:t>1</a:t>
            </a:r>
          </a:p>
        </p:txBody>
      </p:sp>
      <p:sp>
        <p:nvSpPr>
          <p:cNvPr id="7" name="TextBox 6">
            <a:extLst>
              <a:ext uri="{FF2B5EF4-FFF2-40B4-BE49-F238E27FC236}">
                <a16:creationId xmlns:a16="http://schemas.microsoft.com/office/drawing/2014/main" id="{7A0519A6-BA6C-C500-9414-FCD4B50A4801}"/>
              </a:ext>
            </a:extLst>
          </p:cNvPr>
          <p:cNvSpPr txBox="1"/>
          <p:nvPr/>
        </p:nvSpPr>
        <p:spPr>
          <a:xfrm>
            <a:off x="6217529" y="2776519"/>
            <a:ext cx="574196" cy="1015663"/>
          </a:xfrm>
          <a:prstGeom prst="rect">
            <a:avLst/>
          </a:prstGeom>
          <a:noFill/>
        </p:spPr>
        <p:txBody>
          <a:bodyPr wrap="none" rtlCol="0">
            <a:spAutoFit/>
          </a:bodyPr>
          <a:lstStyle/>
          <a:p>
            <a:r>
              <a:rPr lang="en-US" sz="6000" b="1" dirty="0"/>
              <a:t>9</a:t>
            </a:r>
          </a:p>
        </p:txBody>
      </p:sp>
      <p:sp>
        <p:nvSpPr>
          <p:cNvPr id="9" name="TextBox 8">
            <a:extLst>
              <a:ext uri="{FF2B5EF4-FFF2-40B4-BE49-F238E27FC236}">
                <a16:creationId xmlns:a16="http://schemas.microsoft.com/office/drawing/2014/main" id="{D4CE14BF-0D12-CD0C-8299-8DC9629451EE}"/>
              </a:ext>
            </a:extLst>
          </p:cNvPr>
          <p:cNvSpPr txBox="1"/>
          <p:nvPr/>
        </p:nvSpPr>
        <p:spPr>
          <a:xfrm>
            <a:off x="6186574" y="2775193"/>
            <a:ext cx="574196" cy="1015663"/>
          </a:xfrm>
          <a:prstGeom prst="rect">
            <a:avLst/>
          </a:prstGeom>
          <a:noFill/>
        </p:spPr>
        <p:txBody>
          <a:bodyPr wrap="none" rtlCol="0">
            <a:spAutoFit/>
          </a:bodyPr>
          <a:lstStyle/>
          <a:p>
            <a:r>
              <a:rPr lang="en-US" sz="6000" b="1" dirty="0"/>
              <a:t>9</a:t>
            </a:r>
          </a:p>
        </p:txBody>
      </p:sp>
      <p:sp>
        <p:nvSpPr>
          <p:cNvPr id="10" name="Rectangle 9">
            <a:extLst>
              <a:ext uri="{FF2B5EF4-FFF2-40B4-BE49-F238E27FC236}">
                <a16:creationId xmlns:a16="http://schemas.microsoft.com/office/drawing/2014/main" id="{75B885EC-2242-87C7-0395-118C18704C31}"/>
              </a:ext>
            </a:extLst>
          </p:cNvPr>
          <p:cNvSpPr/>
          <p:nvPr/>
        </p:nvSpPr>
        <p:spPr>
          <a:xfrm>
            <a:off x="6039373" y="5294853"/>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A48823-BD31-5C7F-1FD3-BA388782995D}"/>
              </a:ext>
            </a:extLst>
          </p:cNvPr>
          <p:cNvSpPr/>
          <p:nvPr/>
        </p:nvSpPr>
        <p:spPr>
          <a:xfrm>
            <a:off x="5247641" y="5287858"/>
            <a:ext cx="751114" cy="95410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8430C50-9BF1-2DDB-CD7B-BCDC611D2C01}"/>
              </a:ext>
            </a:extLst>
          </p:cNvPr>
          <p:cNvSpPr txBox="1"/>
          <p:nvPr/>
        </p:nvSpPr>
        <p:spPr>
          <a:xfrm>
            <a:off x="1150873" y="5230565"/>
            <a:ext cx="574196" cy="1015663"/>
          </a:xfrm>
          <a:prstGeom prst="rect">
            <a:avLst/>
          </a:prstGeom>
          <a:noFill/>
        </p:spPr>
        <p:txBody>
          <a:bodyPr wrap="none" rtlCol="0">
            <a:spAutoFit/>
          </a:bodyPr>
          <a:lstStyle/>
          <a:p>
            <a:r>
              <a:rPr lang="en-US" sz="6000" b="1" dirty="0"/>
              <a:t>0</a:t>
            </a:r>
          </a:p>
        </p:txBody>
      </p:sp>
      <p:sp>
        <p:nvSpPr>
          <p:cNvPr id="35" name="TextBox 34">
            <a:extLst>
              <a:ext uri="{FF2B5EF4-FFF2-40B4-BE49-F238E27FC236}">
                <a16:creationId xmlns:a16="http://schemas.microsoft.com/office/drawing/2014/main" id="{A48731C5-64E8-9ECC-B978-796D9A6C6C35}"/>
              </a:ext>
            </a:extLst>
          </p:cNvPr>
          <p:cNvSpPr txBox="1"/>
          <p:nvPr/>
        </p:nvSpPr>
        <p:spPr>
          <a:xfrm>
            <a:off x="5359594" y="5227579"/>
            <a:ext cx="574196" cy="1015663"/>
          </a:xfrm>
          <a:prstGeom prst="rect">
            <a:avLst/>
          </a:prstGeom>
          <a:noFill/>
        </p:spPr>
        <p:txBody>
          <a:bodyPr wrap="none" rtlCol="0">
            <a:spAutoFit/>
          </a:bodyPr>
          <a:lstStyle/>
          <a:p>
            <a:r>
              <a:rPr lang="en-US" sz="6000" b="1" dirty="0"/>
              <a:t>1</a:t>
            </a:r>
          </a:p>
        </p:txBody>
      </p:sp>
      <p:sp>
        <p:nvSpPr>
          <p:cNvPr id="36" name="TextBox 35">
            <a:extLst>
              <a:ext uri="{FF2B5EF4-FFF2-40B4-BE49-F238E27FC236}">
                <a16:creationId xmlns:a16="http://schemas.microsoft.com/office/drawing/2014/main" id="{3C3D3B03-32CE-BA29-C574-79707CCF09EE}"/>
              </a:ext>
            </a:extLst>
          </p:cNvPr>
          <p:cNvSpPr txBox="1"/>
          <p:nvPr/>
        </p:nvSpPr>
        <p:spPr>
          <a:xfrm>
            <a:off x="313643" y="4615543"/>
            <a:ext cx="5671424" cy="400110"/>
          </a:xfrm>
          <a:prstGeom prst="rect">
            <a:avLst/>
          </a:prstGeom>
          <a:noFill/>
        </p:spPr>
        <p:txBody>
          <a:bodyPr wrap="none" rtlCol="0">
            <a:spAutoFit/>
          </a:bodyPr>
          <a:lstStyle/>
          <a:p>
            <a:r>
              <a:rPr lang="en-US" sz="2000" dirty="0"/>
              <a:t>So now Monte’s age could be correctly calculated as:</a:t>
            </a:r>
          </a:p>
        </p:txBody>
      </p:sp>
      <p:sp>
        <p:nvSpPr>
          <p:cNvPr id="42" name="Rectangle 41">
            <a:extLst>
              <a:ext uri="{FF2B5EF4-FFF2-40B4-BE49-F238E27FC236}">
                <a16:creationId xmlns:a16="http://schemas.microsoft.com/office/drawing/2014/main" id="{58EF2776-B1B0-ED89-1862-6DD8338D37E5}"/>
              </a:ext>
            </a:extLst>
          </p:cNvPr>
          <p:cNvSpPr/>
          <p:nvPr/>
        </p:nvSpPr>
        <p:spPr>
          <a:xfrm>
            <a:off x="232000" y="4040292"/>
            <a:ext cx="11728000" cy="23707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456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94" y="114881"/>
            <a:ext cx="10170367" cy="5720831"/>
          </a:xfrm>
          <a:prstGeom prst="rect">
            <a:avLst/>
          </a:prstGeom>
        </p:spPr>
      </p:pic>
      <p:sp>
        <p:nvSpPr>
          <p:cNvPr id="3" name="TextBox 2"/>
          <p:cNvSpPr txBox="1"/>
          <p:nvPr/>
        </p:nvSpPr>
        <p:spPr>
          <a:xfrm>
            <a:off x="2024742" y="5835712"/>
            <a:ext cx="6860019" cy="1107996"/>
          </a:xfrm>
          <a:prstGeom prst="rect">
            <a:avLst/>
          </a:prstGeom>
          <a:noFill/>
        </p:spPr>
        <p:txBody>
          <a:bodyPr wrap="none" rtlCol="0">
            <a:spAutoFit/>
          </a:bodyPr>
          <a:lstStyle/>
          <a:p>
            <a:r>
              <a:rPr lang="en-US" sz="6600" b="1" dirty="0"/>
              <a:t>In Between Innings</a:t>
            </a:r>
          </a:p>
        </p:txBody>
      </p:sp>
    </p:spTree>
    <p:extLst>
      <p:ext uri="{BB962C8B-B14F-4D97-AF65-F5344CB8AC3E}">
        <p14:creationId xmlns:p14="http://schemas.microsoft.com/office/powerpoint/2010/main" val="40604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C60EB-CDFD-2269-42D7-F0774A0757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29FE30-930C-0E7C-15A9-6228D0D16C80}"/>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1999 At the Movies</a:t>
            </a:r>
          </a:p>
        </p:txBody>
      </p:sp>
      <p:sp>
        <p:nvSpPr>
          <p:cNvPr id="6" name="Rectangle 5">
            <a:extLst>
              <a:ext uri="{FF2B5EF4-FFF2-40B4-BE49-F238E27FC236}">
                <a16:creationId xmlns:a16="http://schemas.microsoft.com/office/drawing/2014/main" id="{F9FE98D6-2DB2-881F-43FD-29683B396E3B}"/>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B4C513-3B22-E9FA-1D7B-A15079DBA2CA}"/>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FC4AB60C-8069-AE36-1926-5CB8291BA33F}"/>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B257AF2E-0569-D84E-EC30-DD840096F0A1}"/>
              </a:ext>
            </a:extLst>
          </p:cNvPr>
          <p:cNvSpPr txBox="1">
            <a:spLocks/>
          </p:cNvSpPr>
          <p:nvPr/>
        </p:nvSpPr>
        <p:spPr>
          <a:xfrm>
            <a:off x="5124325" y="2866470"/>
            <a:ext cx="6304159" cy="4031873"/>
          </a:xfrm>
          <a:prstGeom prst="rect">
            <a:avLst/>
          </a:prstGeom>
          <a:noFill/>
        </p:spPr>
        <p:txBody>
          <a:bodyPr wrap="square" rtlCol="0">
            <a:spAutoFit/>
          </a:bodyPr>
          <a:lstStyle/>
          <a:p>
            <a:r>
              <a:rPr lang="en-US" sz="2400" dirty="0"/>
              <a:t>This science fiction blockbuster starred Keanu Reeves  as “Neo” in a dystopian future.  The film won 4 Academy Awards and had two sequels.</a:t>
            </a:r>
          </a:p>
          <a:p>
            <a:r>
              <a:rPr lang="en-US" sz="4000" b="1" dirty="0">
                <a:solidFill>
                  <a:schemeClr val="accent6">
                    <a:lumMod val="75000"/>
                  </a:schemeClr>
                </a:solidFill>
              </a:rPr>
              <a:t>Fight Club</a:t>
            </a:r>
          </a:p>
          <a:p>
            <a:endParaRPr lang="en-US" sz="3200" dirty="0"/>
          </a:p>
          <a:p>
            <a:r>
              <a:rPr lang="en-US" sz="4000" b="1" dirty="0">
                <a:solidFill>
                  <a:schemeClr val="accent6">
                    <a:lumMod val="75000"/>
                  </a:schemeClr>
                </a:solidFill>
              </a:rPr>
              <a:t>Dr. No</a:t>
            </a:r>
          </a:p>
          <a:p>
            <a:pPr marL="342900" indent="-342900">
              <a:buAutoNum type="alphaUcPeriod"/>
            </a:pPr>
            <a:endParaRPr lang="en-US" sz="3200" dirty="0"/>
          </a:p>
          <a:p>
            <a:r>
              <a:rPr lang="en-US" sz="4000" b="1" dirty="0">
                <a:solidFill>
                  <a:schemeClr val="accent6">
                    <a:lumMod val="75000"/>
                  </a:schemeClr>
                </a:solidFill>
              </a:rPr>
              <a:t>The Matrix</a:t>
            </a:r>
          </a:p>
        </p:txBody>
      </p:sp>
      <p:sp>
        <p:nvSpPr>
          <p:cNvPr id="2" name="AutoShape 2">
            <a:extLst>
              <a:ext uri="{FF2B5EF4-FFF2-40B4-BE49-F238E27FC236}">
                <a16:creationId xmlns:a16="http://schemas.microsoft.com/office/drawing/2014/main" id="{7E0C6900-9972-9FCB-DD6D-96119EEF8D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4246F365-0400-40EF-4C55-E26EC8E598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797429" y="6302829"/>
            <a:ext cx="2097685" cy="550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9ACA37E-CD46-6A67-219D-917DF411E8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792"/>
          <a:stretch>
            <a:fillRect/>
          </a:stretch>
        </p:blipFill>
        <p:spPr bwMode="auto">
          <a:xfrm>
            <a:off x="314566" y="1201785"/>
            <a:ext cx="4557650" cy="5620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68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10443-6265-7B7A-D284-737D041B102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129B34A-120D-A6F5-B4FA-DAD1A2C4B252}"/>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1999 At the Movies</a:t>
            </a:r>
          </a:p>
        </p:txBody>
      </p:sp>
      <p:sp>
        <p:nvSpPr>
          <p:cNvPr id="6" name="Rectangle 5">
            <a:extLst>
              <a:ext uri="{FF2B5EF4-FFF2-40B4-BE49-F238E27FC236}">
                <a16:creationId xmlns:a16="http://schemas.microsoft.com/office/drawing/2014/main" id="{CD70A8F9-8653-49F6-782C-BABB5286B4D1}"/>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0A4F91B-FE20-1562-BCD6-267F489B1301}"/>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7E958640-FCB2-104A-C821-34E817B4EFA8}"/>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0F37CD88-8090-6FC4-AC02-CF2827969F91}"/>
              </a:ext>
            </a:extLst>
          </p:cNvPr>
          <p:cNvSpPr txBox="1">
            <a:spLocks/>
          </p:cNvSpPr>
          <p:nvPr/>
        </p:nvSpPr>
        <p:spPr>
          <a:xfrm>
            <a:off x="5799225" y="2723099"/>
            <a:ext cx="5746310" cy="4031873"/>
          </a:xfrm>
          <a:prstGeom prst="rect">
            <a:avLst/>
          </a:prstGeom>
          <a:noFill/>
        </p:spPr>
        <p:txBody>
          <a:bodyPr wrap="square" rtlCol="0">
            <a:spAutoFit/>
          </a:bodyPr>
          <a:lstStyle/>
          <a:p>
            <a:r>
              <a:rPr lang="en-US" sz="2400" dirty="0"/>
              <a:t>This thriller starred Bruce Willis as a child psychologist and Haley Joel Osment as his patient, who claims “I see dead people.”</a:t>
            </a:r>
          </a:p>
          <a:p>
            <a:r>
              <a:rPr lang="en-US" sz="4000" b="1" dirty="0">
                <a:solidFill>
                  <a:schemeClr val="accent6">
                    <a:lumMod val="75000"/>
                  </a:schemeClr>
                </a:solidFill>
              </a:rPr>
              <a:t>The Blair Witch Project</a:t>
            </a:r>
          </a:p>
          <a:p>
            <a:endParaRPr lang="en-US" sz="3200" dirty="0"/>
          </a:p>
          <a:p>
            <a:r>
              <a:rPr lang="en-US" sz="4000" b="1" dirty="0">
                <a:solidFill>
                  <a:schemeClr val="accent6">
                    <a:lumMod val="75000"/>
                  </a:schemeClr>
                </a:solidFill>
              </a:rPr>
              <a:t>The Sixth Sense</a:t>
            </a:r>
          </a:p>
          <a:p>
            <a:pPr marL="342900" indent="-342900">
              <a:buAutoNum type="alphaUcPeriod"/>
            </a:pPr>
            <a:endParaRPr lang="en-US" sz="3200" dirty="0"/>
          </a:p>
          <a:p>
            <a:r>
              <a:rPr lang="en-US" sz="4000" b="1" dirty="0">
                <a:solidFill>
                  <a:schemeClr val="accent6">
                    <a:lumMod val="75000"/>
                  </a:schemeClr>
                </a:solidFill>
              </a:rPr>
              <a:t>The Stepford Wives</a:t>
            </a:r>
          </a:p>
        </p:txBody>
      </p:sp>
      <p:sp>
        <p:nvSpPr>
          <p:cNvPr id="2" name="AutoShape 2">
            <a:extLst>
              <a:ext uri="{FF2B5EF4-FFF2-40B4-BE49-F238E27FC236}">
                <a16:creationId xmlns:a16="http://schemas.microsoft.com/office/drawing/2014/main" id="{3B20F22E-602A-DC65-68B0-8129E7A1D61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84CD4404-4578-8AAD-B62A-77AFF5AF2F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9248368" y="5010901"/>
            <a:ext cx="2097685" cy="5505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679B546-9DAC-7A19-7C88-7D24FD58129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357" r="15823"/>
          <a:stretch>
            <a:fillRect/>
          </a:stretch>
        </p:blipFill>
        <p:spPr bwMode="auto">
          <a:xfrm>
            <a:off x="0" y="2427514"/>
            <a:ext cx="5746309" cy="4420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829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76A68-7176-7175-B27B-26457976AC6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B0C6221-ACCC-6CAD-4740-434CE05B2A08}"/>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1999 TV Premiers</a:t>
            </a:r>
          </a:p>
        </p:txBody>
      </p:sp>
      <p:sp>
        <p:nvSpPr>
          <p:cNvPr id="6" name="Rectangle 5">
            <a:extLst>
              <a:ext uri="{FF2B5EF4-FFF2-40B4-BE49-F238E27FC236}">
                <a16:creationId xmlns:a16="http://schemas.microsoft.com/office/drawing/2014/main" id="{1CF751B6-9B42-04C4-E32F-05E88DB3860D}"/>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C14745-EA0A-3BEB-C63A-BC487314E17E}"/>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BDC96554-1939-9A60-D366-2881094FA2E5}"/>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82D847F7-A6F6-9C6C-AA77-279983E677BC}"/>
              </a:ext>
            </a:extLst>
          </p:cNvPr>
          <p:cNvSpPr txBox="1">
            <a:spLocks/>
          </p:cNvSpPr>
          <p:nvPr/>
        </p:nvSpPr>
        <p:spPr>
          <a:xfrm>
            <a:off x="5568709" y="2723099"/>
            <a:ext cx="5976826" cy="4031873"/>
          </a:xfrm>
          <a:prstGeom prst="rect">
            <a:avLst/>
          </a:prstGeom>
          <a:noFill/>
        </p:spPr>
        <p:txBody>
          <a:bodyPr wrap="square" rtlCol="0">
            <a:spAutoFit/>
          </a:bodyPr>
          <a:lstStyle/>
          <a:p>
            <a:r>
              <a:rPr lang="en-US" sz="2400" dirty="0"/>
              <a:t>This kids’ animated cartoon features the title character and his aquatic friends living in the underwater city of Bikini Bottom. </a:t>
            </a:r>
          </a:p>
          <a:p>
            <a:r>
              <a:rPr lang="en-US" sz="4000" b="1" dirty="0">
                <a:solidFill>
                  <a:schemeClr val="accent6">
                    <a:lumMod val="75000"/>
                  </a:schemeClr>
                </a:solidFill>
              </a:rPr>
              <a:t>The Atlantis Cartoon</a:t>
            </a:r>
          </a:p>
          <a:p>
            <a:endParaRPr lang="en-US" sz="3200" dirty="0"/>
          </a:p>
          <a:p>
            <a:r>
              <a:rPr lang="en-US" sz="4000" b="1" dirty="0">
                <a:solidFill>
                  <a:schemeClr val="accent6">
                    <a:lumMod val="75000"/>
                  </a:schemeClr>
                </a:solidFill>
              </a:rPr>
              <a:t>Little Mermaid</a:t>
            </a:r>
          </a:p>
          <a:p>
            <a:pPr marL="342900" indent="-342900">
              <a:buAutoNum type="alphaUcPeriod"/>
            </a:pPr>
            <a:endParaRPr lang="en-US" sz="3200" dirty="0"/>
          </a:p>
          <a:p>
            <a:r>
              <a:rPr lang="en-US" sz="4000" b="1" dirty="0">
                <a:solidFill>
                  <a:schemeClr val="accent6">
                    <a:lumMod val="75000"/>
                  </a:schemeClr>
                </a:solidFill>
              </a:rPr>
              <a:t>SpongeBob SquarePants</a:t>
            </a:r>
          </a:p>
        </p:txBody>
      </p:sp>
      <p:sp>
        <p:nvSpPr>
          <p:cNvPr id="2" name="AutoShape 2">
            <a:extLst>
              <a:ext uri="{FF2B5EF4-FFF2-40B4-BE49-F238E27FC236}">
                <a16:creationId xmlns:a16="http://schemas.microsoft.com/office/drawing/2014/main" id="{18B57D08-E268-B478-FCCA-8CEA8CBEA5B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3491726F-0053-A74C-6A7F-8667C96033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10899856" y="6110359"/>
            <a:ext cx="2097685" cy="5505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9DB3ABCE-47C0-572C-EF11-6A46EE878B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737" t="10794" r="17445"/>
          <a:stretch>
            <a:fillRect/>
          </a:stretch>
        </p:blipFill>
        <p:spPr bwMode="auto">
          <a:xfrm>
            <a:off x="73684" y="1621970"/>
            <a:ext cx="5495025" cy="513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1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6D3AC-14DB-62B8-84CC-72F0FCD50A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D67B139-7A68-CDBC-A725-EBD1582FBB17}"/>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1999 TV Premiers</a:t>
            </a:r>
          </a:p>
        </p:txBody>
      </p:sp>
      <p:sp>
        <p:nvSpPr>
          <p:cNvPr id="6" name="Rectangle 5">
            <a:extLst>
              <a:ext uri="{FF2B5EF4-FFF2-40B4-BE49-F238E27FC236}">
                <a16:creationId xmlns:a16="http://schemas.microsoft.com/office/drawing/2014/main" id="{6B450E8A-E90F-5259-45B9-BAB0C514925A}"/>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5D054BB-73E6-8534-BE57-2C951B3F3DF8}"/>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6977494E-323A-F4E1-FF5E-B1979EF1746B}"/>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F1880406-1D1B-0A7C-5F57-0F687FFDA187}"/>
              </a:ext>
            </a:extLst>
          </p:cNvPr>
          <p:cNvSpPr txBox="1">
            <a:spLocks/>
          </p:cNvSpPr>
          <p:nvPr/>
        </p:nvSpPr>
        <p:spPr>
          <a:xfrm>
            <a:off x="5824246" y="2739062"/>
            <a:ext cx="5774205" cy="4031873"/>
          </a:xfrm>
          <a:prstGeom prst="rect">
            <a:avLst/>
          </a:prstGeom>
          <a:noFill/>
        </p:spPr>
        <p:txBody>
          <a:bodyPr wrap="square" rtlCol="0">
            <a:spAutoFit/>
          </a:bodyPr>
          <a:lstStyle/>
          <a:p>
            <a:r>
              <a:rPr lang="en-US" sz="2400" dirty="0"/>
              <a:t>This animated series stars the Griffin family living in fictional Quahog, R.I.  The clueless family’s antics poke fun at modern culture.</a:t>
            </a:r>
          </a:p>
          <a:p>
            <a:r>
              <a:rPr lang="en-US" sz="4000" b="1" dirty="0">
                <a:solidFill>
                  <a:schemeClr val="accent6">
                    <a:lumMod val="75000"/>
                  </a:schemeClr>
                </a:solidFill>
              </a:rPr>
              <a:t>The Jetsons</a:t>
            </a:r>
          </a:p>
          <a:p>
            <a:endParaRPr lang="en-US" sz="3200" dirty="0"/>
          </a:p>
          <a:p>
            <a:r>
              <a:rPr lang="en-US" sz="4000" b="1" dirty="0">
                <a:solidFill>
                  <a:schemeClr val="accent6">
                    <a:lumMod val="75000"/>
                  </a:schemeClr>
                </a:solidFill>
              </a:rPr>
              <a:t>Family Guy</a:t>
            </a:r>
          </a:p>
          <a:p>
            <a:pPr marL="342900" indent="-342900">
              <a:buAutoNum type="alphaUcPeriod"/>
            </a:pPr>
            <a:endParaRPr lang="en-US" sz="3200" dirty="0"/>
          </a:p>
          <a:p>
            <a:r>
              <a:rPr lang="en-US" sz="4000" b="1" dirty="0">
                <a:solidFill>
                  <a:schemeClr val="accent6">
                    <a:lumMod val="75000"/>
                  </a:schemeClr>
                </a:solidFill>
              </a:rPr>
              <a:t>The Flintstones</a:t>
            </a:r>
          </a:p>
        </p:txBody>
      </p:sp>
      <p:sp>
        <p:nvSpPr>
          <p:cNvPr id="2" name="AutoShape 2">
            <a:extLst>
              <a:ext uri="{FF2B5EF4-FFF2-40B4-BE49-F238E27FC236}">
                <a16:creationId xmlns:a16="http://schemas.microsoft.com/office/drawing/2014/main" id="{3A60E7CF-9E7E-4BEF-E33D-891800A0508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9A0C6F33-EE73-21E0-F63C-B099C916FC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526290" y="5010902"/>
            <a:ext cx="2097685" cy="5505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A593DE6-4F4E-0774-1A4D-B06E95BCF2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683" t="10033" r="17527" b="10115"/>
          <a:stretch>
            <a:fillRect/>
          </a:stretch>
        </p:blipFill>
        <p:spPr bwMode="auto">
          <a:xfrm>
            <a:off x="0" y="2478028"/>
            <a:ext cx="5824246" cy="4375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17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589C8-BB56-A102-AEC3-1BE7CC74D7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813E6D-A9A0-F8D6-4611-D68C7A2FFEF0}"/>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1999 On TV</a:t>
            </a:r>
          </a:p>
        </p:txBody>
      </p:sp>
      <p:sp>
        <p:nvSpPr>
          <p:cNvPr id="6" name="Rectangle 5">
            <a:extLst>
              <a:ext uri="{FF2B5EF4-FFF2-40B4-BE49-F238E27FC236}">
                <a16:creationId xmlns:a16="http://schemas.microsoft.com/office/drawing/2014/main" id="{9A3C631D-C7A5-44D8-C442-10265D3447A7}"/>
              </a:ext>
            </a:extLst>
          </p:cNvPr>
          <p:cNvSpPr/>
          <p:nvPr/>
        </p:nvSpPr>
        <p:spPr>
          <a:xfrm>
            <a:off x="277242" y="2712706"/>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E8A819-C0BC-477B-D00E-D474DEF425ED}"/>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ADBA63B9-418B-BAFF-98A1-A8749D9CD211}"/>
              </a:ext>
            </a:extLst>
          </p:cNvPr>
          <p:cNvPicPr>
            <a:picLocks noChangeAspect="1"/>
          </p:cNvPicPr>
          <p:nvPr/>
        </p:nvPicPr>
        <p:blipFill>
          <a:blip r:embed="rId3"/>
          <a:stretch>
            <a:fillRect/>
          </a:stretch>
        </p:blipFill>
        <p:spPr>
          <a:xfrm>
            <a:off x="-306137" y="500409"/>
            <a:ext cx="13379878" cy="2184247"/>
          </a:xfrm>
          <a:prstGeom prst="rect">
            <a:avLst/>
          </a:prstGeom>
        </p:spPr>
      </p:pic>
      <p:sp>
        <p:nvSpPr>
          <p:cNvPr id="5" name="TextBox 4">
            <a:extLst>
              <a:ext uri="{FF2B5EF4-FFF2-40B4-BE49-F238E27FC236}">
                <a16:creationId xmlns:a16="http://schemas.microsoft.com/office/drawing/2014/main" id="{F85953A3-4DAC-3B3D-4ED0-02E112E11C9F}"/>
              </a:ext>
            </a:extLst>
          </p:cNvPr>
          <p:cNvSpPr txBox="1">
            <a:spLocks/>
          </p:cNvSpPr>
          <p:nvPr/>
        </p:nvSpPr>
        <p:spPr>
          <a:xfrm>
            <a:off x="5799225" y="2723099"/>
            <a:ext cx="5836550" cy="4031873"/>
          </a:xfrm>
          <a:prstGeom prst="rect">
            <a:avLst/>
          </a:prstGeom>
          <a:noFill/>
        </p:spPr>
        <p:txBody>
          <a:bodyPr wrap="square" rtlCol="0">
            <a:spAutoFit/>
          </a:bodyPr>
          <a:lstStyle/>
          <a:p>
            <a:r>
              <a:rPr lang="en-US" sz="2400" dirty="0"/>
              <a:t>This show debuted in ‘99 and featured “Tony”, a New Jersey Mafia boss and his family.   Tony suffers from panic attacks.     </a:t>
            </a:r>
          </a:p>
          <a:p>
            <a:r>
              <a:rPr lang="en-US" sz="4000" b="1" dirty="0">
                <a:solidFill>
                  <a:schemeClr val="accent6">
                    <a:lumMod val="75000"/>
                  </a:schemeClr>
                </a:solidFill>
              </a:rPr>
              <a:t>Dragnet</a:t>
            </a:r>
          </a:p>
          <a:p>
            <a:endParaRPr lang="en-US" sz="3200" dirty="0"/>
          </a:p>
          <a:p>
            <a:r>
              <a:rPr lang="en-US" sz="4000" b="1" dirty="0">
                <a:solidFill>
                  <a:schemeClr val="accent6">
                    <a:lumMod val="75000"/>
                  </a:schemeClr>
                </a:solidFill>
              </a:rPr>
              <a:t>Law and Order</a:t>
            </a:r>
          </a:p>
          <a:p>
            <a:pPr marL="342900" indent="-342900">
              <a:buAutoNum type="alphaUcPeriod"/>
            </a:pPr>
            <a:endParaRPr lang="en-US" sz="3200" dirty="0"/>
          </a:p>
          <a:p>
            <a:r>
              <a:rPr lang="en-US" sz="4000" b="1" dirty="0">
                <a:solidFill>
                  <a:schemeClr val="accent6">
                    <a:lumMod val="75000"/>
                  </a:schemeClr>
                </a:solidFill>
              </a:rPr>
              <a:t>The Sopranos</a:t>
            </a:r>
          </a:p>
        </p:txBody>
      </p:sp>
      <p:sp>
        <p:nvSpPr>
          <p:cNvPr id="2" name="AutoShape 2">
            <a:extLst>
              <a:ext uri="{FF2B5EF4-FFF2-40B4-BE49-F238E27FC236}">
                <a16:creationId xmlns:a16="http://schemas.microsoft.com/office/drawing/2014/main" id="{58CAFB36-AD5A-90D4-461C-D351AE4602B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9CD56EC4-0FDF-8BDB-CA27-574159E762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900025" y="6082310"/>
            <a:ext cx="2097685" cy="5505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A216E66F-52CA-1843-711F-95A2DBF2AC6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20" t="-982" r="-420" b="35012"/>
          <a:stretch>
            <a:fillRect/>
          </a:stretch>
        </p:blipFill>
        <p:spPr bwMode="auto">
          <a:xfrm>
            <a:off x="277242" y="1742302"/>
            <a:ext cx="5449796" cy="511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7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6349" y="0"/>
            <a:ext cx="8677055" cy="1323439"/>
          </a:xfrm>
          <a:prstGeom prst="rect">
            <a:avLst/>
          </a:prstGeom>
          <a:noFill/>
        </p:spPr>
        <p:txBody>
          <a:bodyPr wrap="none" rtlCol="0">
            <a:spAutoFit/>
          </a:bodyPr>
          <a:lstStyle/>
          <a:p>
            <a:r>
              <a:rPr lang="en-US" sz="8000" b="1" dirty="0"/>
              <a:t>1999 Sporting News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 y="2684431"/>
            <a:ext cx="4465782" cy="44657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905" y="1924050"/>
            <a:ext cx="2804160" cy="3505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937" y="1171575"/>
            <a:ext cx="2976563" cy="3335604"/>
          </a:xfrm>
          <a:prstGeom prst="rect">
            <a:avLst/>
          </a:prstGeom>
        </p:spPr>
      </p:pic>
    </p:spTree>
    <p:extLst>
      <p:ext uri="{BB962C8B-B14F-4D97-AF65-F5344CB8AC3E}">
        <p14:creationId xmlns:p14="http://schemas.microsoft.com/office/powerpoint/2010/main" val="1249592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AA45D-2F14-462B-DFD1-225BDA5189E4}"/>
              </a:ext>
            </a:extLst>
          </p:cNvPr>
          <p:cNvSpPr txBox="1"/>
          <p:nvPr/>
        </p:nvSpPr>
        <p:spPr>
          <a:xfrm>
            <a:off x="9855579" y="553601"/>
            <a:ext cx="2457724" cy="2585323"/>
          </a:xfrm>
          <a:prstGeom prst="rect">
            <a:avLst/>
          </a:prstGeom>
          <a:noFill/>
        </p:spPr>
        <p:txBody>
          <a:bodyPr wrap="none" rtlCol="0">
            <a:spAutoFit/>
          </a:bodyPr>
          <a:lstStyle/>
          <a:p>
            <a:r>
              <a:rPr lang="en-US" sz="5400" b="1" dirty="0"/>
              <a:t>34</a:t>
            </a:r>
          </a:p>
          <a:p>
            <a:r>
              <a:rPr lang="en-US" sz="5400" b="1" dirty="0"/>
              <a:t>     to</a:t>
            </a:r>
          </a:p>
          <a:p>
            <a:r>
              <a:rPr lang="en-US" sz="5400" b="1" dirty="0"/>
              <a:t>          19</a:t>
            </a:r>
          </a:p>
        </p:txBody>
      </p:sp>
      <p:pic>
        <p:nvPicPr>
          <p:cNvPr id="5" name="Picture 6">
            <a:extLst>
              <a:ext uri="{FF2B5EF4-FFF2-40B4-BE49-F238E27FC236}">
                <a16:creationId xmlns:a16="http://schemas.microsoft.com/office/drawing/2014/main" id="{E8B99FA5-BA95-BE5F-82F6-1B3420FE4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951" t="17154" r="13070" b="16179"/>
          <a:stretch>
            <a:fillRect/>
          </a:stretch>
        </p:blipFill>
        <p:spPr bwMode="auto">
          <a:xfrm>
            <a:off x="8836484" y="3027124"/>
            <a:ext cx="2940181" cy="28416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639F0A-FB7F-9426-2515-C59C1682FA34}"/>
              </a:ext>
            </a:extLst>
          </p:cNvPr>
          <p:cNvSpPr txBox="1"/>
          <p:nvPr/>
        </p:nvSpPr>
        <p:spPr>
          <a:xfrm>
            <a:off x="1451668" y="5366940"/>
            <a:ext cx="4198685" cy="1323439"/>
          </a:xfrm>
          <a:prstGeom prst="rect">
            <a:avLst/>
          </a:prstGeom>
          <a:noFill/>
        </p:spPr>
        <p:txBody>
          <a:bodyPr wrap="square" rtlCol="0">
            <a:spAutoFit/>
          </a:bodyPr>
          <a:lstStyle/>
          <a:p>
            <a:pPr algn="ctr"/>
            <a:r>
              <a:rPr lang="en-US" sz="4000" b="1" dirty="0"/>
              <a:t>Played at Miami’s </a:t>
            </a:r>
          </a:p>
          <a:p>
            <a:pPr algn="ctr"/>
            <a:r>
              <a:rPr lang="en-US" sz="4000" b="1" dirty="0"/>
              <a:t>Pro Player Stadium</a:t>
            </a:r>
          </a:p>
        </p:txBody>
      </p:sp>
      <p:sp>
        <p:nvSpPr>
          <p:cNvPr id="16" name="TextBox 15">
            <a:extLst>
              <a:ext uri="{FF2B5EF4-FFF2-40B4-BE49-F238E27FC236}">
                <a16:creationId xmlns:a16="http://schemas.microsoft.com/office/drawing/2014/main" id="{1370C60B-5B51-A095-0E11-C7A4F152BD4E}"/>
              </a:ext>
            </a:extLst>
          </p:cNvPr>
          <p:cNvSpPr txBox="1"/>
          <p:nvPr/>
        </p:nvSpPr>
        <p:spPr>
          <a:xfrm>
            <a:off x="7704429" y="5868752"/>
            <a:ext cx="3637150" cy="1323439"/>
          </a:xfrm>
          <a:prstGeom prst="rect">
            <a:avLst/>
          </a:prstGeom>
          <a:noFill/>
        </p:spPr>
        <p:txBody>
          <a:bodyPr wrap="none" rtlCol="0">
            <a:spAutoFit/>
          </a:bodyPr>
          <a:lstStyle/>
          <a:p>
            <a:pPr algn="ctr"/>
            <a:r>
              <a:rPr lang="en-US" sz="2800" b="1" dirty="0"/>
              <a:t>Broncos QB John Elway</a:t>
            </a:r>
          </a:p>
          <a:p>
            <a:pPr algn="ctr"/>
            <a:r>
              <a:rPr lang="en-US" sz="2800" b="1" dirty="0"/>
              <a:t>was the MVP</a:t>
            </a:r>
          </a:p>
          <a:p>
            <a:pPr algn="ctr"/>
            <a:endParaRPr lang="en-US" sz="2400" b="1" dirty="0">
              <a:solidFill>
                <a:srgbClr val="FF0000"/>
              </a:solidFill>
            </a:endParaRPr>
          </a:p>
        </p:txBody>
      </p:sp>
      <p:pic>
        <p:nvPicPr>
          <p:cNvPr id="2" name="Picture 2">
            <a:extLst>
              <a:ext uri="{FF2B5EF4-FFF2-40B4-BE49-F238E27FC236}">
                <a16:creationId xmlns:a16="http://schemas.microsoft.com/office/drawing/2014/main" id="{BE850DC4-57BB-86F2-795D-EAFDF92A94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335" y="829340"/>
            <a:ext cx="6507662" cy="43471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enver Broncos Logo, symbol, meaning, history, PNG, brand">
            <a:extLst>
              <a:ext uri="{FF2B5EF4-FFF2-40B4-BE49-F238E27FC236}">
                <a16:creationId xmlns:a16="http://schemas.microsoft.com/office/drawing/2014/main" id="{668C9DCF-2591-5FAE-3F7F-D6E25D88F13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825" r="17215"/>
          <a:stretch>
            <a:fillRect/>
          </a:stretch>
        </p:blipFill>
        <p:spPr bwMode="auto">
          <a:xfrm>
            <a:off x="7458118" y="278258"/>
            <a:ext cx="2574688" cy="2456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roplayer stadium - qustevolution">
            <a:extLst>
              <a:ext uri="{FF2B5EF4-FFF2-40B4-BE49-F238E27FC236}">
                <a16:creationId xmlns:a16="http://schemas.microsoft.com/office/drawing/2014/main" id="{4755972A-9318-688B-673E-20D4B941BE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15" y="180080"/>
            <a:ext cx="7523958" cy="49963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John Elway MVP Super Bowl XXXIII (PSA) Denver Broncos 1999 – Beverly ...">
            <a:extLst>
              <a:ext uri="{FF2B5EF4-FFF2-40B4-BE49-F238E27FC236}">
                <a16:creationId xmlns:a16="http://schemas.microsoft.com/office/drawing/2014/main" id="{8DFC0F12-FAEC-AC94-64DB-F9D38F41E92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758" r="19676"/>
          <a:stretch>
            <a:fillRect/>
          </a:stretch>
        </p:blipFill>
        <p:spPr bwMode="auto">
          <a:xfrm>
            <a:off x="6382252" y="137651"/>
            <a:ext cx="5809748"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C1E1E-0671-CFD1-52F5-CFED848463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A890C0B-CFA8-9152-D6A5-D9FFF5784621}"/>
              </a:ext>
            </a:extLst>
          </p:cNvPr>
          <p:cNvSpPr txBox="1"/>
          <p:nvPr/>
        </p:nvSpPr>
        <p:spPr>
          <a:xfrm>
            <a:off x="1064209" y="19366"/>
            <a:ext cx="11277462" cy="9479518"/>
          </a:xfrm>
          <a:prstGeom prst="rect">
            <a:avLst/>
          </a:prstGeom>
          <a:noFill/>
        </p:spPr>
        <p:txBody>
          <a:bodyPr wrap="square" rtlCol="0">
            <a:spAutoFit/>
          </a:bodyPr>
          <a:lstStyle/>
          <a:p>
            <a:pPr algn="ctr"/>
            <a:r>
              <a:rPr lang="en-US" sz="3600" b="1" dirty="0">
                <a:solidFill>
                  <a:srgbClr val="FF0000"/>
                </a:solidFill>
              </a:rPr>
              <a:t>AGE Thrive </a:t>
            </a:r>
            <a:r>
              <a:rPr lang="en-US" sz="3600" i="1" dirty="0"/>
              <a:t>with</a:t>
            </a:r>
            <a:r>
              <a:rPr lang="en-US" sz="3600" b="1" dirty="0"/>
              <a:t> </a:t>
            </a:r>
            <a:r>
              <a:rPr lang="en-US" sz="3600" b="1" dirty="0">
                <a:solidFill>
                  <a:srgbClr val="0070C0"/>
                </a:solidFill>
              </a:rPr>
              <a:t>Baseball Memories</a:t>
            </a:r>
          </a:p>
          <a:p>
            <a:pPr algn="ctr"/>
            <a:r>
              <a:rPr lang="en-US" sz="2400" dirty="0"/>
              <a:t>January 14, 2026</a:t>
            </a:r>
            <a:endParaRPr lang="en-US" sz="2800" b="1" dirty="0"/>
          </a:p>
          <a:p>
            <a:pPr algn="ctr"/>
            <a:r>
              <a:rPr lang="en-US" sz="3600" b="1" dirty="0">
                <a:solidFill>
                  <a:srgbClr val="00B050"/>
                </a:solidFill>
              </a:rPr>
              <a:t>We’re happy to be with you today!</a:t>
            </a:r>
          </a:p>
          <a:p>
            <a:r>
              <a:rPr lang="en-US" sz="2800" b="1" dirty="0"/>
              <a:t>	</a:t>
            </a:r>
          </a:p>
          <a:p>
            <a:r>
              <a:rPr lang="en-US" sz="2800" b="1" dirty="0"/>
              <a:t>					AGENDA</a:t>
            </a:r>
            <a:endParaRPr lang="en-US" sz="2800" b="1" u="sng" dirty="0"/>
          </a:p>
          <a:p>
            <a:r>
              <a:rPr lang="en-US" sz="2800" b="1" u="sng" dirty="0"/>
              <a:t>Warm-up - Introductions</a:t>
            </a:r>
            <a:endParaRPr lang="en-US" sz="4000" b="1" i="1" dirty="0">
              <a:solidFill>
                <a:srgbClr val="FF0000"/>
              </a:solidFill>
            </a:endParaRPr>
          </a:p>
          <a:p>
            <a:r>
              <a:rPr lang="en-US" sz="2800" b="1" u="sng" dirty="0"/>
              <a:t>Current Events</a:t>
            </a:r>
            <a:r>
              <a:rPr lang="en-US" sz="2800" b="1" dirty="0"/>
              <a:t>	</a:t>
            </a:r>
          </a:p>
          <a:p>
            <a:r>
              <a:rPr lang="en-US" sz="2800" b="1" u="sng" dirty="0"/>
              <a:t>Gametime</a:t>
            </a:r>
            <a:r>
              <a:rPr lang="en-US" sz="2800" b="1" dirty="0"/>
              <a:t> – The Year in Baseball – </a:t>
            </a:r>
            <a:r>
              <a:rPr lang="en-US" sz="6600" b="1" dirty="0">
                <a:solidFill>
                  <a:srgbClr val="FF0000"/>
                </a:solidFill>
              </a:rPr>
              <a:t>1999</a:t>
            </a:r>
          </a:p>
          <a:p>
            <a:r>
              <a:rPr lang="en-US" sz="2800" b="1" dirty="0">
                <a:solidFill>
                  <a:srgbClr val="FF0000"/>
                </a:solidFill>
              </a:rPr>
              <a:t>	</a:t>
            </a:r>
            <a:r>
              <a:rPr lang="en-US" sz="2800" b="1" u="sng" dirty="0"/>
              <a:t>Seventh Inning Stretch </a:t>
            </a:r>
            <a:r>
              <a:rPr lang="en-US" sz="2800" b="1" dirty="0"/>
              <a:t>- “Take Me Out to the Ball Game”</a:t>
            </a:r>
          </a:p>
          <a:p>
            <a:r>
              <a:rPr lang="en-US" sz="2800" b="1" dirty="0"/>
              <a:t>					Get Up and Move, Sing, Dance!</a:t>
            </a:r>
          </a:p>
          <a:p>
            <a:r>
              <a:rPr lang="en-US" sz="2800" b="1" u="sng" dirty="0"/>
              <a:t>Extra Innings </a:t>
            </a:r>
            <a:r>
              <a:rPr lang="en-US" sz="2800" b="1" dirty="0"/>
              <a:t>– Where did you hang out?</a:t>
            </a:r>
          </a:p>
          <a:p>
            <a:endParaRPr lang="en-US" sz="2800" b="1" dirty="0"/>
          </a:p>
          <a:p>
            <a:endParaRPr lang="en-US" sz="2800" b="1"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pic>
        <p:nvPicPr>
          <p:cNvPr id="5" name="Picture 4">
            <a:extLst>
              <a:ext uri="{FF2B5EF4-FFF2-40B4-BE49-F238E27FC236}">
                <a16:creationId xmlns:a16="http://schemas.microsoft.com/office/drawing/2014/main" id="{E6D95B7E-CDC2-7C57-9D78-0E7546E6A265}"/>
              </a:ext>
            </a:extLst>
          </p:cNvPr>
          <p:cNvPicPr/>
          <p:nvPr/>
        </p:nvPicPr>
        <p:blipFill>
          <a:blip r:embed="rId3">
            <a:extLst>
              <a:ext uri="{28A0092B-C50C-407E-A947-70E740481C1C}">
                <a14:useLocalDpi xmlns:a14="http://schemas.microsoft.com/office/drawing/2010/main" val="0"/>
              </a:ext>
            </a:extLst>
          </a:blip>
          <a:stretch>
            <a:fillRect/>
          </a:stretch>
        </p:blipFill>
        <p:spPr>
          <a:xfrm>
            <a:off x="253179" y="5570338"/>
            <a:ext cx="5235883" cy="1287662"/>
          </a:xfrm>
          <a:prstGeom prst="rect">
            <a:avLst/>
          </a:prstGeom>
        </p:spPr>
      </p:pic>
      <p:pic>
        <p:nvPicPr>
          <p:cNvPr id="6" name="Picture 5">
            <a:extLst>
              <a:ext uri="{FF2B5EF4-FFF2-40B4-BE49-F238E27FC236}">
                <a16:creationId xmlns:a16="http://schemas.microsoft.com/office/drawing/2014/main" id="{F98C7999-15F6-4A81-6B42-B7BFFEE1F35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439034" y="5039139"/>
            <a:ext cx="2251310" cy="2038406"/>
          </a:xfrm>
          <a:prstGeom prst="rect">
            <a:avLst/>
          </a:prstGeom>
        </p:spPr>
      </p:pic>
      <p:pic>
        <p:nvPicPr>
          <p:cNvPr id="1026" name="Picture 2" descr="https://tse3.mm.bing.net/th?id=OIP.Yaxdg7FddkxXvWehe3Z_iwHaHa&amp;pid=Api&amp;P=0">
            <a:extLst>
              <a:ext uri="{FF2B5EF4-FFF2-40B4-BE49-F238E27FC236}">
                <a16:creationId xmlns:a16="http://schemas.microsoft.com/office/drawing/2014/main" id="{22BF4CF1-4AD6-B386-88F8-C83E64D4B5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322" y="19366"/>
            <a:ext cx="1456566" cy="145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748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CAFB3-4677-DC8B-CE64-C693DABF04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DDC9A3-CFE5-E80C-4483-21EB9A7A37C4}"/>
              </a:ext>
            </a:extLst>
          </p:cNvPr>
          <p:cNvSpPr txBox="1"/>
          <p:nvPr/>
        </p:nvSpPr>
        <p:spPr>
          <a:xfrm>
            <a:off x="102673" y="3249125"/>
            <a:ext cx="5863743" cy="2400657"/>
          </a:xfrm>
          <a:prstGeom prst="rect">
            <a:avLst/>
          </a:prstGeom>
          <a:noFill/>
        </p:spPr>
        <p:txBody>
          <a:bodyPr wrap="square" rtlCol="0">
            <a:spAutoFit/>
          </a:bodyPr>
          <a:lstStyle/>
          <a:p>
            <a:pPr algn="ctr"/>
            <a:endParaRPr lang="en-US" sz="4400" b="1" dirty="0"/>
          </a:p>
          <a:p>
            <a:pPr algn="ctr"/>
            <a:r>
              <a:rPr lang="en-US" sz="4400" b="1" dirty="0">
                <a:solidFill>
                  <a:srgbClr val="FF0000"/>
                </a:solidFill>
              </a:rPr>
              <a:t>The Spurs won their</a:t>
            </a:r>
          </a:p>
          <a:p>
            <a:pPr algn="ctr"/>
            <a:r>
              <a:rPr lang="en-US" sz="4400" b="1" dirty="0">
                <a:solidFill>
                  <a:srgbClr val="FF0000"/>
                </a:solidFill>
              </a:rPr>
              <a:t> 1</a:t>
            </a:r>
            <a:r>
              <a:rPr lang="en-US" sz="4400" b="1" baseline="30000" dirty="0">
                <a:solidFill>
                  <a:srgbClr val="FF0000"/>
                </a:solidFill>
              </a:rPr>
              <a:t>st</a:t>
            </a:r>
            <a:r>
              <a:rPr lang="en-US" sz="4400" b="1" dirty="0">
                <a:solidFill>
                  <a:srgbClr val="FF0000"/>
                </a:solidFill>
              </a:rPr>
              <a:t> NBA Title !</a:t>
            </a:r>
          </a:p>
          <a:p>
            <a:pPr algn="ctr"/>
            <a:endParaRPr lang="en-US" b="1" dirty="0"/>
          </a:p>
        </p:txBody>
      </p:sp>
      <p:pic>
        <p:nvPicPr>
          <p:cNvPr id="2" name="Picture 2" descr="San Antonio Spurs Logo Clipart">
            <a:extLst>
              <a:ext uri="{FF2B5EF4-FFF2-40B4-BE49-F238E27FC236}">
                <a16:creationId xmlns:a16="http://schemas.microsoft.com/office/drawing/2014/main" id="{27357375-E8C3-A94B-24AC-557C3874E6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980" y="399093"/>
            <a:ext cx="5805377" cy="35193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New York Knicks – Logos Download">
            <a:extLst>
              <a:ext uri="{FF2B5EF4-FFF2-40B4-BE49-F238E27FC236}">
                <a16:creationId xmlns:a16="http://schemas.microsoft.com/office/drawing/2014/main" id="{F6BED7B9-9C96-7332-A05A-69F493B7371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07" r="3945" b="5810"/>
          <a:stretch>
            <a:fillRect/>
          </a:stretch>
        </p:blipFill>
        <p:spPr bwMode="auto">
          <a:xfrm>
            <a:off x="7212195" y="-1"/>
            <a:ext cx="4979805" cy="43175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B7BDE3-5BA8-5E24-C988-2E7073429B5D}"/>
              </a:ext>
            </a:extLst>
          </p:cNvPr>
          <p:cNvSpPr txBox="1"/>
          <p:nvPr/>
        </p:nvSpPr>
        <p:spPr>
          <a:xfrm>
            <a:off x="5865407" y="1765005"/>
            <a:ext cx="894284" cy="1107996"/>
          </a:xfrm>
          <a:prstGeom prst="rect">
            <a:avLst/>
          </a:prstGeom>
          <a:noFill/>
        </p:spPr>
        <p:txBody>
          <a:bodyPr wrap="none" rtlCol="0">
            <a:spAutoFit/>
          </a:bodyPr>
          <a:lstStyle/>
          <a:p>
            <a:r>
              <a:rPr lang="en-US" sz="6600" dirty="0"/>
              <a:t>vs</a:t>
            </a:r>
          </a:p>
        </p:txBody>
      </p:sp>
      <p:pic>
        <p:nvPicPr>
          <p:cNvPr id="1026" name="Picture 2">
            <a:extLst>
              <a:ext uri="{FF2B5EF4-FFF2-40B4-BE49-F238E27FC236}">
                <a16:creationId xmlns:a16="http://schemas.microsoft.com/office/drawing/2014/main" id="{D8695418-8AEC-98C7-1FA0-8647CC212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14214" y="5316"/>
            <a:ext cx="4175275" cy="64876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0D3268-EDE3-0C68-EEB4-BAA60AC324C9}"/>
              </a:ext>
            </a:extLst>
          </p:cNvPr>
          <p:cNvSpPr txBox="1"/>
          <p:nvPr/>
        </p:nvSpPr>
        <p:spPr>
          <a:xfrm>
            <a:off x="814931" y="5674941"/>
            <a:ext cx="6397264" cy="1077218"/>
          </a:xfrm>
          <a:prstGeom prst="rect">
            <a:avLst/>
          </a:prstGeom>
          <a:noFill/>
        </p:spPr>
        <p:txBody>
          <a:bodyPr wrap="none" rtlCol="0">
            <a:spAutoFit/>
          </a:bodyPr>
          <a:lstStyle/>
          <a:p>
            <a:pPr algn="ctr"/>
            <a:r>
              <a:rPr lang="en-US" sz="3200" b="1" dirty="0"/>
              <a:t>The Spurs’ Tim Duncan was the MVP</a:t>
            </a:r>
          </a:p>
          <a:p>
            <a:pPr algn="ctr"/>
            <a:r>
              <a:rPr lang="en-US" sz="3200" b="1" dirty="0"/>
              <a:t> of the NBA finals</a:t>
            </a:r>
          </a:p>
        </p:txBody>
      </p:sp>
    </p:spTree>
    <p:extLst>
      <p:ext uri="{BB962C8B-B14F-4D97-AF65-F5344CB8AC3E}">
        <p14:creationId xmlns:p14="http://schemas.microsoft.com/office/powerpoint/2010/main" val="34763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044" y="148287"/>
            <a:ext cx="11971176" cy="1861488"/>
          </a:xfrm>
        </p:spPr>
        <p:txBody>
          <a:bodyPr>
            <a:normAutofit/>
          </a:bodyPr>
          <a:lstStyle/>
          <a:p>
            <a:r>
              <a:rPr lang="en-US" sz="6600" b="1" dirty="0">
                <a:latin typeface="+mn-lt"/>
              </a:rPr>
              <a:t>The Year in Baseball:   </a:t>
            </a:r>
            <a:r>
              <a:rPr lang="en-US" sz="8800" b="1" dirty="0">
                <a:latin typeface="+mn-lt"/>
              </a:rPr>
              <a:t>1999</a:t>
            </a:r>
          </a:p>
        </p:txBody>
      </p:sp>
      <p:pic>
        <p:nvPicPr>
          <p:cNvPr id="3" name="Picture 2" descr="https://tse3.mm.bing.net/th?id=OIP.Yaxdg7FddkxXvWehe3Z_iwHaHa&amp;pid=Api&amp;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644" y="2406177"/>
            <a:ext cx="2879799" cy="287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698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7110" y="6003033"/>
            <a:ext cx="10908792" cy="369332"/>
          </a:xfrm>
          <a:prstGeom prst="rect">
            <a:avLst/>
          </a:prstGeom>
          <a:noFill/>
        </p:spPr>
        <p:txBody>
          <a:bodyPr wrap="square" rtlCol="0">
            <a:spAutoFit/>
          </a:bodyPr>
          <a:lstStyle/>
          <a:p>
            <a:pPr algn="ctr"/>
            <a:r>
              <a:rPr lang="en-US" dirty="0"/>
              <a:t> </a:t>
            </a:r>
          </a:p>
        </p:txBody>
      </p:sp>
      <p:sp>
        <p:nvSpPr>
          <p:cNvPr id="3" name="TextBox 2"/>
          <p:cNvSpPr txBox="1"/>
          <p:nvPr/>
        </p:nvSpPr>
        <p:spPr>
          <a:xfrm>
            <a:off x="276981" y="5976741"/>
            <a:ext cx="4267515" cy="646331"/>
          </a:xfrm>
          <a:prstGeom prst="rect">
            <a:avLst/>
          </a:prstGeom>
          <a:noFill/>
        </p:spPr>
        <p:txBody>
          <a:bodyPr wrap="none" rtlCol="0">
            <a:spAutoFit/>
          </a:bodyPr>
          <a:lstStyle/>
          <a:p>
            <a:r>
              <a:rPr lang="en-US" sz="3600" dirty="0"/>
              <a:t>.293    22 HR   108 RBI</a:t>
            </a:r>
          </a:p>
        </p:txBody>
      </p:sp>
      <p:sp>
        <p:nvSpPr>
          <p:cNvPr id="6" name="TextBox 5"/>
          <p:cNvSpPr txBox="1"/>
          <p:nvPr/>
        </p:nvSpPr>
        <p:spPr>
          <a:xfrm>
            <a:off x="4812830" y="485635"/>
            <a:ext cx="2431115" cy="4247317"/>
          </a:xfrm>
          <a:prstGeom prst="rect">
            <a:avLst/>
          </a:prstGeom>
          <a:noFill/>
        </p:spPr>
        <p:txBody>
          <a:bodyPr wrap="none" rtlCol="0">
            <a:spAutoFit/>
          </a:bodyPr>
          <a:lstStyle/>
          <a:p>
            <a:pPr algn="ctr"/>
            <a:r>
              <a:rPr lang="en-US" sz="5400" b="1" dirty="0"/>
              <a:t>1999</a:t>
            </a:r>
          </a:p>
          <a:p>
            <a:pPr algn="ctr"/>
            <a:endParaRPr lang="en-US" sz="5400" b="1" dirty="0"/>
          </a:p>
          <a:p>
            <a:pPr algn="ctr"/>
            <a:r>
              <a:rPr lang="en-US" sz="5400" b="1" dirty="0"/>
              <a:t>Rookies</a:t>
            </a:r>
          </a:p>
          <a:p>
            <a:pPr algn="ctr"/>
            <a:r>
              <a:rPr lang="en-US" sz="5400" b="1" dirty="0"/>
              <a:t>of the</a:t>
            </a:r>
          </a:p>
          <a:p>
            <a:pPr algn="ctr"/>
            <a:r>
              <a:rPr lang="en-US" sz="5400" b="1" dirty="0"/>
              <a:t>Year</a:t>
            </a:r>
          </a:p>
        </p:txBody>
      </p:sp>
      <p:sp>
        <p:nvSpPr>
          <p:cNvPr id="4" name="TextBox 3">
            <a:extLst>
              <a:ext uri="{FF2B5EF4-FFF2-40B4-BE49-F238E27FC236}">
                <a16:creationId xmlns:a16="http://schemas.microsoft.com/office/drawing/2014/main" id="{0EC7EDBE-31E5-08F4-01C6-A7A2B48F6553}"/>
              </a:ext>
            </a:extLst>
          </p:cNvPr>
          <p:cNvSpPr txBox="1"/>
          <p:nvPr/>
        </p:nvSpPr>
        <p:spPr>
          <a:xfrm>
            <a:off x="7321414" y="5976741"/>
            <a:ext cx="4450321" cy="646331"/>
          </a:xfrm>
          <a:prstGeom prst="rect">
            <a:avLst/>
          </a:prstGeom>
          <a:noFill/>
        </p:spPr>
        <p:txBody>
          <a:bodyPr wrap="none" rtlCol="0">
            <a:spAutoFit/>
          </a:bodyPr>
          <a:lstStyle/>
          <a:p>
            <a:r>
              <a:rPr lang="en-US" sz="3600" dirty="0"/>
              <a:t>12 – 7  19 SV  2.41 ERA</a:t>
            </a:r>
          </a:p>
        </p:txBody>
      </p:sp>
      <p:sp>
        <p:nvSpPr>
          <p:cNvPr id="2" name="AutoShape 4" descr="1992 Pinnacle Eric Karros rookie baseball card # 256 | eBay">
            <a:extLst>
              <a:ext uri="{FF2B5EF4-FFF2-40B4-BE49-F238E27FC236}">
                <a16:creationId xmlns:a16="http://schemas.microsoft.com/office/drawing/2014/main" id="{97E62DA3-CCE4-827F-5B5F-B08C82DEC7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1997 Upper Deck #234 Nomar Garciaparra | Trading Card Database">
            <a:extLst>
              <a:ext uri="{FF2B5EF4-FFF2-40B4-BE49-F238E27FC236}">
                <a16:creationId xmlns:a16="http://schemas.microsoft.com/office/drawing/2014/main" id="{A5879F8E-5610-7838-DA30-05C5963D697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a:extLst>
              <a:ext uri="{FF2B5EF4-FFF2-40B4-BE49-F238E27FC236}">
                <a16:creationId xmlns:a16="http://schemas.microsoft.com/office/drawing/2014/main" id="{4F220419-6C39-92CE-1A96-325034F04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590" y="401559"/>
            <a:ext cx="3752850" cy="5324475"/>
          </a:xfrm>
          <a:prstGeom prst="rect">
            <a:avLst/>
          </a:prstGeom>
        </p:spPr>
      </p:pic>
      <p:pic>
        <p:nvPicPr>
          <p:cNvPr id="13" name="Picture 12">
            <a:extLst>
              <a:ext uri="{FF2B5EF4-FFF2-40B4-BE49-F238E27FC236}">
                <a16:creationId xmlns:a16="http://schemas.microsoft.com/office/drawing/2014/main" id="{D5551CDE-73A1-9FD1-6A25-1DB46855B4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8261" y="401559"/>
            <a:ext cx="3476625" cy="5324475"/>
          </a:xfrm>
          <a:prstGeom prst="rect">
            <a:avLst/>
          </a:prstGeom>
        </p:spPr>
      </p:pic>
    </p:spTree>
    <p:extLst>
      <p:ext uri="{BB962C8B-B14F-4D97-AF65-F5344CB8AC3E}">
        <p14:creationId xmlns:p14="http://schemas.microsoft.com/office/powerpoint/2010/main" val="462410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395" y="6067887"/>
            <a:ext cx="4703532" cy="646331"/>
          </a:xfrm>
          <a:prstGeom prst="rect">
            <a:avLst/>
          </a:prstGeom>
          <a:noFill/>
        </p:spPr>
        <p:txBody>
          <a:bodyPr wrap="none" rtlCol="0">
            <a:spAutoFit/>
          </a:bodyPr>
          <a:lstStyle/>
          <a:p>
            <a:r>
              <a:rPr lang="en-US" sz="3600" b="1" dirty="0"/>
              <a:t>23 – </a:t>
            </a:r>
            <a:r>
              <a:rPr lang="en-US" sz="3600" dirty="0"/>
              <a:t>4   </a:t>
            </a:r>
            <a:r>
              <a:rPr lang="en-US" sz="3600" b="1" dirty="0"/>
              <a:t>2.07 ERA   313 K</a:t>
            </a:r>
          </a:p>
        </p:txBody>
      </p:sp>
      <p:sp>
        <p:nvSpPr>
          <p:cNvPr id="9" name="TextBox 8">
            <a:extLst>
              <a:ext uri="{FF2B5EF4-FFF2-40B4-BE49-F238E27FC236}">
                <a16:creationId xmlns:a16="http://schemas.microsoft.com/office/drawing/2014/main" id="{4E7789A3-C6BC-BE47-0DF3-D960FC6BEC6B}"/>
              </a:ext>
            </a:extLst>
          </p:cNvPr>
          <p:cNvSpPr txBox="1"/>
          <p:nvPr/>
        </p:nvSpPr>
        <p:spPr>
          <a:xfrm>
            <a:off x="6996391" y="5823857"/>
            <a:ext cx="4823756" cy="646331"/>
          </a:xfrm>
          <a:prstGeom prst="rect">
            <a:avLst/>
          </a:prstGeom>
          <a:noFill/>
        </p:spPr>
        <p:txBody>
          <a:bodyPr wrap="none" rtlCol="0">
            <a:spAutoFit/>
          </a:bodyPr>
          <a:lstStyle/>
          <a:p>
            <a:r>
              <a:rPr lang="en-US" sz="3600" dirty="0"/>
              <a:t>17 - 9</a:t>
            </a:r>
            <a:r>
              <a:rPr lang="en-US" sz="3600" b="1" dirty="0"/>
              <a:t>    2.48 ERA    364 K</a:t>
            </a:r>
          </a:p>
        </p:txBody>
      </p:sp>
      <p:sp>
        <p:nvSpPr>
          <p:cNvPr id="3" name="TextBox 2">
            <a:extLst>
              <a:ext uri="{FF2B5EF4-FFF2-40B4-BE49-F238E27FC236}">
                <a16:creationId xmlns:a16="http://schemas.microsoft.com/office/drawing/2014/main" id="{3CE2438D-6E94-0665-8316-7FA6C02D4B28}"/>
              </a:ext>
            </a:extLst>
          </p:cNvPr>
          <p:cNvSpPr txBox="1"/>
          <p:nvPr/>
        </p:nvSpPr>
        <p:spPr>
          <a:xfrm>
            <a:off x="4575017" y="565079"/>
            <a:ext cx="2785057" cy="4247317"/>
          </a:xfrm>
          <a:prstGeom prst="rect">
            <a:avLst/>
          </a:prstGeom>
          <a:noFill/>
        </p:spPr>
        <p:txBody>
          <a:bodyPr wrap="none" rtlCol="0">
            <a:spAutoFit/>
          </a:bodyPr>
          <a:lstStyle/>
          <a:p>
            <a:pPr algn="ctr"/>
            <a:r>
              <a:rPr lang="en-US" sz="5400" b="1" dirty="0"/>
              <a:t>1999</a:t>
            </a:r>
          </a:p>
          <a:p>
            <a:pPr algn="ctr"/>
            <a:endParaRPr lang="en-US" sz="5400" b="1" dirty="0"/>
          </a:p>
          <a:p>
            <a:pPr algn="ctr"/>
            <a:r>
              <a:rPr lang="en-US" sz="5400" b="1" dirty="0"/>
              <a:t>Cy Young</a:t>
            </a:r>
          </a:p>
          <a:p>
            <a:pPr algn="ctr"/>
            <a:r>
              <a:rPr lang="en-US" sz="5400" b="1" dirty="0"/>
              <a:t>Award </a:t>
            </a:r>
          </a:p>
          <a:p>
            <a:pPr algn="ctr"/>
            <a:r>
              <a:rPr lang="en-US" sz="5400" b="1" dirty="0"/>
              <a:t>Winners</a:t>
            </a:r>
          </a:p>
        </p:txBody>
      </p:sp>
      <p:sp>
        <p:nvSpPr>
          <p:cNvPr id="2" name="TextBox 1">
            <a:extLst>
              <a:ext uri="{FF2B5EF4-FFF2-40B4-BE49-F238E27FC236}">
                <a16:creationId xmlns:a16="http://schemas.microsoft.com/office/drawing/2014/main" id="{0D1BAFA0-F1E9-2E0A-CD09-F28B14EAC86B}"/>
              </a:ext>
            </a:extLst>
          </p:cNvPr>
          <p:cNvSpPr txBox="1"/>
          <p:nvPr/>
        </p:nvSpPr>
        <p:spPr>
          <a:xfrm>
            <a:off x="6996391" y="6488668"/>
            <a:ext cx="5014706" cy="646331"/>
          </a:xfrm>
          <a:prstGeom prst="rect">
            <a:avLst/>
          </a:prstGeom>
          <a:noFill/>
        </p:spPr>
        <p:txBody>
          <a:bodyPr wrap="none" rtlCol="0">
            <a:spAutoFit/>
          </a:bodyPr>
          <a:lstStyle/>
          <a:p>
            <a:r>
              <a:rPr lang="en-US" dirty="0">
                <a:hlinkClick r:id="rId3"/>
              </a:rPr>
              <a:t>https://www.youtube.com/watch?v=DYXTV51GdUs</a:t>
            </a:r>
            <a:endParaRPr lang="en-US" dirty="0"/>
          </a:p>
          <a:p>
            <a:endParaRPr lang="en-US" dirty="0"/>
          </a:p>
        </p:txBody>
      </p:sp>
      <p:pic>
        <p:nvPicPr>
          <p:cNvPr id="7" name="Picture 6">
            <a:extLst>
              <a:ext uri="{FF2B5EF4-FFF2-40B4-BE49-F238E27FC236}">
                <a16:creationId xmlns:a16="http://schemas.microsoft.com/office/drawing/2014/main" id="{917456C4-D949-1FF1-BE8A-1889910821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511" y="219537"/>
            <a:ext cx="3543300" cy="5848350"/>
          </a:xfrm>
          <a:prstGeom prst="rect">
            <a:avLst/>
          </a:prstGeom>
        </p:spPr>
      </p:pic>
      <p:pic>
        <p:nvPicPr>
          <p:cNvPr id="11" name="Picture 10">
            <a:extLst>
              <a:ext uri="{FF2B5EF4-FFF2-40B4-BE49-F238E27FC236}">
                <a16:creationId xmlns:a16="http://schemas.microsoft.com/office/drawing/2014/main" id="{E608BC33-2633-9578-E0EE-D355AB57EF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0074" y="242207"/>
            <a:ext cx="3876675" cy="5581650"/>
          </a:xfrm>
          <a:prstGeom prst="rect">
            <a:avLst/>
          </a:prstGeom>
        </p:spPr>
      </p:pic>
    </p:spTree>
    <p:extLst>
      <p:ext uri="{BB962C8B-B14F-4D97-AF65-F5344CB8AC3E}">
        <p14:creationId xmlns:p14="http://schemas.microsoft.com/office/powerpoint/2010/main" val="2805252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8989" y="2269888"/>
            <a:ext cx="5801749" cy="882770"/>
          </a:xfrm>
        </p:spPr>
        <p:txBody>
          <a:bodyPr>
            <a:noAutofit/>
          </a:bodyPr>
          <a:lstStyle/>
          <a:p>
            <a:pPr algn="ctr"/>
            <a:r>
              <a:rPr lang="en-US" sz="6600" b="1" dirty="0">
                <a:latin typeface="+mn-lt"/>
              </a:rPr>
              <a:t>1999</a:t>
            </a:r>
            <a:br>
              <a:rPr lang="en-US" sz="6600" b="1" dirty="0">
                <a:latin typeface="+mn-lt"/>
              </a:rPr>
            </a:br>
            <a:r>
              <a:rPr lang="en-US" sz="6600" b="1" dirty="0">
                <a:latin typeface="+mn-lt"/>
              </a:rPr>
              <a:t>Most</a:t>
            </a:r>
            <a:br>
              <a:rPr lang="en-US" sz="6600" b="1" dirty="0">
                <a:latin typeface="+mn-lt"/>
              </a:rPr>
            </a:br>
            <a:r>
              <a:rPr lang="en-US" sz="6600" b="1" dirty="0">
                <a:latin typeface="+mn-lt"/>
              </a:rPr>
              <a:t>Valuable</a:t>
            </a:r>
            <a:br>
              <a:rPr lang="en-US" sz="6600" b="1" dirty="0">
                <a:latin typeface="+mn-lt"/>
              </a:rPr>
            </a:br>
            <a:r>
              <a:rPr lang="en-US" sz="6600" b="1" dirty="0">
                <a:latin typeface="+mn-lt"/>
              </a:rPr>
              <a:t>Players</a:t>
            </a:r>
          </a:p>
        </p:txBody>
      </p:sp>
      <p:sp>
        <p:nvSpPr>
          <p:cNvPr id="12" name="TextBox 11"/>
          <p:cNvSpPr txBox="1"/>
          <p:nvPr/>
        </p:nvSpPr>
        <p:spPr>
          <a:xfrm>
            <a:off x="7520472" y="6140709"/>
            <a:ext cx="3910469" cy="369332"/>
          </a:xfrm>
          <a:prstGeom prst="rect">
            <a:avLst/>
          </a:prstGeom>
          <a:noFill/>
        </p:spPr>
        <p:txBody>
          <a:bodyPr wrap="square" rtlCol="0">
            <a:spAutoFit/>
          </a:bodyPr>
          <a:lstStyle/>
          <a:p>
            <a:pPr algn="ctr"/>
            <a:r>
              <a:rPr lang="en-US" dirty="0"/>
              <a:t> </a:t>
            </a:r>
          </a:p>
        </p:txBody>
      </p:sp>
      <p:sp>
        <p:nvSpPr>
          <p:cNvPr id="4" name="TextBox 3"/>
          <p:cNvSpPr txBox="1"/>
          <p:nvPr/>
        </p:nvSpPr>
        <p:spPr>
          <a:xfrm>
            <a:off x="7281932" y="5945019"/>
            <a:ext cx="4059125" cy="646331"/>
          </a:xfrm>
          <a:prstGeom prst="rect">
            <a:avLst/>
          </a:prstGeom>
          <a:noFill/>
        </p:spPr>
        <p:txBody>
          <a:bodyPr wrap="none" rtlCol="0">
            <a:spAutoFit/>
          </a:bodyPr>
          <a:lstStyle/>
          <a:p>
            <a:pPr algn="ctr"/>
            <a:r>
              <a:rPr lang="en-US" sz="3600" dirty="0"/>
              <a:t>.319   45 </a:t>
            </a:r>
            <a:r>
              <a:rPr lang="en-US" sz="3600"/>
              <a:t>HR   110RBI</a:t>
            </a:r>
            <a:endParaRPr lang="en-US" sz="3600" b="1" dirty="0"/>
          </a:p>
        </p:txBody>
      </p:sp>
      <p:sp>
        <p:nvSpPr>
          <p:cNvPr id="7" name="TextBox 6">
            <a:extLst>
              <a:ext uri="{FF2B5EF4-FFF2-40B4-BE49-F238E27FC236}">
                <a16:creationId xmlns:a16="http://schemas.microsoft.com/office/drawing/2014/main" id="{A85CA3B1-A9B1-4731-E217-D6525F94A56B}"/>
              </a:ext>
            </a:extLst>
          </p:cNvPr>
          <p:cNvSpPr txBox="1"/>
          <p:nvPr/>
        </p:nvSpPr>
        <p:spPr>
          <a:xfrm>
            <a:off x="170466" y="5945019"/>
            <a:ext cx="4267515" cy="646331"/>
          </a:xfrm>
          <a:prstGeom prst="rect">
            <a:avLst/>
          </a:prstGeom>
          <a:noFill/>
        </p:spPr>
        <p:txBody>
          <a:bodyPr wrap="none" rtlCol="0">
            <a:spAutoFit/>
          </a:bodyPr>
          <a:lstStyle/>
          <a:p>
            <a:r>
              <a:rPr lang="en-US" sz="3600" dirty="0"/>
              <a:t>.332   35 HR   113 RBI </a:t>
            </a:r>
          </a:p>
        </p:txBody>
      </p:sp>
      <p:pic>
        <p:nvPicPr>
          <p:cNvPr id="6" name="Picture 5">
            <a:extLst>
              <a:ext uri="{FF2B5EF4-FFF2-40B4-BE49-F238E27FC236}">
                <a16:creationId xmlns:a16="http://schemas.microsoft.com/office/drawing/2014/main" id="{DE363734-A7D1-D363-1EA8-70B23745C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93" y="258887"/>
            <a:ext cx="3790950" cy="5581650"/>
          </a:xfrm>
          <a:prstGeom prst="rect">
            <a:avLst/>
          </a:prstGeom>
        </p:spPr>
      </p:pic>
      <p:pic>
        <p:nvPicPr>
          <p:cNvPr id="10" name="Picture 9">
            <a:extLst>
              <a:ext uri="{FF2B5EF4-FFF2-40B4-BE49-F238E27FC236}">
                <a16:creationId xmlns:a16="http://schemas.microsoft.com/office/drawing/2014/main" id="{E904C2C6-0D4A-A574-1196-645618A11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4382" y="318003"/>
            <a:ext cx="3876675" cy="5572125"/>
          </a:xfrm>
          <a:prstGeom prst="rect">
            <a:avLst/>
          </a:prstGeom>
        </p:spPr>
      </p:pic>
    </p:spTree>
    <p:extLst>
      <p:ext uri="{BB962C8B-B14F-4D97-AF65-F5344CB8AC3E}">
        <p14:creationId xmlns:p14="http://schemas.microsoft.com/office/powerpoint/2010/main" val="2989818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98" y="5081954"/>
            <a:ext cx="10515600" cy="1026238"/>
          </a:xfrm>
        </p:spPr>
        <p:txBody>
          <a:bodyPr/>
          <a:lstStyle/>
          <a:p>
            <a:pPr algn="ctr"/>
            <a:r>
              <a:rPr lang="en-US" dirty="0"/>
              <a:t>7</a:t>
            </a:r>
            <a:r>
              <a:rPr lang="en-US" baseline="30000" dirty="0"/>
              <a:t>th</a:t>
            </a:r>
            <a:r>
              <a:rPr lang="en-US" dirty="0"/>
              <a:t> Inning Stretch</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 y="539496"/>
            <a:ext cx="11473839" cy="4187952"/>
          </a:xfrm>
          <a:prstGeom prst="rect">
            <a:avLst/>
          </a:prstGeom>
        </p:spPr>
      </p:pic>
      <p:sp>
        <p:nvSpPr>
          <p:cNvPr id="11" name="Rectangle 10"/>
          <p:cNvSpPr/>
          <p:nvPr/>
        </p:nvSpPr>
        <p:spPr>
          <a:xfrm>
            <a:off x="5405628"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64664"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72272"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9832" y="790280"/>
            <a:ext cx="1166080" cy="103851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492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686" y="79671"/>
            <a:ext cx="6237961" cy="2276856"/>
          </a:xfrm>
          <a:prstGeom prst="rect">
            <a:avLst/>
          </a:prstGeom>
        </p:spPr>
      </p:pic>
      <p:sp>
        <p:nvSpPr>
          <p:cNvPr id="11" name="Rectangle 10"/>
          <p:cNvSpPr/>
          <p:nvPr/>
        </p:nvSpPr>
        <p:spPr>
          <a:xfrm>
            <a:off x="6190466" y="173737"/>
            <a:ext cx="5486400" cy="6126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90466" y="3831336"/>
            <a:ext cx="5422138" cy="1005459"/>
          </a:xfrm>
        </p:spPr>
        <p:txBody>
          <a:bodyPr>
            <a:normAutofit fontScale="90000"/>
          </a:bodyPr>
          <a:lstStyle/>
          <a:p>
            <a:pPr algn="ctr"/>
            <a:r>
              <a:rPr lang="en-US" dirty="0"/>
              <a:t>“Take Me Out to the Ballgame”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73764"/>
            <a:ext cx="6291072" cy="4711668"/>
          </a:xfrm>
          <a:prstGeom prst="rect">
            <a:avLst/>
          </a:prstGeom>
        </p:spPr>
      </p:pic>
    </p:spTree>
    <p:extLst>
      <p:ext uri="{BB962C8B-B14F-4D97-AF65-F5344CB8AC3E}">
        <p14:creationId xmlns:p14="http://schemas.microsoft.com/office/powerpoint/2010/main" val="844201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a:t>“Deep in the Heart of Texas</a:t>
            </a:r>
          </a:p>
        </p:txBody>
      </p:sp>
      <p:sp>
        <p:nvSpPr>
          <p:cNvPr id="4" name="TextBox 3"/>
          <p:cNvSpPr txBox="1"/>
          <p:nvPr/>
        </p:nvSpPr>
        <p:spPr>
          <a:xfrm>
            <a:off x="3186211" y="6108192"/>
            <a:ext cx="4847417" cy="923330"/>
          </a:xfrm>
          <a:prstGeom prst="rect">
            <a:avLst/>
          </a:prstGeom>
          <a:noFill/>
        </p:spPr>
        <p:txBody>
          <a:bodyPr wrap="none" rtlCol="0">
            <a:spAutoFit/>
          </a:bodyPr>
          <a:lstStyle/>
          <a:p>
            <a:endParaRPr lang="en-US" dirty="0"/>
          </a:p>
          <a:p>
            <a:r>
              <a:rPr lang="en-US" dirty="0">
                <a:hlinkClick r:id="rId3"/>
              </a:rPr>
              <a:t>https://www.youtube.com/watch?v=rcrK0U7RDIk</a:t>
            </a:r>
            <a:endParaRPr lang="en-US"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1858227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a:t>“Do the Hokey Pokey”</a:t>
            </a:r>
          </a:p>
        </p:txBody>
      </p:sp>
      <p:sp>
        <p:nvSpPr>
          <p:cNvPr id="4" name="TextBox 3"/>
          <p:cNvSpPr txBox="1"/>
          <p:nvPr/>
        </p:nvSpPr>
        <p:spPr>
          <a:xfrm>
            <a:off x="2994523" y="6052208"/>
            <a:ext cx="4919745" cy="923330"/>
          </a:xfrm>
          <a:prstGeom prst="rect">
            <a:avLst/>
          </a:prstGeom>
          <a:noFill/>
        </p:spPr>
        <p:txBody>
          <a:bodyPr wrap="none" rtlCol="0">
            <a:spAutoFit/>
          </a:bodyPr>
          <a:lstStyle/>
          <a:p>
            <a:endParaRPr lang="en-US" dirty="0"/>
          </a:p>
          <a:p>
            <a:r>
              <a:rPr lang="en-US" dirty="0">
                <a:hlinkClick r:id="rId3"/>
              </a:rPr>
              <a:t>https://www.youtube.com/watch?v=vpharBeg9XA</a:t>
            </a:r>
            <a:endParaRPr lang="en-US"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1534384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96" y="0"/>
            <a:ext cx="10515600" cy="886408"/>
          </a:xfrm>
        </p:spPr>
        <p:txBody>
          <a:bodyPr>
            <a:normAutofit fontScale="90000"/>
          </a:bodyPr>
          <a:lstStyle/>
          <a:p>
            <a:pPr algn="ctr"/>
            <a:r>
              <a:rPr lang="en-US" sz="6000" b="1" dirty="0"/>
              <a:t>1999 LCS</a:t>
            </a:r>
            <a:endParaRPr lang="en-US" sz="6000" b="1" dirty="0">
              <a:solidFill>
                <a:srgbClr val="FF0000"/>
              </a:solidFill>
            </a:endParaRPr>
          </a:p>
        </p:txBody>
      </p:sp>
      <p:sp>
        <p:nvSpPr>
          <p:cNvPr id="11" name="TextBox 10"/>
          <p:cNvSpPr txBox="1"/>
          <p:nvPr/>
        </p:nvSpPr>
        <p:spPr>
          <a:xfrm>
            <a:off x="10478278" y="1492898"/>
            <a:ext cx="184731" cy="369332"/>
          </a:xfrm>
          <a:prstGeom prst="rect">
            <a:avLst/>
          </a:prstGeom>
          <a:noFill/>
        </p:spPr>
        <p:txBody>
          <a:bodyPr wrap="none" rtlCol="0">
            <a:spAutoFit/>
          </a:bodyPr>
          <a:lstStyle/>
          <a:p>
            <a:endParaRPr lang="en-US"/>
          </a:p>
        </p:txBody>
      </p:sp>
      <p:sp>
        <p:nvSpPr>
          <p:cNvPr id="5" name="TextBox 4"/>
          <p:cNvSpPr txBox="1"/>
          <p:nvPr/>
        </p:nvSpPr>
        <p:spPr>
          <a:xfrm>
            <a:off x="4016781" y="666879"/>
            <a:ext cx="3539815" cy="646331"/>
          </a:xfrm>
          <a:prstGeom prst="rect">
            <a:avLst/>
          </a:prstGeom>
          <a:noFill/>
        </p:spPr>
        <p:txBody>
          <a:bodyPr wrap="none" rtlCol="0">
            <a:spAutoFit/>
          </a:bodyPr>
          <a:lstStyle/>
          <a:p>
            <a:r>
              <a:rPr lang="en-US" sz="3600" dirty="0"/>
              <a:t>Best 4 of 7 format</a:t>
            </a:r>
          </a:p>
        </p:txBody>
      </p:sp>
      <p:sp>
        <p:nvSpPr>
          <p:cNvPr id="3" name="TextBox 2"/>
          <p:cNvSpPr txBox="1"/>
          <p:nvPr/>
        </p:nvSpPr>
        <p:spPr>
          <a:xfrm>
            <a:off x="3858570" y="1425994"/>
            <a:ext cx="4342983" cy="1938992"/>
          </a:xfrm>
          <a:prstGeom prst="rect">
            <a:avLst/>
          </a:prstGeom>
          <a:noFill/>
        </p:spPr>
        <p:txBody>
          <a:bodyPr wrap="square" rtlCol="0">
            <a:spAutoFit/>
          </a:bodyPr>
          <a:lstStyle/>
          <a:p>
            <a:pPr algn="ctr"/>
            <a:r>
              <a:rPr lang="en-US" sz="6000" b="1" dirty="0"/>
              <a:t>N.Y. Yankees</a:t>
            </a:r>
          </a:p>
          <a:p>
            <a:pPr algn="ctr"/>
            <a:r>
              <a:rPr lang="en-US" sz="6000" b="1" dirty="0"/>
              <a:t> won 4 - 1</a:t>
            </a:r>
          </a:p>
        </p:txBody>
      </p:sp>
      <p:sp>
        <p:nvSpPr>
          <p:cNvPr id="6" name="TextBox 5"/>
          <p:cNvSpPr txBox="1"/>
          <p:nvPr/>
        </p:nvSpPr>
        <p:spPr>
          <a:xfrm>
            <a:off x="3779165" y="4152523"/>
            <a:ext cx="4795573" cy="1938992"/>
          </a:xfrm>
          <a:prstGeom prst="rect">
            <a:avLst/>
          </a:prstGeom>
          <a:noFill/>
        </p:spPr>
        <p:txBody>
          <a:bodyPr wrap="square" rtlCol="0">
            <a:spAutoFit/>
          </a:bodyPr>
          <a:lstStyle/>
          <a:p>
            <a:pPr algn="ctr"/>
            <a:r>
              <a:rPr lang="en-US" sz="6000" b="1" dirty="0"/>
              <a:t>Atlanta Braves </a:t>
            </a:r>
          </a:p>
          <a:p>
            <a:pPr algn="ctr"/>
            <a:r>
              <a:rPr lang="en-US" sz="6000" b="1" dirty="0"/>
              <a:t>won 4 - 2</a:t>
            </a:r>
          </a:p>
        </p:txBody>
      </p:sp>
      <p:sp>
        <p:nvSpPr>
          <p:cNvPr id="4" name="TextBox 3">
            <a:extLst>
              <a:ext uri="{FF2B5EF4-FFF2-40B4-BE49-F238E27FC236}">
                <a16:creationId xmlns:a16="http://schemas.microsoft.com/office/drawing/2014/main" id="{036D4740-B88A-472C-600E-5A4667D6A606}"/>
              </a:ext>
            </a:extLst>
          </p:cNvPr>
          <p:cNvSpPr txBox="1"/>
          <p:nvPr/>
        </p:nvSpPr>
        <p:spPr>
          <a:xfrm>
            <a:off x="5764087" y="1258200"/>
            <a:ext cx="316946" cy="646331"/>
          </a:xfrm>
          <a:prstGeom prst="rect">
            <a:avLst/>
          </a:prstGeom>
          <a:noFill/>
        </p:spPr>
        <p:txBody>
          <a:bodyPr wrap="none" rtlCol="0">
            <a:spAutoFit/>
          </a:bodyPr>
          <a:lstStyle/>
          <a:p>
            <a:pPr algn="ctr"/>
            <a:endParaRPr lang="en-US" dirty="0"/>
          </a:p>
          <a:p>
            <a:endParaRPr lang="en-US" dirty="0"/>
          </a:p>
        </p:txBody>
      </p:sp>
      <p:pic>
        <p:nvPicPr>
          <p:cNvPr id="7" name="Picture 4" descr="Atlanta braves logo transparent png 27075924 PNG">
            <a:extLst>
              <a:ext uri="{FF2B5EF4-FFF2-40B4-BE49-F238E27FC236}">
                <a16:creationId xmlns:a16="http://schemas.microsoft.com/office/drawing/2014/main" id="{CD18D587-E481-67C4-87CF-3DAE77A4D9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12" t="17361" r="6984" b="17457"/>
          <a:stretch>
            <a:fillRect/>
          </a:stretch>
        </p:blipFill>
        <p:spPr bwMode="auto">
          <a:xfrm>
            <a:off x="219575" y="3790365"/>
            <a:ext cx="3638995" cy="290667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New York Yankees logo, Vector Logo of New York Yankees brand free ...">
            <a:extLst>
              <a:ext uri="{FF2B5EF4-FFF2-40B4-BE49-F238E27FC236}">
                <a16:creationId xmlns:a16="http://schemas.microsoft.com/office/drawing/2014/main" id="{0BC5834C-FFF0-5B39-5B48-FFE73F2F5B6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696" r="22885"/>
          <a:stretch>
            <a:fillRect/>
          </a:stretch>
        </p:blipFill>
        <p:spPr bwMode="auto">
          <a:xfrm>
            <a:off x="331371" y="0"/>
            <a:ext cx="3638995" cy="383177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oston Red Sox Logo Wallpapers - Wallpaper Cave">
            <a:extLst>
              <a:ext uri="{FF2B5EF4-FFF2-40B4-BE49-F238E27FC236}">
                <a16:creationId xmlns:a16="http://schemas.microsoft.com/office/drawing/2014/main" id="{F8FF9905-52A1-1516-9175-E0E88D38252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424" r="14323"/>
          <a:stretch>
            <a:fillRect/>
          </a:stretch>
        </p:blipFill>
        <p:spPr bwMode="auto">
          <a:xfrm>
            <a:off x="8170945" y="111522"/>
            <a:ext cx="3539816" cy="350141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New York Mets SVG. New York Mets logo Print. New York Mets | Etsy">
            <a:extLst>
              <a:ext uri="{FF2B5EF4-FFF2-40B4-BE49-F238E27FC236}">
                <a16:creationId xmlns:a16="http://schemas.microsoft.com/office/drawing/2014/main" id="{BF1404F3-1343-0888-3B1B-78B96ED3BE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74738" y="3478434"/>
            <a:ext cx="3268044" cy="326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9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614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58" y="285010"/>
            <a:ext cx="11230231" cy="5543838"/>
          </a:xfrm>
          <a:prstGeom prst="rect">
            <a:avLst/>
          </a:prstGeom>
        </p:spPr>
      </p:pic>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346661" y="5301262"/>
            <a:ext cx="4845994" cy="1260330"/>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19358" y="4821383"/>
            <a:ext cx="2220642" cy="2036618"/>
          </a:xfrm>
          <a:prstGeom prst="rect">
            <a:avLst/>
          </a:prstGeom>
        </p:spPr>
      </p:pic>
    </p:spTree>
    <p:extLst>
      <p:ext uri="{BB962C8B-B14F-4D97-AF65-F5344CB8AC3E}">
        <p14:creationId xmlns:p14="http://schemas.microsoft.com/office/powerpoint/2010/main" val="2192545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p:cNvSpPr txBox="1"/>
          <p:nvPr/>
        </p:nvSpPr>
        <p:spPr>
          <a:xfrm>
            <a:off x="3520317" y="162521"/>
            <a:ext cx="5380191" cy="923330"/>
          </a:xfrm>
          <a:prstGeom prst="rect">
            <a:avLst/>
          </a:prstGeom>
          <a:noFill/>
        </p:spPr>
        <p:txBody>
          <a:bodyPr wrap="none" rtlCol="0">
            <a:spAutoFit/>
          </a:bodyPr>
          <a:lstStyle/>
          <a:p>
            <a:r>
              <a:rPr lang="en-US" sz="5400" b="1" dirty="0"/>
              <a:t>1999 World Series</a:t>
            </a:r>
          </a:p>
        </p:txBody>
      </p:sp>
      <p:sp>
        <p:nvSpPr>
          <p:cNvPr id="5" name="TextBox 4">
            <a:extLst>
              <a:ext uri="{FF2B5EF4-FFF2-40B4-BE49-F238E27FC236}">
                <a16:creationId xmlns:a16="http://schemas.microsoft.com/office/drawing/2014/main" id="{E2227F41-D636-BFF0-9808-3DA6CF9784CE}"/>
              </a:ext>
            </a:extLst>
          </p:cNvPr>
          <p:cNvSpPr txBox="1"/>
          <p:nvPr/>
        </p:nvSpPr>
        <p:spPr>
          <a:xfrm>
            <a:off x="5421247" y="2921168"/>
            <a:ext cx="1057662" cy="1015663"/>
          </a:xfrm>
          <a:prstGeom prst="rect">
            <a:avLst/>
          </a:prstGeom>
          <a:noFill/>
        </p:spPr>
        <p:txBody>
          <a:bodyPr wrap="none" rtlCol="0">
            <a:spAutoFit/>
          </a:bodyPr>
          <a:lstStyle/>
          <a:p>
            <a:r>
              <a:rPr lang="en-US" sz="6000" b="1" dirty="0"/>
              <a:t>vs.</a:t>
            </a:r>
          </a:p>
        </p:txBody>
      </p:sp>
      <p:pic>
        <p:nvPicPr>
          <p:cNvPr id="2" name="Picture 2" descr="New York Yankees logo, Vector Logo of New York Yankees brand free ...">
            <a:extLst>
              <a:ext uri="{FF2B5EF4-FFF2-40B4-BE49-F238E27FC236}">
                <a16:creationId xmlns:a16="http://schemas.microsoft.com/office/drawing/2014/main" id="{BA39F7F8-87A4-2C0C-CD7E-697590CA86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96" r="22885"/>
          <a:stretch>
            <a:fillRect/>
          </a:stretch>
        </p:blipFill>
        <p:spPr bwMode="auto">
          <a:xfrm>
            <a:off x="697282" y="1155305"/>
            <a:ext cx="4318609" cy="45473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tlanta braves logo transparent png 27075924 PNG">
            <a:extLst>
              <a:ext uri="{FF2B5EF4-FFF2-40B4-BE49-F238E27FC236}">
                <a16:creationId xmlns:a16="http://schemas.microsoft.com/office/drawing/2014/main" id="{0D153BA4-6B23-CE3D-2C56-240637890E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12" t="17361" r="6984" b="17457"/>
          <a:stretch>
            <a:fillRect/>
          </a:stretch>
        </p:blipFill>
        <p:spPr bwMode="auto">
          <a:xfrm>
            <a:off x="6718347" y="1478714"/>
            <a:ext cx="5085534" cy="4062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9CCC04-68D2-78F3-4EEE-90622AE6073C}"/>
              </a:ext>
            </a:extLst>
          </p:cNvPr>
          <p:cNvSpPr txBox="1"/>
          <p:nvPr/>
        </p:nvSpPr>
        <p:spPr>
          <a:xfrm>
            <a:off x="17664" y="5529944"/>
            <a:ext cx="5923545" cy="1446550"/>
          </a:xfrm>
          <a:prstGeom prst="rect">
            <a:avLst/>
          </a:prstGeom>
          <a:noFill/>
        </p:spPr>
        <p:txBody>
          <a:bodyPr wrap="none" rtlCol="0">
            <a:spAutoFit/>
          </a:bodyPr>
          <a:lstStyle/>
          <a:p>
            <a:pPr algn="ctr"/>
            <a:r>
              <a:rPr lang="en-US" sz="4400" b="1" dirty="0"/>
              <a:t>Defending Champions</a:t>
            </a:r>
          </a:p>
          <a:p>
            <a:pPr algn="ctr"/>
            <a:r>
              <a:rPr lang="en-US" sz="4400" b="1" dirty="0"/>
              <a:t> having also won in 1998</a:t>
            </a:r>
          </a:p>
        </p:txBody>
      </p:sp>
    </p:spTree>
    <p:extLst>
      <p:ext uri="{BB962C8B-B14F-4D97-AF65-F5344CB8AC3E}">
        <p14:creationId xmlns:p14="http://schemas.microsoft.com/office/powerpoint/2010/main" val="4277628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755693" y="492000"/>
            <a:ext cx="2080058" cy="2031325"/>
          </a:xfrm>
          <a:prstGeom prst="rect">
            <a:avLst/>
          </a:prstGeom>
          <a:noFill/>
        </p:spPr>
        <p:txBody>
          <a:bodyPr wrap="none" rtlCol="0">
            <a:spAutoFit/>
          </a:bodyPr>
          <a:lstStyle/>
          <a:p>
            <a:pPr algn="ctr"/>
            <a:r>
              <a:rPr lang="en-US" sz="5400" b="1" dirty="0"/>
              <a:t>1999</a:t>
            </a:r>
          </a:p>
          <a:p>
            <a:pPr algn="ctr"/>
            <a:r>
              <a:rPr lang="en-US" sz="5400" b="1" dirty="0"/>
              <a:t>Braves</a:t>
            </a:r>
          </a:p>
          <a:p>
            <a:endParaRPr lang="en-US" dirty="0"/>
          </a:p>
        </p:txBody>
      </p:sp>
      <p:sp>
        <p:nvSpPr>
          <p:cNvPr id="7" name="AutoShape 2" descr="1992 Fleer Deion Sanders Baseball Card #368 (002) | eBay">
            <a:extLst>
              <a:ext uri="{FF2B5EF4-FFF2-40B4-BE49-F238E27FC236}">
                <a16:creationId xmlns:a16="http://schemas.microsoft.com/office/drawing/2014/main" id="{5FA6787F-AFCE-7251-49E4-0DA70264DA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4" descr="Jim Eisenreich Cards | Trading Card Database">
            <a:extLst>
              <a:ext uri="{FF2B5EF4-FFF2-40B4-BE49-F238E27FC236}">
                <a16:creationId xmlns:a16="http://schemas.microsoft.com/office/drawing/2014/main" id="{BFD09E0B-9894-C917-D25E-9B288A7B477D}"/>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AutoShape 6" descr="1997 Upper Deck #347 Jim Thome Cleveland Indians Baseball NM | eBay">
            <a:extLst>
              <a:ext uri="{FF2B5EF4-FFF2-40B4-BE49-F238E27FC236}">
                <a16:creationId xmlns:a16="http://schemas.microsoft.com/office/drawing/2014/main" id="{D183F357-B380-574A-6D5C-6F62A35398B3}"/>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4" descr="1995 Upper Deck #97 Manny Ramirez | Trading Card Database">
            <a:extLst>
              <a:ext uri="{FF2B5EF4-FFF2-40B4-BE49-F238E27FC236}">
                <a16:creationId xmlns:a16="http://schemas.microsoft.com/office/drawing/2014/main" id="{40926556-0DD3-0B93-8064-F4458D7F83B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9746618D-DD33-98B2-EB34-B793B5325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4818" y="0"/>
            <a:ext cx="2343150" cy="3533775"/>
          </a:xfrm>
          <a:prstGeom prst="rect">
            <a:avLst/>
          </a:prstGeom>
        </p:spPr>
      </p:pic>
      <p:pic>
        <p:nvPicPr>
          <p:cNvPr id="16" name="Picture 15">
            <a:extLst>
              <a:ext uri="{FF2B5EF4-FFF2-40B4-BE49-F238E27FC236}">
                <a16:creationId xmlns:a16="http://schemas.microsoft.com/office/drawing/2014/main" id="{C8CB6DF0-334B-2459-5F36-8BA92D1E19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2108" y="3170412"/>
            <a:ext cx="2505075" cy="3629025"/>
          </a:xfrm>
          <a:prstGeom prst="rect">
            <a:avLst/>
          </a:prstGeom>
        </p:spPr>
      </p:pic>
      <p:pic>
        <p:nvPicPr>
          <p:cNvPr id="4" name="Picture 3">
            <a:extLst>
              <a:ext uri="{FF2B5EF4-FFF2-40B4-BE49-F238E27FC236}">
                <a16:creationId xmlns:a16="http://schemas.microsoft.com/office/drawing/2014/main" id="{4CF95070-DD26-8CC2-A86B-B896A38282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32" y="58563"/>
            <a:ext cx="2609850" cy="3686175"/>
          </a:xfrm>
          <a:prstGeom prst="rect">
            <a:avLst/>
          </a:prstGeom>
        </p:spPr>
      </p:pic>
      <p:pic>
        <p:nvPicPr>
          <p:cNvPr id="10" name="Picture 9">
            <a:extLst>
              <a:ext uri="{FF2B5EF4-FFF2-40B4-BE49-F238E27FC236}">
                <a16:creationId xmlns:a16="http://schemas.microsoft.com/office/drawing/2014/main" id="{76585150-3709-62B1-0400-139311ACC8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7408" y="0"/>
            <a:ext cx="2426503" cy="3758121"/>
          </a:xfrm>
          <a:prstGeom prst="rect">
            <a:avLst/>
          </a:prstGeom>
        </p:spPr>
      </p:pic>
      <p:pic>
        <p:nvPicPr>
          <p:cNvPr id="22" name="Picture 21">
            <a:extLst>
              <a:ext uri="{FF2B5EF4-FFF2-40B4-BE49-F238E27FC236}">
                <a16:creationId xmlns:a16="http://schemas.microsoft.com/office/drawing/2014/main" id="{EB875D4A-AAE2-3E38-4359-CD4C0304ED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562" y="3228974"/>
            <a:ext cx="2638399" cy="3629025"/>
          </a:xfrm>
          <a:prstGeom prst="rect">
            <a:avLst/>
          </a:prstGeom>
        </p:spPr>
      </p:pic>
      <p:pic>
        <p:nvPicPr>
          <p:cNvPr id="24" name="Picture 23">
            <a:extLst>
              <a:ext uri="{FF2B5EF4-FFF2-40B4-BE49-F238E27FC236}">
                <a16:creationId xmlns:a16="http://schemas.microsoft.com/office/drawing/2014/main" id="{6F845F0F-CF0E-0561-1C6C-4F9C8395EA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0973" y="3027935"/>
            <a:ext cx="2581275" cy="3733800"/>
          </a:xfrm>
          <a:prstGeom prst="rect">
            <a:avLst/>
          </a:prstGeom>
        </p:spPr>
      </p:pic>
    </p:spTree>
    <p:extLst>
      <p:ext uri="{BB962C8B-B14F-4D97-AF65-F5344CB8AC3E}">
        <p14:creationId xmlns:p14="http://schemas.microsoft.com/office/powerpoint/2010/main" val="1888372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72364" y="126073"/>
            <a:ext cx="2494081" cy="1754326"/>
          </a:xfrm>
          <a:prstGeom prst="rect">
            <a:avLst/>
          </a:prstGeom>
          <a:noFill/>
        </p:spPr>
        <p:txBody>
          <a:bodyPr wrap="none" rtlCol="0">
            <a:spAutoFit/>
          </a:bodyPr>
          <a:lstStyle/>
          <a:p>
            <a:pPr algn="ctr"/>
            <a:r>
              <a:rPr lang="en-US" sz="5400" b="1" dirty="0"/>
              <a:t>1999</a:t>
            </a:r>
          </a:p>
          <a:p>
            <a:pPr algn="ctr"/>
            <a:r>
              <a:rPr lang="en-US" sz="5400" b="1" dirty="0"/>
              <a:t>Yankees</a:t>
            </a:r>
          </a:p>
        </p:txBody>
      </p:sp>
      <p:sp>
        <p:nvSpPr>
          <p:cNvPr id="6" name="AutoShape 4">
            <a:extLst>
              <a:ext uri="{FF2B5EF4-FFF2-40B4-BE49-F238E27FC236}">
                <a16:creationId xmlns:a16="http://schemas.microsoft.com/office/drawing/2014/main" id="{D109A670-15DB-00FB-6975-AD85E846B8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B0E9665E-B2DD-A1BD-D8BF-3BF71A0116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6" y="30334"/>
            <a:ext cx="2505075" cy="3276600"/>
          </a:xfrm>
          <a:prstGeom prst="rect">
            <a:avLst/>
          </a:prstGeom>
        </p:spPr>
      </p:pic>
      <p:pic>
        <p:nvPicPr>
          <p:cNvPr id="10" name="Picture 9">
            <a:extLst>
              <a:ext uri="{FF2B5EF4-FFF2-40B4-BE49-F238E27FC236}">
                <a16:creationId xmlns:a16="http://schemas.microsoft.com/office/drawing/2014/main" id="{86F67E10-5B2F-585F-6CE0-C51E6B7978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7547" y="-28575"/>
            <a:ext cx="2390775" cy="3305175"/>
          </a:xfrm>
          <a:prstGeom prst="rect">
            <a:avLst/>
          </a:prstGeom>
        </p:spPr>
      </p:pic>
      <p:pic>
        <p:nvPicPr>
          <p:cNvPr id="16" name="Picture 15">
            <a:extLst>
              <a:ext uri="{FF2B5EF4-FFF2-40B4-BE49-F238E27FC236}">
                <a16:creationId xmlns:a16="http://schemas.microsoft.com/office/drawing/2014/main" id="{494E21F4-95B8-A5EF-C486-125167016A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296" y="-28576"/>
            <a:ext cx="2400300" cy="3305175"/>
          </a:xfrm>
          <a:prstGeom prst="rect">
            <a:avLst/>
          </a:prstGeom>
        </p:spPr>
      </p:pic>
      <p:pic>
        <p:nvPicPr>
          <p:cNvPr id="18" name="Picture 17">
            <a:extLst>
              <a:ext uri="{FF2B5EF4-FFF2-40B4-BE49-F238E27FC236}">
                <a16:creationId xmlns:a16="http://schemas.microsoft.com/office/drawing/2014/main" id="{ACA0A56E-ECE8-CBC0-0BF9-A2967678D2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98" y="3246266"/>
            <a:ext cx="2581275" cy="3581400"/>
          </a:xfrm>
          <a:prstGeom prst="rect">
            <a:avLst/>
          </a:prstGeom>
        </p:spPr>
      </p:pic>
      <p:pic>
        <p:nvPicPr>
          <p:cNvPr id="20" name="Picture 19">
            <a:extLst>
              <a:ext uri="{FF2B5EF4-FFF2-40B4-BE49-F238E27FC236}">
                <a16:creationId xmlns:a16="http://schemas.microsoft.com/office/drawing/2014/main" id="{55AB51A1-F826-AB2E-3870-898EC3AB78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471" y="3257550"/>
            <a:ext cx="2295525" cy="3600450"/>
          </a:xfrm>
          <a:prstGeom prst="rect">
            <a:avLst/>
          </a:prstGeom>
        </p:spPr>
      </p:pic>
      <p:pic>
        <p:nvPicPr>
          <p:cNvPr id="22" name="Picture 21">
            <a:extLst>
              <a:ext uri="{FF2B5EF4-FFF2-40B4-BE49-F238E27FC236}">
                <a16:creationId xmlns:a16="http://schemas.microsoft.com/office/drawing/2014/main" id="{5F708CD6-6A98-E0EE-E0EF-8498746A02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4173" y="3246266"/>
            <a:ext cx="2619375" cy="3600450"/>
          </a:xfrm>
          <a:prstGeom prst="rect">
            <a:avLst/>
          </a:prstGeom>
        </p:spPr>
      </p:pic>
      <p:pic>
        <p:nvPicPr>
          <p:cNvPr id="24" name="Picture 23">
            <a:extLst>
              <a:ext uri="{FF2B5EF4-FFF2-40B4-BE49-F238E27FC236}">
                <a16:creationId xmlns:a16="http://schemas.microsoft.com/office/drawing/2014/main" id="{AAC2C16E-6692-6BC5-5B1F-439E1B02A7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9399" y="2518946"/>
            <a:ext cx="3013665" cy="4212981"/>
          </a:xfrm>
          <a:prstGeom prst="rect">
            <a:avLst/>
          </a:prstGeom>
        </p:spPr>
      </p:pic>
    </p:spTree>
    <p:extLst>
      <p:ext uri="{BB962C8B-B14F-4D97-AF65-F5344CB8AC3E}">
        <p14:creationId xmlns:p14="http://schemas.microsoft.com/office/powerpoint/2010/main" val="3297214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7435" y="189142"/>
            <a:ext cx="7480638" cy="830997"/>
          </a:xfrm>
          <a:prstGeom prst="rect">
            <a:avLst/>
          </a:prstGeom>
          <a:noFill/>
        </p:spPr>
        <p:txBody>
          <a:bodyPr wrap="none" rtlCol="0">
            <a:spAutoFit/>
          </a:bodyPr>
          <a:lstStyle/>
          <a:p>
            <a:pPr algn="ctr"/>
            <a:r>
              <a:rPr lang="en-US" sz="4800" b="1" dirty="0"/>
              <a:t>1999 World Series Highlights</a:t>
            </a:r>
          </a:p>
        </p:txBody>
      </p:sp>
      <p:sp>
        <p:nvSpPr>
          <p:cNvPr id="12" name="TextBox 11"/>
          <p:cNvSpPr txBox="1"/>
          <p:nvPr/>
        </p:nvSpPr>
        <p:spPr>
          <a:xfrm>
            <a:off x="6018245" y="2463282"/>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9DB719A7-F00D-A023-7FB1-4A3F49BFBB3D}"/>
              </a:ext>
            </a:extLst>
          </p:cNvPr>
          <p:cNvSpPr txBox="1">
            <a:spLocks/>
          </p:cNvSpPr>
          <p:nvPr/>
        </p:nvSpPr>
        <p:spPr>
          <a:xfrm>
            <a:off x="7638073" y="308640"/>
            <a:ext cx="4301448" cy="6555641"/>
          </a:xfrm>
          <a:prstGeom prst="rect">
            <a:avLst/>
          </a:prstGeom>
          <a:noFill/>
        </p:spPr>
        <p:txBody>
          <a:bodyPr wrap="square" rtlCol="0">
            <a:spAutoFit/>
          </a:bodyPr>
          <a:lstStyle/>
          <a:p>
            <a:r>
              <a:rPr lang="en-US" sz="2000" b="1" dirty="0">
                <a:solidFill>
                  <a:srgbClr val="C00000"/>
                </a:solidFill>
              </a:rPr>
              <a:t>Game 1 – October 23</a:t>
            </a:r>
            <a:endParaRPr lang="en-US" sz="2000" dirty="0">
              <a:solidFill>
                <a:srgbClr val="FF0000"/>
              </a:solidFill>
            </a:endParaRPr>
          </a:p>
          <a:p>
            <a:r>
              <a:rPr lang="en-US" sz="2000" dirty="0"/>
              <a:t>Braves 3B Chipper Jones homered in the  4</a:t>
            </a:r>
            <a:r>
              <a:rPr lang="en-US" sz="2000" baseline="30000" dirty="0"/>
              <a:t>th</a:t>
            </a:r>
            <a:r>
              <a:rPr lang="en-US" sz="2000" dirty="0"/>
              <a:t> to put the Braves ahead.   That was the only run allowed by Yankees starter Orlando Hernandez.  New York tallied 4 runs in the 8</a:t>
            </a:r>
            <a:r>
              <a:rPr lang="en-US" sz="2000" baseline="30000" dirty="0"/>
              <a:t>th</a:t>
            </a:r>
            <a:r>
              <a:rPr lang="en-US" sz="2000" dirty="0"/>
              <a:t> , with RF Paul O’Neill driving in two.</a:t>
            </a:r>
          </a:p>
          <a:p>
            <a:r>
              <a:rPr lang="en-US" sz="2800" b="1" dirty="0"/>
              <a:t>YANKEES 4 –  BRAVES 1</a:t>
            </a:r>
          </a:p>
          <a:p>
            <a:endParaRPr lang="en-US" sz="2000" dirty="0"/>
          </a:p>
          <a:p>
            <a:r>
              <a:rPr lang="en-US" sz="2000" b="1" dirty="0">
                <a:solidFill>
                  <a:srgbClr val="C00000"/>
                </a:solidFill>
              </a:rPr>
              <a:t>Game 2 – October 24</a:t>
            </a:r>
          </a:p>
          <a:p>
            <a:r>
              <a:rPr lang="en-US" sz="2000" dirty="0"/>
              <a:t>The Yankees scored early and often, and were leading  7-0 by the 5</a:t>
            </a:r>
            <a:r>
              <a:rPr lang="en-US" sz="2000" baseline="30000" dirty="0"/>
              <a:t>th</a:t>
            </a:r>
            <a:r>
              <a:rPr lang="en-US" sz="2000" dirty="0"/>
              <a:t> inning.  They coasted to the win behind SP David Cone’s one-hit pitching over 7 innings.</a:t>
            </a:r>
          </a:p>
          <a:p>
            <a:r>
              <a:rPr lang="en-US" sz="2800" b="1" dirty="0"/>
              <a:t>YANKEES 7 – BRAVES 2</a:t>
            </a:r>
          </a:p>
          <a:p>
            <a:endParaRPr lang="en-US" sz="2800" b="1" dirty="0">
              <a:solidFill>
                <a:srgbClr val="FF0000"/>
              </a:solidFill>
            </a:endParaRPr>
          </a:p>
          <a:p>
            <a:pPr algn="ctr"/>
            <a:r>
              <a:rPr lang="en-US" sz="2800" b="1" dirty="0">
                <a:solidFill>
                  <a:srgbClr val="FF0000"/>
                </a:solidFill>
              </a:rPr>
              <a:t>Yankees lead 2-0 as they return home to New York</a:t>
            </a:r>
          </a:p>
        </p:txBody>
      </p:sp>
      <p:sp>
        <p:nvSpPr>
          <p:cNvPr id="2" name="TextBox 1">
            <a:extLst>
              <a:ext uri="{FF2B5EF4-FFF2-40B4-BE49-F238E27FC236}">
                <a16:creationId xmlns:a16="http://schemas.microsoft.com/office/drawing/2014/main" id="{58EC56DA-22C0-177C-A378-F6DC5A02C73E}"/>
              </a:ext>
            </a:extLst>
          </p:cNvPr>
          <p:cNvSpPr txBox="1"/>
          <p:nvPr/>
        </p:nvSpPr>
        <p:spPr>
          <a:xfrm>
            <a:off x="1006125" y="5991450"/>
            <a:ext cx="5556649" cy="830997"/>
          </a:xfrm>
          <a:prstGeom prst="rect">
            <a:avLst/>
          </a:prstGeom>
          <a:noFill/>
        </p:spPr>
        <p:txBody>
          <a:bodyPr wrap="none" rtlCol="0">
            <a:spAutoFit/>
          </a:bodyPr>
          <a:lstStyle/>
          <a:p>
            <a:r>
              <a:rPr lang="en-US" sz="4800" b="1" dirty="0"/>
              <a:t>Turner Field - Atlanta</a:t>
            </a:r>
          </a:p>
        </p:txBody>
      </p:sp>
      <p:pic>
        <p:nvPicPr>
          <p:cNvPr id="4" name="Picture 2" descr="Turner Field, Atlanta Braves ballpark - Ballparks of Baseball">
            <a:extLst>
              <a:ext uri="{FF2B5EF4-FFF2-40B4-BE49-F238E27FC236}">
                <a16:creationId xmlns:a16="http://schemas.microsoft.com/office/drawing/2014/main" id="{DF8A7ED0-548A-D92C-48F8-FE84392B89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59" y="928687"/>
            <a:ext cx="6768808" cy="5076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4FEF6-E5DE-552C-7846-71E29D9A4F6A}"/>
              </a:ext>
            </a:extLst>
          </p:cNvPr>
          <p:cNvSpPr txBox="1"/>
          <p:nvPr/>
        </p:nvSpPr>
        <p:spPr>
          <a:xfrm>
            <a:off x="7294653" y="0"/>
            <a:ext cx="4897348" cy="7940635"/>
          </a:xfrm>
          <a:prstGeom prst="rect">
            <a:avLst/>
          </a:prstGeom>
          <a:noFill/>
        </p:spPr>
        <p:txBody>
          <a:bodyPr wrap="square" rtlCol="0">
            <a:spAutoFit/>
          </a:bodyPr>
          <a:lstStyle/>
          <a:p>
            <a:r>
              <a:rPr lang="en-US" sz="2000" b="1" dirty="0">
                <a:solidFill>
                  <a:srgbClr val="C00000"/>
                </a:solidFill>
              </a:rPr>
              <a:t>Game 3 –  October 26</a:t>
            </a:r>
          </a:p>
          <a:p>
            <a:r>
              <a:rPr lang="en-US" sz="2000" dirty="0"/>
              <a:t>Atlanta knocked out Yankees’ SP Andy Pettitte  in the 4</a:t>
            </a:r>
            <a:r>
              <a:rPr lang="en-US" sz="2000" baseline="30000" dirty="0"/>
              <a:t>th</a:t>
            </a:r>
            <a:r>
              <a:rPr lang="en-US" sz="2000" dirty="0"/>
              <a:t> inning and built a 5-1 lead.  However, the Yankees bullpen shut out the Braves the rest of the way.  Powered by homers from 1B Tino Martinez, 2B Chuck Knoblauch, and two from LF Chad Curtis the New York offense rallied to win in extra innings.</a:t>
            </a:r>
          </a:p>
          <a:p>
            <a:r>
              <a:rPr lang="en-US" sz="2800" b="1" dirty="0"/>
              <a:t>YANKEES 6  –  BRAVES 5 </a:t>
            </a:r>
            <a:r>
              <a:rPr lang="en-US" sz="2800" dirty="0"/>
              <a:t>(10 inn)</a:t>
            </a:r>
            <a:endParaRPr lang="en-US" sz="2800" b="1" dirty="0"/>
          </a:p>
          <a:p>
            <a:endParaRPr lang="en-US" b="1" dirty="0">
              <a:solidFill>
                <a:srgbClr val="C00000"/>
              </a:solidFill>
            </a:endParaRPr>
          </a:p>
          <a:p>
            <a:r>
              <a:rPr lang="en-US" sz="2000" b="1" dirty="0">
                <a:solidFill>
                  <a:srgbClr val="C00000"/>
                </a:solidFill>
              </a:rPr>
              <a:t>Game 4 – October 27</a:t>
            </a:r>
          </a:p>
          <a:p>
            <a:r>
              <a:rPr lang="en-US" sz="2000" dirty="0"/>
              <a:t>The Yankees opened the scoring with 3 runs in the bottom of the 3</a:t>
            </a:r>
            <a:r>
              <a:rPr lang="en-US" sz="2000" baseline="30000" dirty="0"/>
              <a:t>rd</a:t>
            </a:r>
            <a:r>
              <a:rPr lang="en-US" sz="2000" dirty="0"/>
              <a:t> inning and SP Roger Clemens allowed only one Atlanta run in 7.2 IP.  Yankees closer Mario Rivera locked down the win with 1.1 innings of no-hit pitching.</a:t>
            </a:r>
          </a:p>
          <a:p>
            <a:r>
              <a:rPr lang="en-US" sz="2800" b="1" dirty="0"/>
              <a:t>YANKEES 4 -  BRAVES 1</a:t>
            </a:r>
          </a:p>
          <a:p>
            <a:endParaRPr lang="en-US" b="1" dirty="0">
              <a:solidFill>
                <a:srgbClr val="FF0000"/>
              </a:solidFill>
            </a:endParaRPr>
          </a:p>
          <a:p>
            <a:endParaRPr lang="en-US" b="1" dirty="0">
              <a:solidFill>
                <a:srgbClr val="FF0000"/>
              </a:solidFill>
            </a:endParaRPr>
          </a:p>
          <a:p>
            <a:endParaRPr lang="en-US" b="1" dirty="0">
              <a:solidFill>
                <a:srgbClr val="FF0000"/>
              </a:solidFill>
            </a:endParaRPr>
          </a:p>
          <a:p>
            <a:endParaRPr lang="en-US" sz="3200" dirty="0">
              <a:solidFill>
                <a:srgbClr val="FF0000"/>
              </a:solidFill>
            </a:endParaRPr>
          </a:p>
          <a:p>
            <a:pPr algn="ctr"/>
            <a:endParaRPr lang="en-US" sz="3200" b="1" dirty="0">
              <a:solidFill>
                <a:srgbClr val="FF0000"/>
              </a:solidFill>
            </a:endParaRPr>
          </a:p>
          <a:p>
            <a:endParaRPr lang="en-US" dirty="0"/>
          </a:p>
        </p:txBody>
      </p:sp>
      <p:sp>
        <p:nvSpPr>
          <p:cNvPr id="2" name="TextBox 1">
            <a:extLst>
              <a:ext uri="{FF2B5EF4-FFF2-40B4-BE49-F238E27FC236}">
                <a16:creationId xmlns:a16="http://schemas.microsoft.com/office/drawing/2014/main" id="{5CC4633C-E96F-2E82-6802-022BA54100C3}"/>
              </a:ext>
            </a:extLst>
          </p:cNvPr>
          <p:cNvSpPr txBox="1">
            <a:spLocks/>
          </p:cNvSpPr>
          <p:nvPr/>
        </p:nvSpPr>
        <p:spPr>
          <a:xfrm>
            <a:off x="-116958" y="5782454"/>
            <a:ext cx="7656159" cy="830997"/>
          </a:xfrm>
          <a:prstGeom prst="rect">
            <a:avLst/>
          </a:prstGeom>
          <a:noFill/>
        </p:spPr>
        <p:txBody>
          <a:bodyPr wrap="square" rtlCol="0">
            <a:spAutoFit/>
          </a:bodyPr>
          <a:lstStyle/>
          <a:p>
            <a:pPr algn="ctr"/>
            <a:r>
              <a:rPr lang="en-US" sz="4800" b="1" dirty="0"/>
              <a:t>Yankee Stadium II – New York</a:t>
            </a:r>
          </a:p>
        </p:txBody>
      </p:sp>
      <p:pic>
        <p:nvPicPr>
          <p:cNvPr id="4" name="Picture 2" descr="Clem's Baseball ~ My ballpark visits">
            <a:extLst>
              <a:ext uri="{FF2B5EF4-FFF2-40B4-BE49-F238E27FC236}">
                <a16:creationId xmlns:a16="http://schemas.microsoft.com/office/drawing/2014/main" id="{AB3F6944-7D49-0506-DAD2-6CB63DB9C1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8"/>
          <a:stretch>
            <a:fillRect/>
          </a:stretch>
        </p:blipFill>
        <p:spPr bwMode="auto">
          <a:xfrm>
            <a:off x="0" y="261039"/>
            <a:ext cx="7208874" cy="541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B884-B233-A8B5-C0D0-22931DA700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BBA758-DF3E-2E25-2E66-DAD157E0F79B}"/>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6" name="TextBox 5">
            <a:extLst>
              <a:ext uri="{FF2B5EF4-FFF2-40B4-BE49-F238E27FC236}">
                <a16:creationId xmlns:a16="http://schemas.microsoft.com/office/drawing/2014/main" id="{B3163BF6-518C-C9EA-CBEA-D72906AE74C3}"/>
              </a:ext>
            </a:extLst>
          </p:cNvPr>
          <p:cNvSpPr txBox="1"/>
          <p:nvPr/>
        </p:nvSpPr>
        <p:spPr>
          <a:xfrm>
            <a:off x="191826" y="39757"/>
            <a:ext cx="5832239" cy="2585323"/>
          </a:xfrm>
          <a:prstGeom prst="rect">
            <a:avLst/>
          </a:prstGeom>
          <a:noFill/>
        </p:spPr>
        <p:txBody>
          <a:bodyPr wrap="none" rtlCol="0">
            <a:spAutoFit/>
          </a:bodyPr>
          <a:lstStyle/>
          <a:p>
            <a:pPr algn="ctr"/>
            <a:r>
              <a:rPr lang="en-US" sz="5400" b="1" dirty="0"/>
              <a:t>New York Yankees</a:t>
            </a:r>
          </a:p>
          <a:p>
            <a:pPr algn="ctr"/>
            <a:r>
              <a:rPr lang="en-US" sz="5400" b="1" dirty="0"/>
              <a:t>win </a:t>
            </a:r>
          </a:p>
          <a:p>
            <a:pPr algn="ctr"/>
            <a:r>
              <a:rPr lang="en-US" sz="5400" b="1" dirty="0"/>
              <a:t>1999 World Series!!</a:t>
            </a:r>
          </a:p>
        </p:txBody>
      </p:sp>
      <p:sp>
        <p:nvSpPr>
          <p:cNvPr id="9" name="TextBox 8">
            <a:extLst>
              <a:ext uri="{FF2B5EF4-FFF2-40B4-BE49-F238E27FC236}">
                <a16:creationId xmlns:a16="http://schemas.microsoft.com/office/drawing/2014/main" id="{B77611B1-6C9B-0316-CE47-C145571C16DF}"/>
              </a:ext>
            </a:extLst>
          </p:cNvPr>
          <p:cNvSpPr txBox="1"/>
          <p:nvPr/>
        </p:nvSpPr>
        <p:spPr>
          <a:xfrm>
            <a:off x="5771572" y="6182424"/>
            <a:ext cx="6184963" cy="523220"/>
          </a:xfrm>
          <a:prstGeom prst="rect">
            <a:avLst/>
          </a:prstGeom>
          <a:noFill/>
        </p:spPr>
        <p:txBody>
          <a:bodyPr wrap="none" rtlCol="0">
            <a:spAutoFit/>
          </a:bodyPr>
          <a:lstStyle/>
          <a:p>
            <a:pPr algn="ctr"/>
            <a:r>
              <a:rPr lang="en-US" sz="2800" b="1" dirty="0"/>
              <a:t>Yankees closer Mariano Rivera was MVP</a:t>
            </a:r>
          </a:p>
        </p:txBody>
      </p:sp>
      <p:sp>
        <p:nvSpPr>
          <p:cNvPr id="3" name="TextBox 2">
            <a:extLst>
              <a:ext uri="{FF2B5EF4-FFF2-40B4-BE49-F238E27FC236}">
                <a16:creationId xmlns:a16="http://schemas.microsoft.com/office/drawing/2014/main" id="{8504E535-E78F-EF16-0B18-18BC29901A84}"/>
              </a:ext>
            </a:extLst>
          </p:cNvPr>
          <p:cNvSpPr txBox="1"/>
          <p:nvPr/>
        </p:nvSpPr>
        <p:spPr>
          <a:xfrm>
            <a:off x="113016" y="3232704"/>
            <a:ext cx="6974565" cy="10987623"/>
          </a:xfrm>
          <a:prstGeom prst="rect">
            <a:avLst/>
          </a:prstGeom>
          <a:noFill/>
        </p:spPr>
        <p:txBody>
          <a:bodyPr wrap="square" rtlCol="0">
            <a:spAutoFit/>
          </a:bodyPr>
          <a:lstStyle/>
          <a:p>
            <a:r>
              <a:rPr lang="en-US" sz="2400" b="1" u="sng" dirty="0"/>
              <a:t>The Bronx Bombers swept Atlanta 4-0:</a:t>
            </a:r>
          </a:p>
          <a:p>
            <a:endParaRPr lang="en-US" sz="2400" b="1" u="sng" dirty="0"/>
          </a:p>
          <a:p>
            <a:r>
              <a:rPr lang="en-US" sz="2400" b="1" dirty="0"/>
              <a:t>This was the Yankees </a:t>
            </a:r>
            <a:r>
              <a:rPr lang="en-US" sz="2400" b="1" dirty="0">
                <a:solidFill>
                  <a:srgbClr val="FF0000"/>
                </a:solidFill>
              </a:rPr>
              <a:t>25</a:t>
            </a:r>
            <a:r>
              <a:rPr lang="en-US" sz="2400" b="1" baseline="30000" dirty="0">
                <a:solidFill>
                  <a:srgbClr val="FF0000"/>
                </a:solidFill>
              </a:rPr>
              <a:t>th</a:t>
            </a:r>
            <a:r>
              <a:rPr lang="en-US" sz="2400" b="1" dirty="0">
                <a:solidFill>
                  <a:srgbClr val="FF0000"/>
                </a:solidFill>
              </a:rPr>
              <a:t> World Series victory</a:t>
            </a:r>
            <a:r>
              <a:rPr lang="en-US" sz="2400" b="1" dirty="0"/>
              <a:t>!</a:t>
            </a:r>
          </a:p>
          <a:p>
            <a:endParaRPr lang="en-US" sz="2400" b="1" dirty="0"/>
          </a:p>
          <a:p>
            <a:r>
              <a:rPr lang="en-US" sz="2400" b="1" dirty="0"/>
              <a:t>This was the Yankees’ second straight World Series “sweep” – neither the Padres in 1998 nor the Braves in 1999 won </a:t>
            </a:r>
            <a:r>
              <a:rPr lang="en-US" sz="2400" b="1"/>
              <a:t>a single game</a:t>
            </a:r>
            <a:r>
              <a:rPr lang="en-US" sz="2400" b="1" dirty="0"/>
              <a:t>!!</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pPr marL="342900" indent="-342900">
              <a:buFont typeface="Arial" panose="020B0604020202020204" pitchFamily="34" charset="0"/>
              <a:buChar char="•"/>
            </a:pPr>
            <a:endParaRPr lang="en-US" sz="2400" b="1" dirty="0"/>
          </a:p>
          <a:p>
            <a:endParaRPr lang="en-US" sz="2400" b="1" dirty="0"/>
          </a:p>
          <a:p>
            <a:endParaRPr lang="en-US" dirty="0"/>
          </a:p>
          <a:p>
            <a:endParaRPr lang="en-US" dirty="0"/>
          </a:p>
        </p:txBody>
      </p:sp>
      <p:pic>
        <p:nvPicPr>
          <p:cNvPr id="5" name="Picture 2" descr="New York Yankees logo, Vector Logo of New York Yankees brand free ...">
            <a:extLst>
              <a:ext uri="{FF2B5EF4-FFF2-40B4-BE49-F238E27FC236}">
                <a16:creationId xmlns:a16="http://schemas.microsoft.com/office/drawing/2014/main" id="{B442BE79-CC58-AF95-115B-AD23CBACC49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25" t="3056" r="25510" b="3125"/>
          <a:stretch>
            <a:fillRect/>
          </a:stretch>
        </p:blipFill>
        <p:spPr bwMode="auto">
          <a:xfrm>
            <a:off x="7087581" y="805543"/>
            <a:ext cx="4256315" cy="46155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4A0812E-3FCB-CB06-3A66-52A737A86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9937" y="403451"/>
            <a:ext cx="3514725" cy="5419725"/>
          </a:xfrm>
          <a:prstGeom prst="rect">
            <a:avLst/>
          </a:prstGeom>
        </p:spPr>
      </p:pic>
    </p:spTree>
    <p:extLst>
      <p:ext uri="{BB962C8B-B14F-4D97-AF65-F5344CB8AC3E}">
        <p14:creationId xmlns:p14="http://schemas.microsoft.com/office/powerpoint/2010/main" val="39926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615" y="5030451"/>
            <a:ext cx="4871398" cy="1661993"/>
          </a:xfrm>
          <a:prstGeom prst="rect">
            <a:avLst/>
          </a:prstGeom>
          <a:noFill/>
        </p:spPr>
        <p:txBody>
          <a:bodyPr wrap="none" rtlCol="0">
            <a:spAutoFit/>
          </a:bodyPr>
          <a:lstStyle/>
          <a:p>
            <a:pPr algn="ctr"/>
            <a:r>
              <a:rPr lang="en-US" sz="6600" dirty="0"/>
              <a:t>Extra Innings!</a:t>
            </a:r>
          </a:p>
          <a:p>
            <a:pPr algn="ct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81" y="92691"/>
            <a:ext cx="8798866" cy="4937760"/>
          </a:xfrm>
          <a:prstGeom prst="rect">
            <a:avLst/>
          </a:prstGeom>
        </p:spPr>
      </p:pic>
    </p:spTree>
    <p:extLst>
      <p:ext uri="{BB962C8B-B14F-4D97-AF65-F5344CB8AC3E}">
        <p14:creationId xmlns:p14="http://schemas.microsoft.com/office/powerpoint/2010/main" val="630125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2BA432-39AB-F0E6-78E7-3AFD45533955}"/>
              </a:ext>
            </a:extLst>
          </p:cNvPr>
          <p:cNvSpPr txBox="1"/>
          <p:nvPr/>
        </p:nvSpPr>
        <p:spPr>
          <a:xfrm>
            <a:off x="1392562" y="16418"/>
            <a:ext cx="8431219" cy="1015663"/>
          </a:xfrm>
          <a:prstGeom prst="rect">
            <a:avLst/>
          </a:prstGeom>
          <a:noFill/>
        </p:spPr>
        <p:txBody>
          <a:bodyPr wrap="none" rtlCol="0">
            <a:spAutoFit/>
          </a:bodyPr>
          <a:lstStyle/>
          <a:p>
            <a:r>
              <a:rPr lang="en-US" sz="6000" b="1" dirty="0"/>
              <a:t>Where did you hang out ?</a:t>
            </a:r>
          </a:p>
        </p:txBody>
      </p:sp>
      <p:sp>
        <p:nvSpPr>
          <p:cNvPr id="2" name="TextBox 1">
            <a:extLst>
              <a:ext uri="{FF2B5EF4-FFF2-40B4-BE49-F238E27FC236}">
                <a16:creationId xmlns:a16="http://schemas.microsoft.com/office/drawing/2014/main" id="{069D067F-D5E6-C1C1-7042-6792FBBC2DEC}"/>
              </a:ext>
            </a:extLst>
          </p:cNvPr>
          <p:cNvSpPr txBox="1"/>
          <p:nvPr/>
        </p:nvSpPr>
        <p:spPr>
          <a:xfrm>
            <a:off x="3472361" y="829339"/>
            <a:ext cx="4271619" cy="707886"/>
          </a:xfrm>
          <a:prstGeom prst="rect">
            <a:avLst/>
          </a:prstGeom>
          <a:noFill/>
        </p:spPr>
        <p:txBody>
          <a:bodyPr wrap="none" rtlCol="0">
            <a:spAutoFit/>
          </a:bodyPr>
          <a:lstStyle/>
          <a:p>
            <a:r>
              <a:rPr lang="en-US" sz="4000" b="1" dirty="0"/>
              <a:t>(with your friends)</a:t>
            </a:r>
          </a:p>
        </p:txBody>
      </p:sp>
      <p:pic>
        <p:nvPicPr>
          <p:cNvPr id="5" name="Picture 4">
            <a:extLst>
              <a:ext uri="{FF2B5EF4-FFF2-40B4-BE49-F238E27FC236}">
                <a16:creationId xmlns:a16="http://schemas.microsoft.com/office/drawing/2014/main" id="{1ED01BDB-2E2A-5FB8-651B-C703EAA461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047" y="1448687"/>
            <a:ext cx="7934325" cy="5257800"/>
          </a:xfrm>
          <a:prstGeom prst="rect">
            <a:avLst/>
          </a:prstGeom>
        </p:spPr>
      </p:pic>
    </p:spTree>
    <p:extLst>
      <p:ext uri="{BB962C8B-B14F-4D97-AF65-F5344CB8AC3E}">
        <p14:creationId xmlns:p14="http://schemas.microsoft.com/office/powerpoint/2010/main" val="37250152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D5E164A-98A8-FA5A-6CB3-17911BC96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87" y="1254641"/>
            <a:ext cx="12057825" cy="37115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C5BDCBD-6242-16B4-2B95-51E8E76A76F2}"/>
              </a:ext>
            </a:extLst>
          </p:cNvPr>
          <p:cNvSpPr txBox="1"/>
          <p:nvPr/>
        </p:nvSpPr>
        <p:spPr>
          <a:xfrm>
            <a:off x="2188455" y="244549"/>
            <a:ext cx="7815088" cy="923330"/>
          </a:xfrm>
          <a:prstGeom prst="rect">
            <a:avLst/>
          </a:prstGeom>
          <a:noFill/>
        </p:spPr>
        <p:txBody>
          <a:bodyPr wrap="none" rtlCol="0">
            <a:spAutoFit/>
          </a:bodyPr>
          <a:lstStyle/>
          <a:p>
            <a:r>
              <a:rPr lang="en-US" sz="5400" b="1" i="1" dirty="0"/>
              <a:t>Drive-In &amp; Fast Food Joints</a:t>
            </a:r>
          </a:p>
        </p:txBody>
      </p:sp>
      <p:sp>
        <p:nvSpPr>
          <p:cNvPr id="3" name="TextBox 2">
            <a:extLst>
              <a:ext uri="{FF2B5EF4-FFF2-40B4-BE49-F238E27FC236}">
                <a16:creationId xmlns:a16="http://schemas.microsoft.com/office/drawing/2014/main" id="{5F120ED7-CCBE-262B-DB2C-6B2BEF1D1E5B}"/>
              </a:ext>
            </a:extLst>
          </p:cNvPr>
          <p:cNvSpPr txBox="1"/>
          <p:nvPr/>
        </p:nvSpPr>
        <p:spPr>
          <a:xfrm>
            <a:off x="1956390" y="5603359"/>
            <a:ext cx="7977248" cy="646331"/>
          </a:xfrm>
          <a:prstGeom prst="rect">
            <a:avLst/>
          </a:prstGeom>
          <a:noFill/>
        </p:spPr>
        <p:txBody>
          <a:bodyPr wrap="none" rtlCol="0">
            <a:spAutoFit/>
          </a:bodyPr>
          <a:lstStyle/>
          <a:p>
            <a:r>
              <a:rPr lang="en-US" sz="3600" b="1" dirty="0"/>
              <a:t>This is a Sonic – what was your favorite ?</a:t>
            </a:r>
          </a:p>
        </p:txBody>
      </p:sp>
    </p:spTree>
    <p:extLst>
      <p:ext uri="{BB962C8B-B14F-4D97-AF65-F5344CB8AC3E}">
        <p14:creationId xmlns:p14="http://schemas.microsoft.com/office/powerpoint/2010/main" val="399889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5F0C2-B735-720F-0871-6ABD3B26EF6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F184644-9D65-E882-B8FA-663139E176BA}"/>
              </a:ext>
            </a:extLst>
          </p:cNvPr>
          <p:cNvSpPr txBox="1"/>
          <p:nvPr/>
        </p:nvSpPr>
        <p:spPr>
          <a:xfrm>
            <a:off x="8275121" y="416924"/>
            <a:ext cx="3514103" cy="2585323"/>
          </a:xfrm>
          <a:prstGeom prst="rect">
            <a:avLst/>
          </a:prstGeom>
          <a:noFill/>
        </p:spPr>
        <p:txBody>
          <a:bodyPr wrap="none" rtlCol="0">
            <a:spAutoFit/>
          </a:bodyPr>
          <a:lstStyle/>
          <a:p>
            <a:pPr algn="ctr"/>
            <a:r>
              <a:rPr lang="en-US" sz="5400" b="1" i="1" dirty="0"/>
              <a:t>The Local</a:t>
            </a:r>
          </a:p>
          <a:p>
            <a:pPr algn="ctr"/>
            <a:r>
              <a:rPr lang="en-US" sz="5400" b="1" i="1" dirty="0"/>
              <a:t> Swimming </a:t>
            </a:r>
          </a:p>
          <a:p>
            <a:pPr algn="ctr"/>
            <a:r>
              <a:rPr lang="en-US" sz="5400" b="1" i="1" dirty="0"/>
              <a:t>Pool</a:t>
            </a:r>
          </a:p>
        </p:txBody>
      </p:sp>
      <p:sp>
        <p:nvSpPr>
          <p:cNvPr id="3" name="TextBox 2">
            <a:extLst>
              <a:ext uri="{FF2B5EF4-FFF2-40B4-BE49-F238E27FC236}">
                <a16:creationId xmlns:a16="http://schemas.microsoft.com/office/drawing/2014/main" id="{5DE92305-AF77-CE95-36C6-F93EB9C8CCA5}"/>
              </a:ext>
            </a:extLst>
          </p:cNvPr>
          <p:cNvSpPr txBox="1"/>
          <p:nvPr/>
        </p:nvSpPr>
        <p:spPr>
          <a:xfrm>
            <a:off x="5191429" y="6117910"/>
            <a:ext cx="7000571" cy="646331"/>
          </a:xfrm>
          <a:prstGeom prst="rect">
            <a:avLst/>
          </a:prstGeom>
          <a:noFill/>
        </p:spPr>
        <p:txBody>
          <a:bodyPr wrap="none" rtlCol="0">
            <a:spAutoFit/>
          </a:bodyPr>
          <a:lstStyle/>
          <a:p>
            <a:r>
              <a:rPr lang="en-US" sz="3600" b="1" dirty="0"/>
              <a:t>or did you swim at a beach or lake?</a:t>
            </a:r>
          </a:p>
        </p:txBody>
      </p:sp>
      <p:pic>
        <p:nvPicPr>
          <p:cNvPr id="6" name="Picture 5">
            <a:extLst>
              <a:ext uri="{FF2B5EF4-FFF2-40B4-BE49-F238E27FC236}">
                <a16:creationId xmlns:a16="http://schemas.microsoft.com/office/drawing/2014/main" id="{45672FA9-67BE-748F-1F21-B1AF8DAF22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17" y="109708"/>
            <a:ext cx="8181975" cy="5857875"/>
          </a:xfrm>
          <a:prstGeom prst="rect">
            <a:avLst/>
          </a:prstGeom>
        </p:spPr>
      </p:pic>
    </p:spTree>
    <p:extLst>
      <p:ext uri="{BB962C8B-B14F-4D97-AF65-F5344CB8AC3E}">
        <p14:creationId xmlns:p14="http://schemas.microsoft.com/office/powerpoint/2010/main" val="3733266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FFE01-7C59-4A97-183C-A48FE92906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0C9D532-0B65-933C-5791-5E6CB1696878}"/>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a:extLst>
              <a:ext uri="{FF2B5EF4-FFF2-40B4-BE49-F238E27FC236}">
                <a16:creationId xmlns:a16="http://schemas.microsoft.com/office/drawing/2014/main" id="{B658C5F6-76FB-8EC3-38DA-8C02D26BAADA}"/>
              </a:ext>
            </a:extLst>
          </p:cNvPr>
          <p:cNvSpPr txBox="1"/>
          <p:nvPr/>
        </p:nvSpPr>
        <p:spPr>
          <a:xfrm>
            <a:off x="4660866" y="141093"/>
            <a:ext cx="3479222" cy="1015663"/>
          </a:xfrm>
          <a:prstGeom prst="rect">
            <a:avLst/>
          </a:prstGeom>
          <a:noFill/>
        </p:spPr>
        <p:txBody>
          <a:bodyPr wrap="none" rtlCol="0">
            <a:spAutoFit/>
          </a:bodyPr>
          <a:lstStyle/>
          <a:p>
            <a:r>
              <a:rPr lang="en-US" sz="6000" b="1" dirty="0"/>
              <a:t>FOOTBALL</a:t>
            </a:r>
          </a:p>
        </p:txBody>
      </p:sp>
      <p:pic>
        <p:nvPicPr>
          <p:cNvPr id="1026" name="Picture 2">
            <a:extLst>
              <a:ext uri="{FF2B5EF4-FFF2-40B4-BE49-F238E27FC236}">
                <a16:creationId xmlns:a16="http://schemas.microsoft.com/office/drawing/2014/main" id="{9184D84E-2D53-77AF-370C-180AEBA57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06" y="353021"/>
            <a:ext cx="4360518" cy="24527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933174-6A3B-A8C8-82D0-F98E3A240A18}"/>
              </a:ext>
            </a:extLst>
          </p:cNvPr>
          <p:cNvSpPr txBox="1"/>
          <p:nvPr/>
        </p:nvSpPr>
        <p:spPr>
          <a:xfrm>
            <a:off x="2924045" y="4124421"/>
            <a:ext cx="5940537" cy="2308324"/>
          </a:xfrm>
          <a:prstGeom prst="rect">
            <a:avLst/>
          </a:prstGeom>
          <a:noFill/>
        </p:spPr>
        <p:txBody>
          <a:bodyPr wrap="none" rtlCol="0">
            <a:spAutoFit/>
          </a:bodyPr>
          <a:lstStyle/>
          <a:p>
            <a:r>
              <a:rPr lang="en-US" sz="7200" b="1" dirty="0"/>
              <a:t>Volleyball and</a:t>
            </a:r>
          </a:p>
          <a:p>
            <a:r>
              <a:rPr lang="en-US" sz="7200" b="1" dirty="0"/>
              <a:t>Basketball too!</a:t>
            </a:r>
          </a:p>
        </p:txBody>
      </p:sp>
      <p:pic>
        <p:nvPicPr>
          <p:cNvPr id="6" name="Picture 2">
            <a:extLst>
              <a:ext uri="{FF2B5EF4-FFF2-40B4-BE49-F238E27FC236}">
                <a16:creationId xmlns:a16="http://schemas.microsoft.com/office/drawing/2014/main" id="{CA9348BF-DD38-D7A9-3703-EB9C5C33554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977" r="8584"/>
          <a:stretch>
            <a:fillRect/>
          </a:stretch>
        </p:blipFill>
        <p:spPr bwMode="auto">
          <a:xfrm>
            <a:off x="249943" y="3181201"/>
            <a:ext cx="2558203" cy="31031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89C0219-8F12-0D59-9E37-1F4ADBC257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2347" y="1461380"/>
            <a:ext cx="2466894" cy="2027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699187BD-F295-64CB-84B4-E3FD1DB992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40088" y="275145"/>
            <a:ext cx="2762099" cy="29060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E0F04227-7DD5-D537-0F75-FC89FFA6387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57" t="-229" r="331" b="229"/>
          <a:stretch>
            <a:fillRect/>
          </a:stretch>
        </p:blipFill>
        <p:spPr bwMode="auto">
          <a:xfrm>
            <a:off x="8980481" y="2983021"/>
            <a:ext cx="2844273" cy="3758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2928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AC0C8-8DB5-1473-DCC2-5A6452D60F1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CD7C186-3D4E-D1E4-382A-804449F5D948}"/>
              </a:ext>
            </a:extLst>
          </p:cNvPr>
          <p:cNvSpPr txBox="1"/>
          <p:nvPr/>
        </p:nvSpPr>
        <p:spPr>
          <a:xfrm>
            <a:off x="320777" y="1895840"/>
            <a:ext cx="3021405" cy="1754326"/>
          </a:xfrm>
          <a:prstGeom prst="rect">
            <a:avLst/>
          </a:prstGeom>
          <a:noFill/>
        </p:spPr>
        <p:txBody>
          <a:bodyPr wrap="none" rtlCol="0">
            <a:spAutoFit/>
          </a:bodyPr>
          <a:lstStyle/>
          <a:p>
            <a:pPr algn="ctr"/>
            <a:r>
              <a:rPr lang="en-US" sz="5400" b="1" i="1" dirty="0"/>
              <a:t>The Local </a:t>
            </a:r>
          </a:p>
          <a:p>
            <a:pPr algn="ctr"/>
            <a:r>
              <a:rPr lang="en-US" sz="5400" b="1" i="1" dirty="0"/>
              <a:t>Park</a:t>
            </a:r>
          </a:p>
        </p:txBody>
      </p:sp>
      <p:sp>
        <p:nvSpPr>
          <p:cNvPr id="3" name="TextBox 2">
            <a:extLst>
              <a:ext uri="{FF2B5EF4-FFF2-40B4-BE49-F238E27FC236}">
                <a16:creationId xmlns:a16="http://schemas.microsoft.com/office/drawing/2014/main" id="{6542493C-1130-5F97-069E-DA006CE5888C}"/>
              </a:ext>
            </a:extLst>
          </p:cNvPr>
          <p:cNvSpPr txBox="1"/>
          <p:nvPr/>
        </p:nvSpPr>
        <p:spPr>
          <a:xfrm>
            <a:off x="4700680" y="5639445"/>
            <a:ext cx="4808047" cy="923330"/>
          </a:xfrm>
          <a:prstGeom prst="rect">
            <a:avLst/>
          </a:prstGeom>
          <a:noFill/>
        </p:spPr>
        <p:txBody>
          <a:bodyPr wrap="none" rtlCol="0">
            <a:spAutoFit/>
          </a:bodyPr>
          <a:lstStyle/>
          <a:p>
            <a:r>
              <a:rPr lang="en-US" sz="5400" b="1" dirty="0"/>
              <a:t>Maybe a picnic?</a:t>
            </a:r>
          </a:p>
        </p:txBody>
      </p:sp>
      <p:pic>
        <p:nvPicPr>
          <p:cNvPr id="5" name="Picture 4">
            <a:extLst>
              <a:ext uri="{FF2B5EF4-FFF2-40B4-BE49-F238E27FC236}">
                <a16:creationId xmlns:a16="http://schemas.microsoft.com/office/drawing/2014/main" id="{5FE3FA58-867B-F62A-5D8D-0120F440E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182" y="144103"/>
            <a:ext cx="7962900" cy="5257800"/>
          </a:xfrm>
          <a:prstGeom prst="rect">
            <a:avLst/>
          </a:prstGeom>
        </p:spPr>
      </p:pic>
    </p:spTree>
    <p:extLst>
      <p:ext uri="{BB962C8B-B14F-4D97-AF65-F5344CB8AC3E}">
        <p14:creationId xmlns:p14="http://schemas.microsoft.com/office/powerpoint/2010/main" val="2816687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553E5-745E-9B5C-EB0E-46CF7273DD1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F1ED7AC-7B2C-1343-B67F-67372182E64E}"/>
              </a:ext>
            </a:extLst>
          </p:cNvPr>
          <p:cNvSpPr txBox="1"/>
          <p:nvPr/>
        </p:nvSpPr>
        <p:spPr>
          <a:xfrm>
            <a:off x="346932" y="154126"/>
            <a:ext cx="3021405" cy="1754326"/>
          </a:xfrm>
          <a:prstGeom prst="rect">
            <a:avLst/>
          </a:prstGeom>
          <a:noFill/>
        </p:spPr>
        <p:txBody>
          <a:bodyPr wrap="none" rtlCol="0">
            <a:spAutoFit/>
          </a:bodyPr>
          <a:lstStyle/>
          <a:p>
            <a:pPr algn="ctr"/>
            <a:r>
              <a:rPr lang="en-US" sz="5400" b="1" i="1" dirty="0"/>
              <a:t>The Local </a:t>
            </a:r>
          </a:p>
          <a:p>
            <a:pPr algn="ctr"/>
            <a:r>
              <a:rPr lang="en-US" sz="5400" b="1" i="1" dirty="0"/>
              <a:t>Ball Park</a:t>
            </a:r>
          </a:p>
        </p:txBody>
      </p:sp>
      <p:pic>
        <p:nvPicPr>
          <p:cNvPr id="9" name="Picture 8">
            <a:extLst>
              <a:ext uri="{FF2B5EF4-FFF2-40B4-BE49-F238E27FC236}">
                <a16:creationId xmlns:a16="http://schemas.microsoft.com/office/drawing/2014/main" id="{2DB1C509-1995-3C96-D31C-9F12CE071DD4}"/>
              </a:ext>
            </a:extLst>
          </p:cNvPr>
          <p:cNvPicPr>
            <a:picLocks noChangeAspect="1"/>
          </p:cNvPicPr>
          <p:nvPr/>
        </p:nvPicPr>
        <p:blipFill>
          <a:blip r:embed="rId3" cstate="print">
            <a:extLst>
              <a:ext uri="{28A0092B-C50C-407E-A947-70E740481C1C}">
                <a14:useLocalDpi xmlns:a14="http://schemas.microsoft.com/office/drawing/2010/main" val="0"/>
              </a:ext>
            </a:extLst>
          </a:blip>
          <a:srcRect l="17500" t="5873" r="3591" b="12063"/>
          <a:stretch>
            <a:fillRect/>
          </a:stretch>
        </p:blipFill>
        <p:spPr>
          <a:xfrm>
            <a:off x="4238987" y="154126"/>
            <a:ext cx="7953013" cy="6349813"/>
          </a:xfrm>
          <a:prstGeom prst="rect">
            <a:avLst/>
          </a:prstGeom>
        </p:spPr>
      </p:pic>
      <p:sp>
        <p:nvSpPr>
          <p:cNvPr id="14" name="Oval 13">
            <a:extLst>
              <a:ext uri="{FF2B5EF4-FFF2-40B4-BE49-F238E27FC236}">
                <a16:creationId xmlns:a16="http://schemas.microsoft.com/office/drawing/2014/main" id="{5EB1F7CF-0794-20C7-D86E-A9175074F3E8}"/>
              </a:ext>
            </a:extLst>
          </p:cNvPr>
          <p:cNvSpPr/>
          <p:nvPr/>
        </p:nvSpPr>
        <p:spPr>
          <a:xfrm>
            <a:off x="4614529" y="1318437"/>
            <a:ext cx="1084521" cy="111641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1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EFC1D-D850-65F1-1489-4E19A1920F02}"/>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321E0F5A-BA07-6319-8C83-32FFEA2671CC}"/>
              </a:ext>
            </a:extLst>
          </p:cNvPr>
          <p:cNvPicPr>
            <a:picLocks noChangeAspect="1"/>
          </p:cNvPicPr>
          <p:nvPr/>
        </p:nvPicPr>
        <p:blipFill>
          <a:blip r:embed="rId3" cstate="print">
            <a:extLst>
              <a:ext uri="{28A0092B-C50C-407E-A947-70E740481C1C}">
                <a14:useLocalDpi xmlns:a14="http://schemas.microsoft.com/office/drawing/2010/main" val="0"/>
              </a:ext>
            </a:extLst>
          </a:blip>
          <a:srcRect t="3020" b="28316"/>
          <a:stretch>
            <a:fillRect/>
          </a:stretch>
        </p:blipFill>
        <p:spPr>
          <a:xfrm>
            <a:off x="-4779" y="294716"/>
            <a:ext cx="12196779" cy="6430139"/>
          </a:xfrm>
          <a:prstGeom prst="rect">
            <a:avLst/>
          </a:prstGeom>
        </p:spPr>
      </p:pic>
      <p:sp>
        <p:nvSpPr>
          <p:cNvPr id="3" name="Oval 2">
            <a:extLst>
              <a:ext uri="{FF2B5EF4-FFF2-40B4-BE49-F238E27FC236}">
                <a16:creationId xmlns:a16="http://schemas.microsoft.com/office/drawing/2014/main" id="{2014BB6D-B4F7-72B2-6135-671C7BD95B62}"/>
              </a:ext>
            </a:extLst>
          </p:cNvPr>
          <p:cNvSpPr/>
          <p:nvPr/>
        </p:nvSpPr>
        <p:spPr>
          <a:xfrm>
            <a:off x="7262037" y="531627"/>
            <a:ext cx="1297172" cy="232853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120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B12B1-2318-4A24-F33C-3C7BB63125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F8571B7-2D6C-83C9-EE60-49D2A75AC05B}"/>
              </a:ext>
            </a:extLst>
          </p:cNvPr>
          <p:cNvSpPr txBox="1"/>
          <p:nvPr/>
        </p:nvSpPr>
        <p:spPr>
          <a:xfrm>
            <a:off x="1497419" y="0"/>
            <a:ext cx="8686799" cy="923330"/>
          </a:xfrm>
          <a:prstGeom prst="rect">
            <a:avLst/>
          </a:prstGeom>
          <a:noFill/>
        </p:spPr>
        <p:txBody>
          <a:bodyPr wrap="square" rtlCol="0">
            <a:spAutoFit/>
          </a:bodyPr>
          <a:lstStyle/>
          <a:p>
            <a:pPr algn="ctr"/>
            <a:r>
              <a:rPr lang="en-US" sz="5400" b="1" i="1" dirty="0"/>
              <a:t>Bowling Alleys</a:t>
            </a:r>
          </a:p>
        </p:txBody>
      </p:sp>
      <p:sp>
        <p:nvSpPr>
          <p:cNvPr id="3" name="TextBox 2">
            <a:extLst>
              <a:ext uri="{FF2B5EF4-FFF2-40B4-BE49-F238E27FC236}">
                <a16:creationId xmlns:a16="http://schemas.microsoft.com/office/drawing/2014/main" id="{2785A582-5FFD-4FA9-7E5A-0D383EB69EAC}"/>
              </a:ext>
            </a:extLst>
          </p:cNvPr>
          <p:cNvSpPr txBox="1"/>
          <p:nvPr/>
        </p:nvSpPr>
        <p:spPr>
          <a:xfrm>
            <a:off x="3433027" y="6137241"/>
            <a:ext cx="5325945" cy="646331"/>
          </a:xfrm>
          <a:prstGeom prst="rect">
            <a:avLst/>
          </a:prstGeom>
          <a:noFill/>
        </p:spPr>
        <p:txBody>
          <a:bodyPr wrap="none" rtlCol="0">
            <a:spAutoFit/>
          </a:bodyPr>
          <a:lstStyle/>
          <a:p>
            <a:r>
              <a:rPr lang="en-US" sz="3600" b="1" dirty="0"/>
              <a:t>What was your best score?</a:t>
            </a:r>
          </a:p>
        </p:txBody>
      </p:sp>
      <p:pic>
        <p:nvPicPr>
          <p:cNvPr id="4" name="Picture 2">
            <a:extLst>
              <a:ext uri="{FF2B5EF4-FFF2-40B4-BE49-F238E27FC236}">
                <a16:creationId xmlns:a16="http://schemas.microsoft.com/office/drawing/2014/main" id="{A27D098D-6383-55AA-C446-4C1CCD476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5467" y="999146"/>
            <a:ext cx="7501064" cy="5006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914C2B-5ADD-91ED-086E-4B639FF3A45C}"/>
              </a:ext>
            </a:extLst>
          </p:cNvPr>
          <p:cNvSpPr txBox="1"/>
          <p:nvPr/>
        </p:nvSpPr>
        <p:spPr>
          <a:xfrm>
            <a:off x="10145761" y="1414890"/>
            <a:ext cx="1903085" cy="3785652"/>
          </a:xfrm>
          <a:prstGeom prst="rect">
            <a:avLst/>
          </a:prstGeom>
          <a:noFill/>
        </p:spPr>
        <p:txBody>
          <a:bodyPr wrap="none" rtlCol="0">
            <a:spAutoFit/>
          </a:bodyPr>
          <a:lstStyle/>
          <a:p>
            <a:r>
              <a:rPr lang="en-US" sz="4800" b="1" dirty="0"/>
              <a:t>What</a:t>
            </a:r>
          </a:p>
          <a:p>
            <a:r>
              <a:rPr lang="en-US" sz="4800" b="1" dirty="0"/>
              <a:t>are </a:t>
            </a:r>
          </a:p>
          <a:p>
            <a:r>
              <a:rPr lang="en-US" sz="4800" b="1" dirty="0"/>
              <a:t>these</a:t>
            </a:r>
          </a:p>
          <a:p>
            <a:r>
              <a:rPr lang="en-US" sz="4800" b="1" dirty="0"/>
              <a:t>guys </a:t>
            </a:r>
          </a:p>
          <a:p>
            <a:r>
              <a:rPr lang="en-US" sz="4800" b="1" dirty="0"/>
              <a:t>doing?</a:t>
            </a:r>
          </a:p>
        </p:txBody>
      </p:sp>
      <p:pic>
        <p:nvPicPr>
          <p:cNvPr id="7" name="Picture 4">
            <a:extLst>
              <a:ext uri="{FF2B5EF4-FFF2-40B4-BE49-F238E27FC236}">
                <a16:creationId xmlns:a16="http://schemas.microsoft.com/office/drawing/2014/main" id="{4F46F467-6C6E-BFC5-26F5-FBEE54CF3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017" y="795187"/>
            <a:ext cx="7573964" cy="6062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1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1B697-6C4D-6A46-547C-B20B2F88F3A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F6B0D23-4D52-E6CC-5A34-DA29F27B3BBA}"/>
              </a:ext>
            </a:extLst>
          </p:cNvPr>
          <p:cNvSpPr txBox="1"/>
          <p:nvPr/>
        </p:nvSpPr>
        <p:spPr>
          <a:xfrm>
            <a:off x="1497419" y="0"/>
            <a:ext cx="8686799" cy="923330"/>
          </a:xfrm>
          <a:prstGeom prst="rect">
            <a:avLst/>
          </a:prstGeom>
          <a:noFill/>
        </p:spPr>
        <p:txBody>
          <a:bodyPr wrap="square" rtlCol="0">
            <a:spAutoFit/>
          </a:bodyPr>
          <a:lstStyle/>
          <a:p>
            <a:pPr algn="ctr"/>
            <a:r>
              <a:rPr lang="en-US" sz="5400" b="1" i="1" dirty="0"/>
              <a:t>Cruisin’ Main Street</a:t>
            </a:r>
          </a:p>
        </p:txBody>
      </p:sp>
      <p:sp>
        <p:nvSpPr>
          <p:cNvPr id="3" name="TextBox 2">
            <a:extLst>
              <a:ext uri="{FF2B5EF4-FFF2-40B4-BE49-F238E27FC236}">
                <a16:creationId xmlns:a16="http://schemas.microsoft.com/office/drawing/2014/main" id="{A15301D0-7397-BD19-9558-255F623455BB}"/>
              </a:ext>
            </a:extLst>
          </p:cNvPr>
          <p:cNvSpPr txBox="1"/>
          <p:nvPr/>
        </p:nvSpPr>
        <p:spPr>
          <a:xfrm>
            <a:off x="1599031" y="6211669"/>
            <a:ext cx="8993937" cy="646331"/>
          </a:xfrm>
          <a:prstGeom prst="rect">
            <a:avLst/>
          </a:prstGeom>
          <a:noFill/>
        </p:spPr>
        <p:txBody>
          <a:bodyPr wrap="none" rtlCol="0">
            <a:spAutoFit/>
          </a:bodyPr>
          <a:lstStyle/>
          <a:p>
            <a:r>
              <a:rPr lang="en-US" sz="3600" b="1" dirty="0"/>
              <a:t>What was your favorite car when growing up?</a:t>
            </a:r>
          </a:p>
        </p:txBody>
      </p:sp>
      <p:pic>
        <p:nvPicPr>
          <p:cNvPr id="1026" name="Picture 2">
            <a:extLst>
              <a:ext uri="{FF2B5EF4-FFF2-40B4-BE49-F238E27FC236}">
                <a16:creationId xmlns:a16="http://schemas.microsoft.com/office/drawing/2014/main" id="{8BA6FB2B-4B71-7AD0-F54C-7E08BDA73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819" y="879160"/>
            <a:ext cx="914400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3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9" y="90199"/>
            <a:ext cx="11430000" cy="4219937"/>
          </a:xfrm>
          <a:prstGeom prst="rect">
            <a:avLst/>
          </a:prstGeom>
        </p:spPr>
      </p:pic>
      <p:sp>
        <p:nvSpPr>
          <p:cNvPr id="3" name="TextBox 2"/>
          <p:cNvSpPr txBox="1"/>
          <p:nvPr/>
        </p:nvSpPr>
        <p:spPr>
          <a:xfrm>
            <a:off x="143439" y="4310136"/>
            <a:ext cx="11335154" cy="2123658"/>
          </a:xfrm>
          <a:prstGeom prst="rect">
            <a:avLst/>
          </a:prstGeom>
          <a:noFill/>
        </p:spPr>
        <p:txBody>
          <a:bodyPr wrap="none" rtlCol="0">
            <a:spAutoFit/>
          </a:bodyPr>
          <a:lstStyle/>
          <a:p>
            <a:pPr algn="ctr"/>
            <a:r>
              <a:rPr lang="en-US" sz="6600" i="1" dirty="0">
                <a:latin typeface="Impact" panose="020B0806030902050204" pitchFamily="34" charset="0"/>
              </a:rPr>
              <a:t>Thanks!</a:t>
            </a:r>
          </a:p>
          <a:p>
            <a:pPr algn="ctr"/>
            <a:r>
              <a:rPr lang="en-US" sz="6600" i="1" dirty="0">
                <a:latin typeface="Impact" panose="020B0806030902050204" pitchFamily="34" charset="0"/>
              </a:rPr>
              <a:t>We’ll see you again next month!!</a:t>
            </a:r>
          </a:p>
        </p:txBody>
      </p:sp>
    </p:spTree>
    <p:extLst>
      <p:ext uri="{BB962C8B-B14F-4D97-AF65-F5344CB8AC3E}">
        <p14:creationId xmlns:p14="http://schemas.microsoft.com/office/powerpoint/2010/main" val="3119895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3003" y="106807"/>
            <a:ext cx="9372822" cy="1569660"/>
          </a:xfrm>
          <a:prstGeom prst="rect">
            <a:avLst/>
          </a:prstGeom>
          <a:noFill/>
        </p:spPr>
        <p:txBody>
          <a:bodyPr wrap="none" rtlCol="0">
            <a:spAutoFit/>
          </a:bodyPr>
          <a:lstStyle/>
          <a:p>
            <a:r>
              <a:rPr lang="en-US" sz="9600" b="1" dirty="0"/>
              <a:t>History from 1999</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539" y="1383175"/>
            <a:ext cx="6086364" cy="5318322"/>
          </a:xfrm>
          <a:prstGeom prst="rect">
            <a:avLst/>
          </a:prstGeom>
        </p:spPr>
      </p:pic>
    </p:spTree>
    <p:extLst>
      <p:ext uri="{BB962C8B-B14F-4D97-AF65-F5344CB8AC3E}">
        <p14:creationId xmlns:p14="http://schemas.microsoft.com/office/powerpoint/2010/main" val="1165325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574B1-9266-1812-9E77-EF0A85D5B6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9CBB17-9855-0DC2-4668-761FCAA3CE7D}"/>
              </a:ext>
            </a:extLst>
          </p:cNvPr>
          <p:cNvSpPr txBox="1"/>
          <p:nvPr/>
        </p:nvSpPr>
        <p:spPr>
          <a:xfrm>
            <a:off x="152612" y="99905"/>
            <a:ext cx="11886779" cy="1107996"/>
          </a:xfrm>
          <a:prstGeom prst="rect">
            <a:avLst/>
          </a:prstGeom>
          <a:noFill/>
        </p:spPr>
        <p:txBody>
          <a:bodyPr wrap="none" rtlCol="0">
            <a:spAutoFit/>
          </a:bodyPr>
          <a:lstStyle/>
          <a:p>
            <a:pPr algn="ctr"/>
            <a:r>
              <a:rPr lang="en-US" sz="6600" b="1" i="1" dirty="0"/>
              <a:t>The “euro” currency was adopted</a:t>
            </a:r>
            <a:endParaRPr lang="en-US" sz="6600" b="1" dirty="0"/>
          </a:p>
        </p:txBody>
      </p:sp>
      <p:pic>
        <p:nvPicPr>
          <p:cNvPr id="1030" name="Picture 6">
            <a:extLst>
              <a:ext uri="{FF2B5EF4-FFF2-40B4-BE49-F238E27FC236}">
                <a16:creationId xmlns:a16="http://schemas.microsoft.com/office/drawing/2014/main" id="{DAD3F42A-D413-3682-09DD-013232668C9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794" t="4900" r="21771" b="6628"/>
          <a:stretch>
            <a:fillRect/>
          </a:stretch>
        </p:blipFill>
        <p:spPr bwMode="auto">
          <a:xfrm>
            <a:off x="152612" y="1915391"/>
            <a:ext cx="2753834" cy="32641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51ED251-42AD-EF8F-BD61-0D538BEA15CE}"/>
              </a:ext>
            </a:extLst>
          </p:cNvPr>
          <p:cNvSpPr txBox="1"/>
          <p:nvPr/>
        </p:nvSpPr>
        <p:spPr>
          <a:xfrm>
            <a:off x="487538" y="5834765"/>
            <a:ext cx="8913274" cy="923330"/>
          </a:xfrm>
          <a:prstGeom prst="rect">
            <a:avLst/>
          </a:prstGeom>
          <a:noFill/>
        </p:spPr>
        <p:txBody>
          <a:bodyPr wrap="none" rtlCol="0">
            <a:spAutoFit/>
          </a:bodyPr>
          <a:lstStyle/>
          <a:p>
            <a:r>
              <a:rPr lang="en-US" sz="5400" b="1" dirty="0"/>
              <a:t>Currently:    1      equals   $1.16</a:t>
            </a:r>
          </a:p>
        </p:txBody>
      </p:sp>
      <p:pic>
        <p:nvPicPr>
          <p:cNvPr id="4" name="Picture 6">
            <a:extLst>
              <a:ext uri="{FF2B5EF4-FFF2-40B4-BE49-F238E27FC236}">
                <a16:creationId xmlns:a16="http://schemas.microsoft.com/office/drawing/2014/main" id="{FA5947E9-8982-D8E5-6D25-5CDFD5B4399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794" t="4900" r="21771" b="6628"/>
          <a:stretch>
            <a:fillRect/>
          </a:stretch>
        </p:blipFill>
        <p:spPr bwMode="auto">
          <a:xfrm>
            <a:off x="4558037" y="6018028"/>
            <a:ext cx="457708" cy="5425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DD9E60D-EEB8-36B5-D083-30576958CD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8864" y="1234482"/>
            <a:ext cx="8201025" cy="4495800"/>
          </a:xfrm>
          <a:prstGeom prst="rect">
            <a:avLst/>
          </a:prstGeom>
        </p:spPr>
      </p:pic>
    </p:spTree>
    <p:extLst>
      <p:ext uri="{BB962C8B-B14F-4D97-AF65-F5344CB8AC3E}">
        <p14:creationId xmlns:p14="http://schemas.microsoft.com/office/powerpoint/2010/main" val="68493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DE9E4-FB28-A3A5-ECBB-A7B38D37C2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CD0977-E19E-05FE-67EB-1844006A3CE7}"/>
              </a:ext>
            </a:extLst>
          </p:cNvPr>
          <p:cNvSpPr txBox="1"/>
          <p:nvPr/>
        </p:nvSpPr>
        <p:spPr>
          <a:xfrm>
            <a:off x="1016647" y="57241"/>
            <a:ext cx="4705135" cy="2400657"/>
          </a:xfrm>
          <a:prstGeom prst="rect">
            <a:avLst/>
          </a:prstGeom>
          <a:noFill/>
        </p:spPr>
        <p:txBody>
          <a:bodyPr wrap="none" rtlCol="0">
            <a:spAutoFit/>
          </a:bodyPr>
          <a:lstStyle/>
          <a:p>
            <a:pPr algn="ctr"/>
            <a:r>
              <a:rPr lang="en-US" sz="15000" b="1" i="1" dirty="0"/>
              <a:t>Y2K ! </a:t>
            </a:r>
            <a:endParaRPr lang="en-US" sz="15000" b="1" dirty="0"/>
          </a:p>
        </p:txBody>
      </p:sp>
      <p:pic>
        <p:nvPicPr>
          <p:cNvPr id="3074" name="Picture 2">
            <a:extLst>
              <a:ext uri="{FF2B5EF4-FFF2-40B4-BE49-F238E27FC236}">
                <a16:creationId xmlns:a16="http://schemas.microsoft.com/office/drawing/2014/main" id="{00A3138A-B1A0-C8C5-1844-D4ECBC90D7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7850" y="170122"/>
            <a:ext cx="5494706" cy="61719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BF99C36-4A69-8A48-9317-049D1214A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17" y="2612213"/>
            <a:ext cx="6346703" cy="357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3962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FE372-432F-D303-83F9-867A2C998A3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892C550-4A5F-CFAB-06F2-C949F0074C06}"/>
              </a:ext>
            </a:extLst>
          </p:cNvPr>
          <p:cNvSpPr txBox="1"/>
          <p:nvPr/>
        </p:nvSpPr>
        <p:spPr>
          <a:xfrm>
            <a:off x="974117" y="25342"/>
            <a:ext cx="4705135" cy="2400657"/>
          </a:xfrm>
          <a:prstGeom prst="rect">
            <a:avLst/>
          </a:prstGeom>
          <a:noFill/>
        </p:spPr>
        <p:txBody>
          <a:bodyPr wrap="none" rtlCol="0">
            <a:spAutoFit/>
          </a:bodyPr>
          <a:lstStyle/>
          <a:p>
            <a:pPr algn="ctr"/>
            <a:r>
              <a:rPr lang="en-US" sz="15000" b="1" i="1" dirty="0"/>
              <a:t>Y2K ! </a:t>
            </a:r>
            <a:endParaRPr lang="en-US" sz="15000" b="1" dirty="0"/>
          </a:p>
        </p:txBody>
      </p:sp>
      <p:sp>
        <p:nvSpPr>
          <p:cNvPr id="2" name="TextBox 1">
            <a:extLst>
              <a:ext uri="{FF2B5EF4-FFF2-40B4-BE49-F238E27FC236}">
                <a16:creationId xmlns:a16="http://schemas.microsoft.com/office/drawing/2014/main" id="{F5A6936B-7213-93EA-0988-1A5F11E3F65A}"/>
              </a:ext>
            </a:extLst>
          </p:cNvPr>
          <p:cNvSpPr txBox="1"/>
          <p:nvPr/>
        </p:nvSpPr>
        <p:spPr>
          <a:xfrm>
            <a:off x="5719262" y="810171"/>
            <a:ext cx="5498621" cy="830997"/>
          </a:xfrm>
          <a:prstGeom prst="rect">
            <a:avLst/>
          </a:prstGeom>
          <a:noFill/>
        </p:spPr>
        <p:txBody>
          <a:bodyPr wrap="none" rtlCol="0">
            <a:spAutoFit/>
          </a:bodyPr>
          <a:lstStyle/>
          <a:p>
            <a:r>
              <a:rPr lang="en-US" sz="4800" b="1" dirty="0"/>
              <a:t>What was it really ??</a:t>
            </a:r>
          </a:p>
        </p:txBody>
      </p:sp>
      <p:pic>
        <p:nvPicPr>
          <p:cNvPr id="4098" name="Picture 2">
            <a:extLst>
              <a:ext uri="{FF2B5EF4-FFF2-40B4-BE49-F238E27FC236}">
                <a16:creationId xmlns:a16="http://schemas.microsoft.com/office/drawing/2014/main" id="{F17D5262-AC73-31FD-865A-3273689251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67" t="17808" r="6086" b="26810"/>
          <a:stretch>
            <a:fillRect/>
          </a:stretch>
        </p:blipFill>
        <p:spPr bwMode="auto">
          <a:xfrm>
            <a:off x="265814" y="2721934"/>
            <a:ext cx="6517758" cy="30090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127E15-934F-98E4-521B-3C4A7B3AA86B}"/>
              </a:ext>
            </a:extLst>
          </p:cNvPr>
          <p:cNvSpPr txBox="1"/>
          <p:nvPr/>
        </p:nvSpPr>
        <p:spPr>
          <a:xfrm>
            <a:off x="7047346" y="3560069"/>
            <a:ext cx="4573466" cy="923330"/>
          </a:xfrm>
          <a:prstGeom prst="rect">
            <a:avLst/>
          </a:prstGeom>
          <a:noFill/>
        </p:spPr>
        <p:txBody>
          <a:bodyPr wrap="square" rtlCol="0">
            <a:spAutoFit/>
          </a:bodyPr>
          <a:lstStyle/>
          <a:p>
            <a:r>
              <a:rPr lang="en-US" dirty="0"/>
              <a:t>The </a:t>
            </a:r>
            <a:r>
              <a:rPr lang="en-US" b="1" dirty="0"/>
              <a:t>computer “punched card” </a:t>
            </a:r>
            <a:r>
              <a:rPr lang="en-US" dirty="0"/>
              <a:t>that was used for inputting data in the 1950s – 60s, only had 80 characters for data.</a:t>
            </a:r>
          </a:p>
        </p:txBody>
      </p:sp>
    </p:spTree>
    <p:extLst>
      <p:ext uri="{BB962C8B-B14F-4D97-AF65-F5344CB8AC3E}">
        <p14:creationId xmlns:p14="http://schemas.microsoft.com/office/powerpoint/2010/main" val="1126778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B15E4-ABBD-D859-83F1-85FABDB59D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F68622-AA22-6919-6993-5662984C9288}"/>
              </a:ext>
            </a:extLst>
          </p:cNvPr>
          <p:cNvSpPr txBox="1"/>
          <p:nvPr/>
        </p:nvSpPr>
        <p:spPr>
          <a:xfrm>
            <a:off x="1118449" y="-347213"/>
            <a:ext cx="4705135" cy="2400657"/>
          </a:xfrm>
          <a:prstGeom prst="rect">
            <a:avLst/>
          </a:prstGeom>
          <a:noFill/>
        </p:spPr>
        <p:txBody>
          <a:bodyPr wrap="none" rtlCol="0">
            <a:spAutoFit/>
          </a:bodyPr>
          <a:lstStyle/>
          <a:p>
            <a:pPr algn="ctr"/>
            <a:r>
              <a:rPr lang="en-US" sz="15000" b="1" i="1" dirty="0"/>
              <a:t>Y2K ! </a:t>
            </a:r>
            <a:endParaRPr lang="en-US" sz="15000" b="1" dirty="0"/>
          </a:p>
        </p:txBody>
      </p:sp>
      <p:sp>
        <p:nvSpPr>
          <p:cNvPr id="2" name="TextBox 1">
            <a:extLst>
              <a:ext uri="{FF2B5EF4-FFF2-40B4-BE49-F238E27FC236}">
                <a16:creationId xmlns:a16="http://schemas.microsoft.com/office/drawing/2014/main" id="{36943FE4-1EFF-7D07-90D1-49B7BF89A425}"/>
              </a:ext>
            </a:extLst>
          </p:cNvPr>
          <p:cNvSpPr txBox="1"/>
          <p:nvPr/>
        </p:nvSpPr>
        <p:spPr>
          <a:xfrm>
            <a:off x="6584768" y="567154"/>
            <a:ext cx="5498621" cy="830997"/>
          </a:xfrm>
          <a:prstGeom prst="rect">
            <a:avLst/>
          </a:prstGeom>
          <a:noFill/>
        </p:spPr>
        <p:txBody>
          <a:bodyPr wrap="none" rtlCol="0">
            <a:spAutoFit/>
          </a:bodyPr>
          <a:lstStyle/>
          <a:p>
            <a:r>
              <a:rPr lang="en-US" sz="4800" b="1" dirty="0"/>
              <a:t>What was it really ??</a:t>
            </a:r>
          </a:p>
        </p:txBody>
      </p:sp>
      <p:sp>
        <p:nvSpPr>
          <p:cNvPr id="4" name="TextBox 3">
            <a:extLst>
              <a:ext uri="{FF2B5EF4-FFF2-40B4-BE49-F238E27FC236}">
                <a16:creationId xmlns:a16="http://schemas.microsoft.com/office/drawing/2014/main" id="{83E542B2-E882-4783-FA05-268507700E0B}"/>
              </a:ext>
            </a:extLst>
          </p:cNvPr>
          <p:cNvSpPr txBox="1"/>
          <p:nvPr/>
        </p:nvSpPr>
        <p:spPr>
          <a:xfrm>
            <a:off x="7047346" y="3124135"/>
            <a:ext cx="4573466" cy="2585323"/>
          </a:xfrm>
          <a:prstGeom prst="rect">
            <a:avLst/>
          </a:prstGeom>
          <a:noFill/>
        </p:spPr>
        <p:txBody>
          <a:bodyPr wrap="square" rtlCol="0">
            <a:spAutoFit/>
          </a:bodyPr>
          <a:lstStyle/>
          <a:p>
            <a:r>
              <a:rPr lang="en-US" dirty="0"/>
              <a:t>A  1960s disk drive had only 29 megabytes to store large amounts of data.</a:t>
            </a:r>
          </a:p>
          <a:p>
            <a:endParaRPr lang="en-US" dirty="0"/>
          </a:p>
          <a:p>
            <a:r>
              <a:rPr lang="en-US" dirty="0"/>
              <a:t>Your smartphone today has around 512 GB of data storage .</a:t>
            </a:r>
          </a:p>
          <a:p>
            <a:endParaRPr lang="en-US" dirty="0"/>
          </a:p>
          <a:p>
            <a:r>
              <a:rPr lang="en-US" b="1" dirty="0"/>
              <a:t>That smartphone in your pocket or purse has about 17,000 times more storage than this disk drive.</a:t>
            </a:r>
          </a:p>
        </p:txBody>
      </p:sp>
      <p:pic>
        <p:nvPicPr>
          <p:cNvPr id="5122" name="Picture 2">
            <a:extLst>
              <a:ext uri="{FF2B5EF4-FFF2-40B4-BE49-F238E27FC236}">
                <a16:creationId xmlns:a16="http://schemas.microsoft.com/office/drawing/2014/main" id="{E557B065-EE65-EBDF-DA6E-6871776624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869" y="1701240"/>
            <a:ext cx="6280297" cy="4710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57F0A25-D678-08DA-A8B0-DC3B770E55A3}"/>
              </a:ext>
            </a:extLst>
          </p:cNvPr>
          <p:cNvSpPr txBox="1"/>
          <p:nvPr/>
        </p:nvSpPr>
        <p:spPr>
          <a:xfrm>
            <a:off x="3471018" y="6421211"/>
            <a:ext cx="3304431" cy="369332"/>
          </a:xfrm>
          <a:prstGeom prst="rect">
            <a:avLst/>
          </a:prstGeom>
          <a:noFill/>
        </p:spPr>
        <p:txBody>
          <a:bodyPr wrap="none" rtlCol="0">
            <a:spAutoFit/>
          </a:bodyPr>
          <a:lstStyle/>
          <a:p>
            <a:r>
              <a:rPr lang="en-US" dirty="0"/>
              <a:t>IBM 2314 removable disk storage</a:t>
            </a:r>
          </a:p>
        </p:txBody>
      </p:sp>
    </p:spTree>
    <p:extLst>
      <p:ext uri="{BB962C8B-B14F-4D97-AF65-F5344CB8AC3E}">
        <p14:creationId xmlns:p14="http://schemas.microsoft.com/office/powerpoint/2010/main" val="4073881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7843</TotalTime>
  <Words>1548</Words>
  <Application>Microsoft Office PowerPoint</Application>
  <PresentationFormat>Widescreen</PresentationFormat>
  <Paragraphs>315</Paragraphs>
  <Slides>45</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Year in Baseball:   1999</vt:lpstr>
      <vt:lpstr>PowerPoint Presentation</vt:lpstr>
      <vt:lpstr>PowerPoint Presentation</vt:lpstr>
      <vt:lpstr>1999 Most Valuable Players</vt:lpstr>
      <vt:lpstr>7th Inning Stretch</vt:lpstr>
      <vt:lpstr>“Take Me Out to the Ballgame”</vt:lpstr>
      <vt:lpstr>“Deep in the Heart of Texas</vt:lpstr>
      <vt:lpstr>“Do the Hokey Pokey”</vt:lpstr>
      <vt:lpstr>1999 LCS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Monte Cely</dc:creator>
  <cp:lastModifiedBy>Monte Cely</cp:lastModifiedBy>
  <cp:revision>855</cp:revision>
  <dcterms:created xsi:type="dcterms:W3CDTF">2023-08-09T12:53:40Z</dcterms:created>
  <dcterms:modified xsi:type="dcterms:W3CDTF">2026-01-15T12:43:38Z</dcterms:modified>
</cp:coreProperties>
</file>