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sldIdLst>
    <p:sldId id="256" r:id="rId2"/>
    <p:sldId id="293" r:id="rId3"/>
    <p:sldId id="310" r:id="rId4"/>
    <p:sldId id="257" r:id="rId5"/>
    <p:sldId id="258" r:id="rId6"/>
    <p:sldId id="259" r:id="rId7"/>
    <p:sldId id="260" r:id="rId8"/>
    <p:sldId id="261" r:id="rId9"/>
    <p:sldId id="312" r:id="rId10"/>
    <p:sldId id="262" r:id="rId11"/>
    <p:sldId id="309" r:id="rId12"/>
    <p:sldId id="263" r:id="rId13"/>
    <p:sldId id="307" r:id="rId14"/>
    <p:sldId id="292" r:id="rId15"/>
    <p:sldId id="265" r:id="rId16"/>
    <p:sldId id="266" r:id="rId17"/>
    <p:sldId id="267" r:id="rId18"/>
    <p:sldId id="268" r:id="rId19"/>
    <p:sldId id="294" r:id="rId20"/>
    <p:sldId id="299" r:id="rId21"/>
    <p:sldId id="311" r:id="rId22"/>
    <p:sldId id="314" r:id="rId23"/>
    <p:sldId id="269" r:id="rId24"/>
    <p:sldId id="306" r:id="rId25"/>
    <p:sldId id="270" r:id="rId26"/>
    <p:sldId id="301" r:id="rId27"/>
    <p:sldId id="296" r:id="rId28"/>
    <p:sldId id="302" r:id="rId29"/>
    <p:sldId id="272" r:id="rId30"/>
    <p:sldId id="303" r:id="rId31"/>
    <p:sldId id="273" r:id="rId32"/>
    <p:sldId id="295" r:id="rId33"/>
    <p:sldId id="274" r:id="rId34"/>
    <p:sldId id="304" r:id="rId35"/>
    <p:sldId id="275" r:id="rId36"/>
    <p:sldId id="276" r:id="rId37"/>
    <p:sldId id="305" r:id="rId38"/>
    <p:sldId id="288" r:id="rId39"/>
    <p:sldId id="298" r:id="rId40"/>
    <p:sldId id="287" r:id="rId41"/>
    <p:sldId id="278" r:id="rId42"/>
    <p:sldId id="289" r:id="rId43"/>
    <p:sldId id="280" r:id="rId44"/>
    <p:sldId id="315" r:id="rId45"/>
    <p:sldId id="290" r:id="rId46"/>
    <p:sldId id="281" r:id="rId47"/>
    <p:sldId id="282" r:id="rId48"/>
    <p:sldId id="308" r:id="rId49"/>
    <p:sldId id="286" r:id="rId50"/>
    <p:sldId id="283" r:id="rId51"/>
    <p:sldId id="284" r:id="rId52"/>
    <p:sldId id="291" r:id="rId53"/>
    <p:sldId id="285" r:id="rId54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7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B4D6D2BC-0047-4E4A-9945-85B2BE93BA25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E5C443A-CE20-44CF-868F-4083C0E65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64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C443A-CE20-44CF-868F-4083C0E65B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0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9BA8-3A67-DB3D-4261-6AF37BAC3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F54F5-E496-AF2A-6CEE-E8A215A17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128B0-20DD-F66C-E188-D99DD3DE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06072-B488-6791-B713-2FE0F58C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0BF98-59BA-BB1E-B7E2-E2E700DD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71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5A7EF-B870-ED84-2957-2E051F676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231E6F-F9BB-3B49-172E-601A7A730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EBB6E-D993-1441-D486-3CA75E549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FC268-20FA-2F72-1BCD-851CE863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43166-6CA3-B828-2DDF-228F5F91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0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8D95D1-E557-BE39-02D5-0FD1A80BE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16037-B3BD-2D62-253B-ED484D251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8985F-CE3A-A9A4-759F-01A8CEBC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C9137-78DA-BEA7-642E-6528995C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518F-A89B-86E5-856A-3B7515E9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4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D9B5D-3959-0C11-DC20-D422B09F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FAB7F-B8ED-0F55-FB42-DAA80D1CE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A5E7-3DC9-A531-16F0-717CF83E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42D08-916C-0F6E-1BE2-0D4E7E57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2371C-BED9-CD4B-83F2-9DC94EE0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8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49FC-DC7E-B009-8D76-D6A3B168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47F35-C73F-782C-4C88-DE896F5A3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0C80D-FFDE-0AC1-F0BB-4B9576E38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6EB9-939C-AA34-ED3B-A2EC5CAB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2FA39-36EC-7C31-FC18-64E0D7E8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2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2AD7C-AC5C-D178-C7FA-6DE3DD3E0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FCAD-6B6F-9DC7-9EB5-20C7108B8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925FA-FC4A-AB69-96BA-6B6C6388D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AA812-EA5F-59BC-CC52-6A32A340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F21E8-2E05-7BE8-BC35-7D2F55E4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ECC0E-96B0-D275-3A36-39D4117A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0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CC2DB-A499-B52A-670E-AAAB6A22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E4C0-1AF1-A536-336E-D1F1C3FBC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B21C8-6FC7-4E54-CD97-39BCA5B3C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AFD93F-11B1-4F8D-D84B-9F419B734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9AE1A-8942-B715-B405-B455F6BBC3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54CA0-5407-70BE-48B9-D9019497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A6CF1-7BBD-A290-9425-D47BA1CF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2BCD8B-5AA0-A6DE-C005-2DE65BDB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0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DC8E-806F-515E-46D5-5957C14E2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D4F4F-58B9-ACAF-ED63-E2057474E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BE2C7-BC83-F607-1F78-29503897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DD51D-8B66-2B9E-2DC0-5EEBAD70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253E3-7D30-FABE-3852-3336665C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32C438-009A-C2AC-D099-FB863140C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03B6A-7DA2-17AA-FF6F-2468BBB7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2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DD27-C8E8-B19D-1011-573A3439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CDA6-DB33-B880-B20D-4E509459C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85C29-A4AC-A94B-4895-6F06F3F0E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33E2C-29FA-3621-06C1-DCCDEBF8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6098A-8DFF-CF7A-A2FA-690AA53D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8F3ED-9041-C683-FE25-EFF8C687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6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19AB-363D-AE4D-9138-D60157B7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36DA7E-8203-BF5C-A1BC-6D19DF350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750B5-37C0-CC4D-DA76-AE5BA3E2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F0DDD-4250-F988-CB55-4A7C1D1C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D9DB3-1BA5-C132-8F8D-AA0C6EA3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9D090-77D5-3E2F-F088-1659E7EF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4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D0F142-A689-C130-46E3-D35B0698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909E3-434A-A133-D78D-2919B0486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328BF-B5FF-AFC7-7837-48C68ED02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0212A-A482-454A-87F6-29EAE6A2DC71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4963A-5149-42C5-12B0-A43B4D46F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B1CA2-D117-741E-E600-048962509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163233-CD64-42BB-A838-66B87F70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4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D56C4-2461-413E-9A55-E745BA253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Town Ball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AC4D9-D2F4-35B4-AA16-A52CD5508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i="1" dirty="0"/>
              <a:t>Depression-era Baseball in the Texas Hill Country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r>
              <a:rPr lang="en-US" dirty="0"/>
              <a:t>Book scheduled for publication:  September 2026</a:t>
            </a:r>
          </a:p>
          <a:p>
            <a:pPr algn="l"/>
            <a:r>
              <a:rPr lang="en-US" dirty="0"/>
              <a:t>Texas Tech University Press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		Richard W. Butler Jr.</a:t>
            </a:r>
          </a:p>
          <a:p>
            <a:pPr algn="l"/>
            <a:r>
              <a:rPr lang="en-US" dirty="0"/>
              <a:t>		       © 2026</a:t>
            </a:r>
          </a:p>
        </p:txBody>
      </p:sp>
    </p:spTree>
    <p:extLst>
      <p:ext uri="{BB962C8B-B14F-4D97-AF65-F5344CB8AC3E}">
        <p14:creationId xmlns:p14="http://schemas.microsoft.com/office/powerpoint/2010/main" val="377876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8A356-E27A-9B62-DBC1-C714B341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88C4C-9B10-9E77-2268-B720005C8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Early 1900s</a:t>
            </a:r>
          </a:p>
          <a:p>
            <a:pPr marL="0" indent="0">
              <a:buNone/>
            </a:pPr>
            <a:r>
              <a:rPr lang="en-US" sz="2400" dirty="0"/>
              <a:t>By 1910, baseball had come to every town in the Hill Country </a:t>
            </a:r>
          </a:p>
          <a:p>
            <a:pPr marL="0" indent="0">
              <a:buNone/>
            </a:pPr>
            <a:r>
              <a:rPr lang="en-US" sz="2400" dirty="0"/>
              <a:t>Baseball evolved from occasional Sunday games against other towns to teams playing most Sundays from April through August/September</a:t>
            </a:r>
          </a:p>
          <a:p>
            <a:pPr marL="0" indent="0">
              <a:buNone/>
            </a:pPr>
            <a:r>
              <a:rPr lang="en-US" sz="2400" dirty="0"/>
              <a:t>Fierce rivalries ensued (Fredericksburg-Llano spitball controversy, 1921)  </a:t>
            </a:r>
          </a:p>
          <a:p>
            <a:pPr marL="0" indent="0">
              <a:buNone/>
            </a:pPr>
            <a:r>
              <a:rPr lang="en-US" sz="2400" dirty="0"/>
              <a:t>Bragging rights on the line </a:t>
            </a:r>
          </a:p>
          <a:p>
            <a:pPr marL="0" indent="0">
              <a:buNone/>
            </a:pPr>
            <a:r>
              <a:rPr lang="en-US" sz="2400" dirty="0"/>
              <a:t>Baseball was king, baseball games were front page news in town newspapers </a:t>
            </a:r>
          </a:p>
          <a:p>
            <a:pPr marL="0" indent="0">
              <a:buNone/>
            </a:pPr>
            <a:r>
              <a:rPr lang="en-US" sz="2400" dirty="0"/>
              <a:t>No other sport came close to the popularity of baseball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9976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00FCB-9144-55F5-C253-F3D4EC5F2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7867A-AEA8-1734-8319-4EB04149F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u="sng" dirty="0"/>
              <a:t>Baseball is no Highbrow Game</a:t>
            </a:r>
          </a:p>
          <a:p>
            <a:pPr marL="0" indent="0">
              <a:buNone/>
            </a:pPr>
            <a:r>
              <a:rPr lang="en-US" sz="2400" i="1" dirty="0"/>
              <a:t>Llano News</a:t>
            </a:r>
            <a:r>
              <a:rPr lang="en-US" sz="2400" dirty="0"/>
              <a:t>, 1916:</a:t>
            </a:r>
          </a:p>
          <a:p>
            <a:pPr marL="0" indent="0">
              <a:buNone/>
            </a:pPr>
            <a:r>
              <a:rPr lang="en-US" sz="2400" dirty="0"/>
              <a:t>“Baseball is no highbrow game . . .  It is the American game, and the Llano boys are going to furnish the Llano fans of the city with thrills such as a certain Ty Cobb furnishes the fans of every big-league city.  The Llano boys like the boys of every other town in America, had rather be another Ty Cobb than to be president.”   </a:t>
            </a:r>
          </a:p>
        </p:txBody>
      </p:sp>
    </p:spTree>
    <p:extLst>
      <p:ext uri="{BB962C8B-B14F-4D97-AF65-F5344CB8AC3E}">
        <p14:creationId xmlns:p14="http://schemas.microsoft.com/office/powerpoint/2010/main" val="248346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47F22ED-3A55-4EDE-A5A8-163D82B09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3"/>
            <a:ext cx="6858000" cy="403783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26611" y="3576013"/>
            <a:ext cx="2526132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3" y="1396067"/>
            <a:ext cx="6858000" cy="40378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8268" y="982780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9AB58-C876-422A-476C-9432CF22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82" y="456345"/>
            <a:ext cx="3111690" cy="3556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Fredericksburg Giants, 1910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E4AC7F2-16B8-3C1F-117A-5FC7D9922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8005" y="1223493"/>
            <a:ext cx="6301973" cy="3889420"/>
          </a:xfrm>
        </p:spPr>
        <p:txBody>
          <a:bodyPr anchor="ctr">
            <a:normAutofit/>
          </a:bodyPr>
          <a:lstStyle/>
          <a:p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9FA97F-7017-FAB5-955C-F62C4EC56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452" y="935325"/>
            <a:ext cx="2503993" cy="1408496"/>
          </a:xfrm>
          <a:prstGeom prst="rect">
            <a:avLst/>
          </a:prstGeom>
        </p:spPr>
      </p:pic>
      <p:pic>
        <p:nvPicPr>
          <p:cNvPr id="9" name="Picture 8" descr="A group of men in uniform&#10;&#10;AI-generated content may be incorrect.">
            <a:extLst>
              <a:ext uri="{FF2B5EF4-FFF2-40B4-BE49-F238E27FC236}">
                <a16:creationId xmlns:a16="http://schemas.microsoft.com/office/drawing/2014/main" id="{43A59768-9D14-0D43-AFEB-6705D3143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16" y="1120462"/>
            <a:ext cx="6442015" cy="40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2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B9D9D8-1306-51E5-534D-DFBAB02E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D3FFEC2-32B6-E4DE-93E0-AA0A9913C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D0E284-F2DF-FA13-AA29-FCD8FC514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9AFCD6-27EC-49C3-AAB6-18F80AEA0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3"/>
            <a:ext cx="6858000" cy="403783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37E2D6-8069-6E8B-3D1D-FDA01480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26611" y="3576013"/>
            <a:ext cx="2526132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478ECCF-C0EC-8737-D85B-22490CBAB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3" y="1396067"/>
            <a:ext cx="6858000" cy="40378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CF5EEFE-2A55-6BFD-BBFB-55CB64F50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8268" y="982780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22AC9-AB0E-2D70-EB59-A213751B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82" y="456345"/>
            <a:ext cx="3111690" cy="36648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Boerne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White Sox, 1912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11DD22-218D-45D4-6BE3-8E1B9EC36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24" y="1223963"/>
            <a:ext cx="6769553" cy="4648803"/>
          </a:xfrm>
        </p:spPr>
      </p:pic>
    </p:spTree>
    <p:extLst>
      <p:ext uri="{BB962C8B-B14F-4D97-AF65-F5344CB8AC3E}">
        <p14:creationId xmlns:p14="http://schemas.microsoft.com/office/powerpoint/2010/main" val="3609106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5646C-6482-2565-8BB8-778F1072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Boerne White Sox, 1914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group of baseball players posing for a photo&#10;&#10;AI-generated content may be incorrect.">
            <a:extLst>
              <a:ext uri="{FF2B5EF4-FFF2-40B4-BE49-F238E27FC236}">
                <a16:creationId xmlns:a16="http://schemas.microsoft.com/office/drawing/2014/main" id="{E0B44C57-EB96-B2C8-9DC4-B34218927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206"/>
          <a:stretch>
            <a:fillRect/>
          </a:stretch>
        </p:blipFill>
        <p:spPr>
          <a:xfrm>
            <a:off x="4502428" y="1396718"/>
            <a:ext cx="7225748" cy="40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EE5B5-D8A9-0B17-D374-1F76B089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Kerrville Athletics, 1925</a:t>
            </a:r>
          </a:p>
        </p:txBody>
      </p:sp>
      <p:pic>
        <p:nvPicPr>
          <p:cNvPr id="5" name="Content Placeholder 4" descr="A group of baseball players posing for a photo&#10;&#10;AI-generated content may be incorrect.">
            <a:extLst>
              <a:ext uri="{FF2B5EF4-FFF2-40B4-BE49-F238E27FC236}">
                <a16:creationId xmlns:a16="http://schemas.microsoft.com/office/drawing/2014/main" id="{A360902E-AD40-FEC6-6D7F-614C1104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2334" b="251"/>
          <a:stretch>
            <a:fillRect/>
          </a:stretch>
        </p:blipFill>
        <p:spPr>
          <a:xfrm>
            <a:off x="4502428" y="1396691"/>
            <a:ext cx="7225748" cy="40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2A51F-B9C3-98C6-7150-90F8A713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Comfort Broncos, 1922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DF293D-FC11-1E3A-F121-054F4F496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1043" y="1481071"/>
            <a:ext cx="6680850" cy="435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67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A0C80E-21F3-E8B1-26B4-EB38F1281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AF2E3-6679-7845-34AD-3A75BD46F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What is “Town Baseball”?</a:t>
            </a:r>
          </a:p>
          <a:p>
            <a:pPr marL="0" indent="0">
              <a:buNone/>
            </a:pPr>
            <a:r>
              <a:rPr lang="en-US" sz="2400" dirty="0"/>
              <a:t>“House of Baseball”  hierarchy, Harold Seymour &amp; Dorothy Seymour Mills, in </a:t>
            </a:r>
            <a:r>
              <a:rPr lang="en-US" sz="2400" i="1" dirty="0"/>
              <a:t>The People’s Game</a:t>
            </a:r>
          </a:p>
          <a:p>
            <a:pPr marL="0" indent="0">
              <a:buNone/>
            </a:pPr>
            <a:r>
              <a:rPr lang="en-US" sz="2400" dirty="0"/>
              <a:t>Distinction between town baseball and semipro</a:t>
            </a:r>
          </a:p>
          <a:p>
            <a:pPr marL="0" indent="0">
              <a:buNone/>
            </a:pPr>
            <a:r>
              <a:rPr lang="en-US" sz="2400" dirty="0"/>
              <a:t>Players generally played for their hometown</a:t>
            </a:r>
          </a:p>
          <a:p>
            <a:pPr marL="0" indent="0">
              <a:buNone/>
            </a:pPr>
            <a:r>
              <a:rPr lang="en-US" sz="2400" dirty="0"/>
              <a:t>Mostly amateur, but a few paid “ringers” (typically $5 per game)</a:t>
            </a:r>
          </a:p>
          <a:p>
            <a:pPr marL="0" indent="0">
              <a:buNone/>
            </a:pPr>
            <a:r>
              <a:rPr lang="en-US" sz="2400" dirty="0"/>
              <a:t>No “owners” but typically run by an association of local businessmen  </a:t>
            </a:r>
          </a:p>
          <a:p>
            <a:pPr marL="0" indent="0">
              <a:buNone/>
            </a:pPr>
            <a:r>
              <a:rPr lang="en-US" sz="2400" dirty="0"/>
              <a:t>No profits; gate revenues (admission 25-40 cents per game in 1930s) covered team expenses such as uniforms, bats, balls, groundskeeping, umpires, league fees, etc.   </a:t>
            </a:r>
          </a:p>
          <a:p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9560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80AD1-C823-9149-EAE7-F62AA5BB7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8F9EF-6A43-3305-6A32-EAE647735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Town Ballparks:</a:t>
            </a:r>
          </a:p>
          <a:p>
            <a:pPr marL="0" indent="0">
              <a:buNone/>
            </a:pPr>
            <a:r>
              <a:rPr lang="en-US" sz="2400" dirty="0"/>
              <a:t>Capacity:  500-1500</a:t>
            </a:r>
          </a:p>
          <a:p>
            <a:pPr marL="0" indent="0">
              <a:buNone/>
            </a:pPr>
            <a:r>
              <a:rPr lang="en-US" sz="2400" u="sng" dirty="0"/>
              <a:t>Fredericksburg</a:t>
            </a:r>
            <a:r>
              <a:rPr lang="en-US" sz="2400" dirty="0"/>
              <a:t>:  Fair Park (inside horse track) </a:t>
            </a:r>
          </a:p>
          <a:p>
            <a:pPr marL="0" indent="0">
              <a:buNone/>
            </a:pPr>
            <a:r>
              <a:rPr lang="en-US" sz="2400" u="sng" dirty="0"/>
              <a:t>Boerne</a:t>
            </a:r>
            <a:r>
              <a:rPr lang="en-US" sz="2400" dirty="0"/>
              <a:t>:  Kendall County Fairgrounds (inside horse track) </a:t>
            </a:r>
          </a:p>
          <a:p>
            <a:pPr marL="0" indent="0">
              <a:buNone/>
            </a:pPr>
            <a:r>
              <a:rPr lang="en-US" sz="2400" u="sng" dirty="0"/>
              <a:t>Kerrville</a:t>
            </a:r>
            <a:r>
              <a:rPr lang="en-US" sz="2400" dirty="0"/>
              <a:t>:  Corner of McFarland &amp; Paschal (hosted 1930 spring training game between Chicago White Sox and New York Giants)</a:t>
            </a:r>
          </a:p>
          <a:p>
            <a:pPr marL="0" indent="0">
              <a:buNone/>
            </a:pPr>
            <a:r>
              <a:rPr lang="en-US" sz="2400" u="sng" dirty="0"/>
              <a:t>Comfort</a:t>
            </a:r>
            <a:r>
              <a:rPr lang="en-US" sz="2400" dirty="0"/>
              <a:t>:  Faltin Field</a:t>
            </a:r>
          </a:p>
          <a:p>
            <a:pPr marL="0" indent="0">
              <a:buNone/>
            </a:pPr>
            <a:r>
              <a:rPr lang="en-US" sz="2400" u="sng" dirty="0"/>
              <a:t>Llano</a:t>
            </a:r>
            <a:r>
              <a:rPr lang="en-US" sz="2400" dirty="0"/>
              <a:t>:  Robinson State Park (now a city park) </a:t>
            </a:r>
          </a:p>
        </p:txBody>
      </p:sp>
    </p:spTree>
    <p:extLst>
      <p:ext uri="{BB962C8B-B14F-4D97-AF65-F5344CB8AC3E}">
        <p14:creationId xmlns:p14="http://schemas.microsoft.com/office/powerpoint/2010/main" val="2687855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B1A5E-4FDD-B185-A2EC-DBCC8D9B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1146220"/>
            <a:ext cx="2880828" cy="4692792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Town Ball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Kendall County Fairgrounds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baseball player holding a bat&#10;&#10;AI-generated content may be incorrect.">
            <a:extLst>
              <a:ext uri="{FF2B5EF4-FFF2-40B4-BE49-F238E27FC236}">
                <a16:creationId xmlns:a16="http://schemas.microsoft.com/office/drawing/2014/main" id="{F219EA6C-85E0-5EF1-16FF-0A4ED80CF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52" y="154546"/>
            <a:ext cx="4790941" cy="64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7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A9EDC-778A-43B8-9132-DE91C712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      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Town Ball</a:t>
            </a:r>
          </a:p>
        </p:txBody>
      </p:sp>
      <p:pic>
        <p:nvPicPr>
          <p:cNvPr id="5" name="Content Placeholder 4" descr="A baseball player catching a ball&#10;&#10;AI-generated content may be incorrect.">
            <a:extLst>
              <a:ext uri="{FF2B5EF4-FFF2-40B4-BE49-F238E27FC236}">
                <a16:creationId xmlns:a16="http://schemas.microsoft.com/office/drawing/2014/main" id="{CCAD4135-24A1-AA5C-7287-AA7A16329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78" y="734096"/>
            <a:ext cx="3657601" cy="553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3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B4DD6-602D-860F-4A35-DB83CD34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FFCCD-6FB6-F73E-7F8E-58DDB8395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Family Affair</a:t>
            </a:r>
          </a:p>
          <a:p>
            <a:pPr marL="0" indent="0">
              <a:buNone/>
            </a:pPr>
            <a:r>
              <a:rPr lang="en-US" sz="2400" u="sng" dirty="0"/>
              <a:t>Fredericksburg</a:t>
            </a:r>
            <a:r>
              <a:rPr lang="en-US" sz="2400" dirty="0"/>
              <a:t>:  </a:t>
            </a:r>
            <a:r>
              <a:rPr lang="en-US" sz="2400" dirty="0" err="1"/>
              <a:t>Klaerners</a:t>
            </a:r>
            <a:r>
              <a:rPr lang="en-US" sz="2400" dirty="0"/>
              <a:t> (Hugo, Chester, Alfons, Elias, Phillip)</a:t>
            </a:r>
          </a:p>
          <a:p>
            <a:pPr marL="0" indent="0">
              <a:buNone/>
            </a:pPr>
            <a:r>
              <a:rPr lang="en-US" sz="2400" u="sng" dirty="0"/>
              <a:t>Boerne</a:t>
            </a:r>
            <a:r>
              <a:rPr lang="en-US" sz="2400" dirty="0"/>
              <a:t>:  </a:t>
            </a:r>
            <a:r>
              <a:rPr lang="en-US" sz="2400" dirty="0" err="1"/>
              <a:t>Ueckers</a:t>
            </a:r>
            <a:r>
              <a:rPr lang="en-US" sz="2400" dirty="0"/>
              <a:t> (Edwin, Albert, Johnny, Tuddy) and </a:t>
            </a:r>
            <a:r>
              <a:rPr lang="en-US" sz="2400" dirty="0" err="1"/>
              <a:t>Bergmanns</a:t>
            </a:r>
            <a:r>
              <a:rPr lang="en-US" sz="2400" dirty="0"/>
              <a:t> (Edgar, Walter) </a:t>
            </a:r>
          </a:p>
          <a:p>
            <a:pPr marL="0" indent="0">
              <a:buNone/>
            </a:pPr>
            <a:r>
              <a:rPr lang="en-US" sz="2400" u="sng" dirty="0"/>
              <a:t>Comfort</a:t>
            </a:r>
            <a:r>
              <a:rPr lang="en-US" sz="2400" dirty="0"/>
              <a:t>:  Pankratz (Joe, Skeeter, Manny) plus Pankratz </a:t>
            </a:r>
            <a:r>
              <a:rPr lang="en-US" sz="2400" dirty="0" err="1"/>
              <a:t>Panthercats</a:t>
            </a:r>
            <a:r>
              <a:rPr lang="en-US" sz="2400" dirty="0"/>
              <a:t>, 1948, an all-Pankratz team</a:t>
            </a:r>
          </a:p>
          <a:p>
            <a:pPr marL="0" indent="0">
              <a:buNone/>
            </a:pPr>
            <a:r>
              <a:rPr lang="en-US" sz="2400" u="sng" dirty="0"/>
              <a:t>Deike Brothers </a:t>
            </a:r>
            <a:r>
              <a:rPr lang="en-US" sz="2400" dirty="0"/>
              <a:t>(Hye):  All-brother team in 1935:    Victor, age 15, outfielder; Emil, 17, third base; Ernest, 21, first base; Clarence, 21, second base; Levi, 23, shortstop (Levi played with the Fredericksburg Giants in 1935); Red, 25, pitcher; Marvin, 28, pitcher-outfielder; Herman, 30, catcher; and Edwin, 33, outfielder.      </a:t>
            </a:r>
          </a:p>
          <a:p>
            <a:pPr marL="0" indent="0">
              <a:buNone/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950269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3A545-EE36-A4BA-40FB-29C288AD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B16D3-3AAE-6FEA-7B58-7A94294B0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Glorious Nicknames</a:t>
            </a:r>
          </a:p>
          <a:p>
            <a:pPr marL="0" indent="0">
              <a:buNone/>
            </a:pPr>
            <a:r>
              <a:rPr lang="en-US" sz="2400" dirty="0"/>
              <a:t>Smokey </a:t>
            </a:r>
            <a:r>
              <a:rPr lang="en-US" sz="2400" dirty="0" err="1"/>
              <a:t>Klaerner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Lefty Draper</a:t>
            </a:r>
          </a:p>
          <a:p>
            <a:pPr marL="0" indent="0">
              <a:buNone/>
            </a:pPr>
            <a:r>
              <a:rPr lang="en-US" sz="2400" dirty="0"/>
              <a:t>Zip Myler </a:t>
            </a:r>
          </a:p>
          <a:p>
            <a:pPr marL="0" indent="0">
              <a:buNone/>
            </a:pPr>
            <a:r>
              <a:rPr lang="en-US" sz="2400" dirty="0"/>
              <a:t>Slim Esbeck </a:t>
            </a:r>
          </a:p>
          <a:p>
            <a:pPr marL="0" indent="0">
              <a:buNone/>
            </a:pPr>
            <a:r>
              <a:rPr lang="en-US" sz="2400" dirty="0"/>
              <a:t>Skeeter Pankratz</a:t>
            </a:r>
          </a:p>
          <a:p>
            <a:pPr marL="0" indent="0">
              <a:buNone/>
            </a:pPr>
            <a:r>
              <a:rPr lang="en-US" sz="2400" dirty="0"/>
              <a:t>Pepper Probst</a:t>
            </a:r>
          </a:p>
          <a:p>
            <a:pPr marL="0" indent="0">
              <a:buNone/>
            </a:pPr>
            <a:r>
              <a:rPr lang="en-US" sz="2400" dirty="0"/>
              <a:t>Flop Bradley </a:t>
            </a:r>
          </a:p>
          <a:p>
            <a:pPr marL="0" indent="0">
              <a:buNone/>
            </a:pPr>
            <a:r>
              <a:rPr lang="en-US" sz="2400" dirty="0"/>
              <a:t>Jelly Harris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Goat Gardner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Chicken Henke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Cheese Bremer</a:t>
            </a:r>
          </a:p>
        </p:txBody>
      </p:sp>
    </p:spTree>
    <p:extLst>
      <p:ext uri="{BB962C8B-B14F-4D97-AF65-F5344CB8AC3E}">
        <p14:creationId xmlns:p14="http://schemas.microsoft.com/office/powerpoint/2010/main" val="222028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7CBF4-5F47-A046-7306-C6C5416A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B1E67-CBAE-9897-71A2-FC81F7F45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Future Major Leaguers in the Hill Country Before Organized Leagues (1930):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Bibb Falk, outfielder, Fredericksburg Giants, 1918</a:t>
            </a:r>
          </a:p>
          <a:p>
            <a:pPr marL="0" indent="0">
              <a:buNone/>
            </a:pPr>
            <a:r>
              <a:rPr lang="en-US" sz="2400" dirty="0"/>
              <a:t>Dizzy Dean, pitcher, Fort Sam Houston and various Hill Country teams, 1925 (?)-1929</a:t>
            </a:r>
          </a:p>
          <a:p>
            <a:pPr marL="0" indent="0">
              <a:buNone/>
            </a:pPr>
            <a:r>
              <a:rPr lang="en-US" sz="2400" dirty="0"/>
              <a:t>Did Dizzy Dean pitch under an alias as a 15-year-old for the Comfort Broncos in 1925?  </a:t>
            </a:r>
          </a:p>
          <a:p>
            <a:pPr marL="0" indent="0">
              <a:buNone/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242272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CFC576-BA57-2191-9F70-99C7BDED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A40B7-C201-3F6F-F65E-7BB224772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First League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Hill Country League, 1930</a:t>
            </a:r>
          </a:p>
          <a:p>
            <a:pPr marL="0" indent="0">
              <a:buNone/>
            </a:pPr>
            <a:r>
              <a:rPr lang="en-US" sz="2400" dirty="0"/>
              <a:t>Fredericksburg, Llano, Mason, Boerne, Comfort, and Kerrville</a:t>
            </a:r>
          </a:p>
          <a:p>
            <a:pPr marL="0" indent="0">
              <a:buNone/>
            </a:pPr>
            <a:r>
              <a:rPr lang="en-US" sz="2400" dirty="0"/>
              <a:t>26-game schedule</a:t>
            </a:r>
          </a:p>
          <a:p>
            <a:pPr marL="0" indent="0">
              <a:buNone/>
            </a:pPr>
            <a:r>
              <a:rPr lang="en-US" sz="2400" dirty="0"/>
              <a:t>Top two teams played best-of-three championship series </a:t>
            </a:r>
          </a:p>
        </p:txBody>
      </p:sp>
    </p:spTree>
    <p:extLst>
      <p:ext uri="{BB962C8B-B14F-4D97-AF65-F5344CB8AC3E}">
        <p14:creationId xmlns:p14="http://schemas.microsoft.com/office/powerpoint/2010/main" val="2719823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28710-DDF0-F1C7-25F6-3D1C3E95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4A1C8-43AF-D38B-9BB3-3168AABE9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1930 Hill Country League Standings </a:t>
            </a:r>
          </a:p>
          <a:p>
            <a:pPr marL="0" indent="0">
              <a:buNone/>
            </a:pPr>
            <a:r>
              <a:rPr lang="en-US" sz="2400" dirty="0"/>
              <a:t>			W	  L	GB	Pct.</a:t>
            </a:r>
          </a:p>
          <a:p>
            <a:pPr marL="0" indent="0">
              <a:buNone/>
            </a:pPr>
            <a:r>
              <a:rPr lang="en-US" sz="2400" dirty="0"/>
              <a:t>Fredericksburg 	 19	  7	—-	.731</a:t>
            </a:r>
          </a:p>
          <a:p>
            <a:pPr marL="0" indent="0">
              <a:buNone/>
            </a:pPr>
            <a:r>
              <a:rPr lang="en-US" sz="2400" dirty="0"/>
              <a:t>Llano	 		 18	  7	 ½	.720</a:t>
            </a:r>
          </a:p>
          <a:p>
            <a:pPr marL="0" indent="0">
              <a:buNone/>
            </a:pPr>
            <a:r>
              <a:rPr lang="en-US" sz="2400" dirty="0"/>
              <a:t>Boerne		 17	  9	 2 	.654</a:t>
            </a:r>
          </a:p>
          <a:p>
            <a:pPr marL="0" indent="0">
              <a:buNone/>
            </a:pPr>
            <a:r>
              <a:rPr lang="en-US" sz="2400" dirty="0"/>
              <a:t>Kerrville 		 10	15	 8½ 	.400</a:t>
            </a:r>
          </a:p>
          <a:p>
            <a:pPr marL="0" indent="0">
              <a:buNone/>
            </a:pPr>
            <a:r>
              <a:rPr lang="en-US" sz="2400" dirty="0"/>
              <a:t>Comfort		   8	18	11	.308</a:t>
            </a:r>
          </a:p>
          <a:p>
            <a:pPr marL="0" indent="0">
              <a:buNone/>
            </a:pPr>
            <a:r>
              <a:rPr lang="en-US" sz="2400" dirty="0"/>
              <a:t>Mason			   5	21	14	.192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Fredericksburg Giants defeated Llano Cowboys in three games to win the inaugural HCL title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667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A598F-675D-5E0B-9FAA-C9C737EF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71F5-D781-0763-E77F-A6F5A734D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Hill Country League, 1931</a:t>
            </a:r>
          </a:p>
          <a:p>
            <a:pPr marL="0" indent="0">
              <a:buNone/>
            </a:pPr>
            <a:r>
              <a:rPr lang="en-US" sz="2400" dirty="0"/>
              <a:t>Boerne dropped out (travel expenses to northern towns), replaced by the Junction Firemen (later the Mountaineers) </a:t>
            </a:r>
          </a:p>
          <a:p>
            <a:pPr marL="0" indent="0">
              <a:buNone/>
            </a:pPr>
            <a:r>
              <a:rPr lang="en-US" sz="2400" dirty="0"/>
              <a:t>Llano initially withdrew, replaced by Pontotoc Pirates, but Pontotoc dropped out after six games</a:t>
            </a:r>
          </a:p>
          <a:p>
            <a:pPr marL="0" indent="0">
              <a:buNone/>
            </a:pPr>
            <a:r>
              <a:rPr lang="en-US" sz="2400" dirty="0"/>
              <a:t>Llano returned to HCL, assuming 3-3 record of Pontotoc</a:t>
            </a:r>
          </a:p>
        </p:txBody>
      </p:sp>
    </p:spTree>
    <p:extLst>
      <p:ext uri="{BB962C8B-B14F-4D97-AF65-F5344CB8AC3E}">
        <p14:creationId xmlns:p14="http://schemas.microsoft.com/office/powerpoint/2010/main" val="1638740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016E3-C7E2-40B0-13BA-0C057C9F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6A72C-582B-C994-430D-6F8F44E28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1931 Hill Country League Standings</a:t>
            </a:r>
          </a:p>
          <a:p>
            <a:pPr marL="0" indent="0">
              <a:buNone/>
            </a:pPr>
            <a:r>
              <a:rPr lang="en-US" sz="2400" dirty="0"/>
              <a:t>			W	  L	GB	Pct.</a:t>
            </a:r>
          </a:p>
          <a:p>
            <a:pPr marL="0" indent="0">
              <a:buNone/>
            </a:pPr>
            <a:r>
              <a:rPr lang="en-US" sz="2400" dirty="0"/>
              <a:t>Fredericksburg 	 20	  6	—-	.769</a:t>
            </a:r>
          </a:p>
          <a:p>
            <a:pPr marL="0" indent="0">
              <a:buNone/>
            </a:pPr>
            <a:r>
              <a:rPr lang="en-US" sz="2400" dirty="0"/>
              <a:t>Llano		 	 16	  7	 2½	.696</a:t>
            </a:r>
          </a:p>
          <a:p>
            <a:pPr marL="0" indent="0">
              <a:buNone/>
            </a:pPr>
            <a:r>
              <a:rPr lang="en-US" sz="2400" dirty="0"/>
              <a:t>Kerrville		 13	12	 6½ 	.520</a:t>
            </a:r>
          </a:p>
          <a:p>
            <a:pPr marL="0" indent="0">
              <a:buNone/>
            </a:pPr>
            <a:r>
              <a:rPr lang="en-US" sz="2400" dirty="0"/>
              <a:t>Mason	 	 	10	14	 9	.417</a:t>
            </a:r>
          </a:p>
          <a:p>
            <a:pPr marL="0" indent="0">
              <a:buNone/>
            </a:pPr>
            <a:r>
              <a:rPr lang="en-US" sz="2400" dirty="0"/>
              <a:t>Comfort		   8	15	10½	.348</a:t>
            </a:r>
          </a:p>
          <a:p>
            <a:pPr marL="0" indent="0">
              <a:buNone/>
            </a:pPr>
            <a:r>
              <a:rPr lang="en-US" sz="2400" dirty="0"/>
              <a:t>Junction 		   6	19	13½	.240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Llano defeated defending champ Fredericksburg in the championship series </a:t>
            </a:r>
          </a:p>
        </p:txBody>
      </p:sp>
    </p:spTree>
    <p:extLst>
      <p:ext uri="{BB962C8B-B14F-4D97-AF65-F5344CB8AC3E}">
        <p14:creationId xmlns:p14="http://schemas.microsoft.com/office/powerpoint/2010/main" val="3070930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9E206-1F56-590F-6411-035D694F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57AD7-662C-64C0-842B-9688DEDF7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Hill Country League, 1932</a:t>
            </a:r>
          </a:p>
          <a:p>
            <a:pPr marL="0" indent="0">
              <a:buNone/>
            </a:pPr>
            <a:r>
              <a:rPr lang="en-US" sz="2400" dirty="0"/>
              <a:t>Comfort dropped out, replaced by Brady Turks.</a:t>
            </a:r>
          </a:p>
          <a:p>
            <a:pPr marL="0" indent="0">
              <a:buNone/>
            </a:pPr>
            <a:r>
              <a:rPr lang="en-US" sz="2400" dirty="0"/>
              <a:t>New playoff system:  First and second half winners play in championship series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Llano (9-4, 11-1) defeated Mason Mavericks (10-3, 5-6) for the championship </a:t>
            </a:r>
          </a:p>
          <a:p>
            <a:pPr marL="0" indent="0">
              <a:buNone/>
            </a:pPr>
            <a:r>
              <a:rPr lang="en-US" sz="2400" dirty="0"/>
              <a:t>Blatant use of “outside men” in championship series</a:t>
            </a:r>
          </a:p>
        </p:txBody>
      </p:sp>
    </p:spTree>
    <p:extLst>
      <p:ext uri="{BB962C8B-B14F-4D97-AF65-F5344CB8AC3E}">
        <p14:creationId xmlns:p14="http://schemas.microsoft.com/office/powerpoint/2010/main" val="321813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DBBAF-00B9-C6D3-C16B-B53DD4E20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E3BE-F9EB-F73F-1918-46D87534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400" u="sng" dirty="0"/>
              <a:t>1932 Hill Country League Standings-First Half </a:t>
            </a:r>
          </a:p>
          <a:p>
            <a:pPr marL="0" indent="0">
              <a:buNone/>
            </a:pPr>
            <a:r>
              <a:rPr lang="en-US" sz="1400" dirty="0"/>
              <a:t> 		W	  L	GB	Pct.</a:t>
            </a:r>
          </a:p>
          <a:p>
            <a:pPr marL="0" indent="0">
              <a:buNone/>
            </a:pPr>
            <a:r>
              <a:rPr lang="en-US" sz="1400" dirty="0"/>
              <a:t>Mason		  10	  3	—-	.769</a:t>
            </a:r>
          </a:p>
          <a:p>
            <a:pPr marL="0" indent="0">
              <a:buNone/>
            </a:pPr>
            <a:r>
              <a:rPr lang="en-US" sz="1400" dirty="0"/>
              <a:t>Llano	 	   9	  4	 1	.692</a:t>
            </a:r>
          </a:p>
          <a:p>
            <a:pPr marL="0" indent="0">
              <a:buNone/>
            </a:pPr>
            <a:r>
              <a:rPr lang="en-US" sz="1400" dirty="0"/>
              <a:t>Fredericksburg	   8	  5	 2 	.615</a:t>
            </a:r>
          </a:p>
          <a:p>
            <a:pPr marL="0" indent="0">
              <a:buNone/>
            </a:pPr>
            <a:r>
              <a:rPr lang="en-US" sz="1400" dirty="0"/>
              <a:t>Kerrville	 	   6	  7	 4	.462	  .</a:t>
            </a:r>
          </a:p>
          <a:p>
            <a:pPr marL="0" indent="0">
              <a:buNone/>
            </a:pPr>
            <a:r>
              <a:rPr lang="en-US" sz="1400" dirty="0"/>
              <a:t>Brady		   5	  8	 5	.385	.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Junction 		   1	12	 9	.077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u="sng" dirty="0"/>
              <a:t>1932 Hill Country League Standings-Second Half </a:t>
            </a:r>
          </a:p>
          <a:p>
            <a:pPr marL="0" indent="0">
              <a:buNone/>
            </a:pPr>
            <a:r>
              <a:rPr lang="en-US" sz="1400" dirty="0"/>
              <a:t> 		W	  L	GB	Pct.</a:t>
            </a:r>
          </a:p>
          <a:p>
            <a:pPr marL="0" indent="0">
              <a:buNone/>
            </a:pPr>
            <a:r>
              <a:rPr lang="en-US" sz="1400" dirty="0"/>
              <a:t>Llano		11	  1	—-	.917</a:t>
            </a:r>
          </a:p>
          <a:p>
            <a:pPr marL="0" indent="0">
              <a:buNone/>
            </a:pPr>
            <a:r>
              <a:rPr lang="en-US" sz="1400" dirty="0"/>
              <a:t>Brady	 	   6	  4	 4	.600</a:t>
            </a:r>
          </a:p>
          <a:p>
            <a:pPr marL="0" indent="0">
              <a:buNone/>
            </a:pPr>
            <a:r>
              <a:rPr lang="en-US" sz="1400" dirty="0"/>
              <a:t>Fredericksburg	   6	  5	 4½ 	.545</a:t>
            </a:r>
          </a:p>
          <a:p>
            <a:pPr marL="0" indent="0">
              <a:buNone/>
            </a:pPr>
            <a:r>
              <a:rPr lang="en-US" sz="1400" dirty="0"/>
              <a:t>Mason		   5	  6	 5½	.455</a:t>
            </a:r>
          </a:p>
          <a:p>
            <a:pPr marL="0" indent="0">
              <a:buNone/>
            </a:pPr>
            <a:r>
              <a:rPr lang="en-US" sz="1400" dirty="0"/>
              <a:t>Kerrville	 	   5	  7	 6	.417	  .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Junction 		   0	10        	10	.000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38993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E04BC-C158-DFFB-24B4-1B864D71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1753C-22BE-BBB5-F92E-9C6013398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Upheaval and Birth of Mountain League, 1933</a:t>
            </a:r>
          </a:p>
          <a:p>
            <a:pPr marL="0" indent="0">
              <a:buNone/>
            </a:pPr>
            <a:r>
              <a:rPr lang="en-US" sz="2400" dirty="0"/>
              <a:t>After 1932, Kerrville dropped out of the Hill Country League (like Boerne and Comfort, due to travel to northern towns) </a:t>
            </a:r>
          </a:p>
          <a:p>
            <a:pPr marL="0" indent="0">
              <a:buNone/>
            </a:pPr>
            <a:r>
              <a:rPr lang="en-US" sz="2400" dirty="0"/>
              <a:t>Kerrville spearheaded the creation of the Mountain League consisting of five “southern” teams:  Kerrville, Boerne, Comfort, Bandera, &amp; Alamo Heights</a:t>
            </a:r>
          </a:p>
          <a:p>
            <a:pPr marL="0" indent="0">
              <a:buNone/>
            </a:pPr>
            <a:r>
              <a:rPr lang="en-US" sz="2400" dirty="0"/>
              <a:t>Mountain  League prohibited paid players, imposed county residency requirement</a:t>
            </a:r>
          </a:p>
        </p:txBody>
      </p:sp>
    </p:spTree>
    <p:extLst>
      <p:ext uri="{BB962C8B-B14F-4D97-AF65-F5344CB8AC3E}">
        <p14:creationId xmlns:p14="http://schemas.microsoft.com/office/powerpoint/2010/main" val="2826001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4C9BD-73AF-1348-B36F-240580A6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BB83A-ABB9-0A9B-7C9E-C38AEE614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Topics</a:t>
            </a:r>
          </a:p>
          <a:p>
            <a:r>
              <a:rPr lang="en-US" sz="2400" dirty="0"/>
              <a:t>Brief history of Texas baseball</a:t>
            </a:r>
          </a:p>
          <a:p>
            <a:r>
              <a:rPr lang="en-US" sz="2400" dirty="0"/>
              <a:t>Town teams develop as Hill Country Germans embraced baseball</a:t>
            </a:r>
          </a:p>
          <a:p>
            <a:r>
              <a:rPr lang="en-US" sz="2400" dirty="0"/>
              <a:t> What is town baseball?</a:t>
            </a:r>
          </a:p>
          <a:p>
            <a:r>
              <a:rPr lang="en-US" sz="2400" dirty="0"/>
              <a:t>Hill Country League and Mountain League, 1930s</a:t>
            </a:r>
          </a:p>
          <a:p>
            <a:r>
              <a:rPr lang="en-US" sz="2400" dirty="0"/>
              <a:t>Major leaguers (former and future) who played in the Hill Country  </a:t>
            </a:r>
          </a:p>
          <a:p>
            <a:r>
              <a:rPr lang="en-US" sz="2400" dirty="0"/>
              <a:t>Kerrville Black town baseball </a:t>
            </a:r>
          </a:p>
          <a:p>
            <a:r>
              <a:rPr lang="en-US" sz="2400" dirty="0"/>
              <a:t>Wrap Up </a:t>
            </a:r>
          </a:p>
        </p:txBody>
      </p:sp>
    </p:spTree>
    <p:extLst>
      <p:ext uri="{BB962C8B-B14F-4D97-AF65-F5344CB8AC3E}">
        <p14:creationId xmlns:p14="http://schemas.microsoft.com/office/powerpoint/2010/main" val="304101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DACF4-EE43-ACC9-3D35-1437F8AA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598FB-8BC7-C918-E76C-DD12E8CB3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1933 Mountain League Standings</a:t>
            </a:r>
          </a:p>
          <a:p>
            <a:pPr marL="0" indent="0">
              <a:buNone/>
            </a:pPr>
            <a:r>
              <a:rPr lang="en-US" sz="2400" dirty="0"/>
              <a:t>			W	  L	GB	Pct.</a:t>
            </a:r>
          </a:p>
          <a:p>
            <a:pPr marL="0" indent="0">
              <a:buNone/>
            </a:pPr>
            <a:r>
              <a:rPr lang="en-US" sz="2400" dirty="0"/>
              <a:t>Alamo Heights	12	  6	—-	.667</a:t>
            </a:r>
          </a:p>
          <a:p>
            <a:pPr marL="0" indent="0">
              <a:buNone/>
            </a:pPr>
            <a:r>
              <a:rPr lang="en-US" sz="2400" dirty="0"/>
              <a:t>Kerrville		10	  8	 2	.556</a:t>
            </a:r>
          </a:p>
          <a:p>
            <a:pPr marL="0" indent="0">
              <a:buNone/>
            </a:pPr>
            <a:r>
              <a:rPr lang="en-US" sz="2400" dirty="0"/>
              <a:t>Comfort		10	  8	 2	.556</a:t>
            </a:r>
          </a:p>
          <a:p>
            <a:pPr marL="0" indent="0">
              <a:buNone/>
            </a:pPr>
            <a:r>
              <a:rPr lang="en-US" sz="2400" dirty="0"/>
              <a:t>Boerne		   9	  9	 3	.500</a:t>
            </a:r>
          </a:p>
          <a:p>
            <a:pPr marL="0" indent="0">
              <a:buNone/>
            </a:pPr>
            <a:r>
              <a:rPr lang="en-US" sz="2400" dirty="0"/>
              <a:t>Bandera		  4	14	 8	.222</a:t>
            </a:r>
          </a:p>
          <a:p>
            <a:pPr marL="0" indent="0">
              <a:buNone/>
            </a:pPr>
            <a:r>
              <a:rPr lang="en-US" sz="2400" dirty="0"/>
              <a:t>Kerrville defeated Comfort in the playoff game for second place “by the margin of a frog’s eyebrow”</a:t>
            </a:r>
          </a:p>
          <a:p>
            <a:pPr marL="0" indent="0">
              <a:buNone/>
            </a:pPr>
            <a:r>
              <a:rPr lang="en-US" sz="2400" dirty="0"/>
              <a:t>Alamo Heights Firemen defeated Kerrville Braves for  the ML title </a:t>
            </a:r>
          </a:p>
        </p:txBody>
      </p:sp>
    </p:spTree>
    <p:extLst>
      <p:ext uri="{BB962C8B-B14F-4D97-AF65-F5344CB8AC3E}">
        <p14:creationId xmlns:p14="http://schemas.microsoft.com/office/powerpoint/2010/main" val="1291410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81A32-3F64-5043-280B-A752BE85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7DB25-9FC6-2B24-3480-871AF7AD8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Hill Country League, 1933</a:t>
            </a:r>
          </a:p>
          <a:p>
            <a:pPr marL="0" indent="0">
              <a:buNone/>
            </a:pPr>
            <a:r>
              <a:rPr lang="en-US" sz="2400" dirty="0"/>
              <a:t>League instability; Fredericksburg withdrew in mid-season,  protesting league decision on Llano’s “exhibition” game with the Giants during a time when Llano had temporarily withdrawn from the HCL </a:t>
            </a:r>
          </a:p>
          <a:p>
            <a:pPr marL="0" indent="0">
              <a:buNone/>
            </a:pPr>
            <a:r>
              <a:rPr lang="en-US" sz="2400" dirty="0"/>
              <a:t>Llano (first half winner) defeated Mason in championship series, winning its third HCL title in a row  </a:t>
            </a:r>
          </a:p>
        </p:txBody>
      </p:sp>
    </p:spTree>
    <p:extLst>
      <p:ext uri="{BB962C8B-B14F-4D97-AF65-F5344CB8AC3E}">
        <p14:creationId xmlns:p14="http://schemas.microsoft.com/office/powerpoint/2010/main" val="2292954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764D8-518F-D930-EBFF-06DD41CF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Llano Cowboys, 1930s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25323A7-2A64-13A1-B9B7-A3B9E386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840" y="1931831"/>
            <a:ext cx="8048160" cy="41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54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6CE0D2-A2E5-339B-8EEE-0DCB172D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447AC-350C-FD25-00B0-24DF5359E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Mountain League, 1934</a:t>
            </a:r>
          </a:p>
          <a:p>
            <a:pPr marL="0" indent="0">
              <a:buNone/>
            </a:pPr>
            <a:r>
              <a:rPr lang="en-US" sz="2400" dirty="0"/>
              <a:t>Fredericksburg joined the Mountain League, replacing Alamo Heights</a:t>
            </a:r>
          </a:p>
          <a:p>
            <a:pPr marL="0" indent="0">
              <a:buNone/>
            </a:pPr>
            <a:r>
              <a:rPr lang="en-US" sz="2400" dirty="0"/>
              <a:t>Adding the Giants was a major boon to the Mountain League, renewing rivalries with Boerne, Comfort, and Kerrville</a:t>
            </a:r>
          </a:p>
        </p:txBody>
      </p:sp>
    </p:spTree>
    <p:extLst>
      <p:ext uri="{BB962C8B-B14F-4D97-AF65-F5344CB8AC3E}">
        <p14:creationId xmlns:p14="http://schemas.microsoft.com/office/powerpoint/2010/main" val="17355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124D2-44A9-0EAD-776C-34C461D8D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EDB4-9AAE-716A-7E4A-FD833F134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1934 Mountain League Standings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			W	  L	GB	Pct.</a:t>
            </a:r>
          </a:p>
          <a:p>
            <a:pPr marL="0" indent="0">
              <a:buNone/>
            </a:pPr>
            <a:r>
              <a:rPr lang="en-US" sz="2400" dirty="0"/>
              <a:t>Fredericksburg	15	  1	—-	.938</a:t>
            </a:r>
          </a:p>
          <a:p>
            <a:pPr marL="0" indent="0">
              <a:buNone/>
            </a:pPr>
            <a:r>
              <a:rPr lang="en-US" sz="2400" dirty="0"/>
              <a:t>Boerne		12	  3	  2½ 	.800</a:t>
            </a:r>
          </a:p>
          <a:p>
            <a:pPr marL="0" indent="0">
              <a:buNone/>
            </a:pPr>
            <a:r>
              <a:rPr lang="en-US" sz="2400" dirty="0"/>
              <a:t>Comfort 		  6	  8	  8	.429</a:t>
            </a:r>
          </a:p>
          <a:p>
            <a:pPr marL="0" indent="0">
              <a:buNone/>
            </a:pPr>
            <a:r>
              <a:rPr lang="en-US" sz="2400" dirty="0"/>
              <a:t>Bandera 		  2	12	12	.143</a:t>
            </a:r>
          </a:p>
          <a:p>
            <a:pPr marL="0" indent="0">
              <a:buNone/>
            </a:pPr>
            <a:r>
              <a:rPr lang="en-US" sz="2400" dirty="0"/>
              <a:t>Kerrville		  2	13	12½ 	.133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Fredericksburg defeated Boerne in the championship series </a:t>
            </a:r>
          </a:p>
        </p:txBody>
      </p:sp>
    </p:spTree>
    <p:extLst>
      <p:ext uri="{BB962C8B-B14F-4D97-AF65-F5344CB8AC3E}">
        <p14:creationId xmlns:p14="http://schemas.microsoft.com/office/powerpoint/2010/main" val="3248878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D5894-33C9-2074-33D1-F90DCD6E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16D5-1DC8-9CAC-9020-5CEF8D80B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Hill Country League, 1934</a:t>
            </a:r>
          </a:p>
          <a:p>
            <a:pPr marL="0" indent="0">
              <a:buNone/>
            </a:pPr>
            <a:r>
              <a:rPr lang="en-US" sz="2400" dirty="0"/>
              <a:t>HCL now an exclusively northern league </a:t>
            </a:r>
          </a:p>
          <a:p>
            <a:pPr marL="0" indent="0">
              <a:buNone/>
            </a:pPr>
            <a:r>
              <a:rPr lang="en-US" sz="2400" dirty="0"/>
              <a:t>Teams:  Llano, San Saba, Richland Springs, Bend, Pontotoc, Brady, Goldthwaite, Menard  </a:t>
            </a:r>
          </a:p>
          <a:p>
            <a:pPr marL="0" indent="0">
              <a:buNone/>
            </a:pPr>
            <a:r>
              <a:rPr lang="en-US" sz="2400" dirty="0"/>
              <a:t>San Saba defeated Richland Springs for the 1934 championship  </a:t>
            </a:r>
          </a:p>
        </p:txBody>
      </p:sp>
    </p:spTree>
    <p:extLst>
      <p:ext uri="{BB962C8B-B14F-4D97-AF65-F5344CB8AC3E}">
        <p14:creationId xmlns:p14="http://schemas.microsoft.com/office/powerpoint/2010/main" val="104326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3E14C-09A1-C8E2-FF1B-2DFC3458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0567D-5253-CD39-959D-F39A10B4F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Mountain League, 1935</a:t>
            </a:r>
          </a:p>
          <a:p>
            <a:pPr marL="0" indent="0">
              <a:buNone/>
            </a:pPr>
            <a:r>
              <a:rPr lang="en-US" sz="2400" dirty="0"/>
              <a:t>League added Legion Cubs as sixth team (played at VA grounds in Kerrville)</a:t>
            </a:r>
          </a:p>
          <a:p>
            <a:pPr marL="0" indent="0">
              <a:buNone/>
            </a:pPr>
            <a:r>
              <a:rPr lang="en-US" sz="2400" dirty="0"/>
              <a:t>New playoff system:  Winner of second and third-place teams plays first place team in championship series </a:t>
            </a:r>
          </a:p>
          <a:p>
            <a:pPr marL="0" indent="0">
              <a:buNone/>
            </a:pPr>
            <a:r>
              <a:rPr lang="en-US" sz="2400" dirty="0"/>
              <a:t>In July, Boerne was in first place but withdrew from the league after a controversial league decision to uphold a protest by Legion in the Cubs’ 8-5 loss to Boerne</a:t>
            </a:r>
          </a:p>
          <a:p>
            <a:pPr marL="0" indent="0">
              <a:buNone/>
            </a:pPr>
            <a:r>
              <a:rPr lang="en-US" sz="2400" dirty="0"/>
              <a:t>Boerne returned to “independent” ball, playing industrial teams and HCL teams</a:t>
            </a:r>
          </a:p>
          <a:p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75713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9D7D2-BF4B-1D2D-3BCE-206F8627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83697-2A6A-6A99-F738-C265F1CCA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1935 Mountain League Standings</a:t>
            </a:r>
          </a:p>
          <a:p>
            <a:pPr marL="0" indent="0">
              <a:buNone/>
            </a:pPr>
            <a:r>
              <a:rPr lang="en-US" sz="2400" dirty="0"/>
              <a:t>			W	  L	GB	Pct.</a:t>
            </a:r>
          </a:p>
          <a:p>
            <a:pPr marL="0" indent="0">
              <a:buNone/>
            </a:pPr>
            <a:r>
              <a:rPr lang="en-US" sz="2400" dirty="0"/>
              <a:t>Fredericksburg	15  	  2	—-	 882</a:t>
            </a:r>
          </a:p>
          <a:p>
            <a:pPr marL="0" indent="0">
              <a:buNone/>
            </a:pPr>
            <a:r>
              <a:rPr lang="en-US" sz="2400" dirty="0"/>
              <a:t>Legion			10	  7	  5 	.588</a:t>
            </a:r>
          </a:p>
          <a:p>
            <a:pPr marL="0" indent="0">
              <a:buNone/>
            </a:pPr>
            <a:r>
              <a:rPr lang="en-US" sz="2400" dirty="0"/>
              <a:t>Comfort		  9	  8	  6	.529   </a:t>
            </a:r>
          </a:p>
          <a:p>
            <a:pPr marL="0" indent="0">
              <a:buNone/>
            </a:pPr>
            <a:r>
              <a:rPr lang="en-US" sz="2400" dirty="0"/>
              <a:t>Kerrville		  4	14	11½  	.222</a:t>
            </a:r>
          </a:p>
          <a:p>
            <a:pPr marL="0" indent="0">
              <a:buNone/>
            </a:pPr>
            <a:r>
              <a:rPr lang="en-US" sz="2400" dirty="0"/>
              <a:t>Bandera		  2	16	13½ 	.111</a:t>
            </a:r>
          </a:p>
          <a:p>
            <a:pPr marL="0" indent="0">
              <a:buNone/>
            </a:pPr>
            <a:r>
              <a:rPr lang="en-US" sz="2400" dirty="0"/>
              <a:t>Comfort defeated Legion in the 2</a:t>
            </a:r>
            <a:r>
              <a:rPr lang="en-US" sz="2400" baseline="30000" dirty="0"/>
              <a:t>nd</a:t>
            </a:r>
            <a:r>
              <a:rPr lang="en-US" sz="2400" dirty="0"/>
              <a:t>/3</a:t>
            </a:r>
            <a:r>
              <a:rPr lang="en-US" sz="2400" baseline="30000" dirty="0"/>
              <a:t>rd</a:t>
            </a:r>
            <a:r>
              <a:rPr lang="en-US" sz="2400" dirty="0"/>
              <a:t> place playoff game</a:t>
            </a:r>
          </a:p>
          <a:p>
            <a:pPr marL="0" indent="0">
              <a:buNone/>
            </a:pPr>
            <a:r>
              <a:rPr lang="en-US" sz="2400" dirty="0"/>
              <a:t>Fredericksburg defeated Comfort in the championship series </a:t>
            </a:r>
          </a:p>
        </p:txBody>
      </p:sp>
    </p:spTree>
    <p:extLst>
      <p:ext uri="{BB962C8B-B14F-4D97-AF65-F5344CB8AC3E}">
        <p14:creationId xmlns:p14="http://schemas.microsoft.com/office/powerpoint/2010/main" val="1327179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7C106-4F22-DB9C-6930-235C9E5A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32A86-2ED5-37E9-4D2D-F0729916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Hill Country League, 1935</a:t>
            </a:r>
          </a:p>
          <a:p>
            <a:pPr marL="0" indent="0">
              <a:buNone/>
            </a:pPr>
            <a:r>
              <a:rPr lang="en-US" sz="2400" dirty="0"/>
              <a:t>Brownwood defeated Richland Springs for the 1935 championship</a:t>
            </a:r>
          </a:p>
          <a:p>
            <a:pPr marL="0" indent="0">
              <a:buNone/>
            </a:pPr>
            <a:r>
              <a:rPr lang="en-US" sz="2400" dirty="0"/>
              <a:t>Llano dropped to combined 2-17 after winning three consecutive titles, 1931-33 </a:t>
            </a:r>
          </a:p>
        </p:txBody>
      </p:sp>
    </p:spTree>
    <p:extLst>
      <p:ext uri="{BB962C8B-B14F-4D97-AF65-F5344CB8AC3E}">
        <p14:creationId xmlns:p14="http://schemas.microsoft.com/office/powerpoint/2010/main" val="1504374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5B567-D13A-1891-7DFB-7A4D2473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5E5C1-9584-1E94-751E-911A84AED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1933-35:  The Apex of Hill Country Town Baseball</a:t>
            </a:r>
          </a:p>
          <a:p>
            <a:pPr marL="0" indent="0">
              <a:buNone/>
            </a:pPr>
            <a:endParaRPr lang="en-US" sz="2400" u="sng" dirty="0"/>
          </a:p>
          <a:p>
            <a:pPr marL="0" indent="0">
              <a:buNone/>
            </a:pPr>
            <a:r>
              <a:rPr lang="en-US" sz="2400" u="sng" dirty="0"/>
              <a:t>Two</a:t>
            </a:r>
            <a:r>
              <a:rPr lang="en-US" sz="2400" dirty="0"/>
              <a:t> high quality leagues (a few future major leaguers and a number who signed pro contracts)</a:t>
            </a:r>
          </a:p>
          <a:p>
            <a:pPr marL="0" indent="0">
              <a:buNone/>
            </a:pPr>
            <a:r>
              <a:rPr lang="en-US" sz="2400" dirty="0"/>
              <a:t>Strong rivalries, exciting pennant races/championship series</a:t>
            </a:r>
          </a:p>
          <a:p>
            <a:pPr marL="0" indent="0">
              <a:buNone/>
            </a:pPr>
            <a:r>
              <a:rPr lang="en-US" sz="2400" dirty="0"/>
              <a:t>Passionate fan support/attendance</a:t>
            </a:r>
          </a:p>
          <a:p>
            <a:pPr marL="0" indent="0">
              <a:buNone/>
            </a:pPr>
            <a:endParaRPr lang="en-US" sz="2000" u="sng" dirty="0"/>
          </a:p>
          <a:p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294438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9AB2C-50EA-62BB-7806-E886E3D67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BF345-C94A-D263-16A9-F6E89612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Intro/Author Background</a:t>
            </a:r>
          </a:p>
          <a:p>
            <a:pPr marL="0" indent="0">
              <a:buNone/>
            </a:pPr>
            <a:r>
              <a:rPr lang="en-US" sz="2400" dirty="0"/>
              <a:t>SABR member since 1983</a:t>
            </a:r>
          </a:p>
          <a:p>
            <a:pPr marL="0" indent="0">
              <a:buNone/>
            </a:pPr>
            <a:r>
              <a:rPr lang="en-US" sz="2400" dirty="0"/>
              <a:t>Moved to Boerne 2022</a:t>
            </a:r>
          </a:p>
          <a:p>
            <a:pPr marL="0" indent="0">
              <a:buNone/>
            </a:pPr>
            <a:r>
              <a:rPr lang="en-US" sz="2400" dirty="0"/>
              <a:t>Journey began with visit to Old Jail Museum/Boerne White Sox photo and review of the Boerne White Sox file at the Boerne library.  </a:t>
            </a:r>
          </a:p>
        </p:txBody>
      </p:sp>
    </p:spTree>
    <p:extLst>
      <p:ext uri="{BB962C8B-B14F-4D97-AF65-F5344CB8AC3E}">
        <p14:creationId xmlns:p14="http://schemas.microsoft.com/office/powerpoint/2010/main" val="4271013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232C5-0B7B-6762-A598-1D6BF1EDF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B2244-02AB-360B-5DCF-8071BE553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Upheaval in 1936</a:t>
            </a:r>
          </a:p>
          <a:p>
            <a:pPr marL="0" indent="0">
              <a:buNone/>
            </a:pPr>
            <a:r>
              <a:rPr lang="en-US" sz="2400" dirty="0"/>
              <a:t>Mountain League dissolved in early 1936 when Fredericksburg returned to the HCL and Kerrville and Comfort did not field a team </a:t>
            </a:r>
          </a:p>
          <a:p>
            <a:pPr marL="0" indent="0">
              <a:buNone/>
            </a:pPr>
            <a:r>
              <a:rPr lang="en-US" sz="2400" dirty="0"/>
              <a:t>Fredericksburg won the HCL championship, defeating Richland Springs for its third consecutive title and its fourth title in seven years</a:t>
            </a:r>
          </a:p>
          <a:p>
            <a:pPr marL="0" indent="0">
              <a:buNone/>
            </a:pPr>
            <a:r>
              <a:rPr lang="en-US" sz="2400" dirty="0"/>
              <a:t>Boerne and Legion played independently then later in 1936 joined leagues </a:t>
            </a:r>
          </a:p>
        </p:txBody>
      </p:sp>
    </p:spTree>
    <p:extLst>
      <p:ext uri="{BB962C8B-B14F-4D97-AF65-F5344CB8AC3E}">
        <p14:creationId xmlns:p14="http://schemas.microsoft.com/office/powerpoint/2010/main" val="1538645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2AF88-8B2A-5372-9F54-16CDB5DCA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74D40-92ED-3E76-3F8A-D9522817F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Beyond 1936/League Vicissitudes</a:t>
            </a:r>
          </a:p>
          <a:p>
            <a:pPr marL="0" indent="0">
              <a:buNone/>
            </a:pPr>
            <a:r>
              <a:rPr lang="en-US" sz="2400" dirty="0"/>
              <a:t>After 1936, there were various iterations of the Hill Country League over the years, but some towns played independently</a:t>
            </a:r>
          </a:p>
          <a:p>
            <a:pPr marL="0" indent="0">
              <a:buNone/>
            </a:pPr>
            <a:r>
              <a:rPr lang="en-US" sz="2400" dirty="0"/>
              <a:t>Hill Country town baseball remained strong through the 1940s and 1950s but the “core” Mountain League teams never played in the same league again  </a:t>
            </a:r>
          </a:p>
          <a:p>
            <a:pPr marL="0" indent="0">
              <a:buNone/>
            </a:pPr>
            <a:r>
              <a:rPr lang="en-US" sz="2400" dirty="0"/>
              <a:t>Town teams lasted into the 1960s but televised sports and the rise of other sports caused their demise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187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8641C-C4C2-0926-1323-CCB7EA54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3C978-EDCB-AB94-735E-E3DE79179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Former Major Leaguers in the Hill Country Who Played in the Hill Country League or Mountain League </a:t>
            </a:r>
          </a:p>
          <a:p>
            <a:r>
              <a:rPr lang="en-US" sz="2400" u="sng" dirty="0"/>
              <a:t>C.L. “Chink” Taylor</a:t>
            </a:r>
            <a:r>
              <a:rPr lang="en-US" sz="2400" dirty="0"/>
              <a:t>, outfielder/player-manager, Llano 1930-32, played eight games for Chicago Cubs, 1925</a:t>
            </a:r>
          </a:p>
          <a:p>
            <a:pPr marL="0" indent="0">
              <a:buNone/>
            </a:pPr>
            <a:r>
              <a:rPr lang="en-US" sz="2400" dirty="0"/>
              <a:t>   Taylor was the top hitter in the HCL in Llano’s  championship years </a:t>
            </a:r>
          </a:p>
          <a:p>
            <a:r>
              <a:rPr lang="en-US" sz="2400" u="sng" dirty="0"/>
              <a:t>Scott Perry</a:t>
            </a:r>
            <a:r>
              <a:rPr lang="en-US" sz="2400" dirty="0"/>
              <a:t>, pitcher, Kerrville 1932, won 20 games for the Philadelphia Athletics in 1918, retired in 1921 at age 30</a:t>
            </a:r>
          </a:p>
          <a:p>
            <a:pPr marL="0" indent="0">
              <a:buNone/>
            </a:pPr>
            <a:r>
              <a:rPr lang="en-US" sz="2400" dirty="0"/>
              <a:t>   Perry was rocked in his only start for Kerrville as       a 41-year-old    </a:t>
            </a:r>
          </a:p>
        </p:txBody>
      </p:sp>
    </p:spTree>
    <p:extLst>
      <p:ext uri="{BB962C8B-B14F-4D97-AF65-F5344CB8AC3E}">
        <p14:creationId xmlns:p14="http://schemas.microsoft.com/office/powerpoint/2010/main" val="2258001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CC445-3C29-5827-20D7-B8F0DCDA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6"/>
            <a:ext cx="3378524" cy="3482868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Town Ball 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Charlie </a:t>
            </a:r>
            <a:r>
              <a:rPr lang="en-US" sz="4000" dirty="0" err="1">
                <a:solidFill>
                  <a:srgbClr val="FFFFFF"/>
                </a:solidFill>
              </a:rPr>
              <a:t>Suche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B80B6-AA9D-2B65-7E86-1ED6E155B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400" u="sng" dirty="0"/>
              <a:t>Hill Country Players Who Rose to the Major Leagues (albeit briefly) after playing in the Hill Country League or Mountain League:   </a:t>
            </a:r>
          </a:p>
          <a:p>
            <a:r>
              <a:rPr lang="en-US" sz="2400" u="sng" dirty="0"/>
              <a:t>Charlie </a:t>
            </a:r>
            <a:r>
              <a:rPr lang="en-US" sz="2400" u="sng" dirty="0" err="1"/>
              <a:t>Suche</a:t>
            </a:r>
            <a:r>
              <a:rPr lang="en-US" sz="2400" dirty="0"/>
              <a:t>, pitcher, Alamo Heights, 1933, pitched one game in relief (1-1/3 inning) for the Cleveland Indians in 1938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84099-9AA3-83B2-BAC0-436178922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5" y="4069723"/>
            <a:ext cx="2202288" cy="25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3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FE541-4800-CA6D-4E8C-4A023F56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4D88F-F7C0-31C2-697F-5306C2FE8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Charlie English</a:t>
            </a:r>
            <a:r>
              <a:rPr lang="en-US" sz="2400" dirty="0"/>
              <a:t>, shortstop, Boerne, 1930 (and teammate of Dizzy Dean at Fort Sam Houston before that) saw action in parts of four seasons as a reserve infielder with the White Sox, Giants, and Reds, between 1932 and 1937    </a:t>
            </a:r>
          </a:p>
          <a:p>
            <a:pPr marL="0" indent="0">
              <a:buNone/>
            </a:pPr>
            <a:r>
              <a:rPr lang="en-US" sz="2400" u="sng" dirty="0"/>
              <a:t>Hugo </a:t>
            </a:r>
            <a:r>
              <a:rPr lang="en-US" sz="2400" u="sng" dirty="0" err="1"/>
              <a:t>Klaerner</a:t>
            </a:r>
            <a:r>
              <a:rPr lang="en-US" sz="2400" dirty="0"/>
              <a:t>, pitcher, Fredericksburg, late 1920s-1933, started three games for the Chicago White Sox in September 1934, 0-2 record.  </a:t>
            </a:r>
            <a:r>
              <a:rPr lang="en-US" sz="2400" dirty="0" err="1"/>
              <a:t>Klaerner</a:t>
            </a:r>
            <a:r>
              <a:rPr lang="en-US" sz="2400" dirty="0"/>
              <a:t> later served as Gillespie County Sheriff for 30 years (1950-1980)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8160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D113B-16FA-7ABB-1CFB-1387E5EB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2427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Town Ball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Hugo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Klaerner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FC78BF-804C-B252-1ACF-0619C047E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1383652"/>
            <a:ext cx="3025775" cy="4077997"/>
          </a:xfrm>
        </p:spPr>
      </p:pic>
      <p:pic>
        <p:nvPicPr>
          <p:cNvPr id="5" name="Content Placeholder 4" descr="A baseball player posing for a picture&#10;&#10;AI-generated content may be incorrect.">
            <a:extLst>
              <a:ext uri="{FF2B5EF4-FFF2-40B4-BE49-F238E27FC236}">
                <a16:creationId xmlns:a16="http://schemas.microsoft.com/office/drawing/2014/main" id="{8BEEF835-8409-5DE4-8682-D2B9E0A32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067"/>
          <a:stretch>
            <a:fillRect/>
          </a:stretch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17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353F0-755D-A722-253B-1C1E9479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650294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Town Ball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96A0C-82A8-230A-6683-4369B93A4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Kerrville All-Stars, Black town baseball </a:t>
            </a:r>
          </a:p>
          <a:p>
            <a:pPr marL="0" indent="0">
              <a:buNone/>
            </a:pPr>
            <a:r>
              <a:rPr lang="en-US" sz="2400" dirty="0"/>
              <a:t>In Jim Crow era, Kerrville All-Stars flourished as a Black town team</a:t>
            </a:r>
          </a:p>
          <a:p>
            <a:pPr marL="0" indent="0">
              <a:buNone/>
            </a:pPr>
            <a:r>
              <a:rPr lang="en-US" sz="2400" dirty="0"/>
              <a:t>Plentiful Black baseball talent in Texas such as Hall of Famers Rube Foster, Willie Wells, Smokey Joe Williams, and Biz Mackey</a:t>
            </a:r>
          </a:p>
          <a:p>
            <a:pPr marL="0" indent="0">
              <a:buNone/>
            </a:pPr>
            <a:r>
              <a:rPr lang="en-US" sz="2400" dirty="0"/>
              <a:t>Texas Colored League (TCL), semi-pro league, 1920-23 (Austin Black Senators, San Antonio Black Aces)</a:t>
            </a:r>
          </a:p>
          <a:p>
            <a:pPr marL="0" indent="0">
              <a:buNone/>
            </a:pPr>
            <a:r>
              <a:rPr lang="en-US" sz="2400" dirty="0"/>
              <a:t>Texas-Oklahoma-Louisiana League (TOL), pro league, 1929-31 (San Antonio Black Indians) </a:t>
            </a:r>
          </a:p>
          <a:p>
            <a:pPr marL="0" indent="0">
              <a:buNone/>
            </a:pPr>
            <a:r>
              <a:rPr lang="en-US" sz="2400" dirty="0"/>
              <a:t>Houston Black Buffaloes, TOL champion, played KC Monarchs in postseason series, 1929-30      </a:t>
            </a:r>
          </a:p>
        </p:txBody>
      </p:sp>
    </p:spTree>
    <p:extLst>
      <p:ext uri="{BB962C8B-B14F-4D97-AF65-F5344CB8AC3E}">
        <p14:creationId xmlns:p14="http://schemas.microsoft.com/office/powerpoint/2010/main" val="2464437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0DCCB-D28F-E720-A02C-C410FF1B2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C4A21-A061-25F5-5A6F-B4BB6D4CF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Kerrville All-Stars were the most prominent Black team in the Hill Country</a:t>
            </a:r>
          </a:p>
          <a:p>
            <a:pPr marL="0" indent="0">
              <a:buNone/>
            </a:pPr>
            <a:r>
              <a:rPr lang="en-US" sz="2400" dirty="0"/>
              <a:t>Descendants of slaves who settled in Kerr County after the Civil War, restricted to 20 blocks on north side of Kerrville </a:t>
            </a:r>
          </a:p>
          <a:p>
            <a:pPr marL="0" indent="0">
              <a:buNone/>
            </a:pPr>
            <a:r>
              <a:rPr lang="en-US" sz="2400" dirty="0"/>
              <a:t>Began play not later than 1922 </a:t>
            </a:r>
          </a:p>
          <a:p>
            <a:pPr marL="0" indent="0">
              <a:buNone/>
            </a:pPr>
            <a:r>
              <a:rPr lang="en-US" sz="2400" dirty="0"/>
              <a:t>Played mostly Black teams from San Antonio and Austin </a:t>
            </a:r>
          </a:p>
          <a:p>
            <a:pPr marL="0" indent="0">
              <a:buNone/>
            </a:pPr>
            <a:r>
              <a:rPr lang="en-US" sz="2400" dirty="0"/>
              <a:t>Often played the second game of a doubleheader against another Black team after Kerrville’s White team played the opening game </a:t>
            </a:r>
          </a:p>
        </p:txBody>
      </p:sp>
    </p:spTree>
    <p:extLst>
      <p:ext uri="{BB962C8B-B14F-4D97-AF65-F5344CB8AC3E}">
        <p14:creationId xmlns:p14="http://schemas.microsoft.com/office/powerpoint/2010/main" val="1947628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1FC8C-DEF1-5294-668C-B5ED2E2B4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8D62E-99ED-C83C-7C3E-78CD7DAF8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Little newspaper coverage of Black teams (unlike White teams)</a:t>
            </a:r>
          </a:p>
          <a:p>
            <a:pPr marL="0" indent="0">
              <a:buNone/>
            </a:pPr>
            <a:r>
              <a:rPr lang="en-US" sz="2400" dirty="0"/>
              <a:t>Only a single box score found through 1930s</a:t>
            </a:r>
          </a:p>
          <a:p>
            <a:pPr marL="0" indent="0">
              <a:buNone/>
            </a:pPr>
            <a:r>
              <a:rPr lang="en-US" sz="2400" dirty="0"/>
              <a:t>Occasionally played White teams:  Kerrville Braves in 1932, and Legion Cubs in 1933</a:t>
            </a:r>
          </a:p>
          <a:p>
            <a:pPr marL="0" indent="0">
              <a:buNone/>
            </a:pPr>
            <a:r>
              <a:rPr lang="en-US" sz="2400" dirty="0"/>
              <a:t>Popular with White fans who attended All-Stars games (in segregated sections) </a:t>
            </a:r>
          </a:p>
        </p:txBody>
      </p:sp>
    </p:spTree>
    <p:extLst>
      <p:ext uri="{BB962C8B-B14F-4D97-AF65-F5344CB8AC3E}">
        <p14:creationId xmlns:p14="http://schemas.microsoft.com/office/powerpoint/2010/main" val="8181421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6E923-8B44-AB9F-CE7C-9C7B6878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Town Ball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All-Stars, 1949 </a:t>
            </a:r>
          </a:p>
        </p:txBody>
      </p:sp>
      <p:pic>
        <p:nvPicPr>
          <p:cNvPr id="5" name="Content Placeholder 4" descr="A group of baseball players posing for a photo&#10;&#10;AI-generated content may be incorrect.">
            <a:extLst>
              <a:ext uri="{FF2B5EF4-FFF2-40B4-BE49-F238E27FC236}">
                <a16:creationId xmlns:a16="http://schemas.microsoft.com/office/drawing/2014/main" id="{1892F9BC-7752-FD27-97EA-C6041214E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502572"/>
            <a:ext cx="7225748" cy="58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38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FE97B-455F-F347-208F-EA1A1E40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32F7-7025-291E-1203-F37FE4966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Baseball Comes to Texas &amp; Hill Country </a:t>
            </a:r>
          </a:p>
          <a:p>
            <a:pPr marL="0" indent="0">
              <a:buNone/>
            </a:pPr>
            <a:r>
              <a:rPr lang="en-US" sz="2400" dirty="0"/>
              <a:t>Civil War brought baseball to Texas &amp; the South through POWs</a:t>
            </a:r>
          </a:p>
          <a:p>
            <a:pPr marL="0" indent="0">
              <a:buNone/>
            </a:pPr>
            <a:r>
              <a:rPr lang="en-US" sz="2400" dirty="0"/>
              <a:t>First game in Texas, 1867 in Galveston </a:t>
            </a:r>
          </a:p>
          <a:p>
            <a:pPr marL="0" indent="0">
              <a:buNone/>
            </a:pPr>
            <a:r>
              <a:rPr lang="en-US" sz="2400" dirty="0"/>
              <a:t>Role of Abner Doubleday with Freedman’s Bureau in Galveston?</a:t>
            </a:r>
          </a:p>
          <a:p>
            <a:pPr marL="0" indent="0">
              <a:buNone/>
            </a:pPr>
            <a:r>
              <a:rPr lang="en-US" sz="2400" dirty="0"/>
              <a:t>Baseball moved west, came to German settlers in Hill Country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1584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2581A-363E-FBC9-F01B-EF8B95BF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544DE-779F-9D32-95AE-E06F174A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Cultural Significance:</a:t>
            </a:r>
          </a:p>
          <a:p>
            <a:pPr marL="0" indent="0">
              <a:buNone/>
            </a:pPr>
            <a:r>
              <a:rPr lang="en-US" sz="2400" dirty="0"/>
              <a:t>In Kerrville’s Black community, there were three important institutions:</a:t>
            </a:r>
          </a:p>
          <a:p>
            <a:pPr marL="0" indent="0">
              <a:buNone/>
            </a:pPr>
            <a:r>
              <a:rPr lang="en-US" sz="2400" dirty="0"/>
              <a:t>  1) Black churches (two) </a:t>
            </a:r>
          </a:p>
          <a:p>
            <a:pPr marL="0" indent="0">
              <a:buNone/>
            </a:pPr>
            <a:r>
              <a:rPr lang="en-US" sz="2400" dirty="0"/>
              <a:t>  2) Doyle School (originally known as Colored School)</a:t>
            </a:r>
          </a:p>
          <a:p>
            <a:pPr marL="0" indent="0">
              <a:buNone/>
            </a:pPr>
            <a:r>
              <a:rPr lang="en-US" sz="2400" dirty="0"/>
              <a:t>  3) Baseball/All-Stars </a:t>
            </a:r>
          </a:p>
          <a:p>
            <a:pPr marL="0" indent="0">
              <a:buNone/>
            </a:pPr>
            <a:r>
              <a:rPr lang="en-US" sz="2400" dirty="0"/>
              <a:t>An All-Stars doubleheader was the main feature of Juneteenth celebrations</a:t>
            </a:r>
          </a:p>
          <a:p>
            <a:pPr marL="0" indent="0">
              <a:buNone/>
            </a:pPr>
            <a:r>
              <a:rPr lang="en-US" sz="2400" dirty="0"/>
              <a:t>It was considered an honor for a high school graduate to join the All-Stars</a:t>
            </a:r>
          </a:p>
        </p:txBody>
      </p:sp>
    </p:spTree>
    <p:extLst>
      <p:ext uri="{BB962C8B-B14F-4D97-AF65-F5344CB8AC3E}">
        <p14:creationId xmlns:p14="http://schemas.microsoft.com/office/powerpoint/2010/main" val="2515168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4B20A-001A-14E3-7B61-7D48C04D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8230E-4AE0-0BA2-E2CE-4380F7E43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Later History &amp; Significance </a:t>
            </a:r>
          </a:p>
          <a:p>
            <a:pPr marL="0" indent="0">
              <a:buNone/>
            </a:pPr>
            <a:r>
              <a:rPr lang="en-US" sz="2400" dirty="0"/>
              <a:t>The All-Stars joined a later iteration of the Hill Country League in 1960, integrating the formerly White league with an all-Black team </a:t>
            </a:r>
          </a:p>
          <a:p>
            <a:pPr marL="0" indent="0">
              <a:buNone/>
            </a:pPr>
            <a:r>
              <a:rPr lang="en-US" sz="2400" dirty="0"/>
              <a:t>All-Stars played through 1970 before suffering the same demise as White teams in the era of television</a:t>
            </a:r>
          </a:p>
          <a:p>
            <a:pPr marL="0" indent="0">
              <a:buNone/>
            </a:pPr>
            <a:r>
              <a:rPr lang="en-US" sz="2400" dirty="0"/>
              <a:t>The All-Stars were even more important to the Black community than White teams were to the German-dominated towns</a:t>
            </a:r>
          </a:p>
          <a:p>
            <a:pPr marL="0" indent="0">
              <a:buNone/>
            </a:pPr>
            <a:r>
              <a:rPr lang="en-US" sz="2400" dirty="0"/>
              <a:t>Baseball was one of the few public outlets, perhaps the only one,  for Blacks to express pride and unity during Jim Crow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38201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ADD5B-F31B-A9E6-5716-7AD100A2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17227-83E6-74C6-4C4A-A7CE8718C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Wrap Up</a:t>
            </a:r>
          </a:p>
          <a:p>
            <a:pPr marL="0" indent="0">
              <a:buNone/>
            </a:pPr>
            <a:r>
              <a:rPr lang="en-US" sz="2400" dirty="0"/>
              <a:t>Baseball was woven into the social fabric of the Hill Country, local sports heroes</a:t>
            </a:r>
          </a:p>
          <a:p>
            <a:pPr marL="0" indent="0">
              <a:buNone/>
            </a:pPr>
            <a:r>
              <a:rPr lang="en-US" sz="2400" dirty="0"/>
              <a:t>The quality of baseball was high in the Hill Country, especially in the 1930s</a:t>
            </a:r>
          </a:p>
          <a:p>
            <a:pPr marL="0" indent="0">
              <a:buNone/>
            </a:pPr>
            <a:r>
              <a:rPr lang="en-US" sz="2400" dirty="0"/>
              <a:t>The 1930s were the pinnacle of Hill Country town baseball  </a:t>
            </a:r>
          </a:p>
          <a:p>
            <a:pPr marL="0" indent="0">
              <a:buNone/>
            </a:pPr>
            <a:r>
              <a:rPr lang="en-US" sz="2400" dirty="0"/>
              <a:t>Baseball unified town residents, shielding them against the worst effects of the Depression and providing a much-needed respite</a:t>
            </a:r>
          </a:p>
          <a:p>
            <a:pPr marL="0" indent="0">
              <a:buNone/>
            </a:pPr>
            <a:r>
              <a:rPr lang="en-US" sz="2400" dirty="0"/>
              <a:t>The ethnic bonds of German settlers and the racial bonds of Kerrville’s Black community were strengthened by baseball in difficult economic times </a:t>
            </a:r>
          </a:p>
        </p:txBody>
      </p:sp>
    </p:spTree>
    <p:extLst>
      <p:ext uri="{BB962C8B-B14F-4D97-AF65-F5344CB8AC3E}">
        <p14:creationId xmlns:p14="http://schemas.microsoft.com/office/powerpoint/2010/main" val="4056162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09F6F-25AF-BD87-B5CE-1143F1A6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0FD33-6EE9-846F-1A16-5ADFB8C1B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45" y="669363"/>
            <a:ext cx="6735930" cy="55342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Questions?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89625-ED53-F054-ACF4-E43DBBA6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206" y="1077284"/>
            <a:ext cx="3043832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65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4803E-3356-3E35-A51A-318271A6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8DAD8-B70D-DC3E-92FC-13B40A9AC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German Culture</a:t>
            </a:r>
          </a:p>
          <a:p>
            <a:pPr marL="0" indent="0">
              <a:buNone/>
            </a:pPr>
            <a:r>
              <a:rPr lang="en-US" sz="2400" dirty="0"/>
              <a:t>Germans loved “organized fun,” German traditions of </a:t>
            </a:r>
            <a:r>
              <a:rPr lang="en-US" sz="2400" i="1" dirty="0" err="1"/>
              <a:t>Vereine</a:t>
            </a:r>
            <a:r>
              <a:rPr lang="en-US" sz="2400" dirty="0"/>
              <a:t> (clubs, associations) </a:t>
            </a:r>
          </a:p>
          <a:p>
            <a:pPr marL="0" indent="0">
              <a:buNone/>
            </a:pPr>
            <a:r>
              <a:rPr lang="en-US" sz="2400" u="sng" dirty="0"/>
              <a:t>Examples</a:t>
            </a:r>
            <a:r>
              <a:rPr lang="en-US" sz="2400" dirty="0"/>
              <a:t>: </a:t>
            </a:r>
          </a:p>
          <a:p>
            <a:r>
              <a:rPr lang="en-US" sz="2400" dirty="0"/>
              <a:t>  </a:t>
            </a:r>
            <a:r>
              <a:rPr lang="en-US" sz="2400" i="1" dirty="0" err="1"/>
              <a:t>Gesangverein</a:t>
            </a:r>
            <a:r>
              <a:rPr lang="en-US" sz="2400" dirty="0"/>
              <a:t> (singing club)</a:t>
            </a:r>
          </a:p>
          <a:p>
            <a:r>
              <a:rPr lang="en-US" sz="2400" dirty="0"/>
              <a:t>  </a:t>
            </a:r>
            <a:r>
              <a:rPr lang="en-US" sz="2400" i="1" dirty="0"/>
              <a:t>Turnverein</a:t>
            </a:r>
            <a:r>
              <a:rPr lang="en-US" sz="2400" dirty="0"/>
              <a:t> (bowling club)</a:t>
            </a:r>
          </a:p>
          <a:p>
            <a:r>
              <a:rPr lang="en-US" sz="2400" dirty="0"/>
              <a:t>  </a:t>
            </a:r>
            <a:r>
              <a:rPr lang="en-US" sz="2400" i="1" dirty="0" err="1"/>
              <a:t>Schuetzenverein</a:t>
            </a:r>
            <a:r>
              <a:rPr lang="en-US" sz="2400" dirty="0"/>
              <a:t> (shooting club)  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1318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E11E2-753B-4C8B-DF21-297A5E6E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75B55-C044-8E27-B393-ED47468FC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5875918" cy="5546047"/>
          </a:xfrm>
        </p:spPr>
        <p:txBody>
          <a:bodyPr anchor="ctr">
            <a:normAutofit/>
          </a:bodyPr>
          <a:lstStyle/>
          <a:p>
            <a:r>
              <a:rPr lang="en-US" sz="2400" u="sng" dirty="0"/>
              <a:t>Baseball as New Verein</a:t>
            </a:r>
          </a:p>
          <a:p>
            <a:pPr marL="0" indent="0">
              <a:buNone/>
            </a:pPr>
            <a:r>
              <a:rPr lang="en-US" sz="2400" dirty="0"/>
              <a:t>Germans embraced baseball, treating the sport as a new </a:t>
            </a:r>
            <a:r>
              <a:rPr lang="en-US" sz="2400" i="1" dirty="0"/>
              <a:t>Verein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Germans melded their “club” traditions with baseball, a game unknown in Germany.</a:t>
            </a:r>
          </a:p>
          <a:p>
            <a:pPr marL="0" indent="0">
              <a:buNone/>
            </a:pPr>
            <a:r>
              <a:rPr lang="en-US" sz="2400" dirty="0"/>
              <a:t>Thus, baseball represented both a </a:t>
            </a:r>
            <a:r>
              <a:rPr lang="en-US" sz="2400" u="sng" dirty="0"/>
              <a:t>continuation</a:t>
            </a:r>
            <a:r>
              <a:rPr lang="en-US" sz="2400" dirty="0"/>
              <a:t> (German cultural norms) and a </a:t>
            </a:r>
            <a:r>
              <a:rPr lang="en-US" sz="2400" u="sng" dirty="0"/>
              <a:t>departure</a:t>
            </a:r>
            <a:r>
              <a:rPr lang="en-US" sz="2400" dirty="0"/>
              <a:t> (assimilation of the primary sport of the new world)</a:t>
            </a:r>
          </a:p>
          <a:p>
            <a:pPr marL="0" indent="0">
              <a:buNone/>
            </a:pPr>
            <a:r>
              <a:rPr lang="en-US" sz="2400" dirty="0"/>
              <a:t>Town teams arose in late 1800s</a:t>
            </a:r>
          </a:p>
          <a:p>
            <a:pPr marL="0" indent="0">
              <a:buNone/>
            </a:pPr>
            <a:r>
              <a:rPr lang="en-US" sz="2400" dirty="0"/>
              <a:t>Baseball games were community-wide events on Sunday afternoons with picnic baskets and lemonade  </a:t>
            </a:r>
          </a:p>
        </p:txBody>
      </p:sp>
    </p:spTree>
    <p:extLst>
      <p:ext uri="{BB962C8B-B14F-4D97-AF65-F5344CB8AC3E}">
        <p14:creationId xmlns:p14="http://schemas.microsoft.com/office/powerpoint/2010/main" val="101116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3C3B-3D3D-79BD-21BD-0EF7F3E3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8280C-D009-CBC1-70CE-E2BB13620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8" y="511388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First Reported Game</a:t>
            </a:r>
          </a:p>
          <a:p>
            <a:pPr marL="0" indent="0">
              <a:buNone/>
            </a:pPr>
            <a:r>
              <a:rPr lang="en-US" sz="2400" dirty="0"/>
              <a:t>1891:  Kerrville traveled to Bandera</a:t>
            </a:r>
          </a:p>
          <a:p>
            <a:pPr marL="0" indent="0">
              <a:buNone/>
            </a:pPr>
            <a:r>
              <a:rPr lang="en-US" sz="2400" dirty="0"/>
              <a:t>Final Score:  Kerrville __, Bandera __?</a:t>
            </a:r>
          </a:p>
          <a:p>
            <a:pPr marL="0" indent="0">
              <a:buNone/>
            </a:pPr>
            <a:r>
              <a:rPr lang="en-US" sz="2400" dirty="0"/>
              <a:t>The name of Bandera’s shortstop?  Loss Carmichael </a:t>
            </a:r>
          </a:p>
        </p:txBody>
      </p:sp>
    </p:spTree>
    <p:extLst>
      <p:ext uri="{BB962C8B-B14F-4D97-AF65-F5344CB8AC3E}">
        <p14:creationId xmlns:p14="http://schemas.microsoft.com/office/powerpoint/2010/main" val="2694959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79FFB-2D76-B9F6-AFB3-F57EE1E9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Town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F4E1-0C57-5A63-64B0-3B5D03AB1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First Reported Game</a:t>
            </a:r>
          </a:p>
          <a:p>
            <a:pPr marL="0" indent="0">
              <a:buNone/>
            </a:pPr>
            <a:r>
              <a:rPr lang="en-US" sz="2400" dirty="0"/>
              <a:t>1891:  Kerrville traveled to Bandera</a:t>
            </a:r>
          </a:p>
          <a:p>
            <a:pPr marL="0" indent="0">
              <a:buNone/>
            </a:pPr>
            <a:r>
              <a:rPr lang="en-US" sz="2400" dirty="0"/>
              <a:t>Final Score:  </a:t>
            </a:r>
            <a:r>
              <a:rPr lang="en-US" sz="2400" dirty="0">
                <a:solidFill>
                  <a:srgbClr val="FF0000"/>
                </a:solidFill>
              </a:rPr>
              <a:t>Kerrville 94, Bandera 0</a:t>
            </a:r>
          </a:p>
          <a:p>
            <a:pPr marL="0" indent="0">
              <a:buNone/>
            </a:pPr>
            <a:r>
              <a:rPr lang="en-US" sz="2400" dirty="0"/>
              <a:t>The name of Bandera’s shortstop?  Loss Carmichael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3276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3011</Words>
  <Application>Microsoft Office PowerPoint</Application>
  <PresentationFormat>Widescreen</PresentationFormat>
  <Paragraphs>307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Aptos</vt:lpstr>
      <vt:lpstr>Aptos Display</vt:lpstr>
      <vt:lpstr>Arial</vt:lpstr>
      <vt:lpstr>Office Theme</vt:lpstr>
      <vt:lpstr> Town Ball</vt:lpstr>
      <vt:lpstr>        Town Ball</vt:lpstr>
      <vt:lpstr>Town Ball</vt:lpstr>
      <vt:lpstr>Town Ball</vt:lpstr>
      <vt:lpstr>Town Ball</vt:lpstr>
      <vt:lpstr>Town Ball</vt:lpstr>
      <vt:lpstr>Town Ball</vt:lpstr>
      <vt:lpstr>Town Ball</vt:lpstr>
      <vt:lpstr>Town Ball</vt:lpstr>
      <vt:lpstr>Town Ball </vt:lpstr>
      <vt:lpstr>Town Ball</vt:lpstr>
      <vt:lpstr>Fredericksburg Giants, 1910</vt:lpstr>
      <vt:lpstr>Boerne  White Sox, 1912 </vt:lpstr>
      <vt:lpstr> Boerne White Sox, 1914 </vt:lpstr>
      <vt:lpstr>Kerrville Athletics, 1925</vt:lpstr>
      <vt:lpstr>Comfort Broncos, 1922</vt:lpstr>
      <vt:lpstr>Town Ball </vt:lpstr>
      <vt:lpstr>Town Ball</vt:lpstr>
      <vt:lpstr>  Town Ball  Kendall County Fairgrounds </vt:lpstr>
      <vt:lpstr>Town Ball</vt:lpstr>
      <vt:lpstr>Town Ball</vt:lpstr>
      <vt:lpstr>Town Ball</vt:lpstr>
      <vt:lpstr>Town Ball </vt:lpstr>
      <vt:lpstr>Town Ball</vt:lpstr>
      <vt:lpstr>Town Ball </vt:lpstr>
      <vt:lpstr>Town Ball</vt:lpstr>
      <vt:lpstr>Town Ball</vt:lpstr>
      <vt:lpstr>Town Ball</vt:lpstr>
      <vt:lpstr>Town Ball </vt:lpstr>
      <vt:lpstr>Town Ball</vt:lpstr>
      <vt:lpstr>Town Ball </vt:lpstr>
      <vt:lpstr>Llano Cowboys, 1930s</vt:lpstr>
      <vt:lpstr>Town Ball</vt:lpstr>
      <vt:lpstr>Town Ball</vt:lpstr>
      <vt:lpstr>Town Ball </vt:lpstr>
      <vt:lpstr>Town Ball </vt:lpstr>
      <vt:lpstr>Town Ball</vt:lpstr>
      <vt:lpstr>Town Ball</vt:lpstr>
      <vt:lpstr>Town Ball </vt:lpstr>
      <vt:lpstr>Town Ball </vt:lpstr>
      <vt:lpstr>Town Ball </vt:lpstr>
      <vt:lpstr>Town Ball</vt:lpstr>
      <vt:lpstr>Town Ball   Charlie Suche</vt:lpstr>
      <vt:lpstr>Town Ball </vt:lpstr>
      <vt:lpstr>  Town Ball  Hugo Klaerner </vt:lpstr>
      <vt:lpstr>Town Ball </vt:lpstr>
      <vt:lpstr>Town Ball </vt:lpstr>
      <vt:lpstr>Town Ball</vt:lpstr>
      <vt:lpstr>   Town Ball All-Stars, 1949 </vt:lpstr>
      <vt:lpstr>Town Ball </vt:lpstr>
      <vt:lpstr>Town Ball </vt:lpstr>
      <vt:lpstr>Town Ball</vt:lpstr>
      <vt:lpstr>Town Ball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Butler</dc:creator>
  <cp:lastModifiedBy>Richard Butler</cp:lastModifiedBy>
  <cp:revision>25</cp:revision>
  <cp:lastPrinted>2026-01-08T11:01:56Z</cp:lastPrinted>
  <dcterms:created xsi:type="dcterms:W3CDTF">2025-12-25T22:41:46Z</dcterms:created>
  <dcterms:modified xsi:type="dcterms:W3CDTF">2026-01-08T18:02:16Z</dcterms:modified>
</cp:coreProperties>
</file>