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78" r:id="rId2"/>
    <p:sldId id="257" r:id="rId3"/>
    <p:sldId id="273" r:id="rId4"/>
    <p:sldId id="291" r:id="rId5"/>
    <p:sldId id="281" r:id="rId6"/>
    <p:sldId id="293" r:id="rId7"/>
    <p:sldId id="280" r:id="rId8"/>
    <p:sldId id="284" r:id="rId9"/>
    <p:sldId id="292" r:id="rId10"/>
    <p:sldId id="294" r:id="rId11"/>
    <p:sldId id="258" r:id="rId12"/>
    <p:sldId id="285" r:id="rId13"/>
    <p:sldId id="288" r:id="rId14"/>
    <p:sldId id="289" r:id="rId15"/>
    <p:sldId id="290" r:id="rId16"/>
    <p:sldId id="27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3E453A-A50C-1A4D-B4DE-4B23B10D8FAB}" v="56" dt="2026-01-10T12:21:25.3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1"/>
    <p:restoredTop sz="96301"/>
  </p:normalViewPr>
  <p:slideViewPr>
    <p:cSldViewPr snapToGrid="0">
      <p:cViewPr varScale="1">
        <p:scale>
          <a:sx n="122" d="100"/>
          <a:sy n="122" d="100"/>
        </p:scale>
        <p:origin x="656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432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0T20:56:14.709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B28144-09C6-1B43-B763-9E5CB251D92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lide Image Placeholder 7">
            <a:extLst>
              <a:ext uri="{FF2B5EF4-FFF2-40B4-BE49-F238E27FC236}">
                <a16:creationId xmlns:a16="http://schemas.microsoft.com/office/drawing/2014/main" id="{83B8E0C1-C02A-C0C0-221D-89FF231B7C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09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I’ve been to all 20 Winter Meetings.  I’m proud of that.  I live an hour north of Austin.  The drive here isn’t bad.  I don’t look forward to the drive home.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28144-09C6-1B43-B763-9E5CB251D9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77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6D589-162F-131E-0609-4469477B5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9D0C2A-E4C0-D8A9-6666-8A5C240CAC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16FD4C-6E91-D93C-A633-B973B36272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ended up in Washington, and it was my best assignment during my 20 years in the Army.  Once I had the assignment, I got online and bought tickets to the final game in The Kingdome.  Tickets for the first game in Safeco Field were already sold out.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I got to Fort Lewis in April 1999, I contacted Cartwright and learned that he got a job on the Mariners grounds crew when Safeco Field would open in July of 1999.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was at Fort Lewis until May of 2001.  I was transferred to Fort Leonard Wood, Missouri, because the new job would eventually help me get promoted.  So, I was not in WA for the All-Star game that year.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7C59A-30E4-2F59-1776-CE7F685D4A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28144-09C6-1B43-B763-9E5CB251D9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63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ended up seeing 5 games in the Kingdome, and 50 games in Safeco.  55 total games.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Mass on Sunday morning, 2 May 1999, I surprised our five kids (3 boys and 2 girls, ages 10 -2) and we headed to our first game.  Seattle scored two runs in the bottom of the 9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beat Toronto, 3-2.  It was exciting.  I paid $15 to park close to the Kingdome, only to find out we had to walk a good way around the fencing of Safeco Field construction that was still going on.  I would later learn from Cartwright where I could park for free and have an easy out for the 55 minute drive home.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kids got free Mariners T-shirts that day.  Rodriguez, #3.  We had no idea who he was, and he was out with an injury from 7 April until 14 May.  We often laughed about that through the years.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28144-09C6-1B43-B763-9E5CB251D9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7732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12 June, I took this photo of Griffey running to his right from Center Field, reaching out his glove to make the catch, and then spinning around to make the throw.  I don’t remember the play specifics, though.  The Giants won the game, 15-11.  Bonds went 1-7 and left 7 runners in scoring position.  Jeff Kent hit a homer.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28144-09C6-1B43-B763-9E5CB251D9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54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could go on and on about the 50 games I saw in Safeco, often buying a $5 bleacher ticket that eventually went up to $7.  I loved how I could walk the entire concourse and still see the game.  I would never try and move down to better seats.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my first game on 2 May 99 through my last game on 6 May 2001, I enjoyed watching Griffey, A-Rod, Edgar, and Ichiro.  I was curious to know how these players fared while I was at the games, against how they did for the year.  I put together this spreadsheet.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28144-09C6-1B43-B763-9E5CB251D9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799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Griffey:  Only there in 1999; A-Rod, 99-00; Edgar all three years; and Ichiro just the last year.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Except for A-Rod, everyone performed better while I was there.  Not that it had anything to do with 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28144-09C6-1B43-B763-9E5CB251D9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4034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Ichiro was the inspiration behind this presentation, as he was elected to the Hall of Fame last year.  While at Fort Drum, I took the two-hour drive to Cooperstown at least a dozen times.  I saw the 1992 induction ceremony of Tom Seaver, the 1993 induction ceremony of Reggie Jackson, and the 1994 induction ceremony of Phil Rizzuto.  All three New Yorkers.  I couldn’t go to the 1995 ceremony, though I was still stationed in New York, as the Army sent me to a two-month school in South Carolina.  In 2019, my wife and I, with our three oldest boys, drove up to see Edgar Martinez get inducted.  Edgar was my favorite Mariner.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28144-09C6-1B43-B763-9E5CB251D9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70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28144-09C6-1B43-B763-9E5CB251D9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141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my presentation last year, I shared how I believe that my birthday, 9-7-1961, is the greatest DATE, not day, in baseball.  Oh, and I turn 65 this year.  I also shared how on that date, Roger Maris hit his 55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home run.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28144-09C6-1B43-B763-9E5CB251D9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81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house that I grew up in was 55 Summit Ave in New York, 20 miles from Yankee Stadium.  That number 55 rolls right into this year’s presentation.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before I get there, I must explain how my story about the “The Emerald City” started.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28144-09C6-1B43-B763-9E5CB251D9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92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had been stationed at Fort Drum, New York since July of 1991, and I would be there until March of 1996.  I was a court reporter/paralegal, and one of the attorneys I worked with, Roger Cartwright, was from Tacoma, WA.  During his time at Fort Drum, he transitioned from the Regular Army to the Army Reserves in WA.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28144-09C6-1B43-B763-9E5CB251D9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306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8 October 1995, American League Division Series, Game 5, Yankees vs Mariners, Seattle Kingdome, I recorded the game on VHS.  After Edgar Martinez hit the double that scored Griffey to win the game, and the series, I boxed up the tape and sent it to Cartwright.  I knew I didn’t want to go through that pain again.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28144-09C6-1B43-B763-9E5CB251D9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118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E5BA0-061D-9EA2-C090-6AC06F2F9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B8A459-38FB-39FF-FCB1-22F28488AA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BE0D94-76A5-65DE-FCB4-58CB1E6941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Drum, I was sent to Japan from ’96-’99.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3CCF1-19F6-B52E-F5FB-AE31E71A58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28144-09C6-1B43-B763-9E5CB251D9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05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watched this game on TV and the next day I went to the newsstand and bought the paper for a souvenir.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28144-09C6-1B43-B763-9E5CB251D9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950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Sometime after I joined this chapter, I learned that Gilbert was an Ichiro fan.  I framed the newspaper and gave it to him.  I then learned that the date on the newspaper is his birthday.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28144-09C6-1B43-B763-9E5CB251D9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15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69D6C-76CE-8ADF-3AC4-1AC21FDBD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3B7AF3-D13E-033D-3450-F576A1D0FC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C31991-AA18-6D4D-062F-BE18E556EE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end of my tour in Japan, I had orders to Fort Hood, TX.  I was excited to work with a former boss, and that it was close enough to drive to see my parents in Florida.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 months before my tour ended, I got a call offering Fort Lewis, WA.  I knew that it was a popular assignment, and I should be happy about it, but I wanted to go to Texas. 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98123-EFCB-162D-39A3-CD18253A8E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28144-09C6-1B43-B763-9E5CB251D9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48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342FE-E00B-4FAF-8F73-F722060EB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978408"/>
            <a:ext cx="10506991" cy="2531555"/>
          </a:xfrm>
          <a:prstGeom prst="rect">
            <a:avLst/>
          </a:prstGeom>
        </p:spPr>
        <p:txBody>
          <a:bodyPr anchor="b"/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C1CCE2-4461-473E-B23C-34C8CCF04B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600" y="3602038"/>
            <a:ext cx="10506991" cy="227755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A551A-CE2F-4E35-A714-B1F04D4B4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5C907-6594-4DFF-A32B-449C3BA96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76D75-E9DA-4660-AC52-51BA63FC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658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999A10-4355-4A13-B008-196B21ABE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2600" y="483576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36D448-AFEA-4483-B0E4-002840525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506991" cy="1755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216234-4516-4303-8F60-A8127D89A5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192" y="3103131"/>
            <a:ext cx="10506991" cy="30929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B5D50-A474-462B-A807-DF186B1C2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F1DAF-2E2D-46ED-AA3E-3D2FE4039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FC771-EB13-4EB5-A0A2-3968C6ABB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B596B8-8230-4695-8D76-F06AFA815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3EBF93-5FD9-4F4E-8485-7B937145C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2633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6B4D06-C7C6-4949-8EB2-F03ED999A2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041710" y="978408"/>
            <a:ext cx="2947881" cy="512477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921B9D-8C11-4176-AF22-89F972E21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632" y="978408"/>
            <a:ext cx="7256453" cy="51247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A9E1C-8E18-4A35-9BD8-427B1D14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16CDB-7BB6-4DD2-A626-6DA8E569F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0403B-439E-449F-83B1-799EEC239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17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43735-A77F-440D-9448-6AE7C204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21579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6C6EE-D55E-454B-B28C-EC73D1DB4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A2905-6D2E-4319-9521-61452AB8F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C7550-84E8-49D3-B419-6F5F327DA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D2C6B-EA5D-4D97-BC84-6C860D536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529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1B299E6-11CC-4181-86C3-528A13F1F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3922232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803473-0A64-4F9F-833B-8D64E3901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9"/>
            <a:ext cx="10515600" cy="2716769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873736-B424-40F2-B562-6DC10E5ED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4171445"/>
            <a:ext cx="10515600" cy="1918205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48851-37C0-478D-B722-D76C817D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E063E-66CE-4C18-91FA-D14AE052D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66D3D-FD62-470C-BC3C-A03771A32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FF0049-0231-4557-A707-569556F0C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3922232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7A0DB1-87C8-4BF4-B2A2-F9CA6ED05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C29209-8A8F-48A7-8BA2-AFADA37CB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003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66BE9C-AE7C-4C39-9694-C32D6939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483577"/>
            <a:ext cx="11147071" cy="2434824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ACC42C-303A-4BDF-990A-2B07967BC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9" y="978408"/>
            <a:ext cx="11147071" cy="1755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55CEF-353E-4E14-83AD-ACADDC08D9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600" y="3103131"/>
            <a:ext cx="5418551" cy="307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5ECEF-9654-4AC1-BF77-7BC602BBD4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1120" y="3103131"/>
            <a:ext cx="5418551" cy="307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922FC8-BC06-407B-A82B-DA62B33A1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15B701-4E1F-48AA-8A3C-ED5DD9151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6BCA31-8AC7-46F5-BCAB-41D54DF83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BA86D8-2A29-4A0E-AEA0-39B41C418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85E13E-918A-4D04-9E84-94148D7C8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9275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5E892-D975-4DD6-8583-A14DDBE85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1" y="978407"/>
            <a:ext cx="11145039" cy="1339584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F7700-CECC-4881-BE5C-A13CD825B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32" y="2500921"/>
            <a:ext cx="5346222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50766-520A-44C5-943E-569222B74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2" y="3428999"/>
            <a:ext cx="5346222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2F7E42-976A-4239-8006-D68538D4B7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120" y="2500921"/>
            <a:ext cx="5372551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A329-951F-4391-ADC5-7EA320B778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7120" y="3428999"/>
            <a:ext cx="5372551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BEC22A-DA46-460C-B865-D928C20AE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1/13/26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B2D647-42C5-4AB7-BB71-3A4406571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32" y="641908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0B2B67-714C-46DA-85E5-598B4244D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9591" y="-7190"/>
            <a:ext cx="640080" cy="365125"/>
          </a:xfrm>
        </p:spPr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83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D4B6724-AB30-4E7C-BE2B-ECD94FF1B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3933311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D4BAB-2678-4A19-A575-C47CAF144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2591509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7C89E-0ABD-4FD2-924C-894345ADF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1/13/26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3026CE-9CC8-403B-88B1-184D16532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B3D616-3C18-401B-A792-E75149FDF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EC6F70-D800-4067-A36A-5BBFC8018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393331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B66CB6-8988-4FBA-8524-726765A5F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5201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C73F84-0C6B-4EF4-9405-C38982499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1/13/26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CEC807-744E-4C5C-8B15-09AED3E57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BCB19-9F4B-474C-85C1-4A645A971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3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A88B0-DD6B-449B-AE32-D3192081E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978408"/>
            <a:ext cx="4287393" cy="2450592"/>
          </a:xfrm>
          <a:prstGeom prst="rect">
            <a:avLst/>
          </a:prstGeom>
        </p:spPr>
        <p:txBody>
          <a:bodyPr anchor="b"/>
          <a:lstStyle>
            <a:lvl1pPr>
              <a:defRPr lang="en-US" sz="5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22ED6-5B69-4B3B-BF96-3A75F2107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987425"/>
            <a:ext cx="644648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704043-D45F-440A-A15D-2718A913E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2" y="3645074"/>
            <a:ext cx="4287393" cy="2223914"/>
          </a:xfrm>
        </p:spPr>
        <p:txBody>
          <a:bodyPr/>
          <a:lstStyle>
            <a:lvl1pPr marL="0" indent="0">
              <a:buNone/>
              <a:defRPr lang="en-US" sz="2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072DC-7326-43E7-806C-B690C439E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89A0F-B8C6-4AA6-A9C4-4A454F422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7A616-A4F2-4FC5-88DE-B4E6BA542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3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B773D-D007-4687-BA9C-9F229829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978407"/>
            <a:ext cx="4287393" cy="2450593"/>
          </a:xfrm>
          <a:prstGeom prst="rect">
            <a:avLst/>
          </a:prstGeom>
        </p:spPr>
        <p:txBody>
          <a:bodyPr anchor="b"/>
          <a:lstStyle>
            <a:lvl1pPr>
              <a:defRPr lang="en-US" sz="5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3A75FC-78D2-4EF5-884F-11B7BACF79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987425"/>
            <a:ext cx="644648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7CE0BB-D335-4391-A23F-194C575CA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2" y="3645074"/>
            <a:ext cx="4287393" cy="2223914"/>
          </a:xfrm>
        </p:spPr>
        <p:txBody>
          <a:bodyPr/>
          <a:lstStyle>
            <a:lvl1pPr marL="0" indent="0">
              <a:buNone/>
              <a:defRPr lang="en-US" sz="240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701E1-B97B-4DA5-B9AD-07B7C1247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D9CF8-F42F-4618-9F26-8BFE56487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A2023-1ECA-4A96-BDC7-F7FA4368B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87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87A535-3CAC-46BC-B2B2-3AE83EC3A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506991" cy="2153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EBDBD-59EC-46ED-BE79-6D37B531D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3306870"/>
            <a:ext cx="10506991" cy="2572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21F5C-FD3D-42C7-90F4-5ECE6FFCF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4632" y="1005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81B8F32D-D8B6-4B9E-9CBF-DCAC30B7B93D}" type="datetimeFigureOut">
              <a:rPr lang="en-US" smtClean="0"/>
              <a:pPr/>
              <a:t>1/13/26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63D50-6D0B-4963-97B9-A32AE63235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" y="64190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B5E08-CAC3-4C87-B143-5F8956AE9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9591" y="1005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60553ECD-7F6D-420D-93CA-D8D15EB427A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077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be.com/shorts/iAECDVSAINo?si=QU6JsxOHQUgqIuqc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customXml" Target="../ink/ink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F8SBJzOEcyU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eddit.com/r/baseball/comments/qiart9/1996_japan_series_game_1_ichiro_cranks_a_dinger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7FE5201-BB98-480C-BADB-207C8F893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BBE0A5-FEA6-28CA-780C-0F8FE311E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033" y="3722591"/>
            <a:ext cx="8735437" cy="2593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“The Emerald City”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CA8F77-1A4B-4783-B29C-83745CB03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Content Placeholder 4" descr="A close-up of a logo&#10;&#10;Description automatically generated">
            <a:extLst>
              <a:ext uri="{FF2B5EF4-FFF2-40B4-BE49-F238E27FC236}">
                <a16:creationId xmlns:a16="http://schemas.microsoft.com/office/drawing/2014/main" id="{D5CE73C2-5544-C041-72ED-8BF9ED86F6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8646" y="661136"/>
            <a:ext cx="3389904" cy="1000022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89C6C02-EDA3-4D0B-9C4E-AAE0F2C7D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3922535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0B62E29-1248-414C-B89F-98F01A2EA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7FFA5E09-751E-264D-0E1F-17B3BF68CDDF}"/>
              </a:ext>
            </a:extLst>
          </p:cNvPr>
          <p:cNvSpPr txBox="1">
            <a:spLocks/>
          </p:cNvSpPr>
          <p:nvPr/>
        </p:nvSpPr>
        <p:spPr>
          <a:xfrm>
            <a:off x="3683281" y="1512202"/>
            <a:ext cx="5234940" cy="2184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/>
              <a:t>20</a:t>
            </a:r>
            <a:r>
              <a:rPr lang="en-US" sz="3300" baseline="30000" dirty="0"/>
              <a:t>th</a:t>
            </a:r>
            <a:r>
              <a:rPr lang="en-US" sz="3300" dirty="0"/>
              <a:t> Annual </a:t>
            </a:r>
          </a:p>
          <a:p>
            <a:pPr algn="ctr"/>
            <a:r>
              <a:rPr lang="en-US" sz="3300" dirty="0"/>
              <a:t>Bill Gilbert Winter Meeting</a:t>
            </a:r>
          </a:p>
          <a:p>
            <a:pPr algn="ctr"/>
            <a:endParaRPr lang="en-US" sz="2700" dirty="0"/>
          </a:p>
          <a:p>
            <a:pPr algn="ctr"/>
            <a:r>
              <a:rPr lang="en-US" sz="2700" dirty="0"/>
              <a:t>10 January 2026</a:t>
            </a:r>
          </a:p>
          <a:p>
            <a:pPr algn="ctr"/>
            <a:endParaRPr lang="en-US" sz="2700" dirty="0"/>
          </a:p>
          <a:p>
            <a:pPr algn="ctr"/>
            <a:r>
              <a:rPr lang="en-US" sz="2700" dirty="0"/>
              <a:t>Frank Rechtorovic</a:t>
            </a:r>
          </a:p>
        </p:txBody>
      </p:sp>
    </p:spTree>
    <p:extLst>
      <p:ext uri="{BB962C8B-B14F-4D97-AF65-F5344CB8AC3E}">
        <p14:creationId xmlns:p14="http://schemas.microsoft.com/office/powerpoint/2010/main" val="421422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A5156-5415-0BBE-1510-983167BB2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C615B-BE74-6F3B-C7FE-F43027755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Fort Lewis, WA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8A17A-B5A8-4421-B6BB-B9774C3EA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April 1999-May 2001</a:t>
            </a:r>
          </a:p>
        </p:txBody>
      </p:sp>
    </p:spTree>
    <p:extLst>
      <p:ext uri="{BB962C8B-B14F-4D97-AF65-F5344CB8AC3E}">
        <p14:creationId xmlns:p14="http://schemas.microsoft.com/office/powerpoint/2010/main" val="402956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D61B9-72D3-B7DC-C220-43F4E8A12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192" y="2000993"/>
            <a:ext cx="11732821" cy="2340745"/>
          </a:xfrm>
        </p:spPr>
        <p:txBody>
          <a:bodyPr/>
          <a:lstStyle/>
          <a:p>
            <a:pPr algn="ctr"/>
            <a:r>
              <a:rPr lang="en-US" sz="9600" dirty="0"/>
              <a:t>55 </a:t>
            </a:r>
            <a:br>
              <a:rPr lang="en-US" sz="9600" dirty="0"/>
            </a:br>
            <a:r>
              <a:rPr lang="en-US" sz="9600" dirty="0"/>
              <a:t>Seattle Mariners games</a:t>
            </a:r>
          </a:p>
        </p:txBody>
      </p:sp>
    </p:spTree>
    <p:extLst>
      <p:ext uri="{BB962C8B-B14F-4D97-AF65-F5344CB8AC3E}">
        <p14:creationId xmlns:p14="http://schemas.microsoft.com/office/powerpoint/2010/main" val="2629690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78048-769F-59DF-457D-C43501604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framed picture of a baseball player&#10;&#10;AI-generated content may be incorrect.">
            <a:extLst>
              <a:ext uri="{FF2B5EF4-FFF2-40B4-BE49-F238E27FC236}">
                <a16:creationId xmlns:a16="http://schemas.microsoft.com/office/drawing/2014/main" id="{98BA31B2-DC97-107D-34F2-D9725BECD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717" y="602184"/>
            <a:ext cx="4892566" cy="565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93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spreadsheet&#10;&#10;AI-generated content may be incorrect.">
            <a:extLst>
              <a:ext uri="{FF2B5EF4-FFF2-40B4-BE49-F238E27FC236}">
                <a16:creationId xmlns:a16="http://schemas.microsoft.com/office/drawing/2014/main" id="{F7C833F5-49E7-6EA3-387A-57EC6B74E0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89092" y="666999"/>
            <a:ext cx="6613816" cy="5524002"/>
          </a:xfrm>
        </p:spPr>
      </p:pic>
    </p:spTree>
    <p:extLst>
      <p:ext uri="{BB962C8B-B14F-4D97-AF65-F5344CB8AC3E}">
        <p14:creationId xmlns:p14="http://schemas.microsoft.com/office/powerpoint/2010/main" val="620846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graph&#10;&#10;AI-generated content may be incorrect.">
            <a:extLst>
              <a:ext uri="{FF2B5EF4-FFF2-40B4-BE49-F238E27FC236}">
                <a16:creationId xmlns:a16="http://schemas.microsoft.com/office/drawing/2014/main" id="{8F8C7AFC-9BAF-130B-2966-F19F2B072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93" y="1860332"/>
            <a:ext cx="11034087" cy="318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60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B3783-FE9C-18B5-4B05-F45E0FC5A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683188"/>
            <a:ext cx="10634472" cy="1700783"/>
          </a:xfrm>
        </p:spPr>
        <p:txBody>
          <a:bodyPr/>
          <a:lstStyle/>
          <a:p>
            <a:pPr algn="ctr"/>
            <a:r>
              <a:rPr lang="en-US" dirty="0"/>
              <a:t>Hall of Fame Inductions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12FFA-EE1B-DBD1-6161-5E193FC43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1800" y="2841172"/>
            <a:ext cx="8017791" cy="3038420"/>
          </a:xfrm>
        </p:spPr>
        <p:txBody>
          <a:bodyPr>
            <a:noAutofit/>
          </a:bodyPr>
          <a:lstStyle/>
          <a:p>
            <a:r>
              <a:rPr lang="en-US" sz="4000" dirty="0"/>
              <a:t>1992 – Tom Seaver</a:t>
            </a:r>
          </a:p>
          <a:p>
            <a:r>
              <a:rPr lang="en-US" sz="4000" dirty="0"/>
              <a:t>1993 – Reggie Jackson</a:t>
            </a:r>
          </a:p>
          <a:p>
            <a:r>
              <a:rPr lang="en-US" sz="4000" dirty="0"/>
              <a:t>1994 – Phil Rizzuto</a:t>
            </a:r>
          </a:p>
          <a:p>
            <a:r>
              <a:rPr lang="en-US" sz="4000" dirty="0"/>
              <a:t>2019 – Edgar Martinez</a:t>
            </a:r>
          </a:p>
        </p:txBody>
      </p:sp>
    </p:spTree>
    <p:extLst>
      <p:ext uri="{BB962C8B-B14F-4D97-AF65-F5344CB8AC3E}">
        <p14:creationId xmlns:p14="http://schemas.microsoft.com/office/powerpoint/2010/main" val="183507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072262-1E53-346B-7628-99BE9698B280}"/>
              </a:ext>
            </a:extLst>
          </p:cNvPr>
          <p:cNvSpPr txBox="1"/>
          <p:nvPr/>
        </p:nvSpPr>
        <p:spPr>
          <a:xfrm>
            <a:off x="1597302" y="2136338"/>
            <a:ext cx="857644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hlinkClick r:id="rId3"/>
              </a:rPr>
              <a:t>Ichiro Commercial</a:t>
            </a:r>
            <a:endParaRPr lang="en-US" sz="6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158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103ED-29E7-0D4E-F7D1-FA8867E5F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1231" y="898902"/>
            <a:ext cx="4890413" cy="5108094"/>
          </a:xfrm>
        </p:spPr>
        <p:txBody>
          <a:bodyPr/>
          <a:lstStyle/>
          <a:p>
            <a:pPr algn="ctr"/>
            <a:r>
              <a:rPr lang="en-US" sz="9600" dirty="0"/>
              <a:t>9-7-61</a:t>
            </a:r>
          </a:p>
        </p:txBody>
      </p:sp>
      <p:pic>
        <p:nvPicPr>
          <p:cNvPr id="4" name="Picture 3" descr="A close up of a baseball&#10;&#10;AI-generated content may be incorrect.">
            <a:extLst>
              <a:ext uri="{FF2B5EF4-FFF2-40B4-BE49-F238E27FC236}">
                <a16:creationId xmlns:a16="http://schemas.microsoft.com/office/drawing/2014/main" id="{676A23C7-5302-656E-9E2A-35916BAA7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55" y="1360003"/>
            <a:ext cx="6220877" cy="413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66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48FA233-30DB-4D0A-BF51-78D03F79F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A7E347D-B32A-4759-B7FF-FD25A9AEE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48" y="-17141"/>
            <a:ext cx="12188952" cy="6875141"/>
          </a:xfrm>
          <a:custGeom>
            <a:avLst/>
            <a:gdLst>
              <a:gd name="connsiteX0" fmla="*/ 1488154 w 12188952"/>
              <a:gd name="connsiteY0" fmla="*/ 3508108 h 6875141"/>
              <a:gd name="connsiteX1" fmla="*/ 1292116 w 12188952"/>
              <a:gd name="connsiteY1" fmla="*/ 3704145 h 6875141"/>
              <a:gd name="connsiteX2" fmla="*/ 1488154 w 12188952"/>
              <a:gd name="connsiteY2" fmla="*/ 3900182 h 6875141"/>
              <a:gd name="connsiteX3" fmla="*/ 1684192 w 12188952"/>
              <a:gd name="connsiteY3" fmla="*/ 3704145 h 6875141"/>
              <a:gd name="connsiteX4" fmla="*/ 1488154 w 12188952"/>
              <a:gd name="connsiteY4" fmla="*/ 3508108 h 6875141"/>
              <a:gd name="connsiteX5" fmla="*/ 12188951 w 12188952"/>
              <a:gd name="connsiteY5" fmla="*/ 3213837 h 6875141"/>
              <a:gd name="connsiteX6" fmla="*/ 11900948 w 12188952"/>
              <a:gd name="connsiteY6" fmla="*/ 3213837 h 6875141"/>
              <a:gd name="connsiteX7" fmla="*/ 10063117 w 12188952"/>
              <a:gd name="connsiteY7" fmla="*/ 5051668 h 6875141"/>
              <a:gd name="connsiteX8" fmla="*/ 10063117 w 12188952"/>
              <a:gd name="connsiteY8" fmla="*/ 6875141 h 6875141"/>
              <a:gd name="connsiteX9" fmla="*/ 12073153 w 12188952"/>
              <a:gd name="connsiteY9" fmla="*/ 6875141 h 6875141"/>
              <a:gd name="connsiteX10" fmla="*/ 12083467 w 12188952"/>
              <a:gd name="connsiteY10" fmla="*/ 6874620 h 6875141"/>
              <a:gd name="connsiteX11" fmla="*/ 12188951 w 12188952"/>
              <a:gd name="connsiteY11" fmla="*/ 6858522 h 6875141"/>
              <a:gd name="connsiteX12" fmla="*/ 12188951 w 12188952"/>
              <a:gd name="connsiteY12" fmla="*/ 6280730 h 6875141"/>
              <a:gd name="connsiteX13" fmla="*/ 12188952 w 12188952"/>
              <a:gd name="connsiteY13" fmla="*/ 6280729 h 6875141"/>
              <a:gd name="connsiteX14" fmla="*/ 12188952 w 12188952"/>
              <a:gd name="connsiteY14" fmla="*/ 3832194 h 6875141"/>
              <a:gd name="connsiteX15" fmla="*/ 12188951 w 12188952"/>
              <a:gd name="connsiteY15" fmla="*/ 3832194 h 6875141"/>
              <a:gd name="connsiteX16" fmla="*/ 0 w 12188952"/>
              <a:gd name="connsiteY16" fmla="*/ 2798382 h 6875141"/>
              <a:gd name="connsiteX17" fmla="*/ 0 w 12188952"/>
              <a:gd name="connsiteY17" fmla="*/ 4217834 h 6875141"/>
              <a:gd name="connsiteX18" fmla="*/ 10291 w 12188952"/>
              <a:gd name="connsiteY18" fmla="*/ 4210345 h 6875141"/>
              <a:gd name="connsiteX19" fmla="*/ 460407 w 12188952"/>
              <a:gd name="connsiteY19" fmla="*/ 3508108 h 6875141"/>
              <a:gd name="connsiteX20" fmla="*/ 10291 w 12188952"/>
              <a:gd name="connsiteY20" fmla="*/ 2805871 h 6875141"/>
              <a:gd name="connsiteX21" fmla="*/ 11563230 w 12188952"/>
              <a:gd name="connsiteY21" fmla="*/ 603215 h 6875141"/>
              <a:gd name="connsiteX22" fmla="*/ 11381044 w 12188952"/>
              <a:gd name="connsiteY22" fmla="*/ 620944 h 6875141"/>
              <a:gd name="connsiteX23" fmla="*/ 11546600 w 12188952"/>
              <a:gd name="connsiteY23" fmla="*/ 1418331 h 6875141"/>
              <a:gd name="connsiteX24" fmla="*/ 12161801 w 12188952"/>
              <a:gd name="connsiteY24" fmla="*/ 1601617 h 6875141"/>
              <a:gd name="connsiteX25" fmla="*/ 12185891 w 12188952"/>
              <a:gd name="connsiteY25" fmla="*/ 1600043 h 6875141"/>
              <a:gd name="connsiteX26" fmla="*/ 12185891 w 12188952"/>
              <a:gd name="connsiteY26" fmla="*/ 795119 h 6875141"/>
              <a:gd name="connsiteX27" fmla="*/ 12178431 w 12188952"/>
              <a:gd name="connsiteY27" fmla="*/ 786500 h 6875141"/>
              <a:gd name="connsiteX28" fmla="*/ 11563230 w 12188952"/>
              <a:gd name="connsiteY28" fmla="*/ 603215 h 6875141"/>
              <a:gd name="connsiteX29" fmla="*/ 1368216 w 12188952"/>
              <a:gd name="connsiteY29" fmla="*/ 0 h 6875141"/>
              <a:gd name="connsiteX30" fmla="*/ 0 w 12188952"/>
              <a:gd name="connsiteY30" fmla="*/ 0 h 6875141"/>
              <a:gd name="connsiteX31" fmla="*/ 0 w 12188952"/>
              <a:gd name="connsiteY31" fmla="*/ 1368215 h 6875141"/>
              <a:gd name="connsiteX32" fmla="*/ 1372241 w 12188952"/>
              <a:gd name="connsiteY32" fmla="*/ 2740456 h 6875141"/>
              <a:gd name="connsiteX33" fmla="*/ 2740456 w 12188952"/>
              <a:gd name="connsiteY33" fmla="*/ 2740456 h 6875141"/>
              <a:gd name="connsiteX34" fmla="*/ 2740456 w 12188952"/>
              <a:gd name="connsiteY34" fmla="*/ 1372240 h 6875141"/>
              <a:gd name="connsiteX35" fmla="*/ 1368216 w 12188952"/>
              <a:gd name="connsiteY35" fmla="*/ 0 h 687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188952" h="6875141">
                <a:moveTo>
                  <a:pt x="1488154" y="3508108"/>
                </a:moveTo>
                <a:cubicBezTo>
                  <a:pt x="1379885" y="3508108"/>
                  <a:pt x="1292116" y="3595877"/>
                  <a:pt x="1292116" y="3704145"/>
                </a:cubicBezTo>
                <a:cubicBezTo>
                  <a:pt x="1292116" y="3812413"/>
                  <a:pt x="1379885" y="3900182"/>
                  <a:pt x="1488154" y="3900182"/>
                </a:cubicBezTo>
                <a:cubicBezTo>
                  <a:pt x="1596423" y="3900182"/>
                  <a:pt x="1684192" y="3812413"/>
                  <a:pt x="1684192" y="3704145"/>
                </a:cubicBezTo>
                <a:cubicBezTo>
                  <a:pt x="1684192" y="3595877"/>
                  <a:pt x="1596423" y="3508108"/>
                  <a:pt x="1488154" y="3508108"/>
                </a:cubicBezTo>
                <a:close/>
                <a:moveTo>
                  <a:pt x="12188951" y="3213837"/>
                </a:moveTo>
                <a:lnTo>
                  <a:pt x="11900948" y="3213837"/>
                </a:lnTo>
                <a:cubicBezTo>
                  <a:pt x="10885931" y="3213837"/>
                  <a:pt x="10063117" y="4036651"/>
                  <a:pt x="10063117" y="5051668"/>
                </a:cubicBezTo>
                <a:lnTo>
                  <a:pt x="10063117" y="6875141"/>
                </a:lnTo>
                <a:lnTo>
                  <a:pt x="12073153" y="6875141"/>
                </a:lnTo>
                <a:lnTo>
                  <a:pt x="12083467" y="6874620"/>
                </a:lnTo>
                <a:lnTo>
                  <a:pt x="12188951" y="6858522"/>
                </a:lnTo>
                <a:lnTo>
                  <a:pt x="12188951" y="6280730"/>
                </a:lnTo>
                <a:lnTo>
                  <a:pt x="12188952" y="6280729"/>
                </a:lnTo>
                <a:lnTo>
                  <a:pt x="12188952" y="3832194"/>
                </a:lnTo>
                <a:lnTo>
                  <a:pt x="12188951" y="3832194"/>
                </a:lnTo>
                <a:close/>
                <a:moveTo>
                  <a:pt x="0" y="2798382"/>
                </a:moveTo>
                <a:lnTo>
                  <a:pt x="0" y="4217834"/>
                </a:lnTo>
                <a:lnTo>
                  <a:pt x="10291" y="4210345"/>
                </a:lnTo>
                <a:cubicBezTo>
                  <a:pt x="100314" y="4143505"/>
                  <a:pt x="460407" y="3854496"/>
                  <a:pt x="460407" y="3508108"/>
                </a:cubicBezTo>
                <a:cubicBezTo>
                  <a:pt x="460407" y="3161721"/>
                  <a:pt x="100314" y="2872711"/>
                  <a:pt x="10291" y="2805871"/>
                </a:cubicBezTo>
                <a:close/>
                <a:moveTo>
                  <a:pt x="11563230" y="603215"/>
                </a:moveTo>
                <a:cubicBezTo>
                  <a:pt x="11455784" y="606833"/>
                  <a:pt x="11381044" y="620944"/>
                  <a:pt x="11381044" y="620944"/>
                </a:cubicBezTo>
                <a:cubicBezTo>
                  <a:pt x="11381044" y="620944"/>
                  <a:pt x="11280695" y="1152426"/>
                  <a:pt x="11546600" y="1418331"/>
                </a:cubicBezTo>
                <a:cubicBezTo>
                  <a:pt x="11712792" y="1584523"/>
                  <a:pt x="11982723" y="1607645"/>
                  <a:pt x="12161801" y="1601617"/>
                </a:cubicBezTo>
                <a:lnTo>
                  <a:pt x="12185891" y="1600043"/>
                </a:lnTo>
                <a:lnTo>
                  <a:pt x="12185891" y="795119"/>
                </a:lnTo>
                <a:lnTo>
                  <a:pt x="12178431" y="786500"/>
                </a:lnTo>
                <a:cubicBezTo>
                  <a:pt x="12012240" y="620309"/>
                  <a:pt x="11742309" y="597187"/>
                  <a:pt x="11563230" y="603215"/>
                </a:cubicBezTo>
                <a:close/>
                <a:moveTo>
                  <a:pt x="1368216" y="0"/>
                </a:moveTo>
                <a:lnTo>
                  <a:pt x="0" y="0"/>
                </a:lnTo>
                <a:lnTo>
                  <a:pt x="0" y="1368215"/>
                </a:lnTo>
                <a:cubicBezTo>
                  <a:pt x="0" y="2126091"/>
                  <a:pt x="614365" y="2740456"/>
                  <a:pt x="1372241" y="2740456"/>
                </a:cubicBezTo>
                <a:lnTo>
                  <a:pt x="2740456" y="2740456"/>
                </a:lnTo>
                <a:lnTo>
                  <a:pt x="2740456" y="1372240"/>
                </a:lnTo>
                <a:cubicBezTo>
                  <a:pt x="2740456" y="614365"/>
                  <a:pt x="2126092" y="0"/>
                  <a:pt x="1368216" y="0"/>
                </a:cubicBezTo>
                <a:close/>
              </a:path>
            </a:pathLst>
          </a:custGeom>
          <a:blipFill dpi="0" rotWithShape="1">
            <a:blip r:embed="rId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21" name="Background Fill">
            <a:extLst>
              <a:ext uri="{FF2B5EF4-FFF2-40B4-BE49-F238E27FC236}">
                <a16:creationId xmlns:a16="http://schemas.microsoft.com/office/drawing/2014/main" id="{681F9FCB-1E38-43E9-8567-6292F4842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Content Placeholder 4" descr="A tree next to a house&#10;&#10;Description automatically generated">
            <a:extLst>
              <a:ext uri="{FF2B5EF4-FFF2-40B4-BE49-F238E27FC236}">
                <a16:creationId xmlns:a16="http://schemas.microsoft.com/office/drawing/2014/main" id="{15303938-1DEF-CB17-C477-931AB7E1C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alphaModFix/>
          </a:blip>
          <a:srcRect t="5810" r="-1" b="804"/>
          <a:stretch/>
        </p:blipFill>
        <p:spPr>
          <a:xfrm>
            <a:off x="1530" y="10"/>
            <a:ext cx="12188941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687037D-D197-4CDD-BB5E-43AEE9E53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524" y="3205874"/>
            <a:ext cx="12188952" cy="3652125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0E49A7D-8FD9-436A-B77B-246CE5031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C773C5F-88DC-4BF1-8396-4EFD48900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1035D86-153A-8591-1A84-6AC565F2C5E5}"/>
                  </a:ext>
                </a:extLst>
              </p14:cNvPr>
              <p14:cNvContentPartPr/>
              <p14:nvPr/>
            </p14:nvContentPartPr>
            <p14:xfrm>
              <a:off x="407280" y="-100140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1035D86-153A-8591-1A84-6AC565F2C5E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9640" y="-117780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17800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498D1-B6FA-575D-F1FA-7056E16CB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Fort Drum, 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A6CA6-C7F2-CD03-FA32-8E94AFFF8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July 1991-March 1996</a:t>
            </a:r>
          </a:p>
        </p:txBody>
      </p:sp>
    </p:spTree>
    <p:extLst>
      <p:ext uri="{BB962C8B-B14F-4D97-AF65-F5344CB8AC3E}">
        <p14:creationId xmlns:p14="http://schemas.microsoft.com/office/powerpoint/2010/main" val="235936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sports game&#10;&#10;AI-generated content may be incorrect.">
            <a:extLst>
              <a:ext uri="{FF2B5EF4-FFF2-40B4-BE49-F238E27FC236}">
                <a16:creationId xmlns:a16="http://schemas.microsoft.com/office/drawing/2014/main" id="{73554C2D-15AF-D988-E71C-5DE26D83B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638" y="587269"/>
            <a:ext cx="7845405" cy="568346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268BB3F-0903-2625-EB69-0DD5FC619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5950" y="2813539"/>
            <a:ext cx="2682619" cy="744883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>
                <a:hlinkClick r:id="rId4"/>
              </a:rPr>
              <a:t>Edgar's Double to Win The Series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739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78DFD-4E06-B365-DA80-C256F3D67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D2EDF-9B3E-36A3-8487-43CC984BD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Camp Zama, Japan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1BAE5-11B9-31B5-EAA5-99129D3C0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April 1996-March 1999</a:t>
            </a:r>
          </a:p>
        </p:txBody>
      </p:sp>
    </p:spTree>
    <p:extLst>
      <p:ext uri="{BB962C8B-B14F-4D97-AF65-F5344CB8AC3E}">
        <p14:creationId xmlns:p14="http://schemas.microsoft.com/office/powerpoint/2010/main" val="2993064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8F592A7-D452-6D9A-5B1A-4590CFCC71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9773" y="955978"/>
            <a:ext cx="11612453" cy="4946044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FCA4BAC-CD1B-6009-2647-2029E90F8DA2}"/>
              </a:ext>
            </a:extLst>
          </p:cNvPr>
          <p:cNvSpPr txBox="1">
            <a:spLocks/>
          </p:cNvSpPr>
          <p:nvPr/>
        </p:nvSpPr>
        <p:spPr>
          <a:xfrm>
            <a:off x="7054948" y="5141742"/>
            <a:ext cx="4611535" cy="737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hlinkClick r:id="rId4"/>
              </a:rPr>
              <a:t>Ichiro's Home Run in the 10th</a:t>
            </a:r>
            <a:endParaRPr lang="en-US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950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96125-6AF4-92D0-718E-2064D5F6F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framed picture of a baseball game&#10;&#10;AI-generated content may be incorrect.">
            <a:extLst>
              <a:ext uri="{FF2B5EF4-FFF2-40B4-BE49-F238E27FC236}">
                <a16:creationId xmlns:a16="http://schemas.microsoft.com/office/drawing/2014/main" id="{F2E5B204-F794-D8AA-885D-ACDEE3BE3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85224" y="1170918"/>
            <a:ext cx="6021552" cy="451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00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BC5F6-83DA-5EDE-6E5A-A6B5F980F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F02A3-1898-5833-84C9-A451ED74C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Fort Hood, TX</a:t>
            </a:r>
          </a:p>
        </p:txBody>
      </p:sp>
    </p:spTree>
    <p:extLst>
      <p:ext uri="{BB962C8B-B14F-4D97-AF65-F5344CB8AC3E}">
        <p14:creationId xmlns:p14="http://schemas.microsoft.com/office/powerpoint/2010/main" val="3109259941"/>
      </p:ext>
    </p:extLst>
  </p:cSld>
  <p:clrMapOvr>
    <a:masterClrMapping/>
  </p:clrMapOvr>
</p:sld>
</file>

<file path=ppt/theme/theme1.xml><?xml version="1.0" encoding="utf-8"?>
<a:theme xmlns:a="http://schemas.openxmlformats.org/drawingml/2006/main" name="LevelVTI">
  <a:themeElements>
    <a:clrScheme name="AnalogousFromRegularSeedRightStep">
      <a:dk1>
        <a:srgbClr val="000000"/>
      </a:dk1>
      <a:lt1>
        <a:srgbClr val="FFFFFF"/>
      </a:lt1>
      <a:dk2>
        <a:srgbClr val="412624"/>
      </a:dk2>
      <a:lt2>
        <a:srgbClr val="E2E8E6"/>
      </a:lt2>
      <a:accent1>
        <a:srgbClr val="C54B76"/>
      </a:accent1>
      <a:accent2>
        <a:srgbClr val="B34139"/>
      </a:accent2>
      <a:accent3>
        <a:srgbClr val="C5864B"/>
      </a:accent3>
      <a:accent4>
        <a:srgbClr val="B3A639"/>
      </a:accent4>
      <a:accent5>
        <a:srgbClr val="8DAF43"/>
      </a:accent5>
      <a:accent6>
        <a:srgbClr val="5AB339"/>
      </a:accent6>
      <a:hlink>
        <a:srgbClr val="319471"/>
      </a:hlink>
      <a:folHlink>
        <a:srgbClr val="7F7F7F"/>
      </a:folHlink>
    </a:clrScheme>
    <a:fontScheme name="Seaford">
      <a:majorFont>
        <a:latin typeface="Seaford"/>
        <a:ea typeface=""/>
        <a:cs typeface=""/>
      </a:majorFont>
      <a:minorFont>
        <a:latin typeface="Seafor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velVTI" id="{64F43929-0387-4D33-907F-72B939BCAF99}" vid="{D804DF84-3298-4A39-BA0E-21F83D68BC2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9981</TotalTime>
  <Words>1207</Words>
  <Application>Microsoft Macintosh PowerPoint</Application>
  <PresentationFormat>Widescreen</PresentationFormat>
  <Paragraphs>63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Aptos</vt:lpstr>
      <vt:lpstr>Arial</vt:lpstr>
      <vt:lpstr>Seaford</vt:lpstr>
      <vt:lpstr>LevelVTI</vt:lpstr>
      <vt:lpstr>“The Emerald City”</vt:lpstr>
      <vt:lpstr>9-7-61</vt:lpstr>
      <vt:lpstr>PowerPoint Presentation</vt:lpstr>
      <vt:lpstr>Fort Drum, NY</vt:lpstr>
      <vt:lpstr>PowerPoint Presentation</vt:lpstr>
      <vt:lpstr>Camp Zama, Japan</vt:lpstr>
      <vt:lpstr>PowerPoint Presentation</vt:lpstr>
      <vt:lpstr>PowerPoint Presentation</vt:lpstr>
      <vt:lpstr>Fort Hood, TX</vt:lpstr>
      <vt:lpstr>Fort Lewis, WA</vt:lpstr>
      <vt:lpstr>55  Seattle Mariners games</vt:lpstr>
      <vt:lpstr>PowerPoint Presentation</vt:lpstr>
      <vt:lpstr>PowerPoint Presentation</vt:lpstr>
      <vt:lpstr>PowerPoint Presentation</vt:lpstr>
      <vt:lpstr>Hall of Fame Inductions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Frank Rechtorovic</dc:title>
  <dc:creator>Francis Rechtorovic</dc:creator>
  <cp:lastModifiedBy>Martinez, Gilbert D</cp:lastModifiedBy>
  <cp:revision>3</cp:revision>
  <cp:lastPrinted>2025-01-04T00:09:06Z</cp:lastPrinted>
  <dcterms:created xsi:type="dcterms:W3CDTF">2024-12-30T19:12:39Z</dcterms:created>
  <dcterms:modified xsi:type="dcterms:W3CDTF">2026-01-13T16:15:52Z</dcterms:modified>
</cp:coreProperties>
</file>