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9" r:id="rId21"/>
    <p:sldId id="276" r:id="rId22"/>
    <p:sldId id="277" r:id="rId23"/>
    <p:sldId id="280" r:id="rId24"/>
    <p:sldId id="278" r:id="rId25"/>
    <p:sldId id="281" r:id="rId26"/>
    <p:sldId id="282" r:id="rId27"/>
    <p:sldId id="283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te Cely" initials="MC" lastIdx="2" clrIdx="0">
    <p:extLst>
      <p:ext uri="{19B8F6BF-5375-455C-9EA6-DF929625EA0E}">
        <p15:presenceInfo xmlns:p15="http://schemas.microsoft.com/office/powerpoint/2012/main" userId="867cbb0a334bcc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386536-8124-42D8-B601-86D3EB8B69F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4D8630-481F-4758-B12D-F326D46C6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3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7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4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1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4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8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7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4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50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1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935E5-B45F-4987-8957-3D1486C4C99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8D311-6D17-4F67-809A-BFF725F04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1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2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00047" y="1965452"/>
            <a:ext cx="9918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1">
                    <a:lumMod val="75000"/>
                  </a:schemeClr>
                </a:solidFill>
              </a:rPr>
              <a:t>Baseball Board Gaming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BBCE55-F1E4-8393-B987-14941F4A5D90}"/>
              </a:ext>
            </a:extLst>
          </p:cNvPr>
          <p:cNvSpPr txBox="1"/>
          <p:nvPr/>
        </p:nvSpPr>
        <p:spPr>
          <a:xfrm>
            <a:off x="113463" y="5710608"/>
            <a:ext cx="2224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Dick Butler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Larry Rice</a:t>
            </a:r>
          </a:p>
        </p:txBody>
      </p:sp>
    </p:spTree>
    <p:extLst>
      <p:ext uri="{BB962C8B-B14F-4D97-AF65-F5344CB8AC3E}">
        <p14:creationId xmlns:p14="http://schemas.microsoft.com/office/powerpoint/2010/main" val="1856774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6F0B8-D975-AF5C-542E-3D9BF741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B87F32-323A-D97C-1B63-FD5928700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D8E86E-26A6-29AF-05D5-60C4F39A2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644424-8870-6CE7-9DAC-8AE319666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14" y="568822"/>
            <a:ext cx="3658491" cy="5534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452E05-754E-F52E-DDFB-677898BFD5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089" t="10887" r="48698" b="55983"/>
          <a:stretch>
            <a:fillRect/>
          </a:stretch>
        </p:blipFill>
        <p:spPr>
          <a:xfrm>
            <a:off x="9116290" y="803563"/>
            <a:ext cx="572654" cy="612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27BC88-7E1C-9D59-D785-92DCF5D362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89" t="46377" r="57817" b="20493"/>
          <a:stretch>
            <a:fillRect/>
          </a:stretch>
        </p:blipFill>
        <p:spPr>
          <a:xfrm>
            <a:off x="9938519" y="803563"/>
            <a:ext cx="637309" cy="6121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BD1569-AF7D-ABD9-1191-878F28F4144B}"/>
              </a:ext>
            </a:extLst>
          </p:cNvPr>
          <p:cNvSpPr/>
          <p:nvPr/>
        </p:nvSpPr>
        <p:spPr>
          <a:xfrm>
            <a:off x="923636" y="3925455"/>
            <a:ext cx="2401455" cy="39716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3FC8B-0B3D-6795-6914-358E71B9C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825" y="3343469"/>
            <a:ext cx="834352" cy="855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5D358-0ACD-2322-794B-9D89A2BB3E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6617" y="4025629"/>
            <a:ext cx="701965" cy="267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A3A282-6ED1-E43E-3FDD-BF30451FA7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5177" y="3335904"/>
            <a:ext cx="830903" cy="855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01AE9-79D9-31D8-4666-A52B3119EF92}"/>
              </a:ext>
            </a:extLst>
          </p:cNvPr>
          <p:cNvSpPr txBox="1"/>
          <p:nvPr/>
        </p:nvSpPr>
        <p:spPr>
          <a:xfrm>
            <a:off x="8296385" y="2110440"/>
            <a:ext cx="3791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NETTLES FLIES TO RIGHT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6DF23-957C-6E56-82EF-7353C7035B59}"/>
              </a:ext>
            </a:extLst>
          </p:cNvPr>
          <p:cNvSpPr txBox="1"/>
          <p:nvPr/>
        </p:nvSpPr>
        <p:spPr>
          <a:xfrm>
            <a:off x="8746861" y="4566733"/>
            <a:ext cx="22364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 AWAY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BASES EMPTY</a:t>
            </a:r>
          </a:p>
        </p:txBody>
      </p:sp>
    </p:spTree>
    <p:extLst>
      <p:ext uri="{BB962C8B-B14F-4D97-AF65-F5344CB8AC3E}">
        <p14:creationId xmlns:p14="http://schemas.microsoft.com/office/powerpoint/2010/main" val="3208171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04ADC-A039-0AC6-7B5C-9D15FD796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E0D63E-0539-8122-068B-3C4937C02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0125E-280C-C02F-1323-F777DE854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266DA3-495F-50C4-F02D-58D1C8D1B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241" y="572653"/>
            <a:ext cx="3601309" cy="55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34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164EC-0B6D-24E7-4E89-2F441B1AF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0CBEB-85E9-CBA8-F7E1-C1E2F0B69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B705E-9B70-59D5-539F-11C34BA08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EBB32D-C81B-1996-0B8A-EC967B2B4D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89" t="46377" r="57817" b="20493"/>
          <a:stretch>
            <a:fillRect/>
          </a:stretch>
        </p:blipFill>
        <p:spPr>
          <a:xfrm>
            <a:off x="9938519" y="803563"/>
            <a:ext cx="637309" cy="6121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07CAAC-0C54-EAE5-4A8C-44F1C2E5D425}"/>
              </a:ext>
            </a:extLst>
          </p:cNvPr>
          <p:cNvSpPr/>
          <p:nvPr/>
        </p:nvSpPr>
        <p:spPr>
          <a:xfrm>
            <a:off x="923636" y="2925124"/>
            <a:ext cx="2401455" cy="39716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E3894-24F3-6A6B-684B-F181EF281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146" y="537759"/>
            <a:ext cx="3624016" cy="5569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AD4E9F-254F-5062-267D-D4E32D9CF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292" y="806108"/>
            <a:ext cx="640135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3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64A30-F598-E909-9944-C94155441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86EA6E-F139-2355-99B3-C4DEC2B32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B3E24-F266-78E9-B862-56C985E0E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DC3717-D44D-5986-AF1B-3DEF581EE5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89" t="46377" r="57817" b="20493"/>
          <a:stretch>
            <a:fillRect/>
          </a:stretch>
        </p:blipFill>
        <p:spPr>
          <a:xfrm>
            <a:off x="9938519" y="803563"/>
            <a:ext cx="637309" cy="6121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3BAF78-A152-8225-8B2E-7B32CC71BECD}"/>
              </a:ext>
            </a:extLst>
          </p:cNvPr>
          <p:cNvSpPr/>
          <p:nvPr/>
        </p:nvSpPr>
        <p:spPr>
          <a:xfrm>
            <a:off x="923636" y="2925124"/>
            <a:ext cx="2401455" cy="39716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0B813-4C0F-36AC-4B77-092853911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146" y="537759"/>
            <a:ext cx="3624016" cy="5569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E3C62-3FF9-97F2-DE08-2AAA6CE7A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292" y="806108"/>
            <a:ext cx="640135" cy="6096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EF767-A538-2779-BE05-D43547A2E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818" y="2706254"/>
            <a:ext cx="997528" cy="218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516529-4F7C-265B-A46F-425341EF5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952" y="2523546"/>
            <a:ext cx="790475" cy="915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51733B-8E95-CD78-A47D-EDC95984EA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8519" y="2533094"/>
            <a:ext cx="790475" cy="90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15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FD4E9-66B9-6205-5DDF-3DFD9539D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90BE50-1BB4-C8A9-6664-1F3D508C2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9C103-2DDF-DF3F-0EBE-0B201A7F7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9AE7DB-6120-CFA3-5004-A2BD1FB3E9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89" t="46377" r="57817" b="20493"/>
          <a:stretch>
            <a:fillRect/>
          </a:stretch>
        </p:blipFill>
        <p:spPr>
          <a:xfrm>
            <a:off x="9938519" y="803563"/>
            <a:ext cx="637309" cy="6121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20FE3E-CBB2-D8B4-CA8A-72CDE136BC56}"/>
              </a:ext>
            </a:extLst>
          </p:cNvPr>
          <p:cNvSpPr/>
          <p:nvPr/>
        </p:nvSpPr>
        <p:spPr>
          <a:xfrm>
            <a:off x="923636" y="2925124"/>
            <a:ext cx="2401455" cy="39716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BD5BC-4637-1F60-293C-12466A2C1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146" y="537759"/>
            <a:ext cx="3624016" cy="5569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A0429-F969-BF64-8FCF-771216222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292" y="806108"/>
            <a:ext cx="640135" cy="6096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7F3F91-BD80-82F7-9BE3-C656CE9E9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764" y="2706255"/>
            <a:ext cx="960582" cy="218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A47232-E515-CD6C-2B07-6E85671FE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952" y="2523546"/>
            <a:ext cx="790475" cy="915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9716C1-81F9-82A4-FD95-A27E80031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8519" y="2533094"/>
            <a:ext cx="790475" cy="905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31D53A-CAC8-A8F7-E645-9716F3DA07A2}"/>
              </a:ext>
            </a:extLst>
          </p:cNvPr>
          <p:cNvSpPr txBox="1"/>
          <p:nvPr/>
        </p:nvSpPr>
        <p:spPr>
          <a:xfrm>
            <a:off x="8361205" y="1696104"/>
            <a:ext cx="3231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CHAMBLISS SINGLES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657B25-C1D5-D28A-EA96-360E1E02A42C}"/>
              </a:ext>
            </a:extLst>
          </p:cNvPr>
          <p:cNvSpPr txBox="1"/>
          <p:nvPr/>
        </p:nvSpPr>
        <p:spPr>
          <a:xfrm>
            <a:off x="8405713" y="4566733"/>
            <a:ext cx="29187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 AWAY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RUNNER ON FIRST</a:t>
            </a:r>
          </a:p>
        </p:txBody>
      </p:sp>
    </p:spTree>
    <p:extLst>
      <p:ext uri="{BB962C8B-B14F-4D97-AF65-F5344CB8AC3E}">
        <p14:creationId xmlns:p14="http://schemas.microsoft.com/office/powerpoint/2010/main" val="2182304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69B91-8F28-1B1E-C925-6BD577C52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D49818-2062-0333-9619-7148E0773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2B9DD-99FA-CF9D-7D55-00A1CBBD7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1C8BC-0AA4-D0DE-28BF-D17C26954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113" y="572653"/>
            <a:ext cx="3583073" cy="55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68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B10E3-CFF2-FCBF-DB61-17ACD4972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8C46D0-6753-DBE5-962A-98DB59CF8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B5188C-B6BC-979D-9A38-FF16ADAC4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859E6B-3724-9072-A25B-801290995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113" y="572653"/>
            <a:ext cx="3583073" cy="5514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03CF3B-749E-F0AC-4B88-6F529CFC2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568" y="981337"/>
            <a:ext cx="640135" cy="609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C6CA53-2361-8678-1DA6-E3ED12D207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18"/>
          <a:stretch>
            <a:fillRect/>
          </a:stretch>
        </p:blipFill>
        <p:spPr>
          <a:xfrm>
            <a:off x="9879704" y="906180"/>
            <a:ext cx="640134" cy="684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4ACA7A-FECF-7FFE-5429-879BB1CF3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08" y="3205018"/>
            <a:ext cx="2450804" cy="44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5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D095B-936B-F627-F839-068F4B893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BD2705-42A8-C519-2FE0-8CAF826B5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E039F-0585-44E8-164B-A80020DA0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726BA-CD94-629B-89A9-847B15F20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113" y="572653"/>
            <a:ext cx="3583073" cy="5514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950E17-56CC-4B76-91C9-234C16AF2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568" y="981337"/>
            <a:ext cx="640135" cy="609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4378B-23FE-5B6B-C3C2-9CB856DC11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18"/>
          <a:stretch>
            <a:fillRect/>
          </a:stretch>
        </p:blipFill>
        <p:spPr>
          <a:xfrm>
            <a:off x="9879704" y="906180"/>
            <a:ext cx="640134" cy="684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8FA5A3-BBF9-B466-8FE1-EEA39E6B4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08" y="3205018"/>
            <a:ext cx="2450804" cy="449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71484F-55F5-E1BC-D56D-C16A0924F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6236" y="2852543"/>
            <a:ext cx="683467" cy="678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6B080D-2620-BC21-3C90-B407BFC781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9703" y="2852544"/>
            <a:ext cx="657317" cy="704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C754CB-4FBE-6181-880E-865017403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560" y="3531515"/>
            <a:ext cx="975475" cy="27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49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FE30C-DB9B-A7C8-2496-944B33EDA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82172A-4828-5724-A46E-13628A7B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2C9DEF-ADF5-BC68-830B-BF43F2243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DEB7D1-30A0-48B6-0392-A9BC14D32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113" y="572653"/>
            <a:ext cx="3583073" cy="5514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063FB-CF42-8B07-FA60-472779ED9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568" y="981337"/>
            <a:ext cx="640135" cy="609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771B14-3AFE-5F80-BEA8-4E29226A71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18"/>
          <a:stretch>
            <a:fillRect/>
          </a:stretch>
        </p:blipFill>
        <p:spPr>
          <a:xfrm>
            <a:off x="9879704" y="906180"/>
            <a:ext cx="640134" cy="684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265EE-1672-217C-396D-F966645E8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08" y="3205018"/>
            <a:ext cx="2450804" cy="449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4303F0-822D-A817-DCE0-5144F67D0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6236" y="2852543"/>
            <a:ext cx="683467" cy="678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7AB5B5-A74C-3283-D00F-37B326DB3F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9703" y="2852544"/>
            <a:ext cx="657317" cy="704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09D53-0185-AF0C-CC42-742120B12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560" y="3531515"/>
            <a:ext cx="975475" cy="236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D95233-3A49-C993-B0F5-750135C165CB}"/>
              </a:ext>
            </a:extLst>
          </p:cNvPr>
          <p:cNvSpPr txBox="1"/>
          <p:nvPr/>
        </p:nvSpPr>
        <p:spPr>
          <a:xfrm>
            <a:off x="8361205" y="1696104"/>
            <a:ext cx="34802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WHITE FIGHTS OFF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GOOD PITCH, SINGLES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40DAD8-6015-6434-B14E-E0C2FF93AB35}"/>
              </a:ext>
            </a:extLst>
          </p:cNvPr>
          <p:cNvSpPr txBox="1"/>
          <p:nvPr/>
        </p:nvSpPr>
        <p:spPr>
          <a:xfrm>
            <a:off x="8322518" y="4566733"/>
            <a:ext cx="30851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 AWAY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RUNNERS ON FIRST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AND SECOND</a:t>
            </a:r>
          </a:p>
        </p:txBody>
      </p:sp>
    </p:spTree>
    <p:extLst>
      <p:ext uri="{BB962C8B-B14F-4D97-AF65-F5344CB8AC3E}">
        <p14:creationId xmlns:p14="http://schemas.microsoft.com/office/powerpoint/2010/main" val="837166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57F53-6CF4-550F-D51B-C740ED83D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B9D829-DA90-98AA-A6F8-CE5A80532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E0E71B-8205-F44A-742C-1DB8FFB8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03749-6E06-2187-3910-124A3F896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331" y="532996"/>
            <a:ext cx="3583074" cy="5557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E9D44-8031-A5D1-C82C-0255B489C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07" y="3563646"/>
            <a:ext cx="245080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436EE8-F3AB-1CD7-C8C0-95396CDFE365}"/>
              </a:ext>
            </a:extLst>
          </p:cNvPr>
          <p:cNvSpPr txBox="1"/>
          <p:nvPr/>
        </p:nvSpPr>
        <p:spPr>
          <a:xfrm>
            <a:off x="1435583" y="358219"/>
            <a:ext cx="7904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BASEBALL BOARD GAMING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B154A-E411-72E6-2593-E7DD41F48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80" y="1612527"/>
            <a:ext cx="500838" cy="512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24E628-612F-5EE4-7D8E-73B13B3531AD}"/>
              </a:ext>
            </a:extLst>
          </p:cNvPr>
          <p:cNvSpPr txBox="1"/>
          <p:nvPr/>
        </p:nvSpPr>
        <p:spPr>
          <a:xfrm>
            <a:off x="2102178" y="1595280"/>
            <a:ext cx="6991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IS “BASEBALL BOARD GAMING”?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62CE23-2EF3-BE94-9C03-3D77CD2E6A56}"/>
              </a:ext>
            </a:extLst>
          </p:cNvPr>
          <p:cNvSpPr txBox="1"/>
          <p:nvPr/>
        </p:nvSpPr>
        <p:spPr>
          <a:xfrm>
            <a:off x="2102177" y="2416842"/>
            <a:ext cx="7731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BRIEF HISTORY OF BASEBALL BOARD GAMES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413D21-AB40-F90A-E3A3-80CF166DBFB5}"/>
              </a:ext>
            </a:extLst>
          </p:cNvPr>
          <p:cNvSpPr txBox="1"/>
          <p:nvPr/>
        </p:nvSpPr>
        <p:spPr>
          <a:xfrm>
            <a:off x="2102177" y="3271609"/>
            <a:ext cx="660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WHY PLAY BASEBALL BOARD GAMES?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2CFE5-31EC-88DD-9046-E987A0B4BCCE}"/>
              </a:ext>
            </a:extLst>
          </p:cNvPr>
          <p:cNvSpPr txBox="1"/>
          <p:nvPr/>
        </p:nvSpPr>
        <p:spPr>
          <a:xfrm>
            <a:off x="2102177" y="4352354"/>
            <a:ext cx="6531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BRIEF ONE INNING DEMONSTRATION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D91B3D-3EAC-02AC-2516-FABD51FFA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83" y="2415780"/>
            <a:ext cx="506012" cy="5121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709378-F7DF-4CE7-C76F-49D31EEC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83" y="3271609"/>
            <a:ext cx="506012" cy="512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4407B9-BEE2-CE99-21A2-580CDF1EE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583" y="4352354"/>
            <a:ext cx="506012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5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0542D-B0D2-EBD0-0447-DEFDBB0B0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F57698-6191-73CD-7B8A-D3E5B5F8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341A6-0405-8E73-FCCB-E9F5F87E4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52B67E-CBBF-F5F6-2696-E9F952822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331" y="532996"/>
            <a:ext cx="3583074" cy="5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D2FCAB-0851-6279-8470-90519551F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260" y="861264"/>
            <a:ext cx="640135" cy="60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BD3760-1901-D67C-BBE3-F2FF86827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907" y="3563646"/>
            <a:ext cx="2450804" cy="451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FFA2AA-7DE2-4C64-A059-14A53779C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395" y="938367"/>
            <a:ext cx="640135" cy="5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44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6AD20-990D-D708-8E9F-70182105E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7603AC-AD75-19E3-122E-63F60F1EC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13CA2E-A03D-CB3F-11D5-2874135B6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E43201-E7AD-5D29-6066-9063B63A0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331" y="532996"/>
            <a:ext cx="3583074" cy="5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C45EE-A792-5A4A-248F-306CFA7D1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260" y="861264"/>
            <a:ext cx="640135" cy="60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C04C6F-A828-D1F2-A6D3-F934C008F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907" y="3563646"/>
            <a:ext cx="2450804" cy="451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5A5C50-C7E4-4890-2628-428246E28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395" y="938367"/>
            <a:ext cx="640135" cy="532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1E873-3C90-CB6A-0608-ED0E08841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545" y="4461165"/>
            <a:ext cx="720437" cy="221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4D8D3A-5653-AEFA-DC38-B1FCC3303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8136" y="2843058"/>
            <a:ext cx="682811" cy="676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347F1-68EF-8751-03C5-BDEA5863AA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0947" y="2843058"/>
            <a:ext cx="682811" cy="7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7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84966-8526-D0E2-9305-E50E57E4F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83B51C-92B6-99D5-A955-64014CA1C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03F842-DA31-6293-985A-75ABC2E74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5635E0-BE37-6ADD-A2F5-CDEAC3C33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331" y="532996"/>
            <a:ext cx="3583074" cy="5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4685F-EE3C-447D-A1D9-452807943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260" y="861264"/>
            <a:ext cx="640135" cy="60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D89562-B8E2-FADC-CFBB-CF7201380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907" y="3563646"/>
            <a:ext cx="2450804" cy="451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8CDCA4-40C1-B7B0-7252-A274EC993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395" y="938367"/>
            <a:ext cx="640135" cy="532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151EA3-B6FF-A6D3-869C-D17EDB63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545" y="4461165"/>
            <a:ext cx="720437" cy="221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D258E-2D9C-2591-4078-CD96B78CB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8136" y="2843058"/>
            <a:ext cx="682811" cy="676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4E37A4-0271-9069-FFE8-963D99DAFA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0947" y="2843058"/>
            <a:ext cx="682811" cy="7079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8CD738-7CB9-8AC5-AA6B-36CF8E8DAFA4}"/>
              </a:ext>
            </a:extLst>
          </p:cNvPr>
          <p:cNvSpPr txBox="1"/>
          <p:nvPr/>
        </p:nvSpPr>
        <p:spPr>
          <a:xfrm>
            <a:off x="8267885" y="1895377"/>
            <a:ext cx="3605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SPENCER FLIES TO LEFT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BA8A5-EB34-C2D9-2254-239371528D73}"/>
              </a:ext>
            </a:extLst>
          </p:cNvPr>
          <p:cNvSpPr txBox="1"/>
          <p:nvPr/>
        </p:nvSpPr>
        <p:spPr>
          <a:xfrm>
            <a:off x="8538263" y="4313974"/>
            <a:ext cx="30851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AWAY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RUNNERS ON FIRST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AND SECOND</a:t>
            </a:r>
          </a:p>
        </p:txBody>
      </p:sp>
    </p:spTree>
    <p:extLst>
      <p:ext uri="{BB962C8B-B14F-4D97-AF65-F5344CB8AC3E}">
        <p14:creationId xmlns:p14="http://schemas.microsoft.com/office/powerpoint/2010/main" val="2807949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C28FE-9CF4-9E3F-8330-5EA02CDEC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75AC44-2275-27C6-B513-CF046D27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DE706-9D2A-A1D5-9E0E-A572055E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09F0C5-25C2-C533-302E-7813946E1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033" y="572653"/>
            <a:ext cx="3580394" cy="55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42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4833F-8731-7120-9D0B-87B67D289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D27272-9DDE-6F11-E704-35971D4C0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809821-85F8-3307-5BB6-DDE688906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42258-D1E8-A96B-B734-9CC48C53E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033" y="572653"/>
            <a:ext cx="3580394" cy="5534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E85CC-1BC5-1035-37AD-88B3F83E4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954" y="824319"/>
            <a:ext cx="573074" cy="609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6AF6A-9E63-7AAE-9966-D801A1E9E8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089" t="10887" r="48698" b="55983"/>
          <a:stretch>
            <a:fillRect/>
          </a:stretch>
        </p:blipFill>
        <p:spPr>
          <a:xfrm>
            <a:off x="9754883" y="824319"/>
            <a:ext cx="572654" cy="612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73C8FA-F2A9-2D34-F383-4702CD1E5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17" y="4949101"/>
            <a:ext cx="2450804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30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760AF-499B-700F-7D47-33BC8AACE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D30CFC-AAFA-5CBE-09FA-180005EA7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B88EBB-93FB-6555-4C9E-3AAEDE64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DC4837-BE0F-467E-3D31-ABF76858C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033" y="572653"/>
            <a:ext cx="3580394" cy="5534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3F262-493B-28E9-B9CF-842A5BD6D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954" y="824319"/>
            <a:ext cx="573074" cy="609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68CA47-2086-E92E-9236-B5A5787CF7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089" t="10887" r="48698" b="55983"/>
          <a:stretch>
            <a:fillRect/>
          </a:stretch>
        </p:blipFill>
        <p:spPr>
          <a:xfrm>
            <a:off x="9754883" y="824319"/>
            <a:ext cx="572654" cy="612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3E9C66-C6DC-6D4B-D3E0-238274D49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17" y="4949101"/>
            <a:ext cx="2450804" cy="451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654E8F-CDC3-9A79-A30A-F3120DD517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6229" y="3227928"/>
            <a:ext cx="719076" cy="695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D112B-3331-ACEC-9498-E9CE3EA4C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8417" y="3227928"/>
            <a:ext cx="638264" cy="695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7BA087-29AB-EEA5-8D32-07DCEE027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2110" y="5144655"/>
            <a:ext cx="757382" cy="25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68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984B3-218B-45B7-ED52-29CCFD75A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24E90-D1EF-AF21-0209-0A47E008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56F0F9-900F-1FD0-FD67-F2133E01D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8F0725-023F-5964-0245-03C2A385E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033" y="572653"/>
            <a:ext cx="3580394" cy="5534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DCA2DC-C50F-4C5E-B548-51D09C41D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954" y="824319"/>
            <a:ext cx="573074" cy="609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013003-33DF-41F4-6E45-D52278EC9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089" t="10887" r="48698" b="55983"/>
          <a:stretch>
            <a:fillRect/>
          </a:stretch>
        </p:blipFill>
        <p:spPr>
          <a:xfrm>
            <a:off x="9754883" y="824319"/>
            <a:ext cx="572654" cy="612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4AF09B-64AB-EE74-90BE-7F457A3D08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017" y="4949101"/>
            <a:ext cx="2450804" cy="451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66162-F040-83BA-B2F1-5CD5FBECE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6229" y="3227928"/>
            <a:ext cx="719076" cy="695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83F04-9CC3-E25A-192D-49FCC87208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8417" y="3227928"/>
            <a:ext cx="638264" cy="695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CD00BF-AE16-EA65-18F4-64B19ADFF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2110" y="5144655"/>
            <a:ext cx="757382" cy="255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220E5C-926A-02A4-E1DD-6E24106E462E}"/>
              </a:ext>
            </a:extLst>
          </p:cNvPr>
          <p:cNvSpPr txBox="1"/>
          <p:nvPr/>
        </p:nvSpPr>
        <p:spPr>
          <a:xfrm>
            <a:off x="8277931" y="2020806"/>
            <a:ext cx="3080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DENT FLIES TO LEFT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0214C-6A14-732D-8C24-F3765FC1D2A1}"/>
              </a:ext>
            </a:extLst>
          </p:cNvPr>
          <p:cNvSpPr txBox="1"/>
          <p:nvPr/>
        </p:nvSpPr>
        <p:spPr>
          <a:xfrm>
            <a:off x="8514995" y="4256603"/>
            <a:ext cx="28723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INNING OVER</a:t>
            </a: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RED SOX LEAD 2-0</a:t>
            </a:r>
          </a:p>
        </p:txBody>
      </p:sp>
    </p:spTree>
    <p:extLst>
      <p:ext uri="{BB962C8B-B14F-4D97-AF65-F5344CB8AC3E}">
        <p14:creationId xmlns:p14="http://schemas.microsoft.com/office/powerpoint/2010/main" val="1167104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7C182-6991-2133-FE35-AE7BE60F5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DDCE15-5297-DC5A-9F83-42223EA776DD}"/>
              </a:ext>
            </a:extLst>
          </p:cNvPr>
          <p:cNvSpPr txBox="1"/>
          <p:nvPr/>
        </p:nvSpPr>
        <p:spPr>
          <a:xfrm>
            <a:off x="1124433" y="339747"/>
            <a:ext cx="9512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WHAT WOULD HAVE HAPPENED NEXT???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3AE87-322C-7B6D-EFF5-B56D7AB5C24C}"/>
              </a:ext>
            </a:extLst>
          </p:cNvPr>
          <p:cNvSpPr txBox="1"/>
          <p:nvPr/>
        </p:nvSpPr>
        <p:spPr>
          <a:xfrm>
            <a:off x="1124433" y="2239236"/>
            <a:ext cx="10207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Yankees rally anyway – just later and with possibly a different “hero”?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Red Sox win…and go on to face Dodgers in the 1978 World Series?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r>
              <a:rPr lang="en-US" sz="2400" dirty="0"/>
              <a:t>That’s why we play the game…</a:t>
            </a:r>
          </a:p>
        </p:txBody>
      </p:sp>
    </p:spTree>
    <p:extLst>
      <p:ext uri="{BB962C8B-B14F-4D97-AF65-F5344CB8AC3E}">
        <p14:creationId xmlns:p14="http://schemas.microsoft.com/office/powerpoint/2010/main" val="335530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E24F58-5022-5393-EFD1-4DC690468466}"/>
              </a:ext>
            </a:extLst>
          </p:cNvPr>
          <p:cNvSpPr txBox="1"/>
          <p:nvPr/>
        </p:nvSpPr>
        <p:spPr>
          <a:xfrm>
            <a:off x="1226033" y="358219"/>
            <a:ext cx="8673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WHAT IS BASEBALL BOARD GAMING?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A4D87-19B3-614F-A4AD-831ABAAD29CD}"/>
              </a:ext>
            </a:extLst>
          </p:cNvPr>
          <p:cNvSpPr txBox="1"/>
          <p:nvPr/>
        </p:nvSpPr>
        <p:spPr>
          <a:xfrm>
            <a:off x="515537" y="943412"/>
            <a:ext cx="77997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Board game that typically uses individual player cards to represent actual player performance with outcomes determined by the rolling of dice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Outcome results, based on these dice rolls, can either come off the player cards or through chart lookups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Computer versions of many of these games exist, although many prefer physical cards and dice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Can be played solitaire or with/against opponent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Game “engines” vary widely but provide reasonably accurate results based on actual statistics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7D695-515B-8F48-2D4C-10A55CACA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425" y="1093927"/>
            <a:ext cx="2667000" cy="171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AECDB-7295-3BB1-A1AE-AFE58C5FE3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09" b="6051"/>
          <a:stretch>
            <a:fillRect/>
          </a:stretch>
        </p:blipFill>
        <p:spPr>
          <a:xfrm>
            <a:off x="8831427" y="2830832"/>
            <a:ext cx="1012405" cy="800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A87D3-D652-F0A8-63C6-0A6122038C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567" b="14057"/>
          <a:stretch>
            <a:fillRect/>
          </a:stretch>
        </p:blipFill>
        <p:spPr>
          <a:xfrm>
            <a:off x="10487025" y="2808426"/>
            <a:ext cx="914400" cy="800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2E47E7-7930-64F7-36E4-9ED862363239}"/>
              </a:ext>
            </a:extLst>
          </p:cNvPr>
          <p:cNvSpPr txBox="1"/>
          <p:nvPr/>
        </p:nvSpPr>
        <p:spPr>
          <a:xfrm>
            <a:off x="5394311" y="6357324"/>
            <a:ext cx="668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NOTE:  SABR has an active Games &amp; Simulations Research Committee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8A3D5-5043-2452-D86F-043314FF6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416" y="3759567"/>
            <a:ext cx="1487672" cy="23285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D9BDAA-2387-C147-6B93-5D5145ECA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8300" y="3581923"/>
            <a:ext cx="1836632" cy="28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0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DC86A-362B-051C-3CA2-43650F6A9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1C32B7-A330-A7A6-57D5-A493206485AD}"/>
              </a:ext>
            </a:extLst>
          </p:cNvPr>
          <p:cNvSpPr txBox="1"/>
          <p:nvPr/>
        </p:nvSpPr>
        <p:spPr>
          <a:xfrm>
            <a:off x="1226033" y="358219"/>
            <a:ext cx="9286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HISTORY OF BASEBALL BOARD GAMING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64DFEF-DF6A-AEDB-6EFB-5CD168E339E9}"/>
              </a:ext>
            </a:extLst>
          </p:cNvPr>
          <p:cNvSpPr txBox="1"/>
          <p:nvPr/>
        </p:nvSpPr>
        <p:spPr>
          <a:xfrm>
            <a:off x="544111" y="1093927"/>
            <a:ext cx="77997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Simple parlor games attempting play baseball have existed since early 1900s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1940s through the early 1960s saw the first major mass production (</a:t>
            </a:r>
            <a:r>
              <a:rPr lang="en-US" sz="2400" dirty="0" err="1"/>
              <a:t>Cadaco</a:t>
            </a:r>
            <a:r>
              <a:rPr lang="en-US" sz="2400" dirty="0"/>
              <a:t> All-Star Baseball, APBA, Strat-O-Matic)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1970s and 80s saw an increasing number of released games, but many only lasted a handful of seasons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In the last 20 years, with the proliferation of statistics, multi-sided dice, computers &amp; the internet, the industry has seen a renaissance in the number, approaches &amp; accuracy of baseball simulation games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139A7-9935-282B-6A56-1C76082B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175" y="942994"/>
            <a:ext cx="2947987" cy="2403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F6DE25-39A7-FDF8-7EB7-1888E4DE4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157" y="3428244"/>
            <a:ext cx="2072104" cy="31574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3668B1-1D54-273B-5E98-A7B945B6C8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000"/>
          <a:stretch>
            <a:fillRect/>
          </a:stretch>
        </p:blipFill>
        <p:spPr>
          <a:xfrm>
            <a:off x="7963244" y="4055495"/>
            <a:ext cx="1973472" cy="2710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DF08B0-40B6-216C-C219-97D830543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062" y="2454133"/>
            <a:ext cx="1554957" cy="156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2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CDEC3-5F40-F491-D104-82066C97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69E12-7A06-961A-34B5-DBD216A5A627}"/>
              </a:ext>
            </a:extLst>
          </p:cNvPr>
          <p:cNvSpPr txBox="1"/>
          <p:nvPr/>
        </p:nvSpPr>
        <p:spPr>
          <a:xfrm>
            <a:off x="1226033" y="358219"/>
            <a:ext cx="8872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WHY PLAY BASEBALL BOARD GAMES?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EA8CC-58F0-E3D9-015B-7B7CF9A9DA30}"/>
              </a:ext>
            </a:extLst>
          </p:cNvPr>
          <p:cNvSpPr txBox="1"/>
          <p:nvPr/>
        </p:nvSpPr>
        <p:spPr>
          <a:xfrm>
            <a:off x="544111" y="1093927"/>
            <a:ext cx="77997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Which one of us haven’t thought we could do a better job of managing?  You decide lineups, strategy, pinch hitters, relievers, </a:t>
            </a:r>
            <a:r>
              <a:rPr lang="en-US" sz="2400" dirty="0" err="1"/>
              <a:t>etc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Nostalgia…the ability to re-live 1968…1976…1982.  Play games with the players of yesteryear.  Replay World Series matchups, hold tournaments or even replay an entire season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“What if?” – 1994 had a World Series?  The teams with the 2 best records in baseball made the playoffs in 1981?  The 1927 Yankees played the 1968 Tigers?  Negro Leagues vs …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Test the principles of Sabermetrics </a:t>
            </a:r>
            <a:r>
              <a:rPr lang="en-US" sz="2400" dirty="0" err="1"/>
              <a:t>etc</a:t>
            </a:r>
            <a:r>
              <a:rPr lang="en-US" sz="2400" dirty="0"/>
              <a:t>, </a:t>
            </a:r>
            <a:r>
              <a:rPr lang="en-US" sz="2400" dirty="0" err="1"/>
              <a:t>etc</a:t>
            </a:r>
            <a:r>
              <a:rPr lang="en-US" sz="2400" dirty="0"/>
              <a:t>, </a:t>
            </a:r>
            <a:r>
              <a:rPr lang="en-US" sz="2400" dirty="0" err="1"/>
              <a:t>etc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0C1F9-3649-CA79-8520-6EE51F93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02" t="5952" r="11332" b="-5952"/>
          <a:stretch>
            <a:fillRect/>
          </a:stretch>
        </p:blipFill>
        <p:spPr>
          <a:xfrm>
            <a:off x="10409415" y="1233146"/>
            <a:ext cx="1550561" cy="1322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1EBFC-8F98-424C-CD88-6FAFE93B1C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545"/>
          <a:stretch>
            <a:fillRect/>
          </a:stretch>
        </p:blipFill>
        <p:spPr>
          <a:xfrm>
            <a:off x="8343900" y="4104985"/>
            <a:ext cx="1351364" cy="1532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9D86F3-0352-D0DC-C7BF-69D355B8D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86" y="835355"/>
            <a:ext cx="2191685" cy="2792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F0EC6E-EAB3-75C9-6B72-43FFAC89C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042" y="3701790"/>
            <a:ext cx="2385304" cy="30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91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7E997D-26B6-E02D-8EDD-10A78300A996}"/>
              </a:ext>
            </a:extLst>
          </p:cNvPr>
          <p:cNvSpPr txBox="1"/>
          <p:nvPr/>
        </p:nvSpPr>
        <p:spPr>
          <a:xfrm>
            <a:off x="1613960" y="358219"/>
            <a:ext cx="7804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LETS SEE HOW IT MIGHT WORK…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62D90-AD57-C0FB-B7EE-23598EAA8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60" y="1380620"/>
            <a:ext cx="7804189" cy="4763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E4E7A0-5237-B473-D0E2-ADCC220ECB92}"/>
              </a:ext>
            </a:extLst>
          </p:cNvPr>
          <p:cNvSpPr txBox="1"/>
          <p:nvPr/>
        </p:nvSpPr>
        <p:spPr>
          <a:xfrm>
            <a:off x="8928620" y="1717964"/>
            <a:ext cx="252973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OCT 2 1978</a:t>
            </a:r>
          </a:p>
          <a:p>
            <a:endParaRPr lang="en-US" sz="2400" b="1" dirty="0"/>
          </a:p>
          <a:p>
            <a:r>
              <a:rPr lang="en-US" sz="2400" b="1" dirty="0"/>
              <a:t>AL East Tiebreaker</a:t>
            </a:r>
          </a:p>
          <a:p>
            <a:endParaRPr lang="en-US" sz="2400" b="1" dirty="0"/>
          </a:p>
          <a:p>
            <a:r>
              <a:rPr lang="en-US" sz="2400" b="1" dirty="0"/>
              <a:t>Top 7</a:t>
            </a:r>
            <a:r>
              <a:rPr lang="en-US" sz="2400" b="1" baseline="30000" dirty="0"/>
              <a:t>th</a:t>
            </a:r>
            <a:r>
              <a:rPr lang="en-US" sz="2400" b="1" dirty="0"/>
              <a:t> Inning</a:t>
            </a:r>
          </a:p>
          <a:p>
            <a:endParaRPr lang="en-US" sz="2400" b="1" dirty="0"/>
          </a:p>
          <a:p>
            <a:r>
              <a:rPr lang="en-US" sz="2400" b="1" dirty="0"/>
              <a:t>Yankees 0</a:t>
            </a:r>
          </a:p>
          <a:p>
            <a:r>
              <a:rPr lang="en-US" sz="2400" b="1" dirty="0"/>
              <a:t>Red Sox 2</a:t>
            </a:r>
          </a:p>
        </p:txBody>
      </p:sp>
    </p:spTree>
    <p:extLst>
      <p:ext uri="{BB962C8B-B14F-4D97-AF65-F5344CB8AC3E}">
        <p14:creationId xmlns:p14="http://schemas.microsoft.com/office/powerpoint/2010/main" val="3204395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2AD33-9D9C-1C05-0114-360D8901E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A45BF0-1076-2181-86B8-701815E63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A20A00-033D-B9E8-39EC-394B7AFDE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48B547-C280-A487-2260-900EAFBC4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14" y="572653"/>
            <a:ext cx="3658491" cy="55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86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CDEF5-BC42-7813-8B11-9B4234B8D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D73510-FAC2-D232-37C5-166A1004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CE4F21-042E-6A54-7D72-A0F2250D9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5C1B6-60CC-3D57-D918-EFC7DEAEA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14" y="572653"/>
            <a:ext cx="3658491" cy="5534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DB6046-4000-5B52-CB51-BA024615D2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089" t="10887" r="48698" b="55983"/>
          <a:stretch>
            <a:fillRect/>
          </a:stretch>
        </p:blipFill>
        <p:spPr>
          <a:xfrm>
            <a:off x="9116290" y="803563"/>
            <a:ext cx="572654" cy="612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7A02FF-3FFA-8757-70D2-FDC5832EE4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89" t="46377" r="57817" b="20493"/>
          <a:stretch>
            <a:fillRect/>
          </a:stretch>
        </p:blipFill>
        <p:spPr>
          <a:xfrm>
            <a:off x="9938519" y="803563"/>
            <a:ext cx="637309" cy="6121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41CAC3-ED57-80F8-5F87-2C4A2DD92647}"/>
              </a:ext>
            </a:extLst>
          </p:cNvPr>
          <p:cNvSpPr/>
          <p:nvPr/>
        </p:nvSpPr>
        <p:spPr>
          <a:xfrm>
            <a:off x="923636" y="3925455"/>
            <a:ext cx="2401455" cy="39716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16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8DB3A-9FFA-802D-EF32-2E0F84529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03BD75-D7C4-07D7-D1DF-EAFBE85D1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8" y="0"/>
            <a:ext cx="1211860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309D33-39CA-8D67-26D7-216F31475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7" y="572653"/>
            <a:ext cx="3583074" cy="5534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EFCD73-70A0-6F75-7829-C2EA6DA8C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14" y="572653"/>
            <a:ext cx="3658491" cy="5534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9D161-4C25-78DA-6E7C-4C304C4664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089" t="10887" r="48698" b="55983"/>
          <a:stretch>
            <a:fillRect/>
          </a:stretch>
        </p:blipFill>
        <p:spPr>
          <a:xfrm>
            <a:off x="9116290" y="803563"/>
            <a:ext cx="572654" cy="612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FAE895-1E22-1B27-DBDA-1DF745937E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89" t="46377" r="57817" b="20493"/>
          <a:stretch>
            <a:fillRect/>
          </a:stretch>
        </p:blipFill>
        <p:spPr>
          <a:xfrm>
            <a:off x="9938519" y="803563"/>
            <a:ext cx="637309" cy="6121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82444C-7424-9DB6-E8C4-1D587A1B0EA9}"/>
              </a:ext>
            </a:extLst>
          </p:cNvPr>
          <p:cNvSpPr/>
          <p:nvPr/>
        </p:nvSpPr>
        <p:spPr>
          <a:xfrm>
            <a:off x="923636" y="3925455"/>
            <a:ext cx="2401455" cy="39716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321CB-D0C2-7133-E275-268CCE0CA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825" y="3343469"/>
            <a:ext cx="834352" cy="855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1ADFAA-9928-3DC4-E243-0958AC197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6617" y="4025629"/>
            <a:ext cx="701965" cy="267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E91832-FFDC-5C11-F562-3A5978E67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5177" y="3335904"/>
            <a:ext cx="830903" cy="8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3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449</Words>
  <Application>Microsoft Office PowerPoint</Application>
  <PresentationFormat>Widescreen</PresentationFormat>
  <Paragraphs>69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Monte Cely</dc:creator>
  <cp:lastModifiedBy>Larry Rice</cp:lastModifiedBy>
  <cp:revision>165</cp:revision>
  <cp:lastPrinted>2026-01-06T15:00:10Z</cp:lastPrinted>
  <dcterms:created xsi:type="dcterms:W3CDTF">2016-01-13T03:21:12Z</dcterms:created>
  <dcterms:modified xsi:type="dcterms:W3CDTF">2026-01-06T22:41:00Z</dcterms:modified>
</cp:coreProperties>
</file>