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284" r:id="rId3"/>
    <p:sldId id="286" r:id="rId4"/>
    <p:sldId id="314" r:id="rId5"/>
    <p:sldId id="287" r:id="rId6"/>
    <p:sldId id="288" r:id="rId7"/>
    <p:sldId id="289" r:id="rId8"/>
    <p:sldId id="290" r:id="rId9"/>
    <p:sldId id="291" r:id="rId10"/>
    <p:sldId id="292" r:id="rId11"/>
    <p:sldId id="294" r:id="rId12"/>
    <p:sldId id="295" r:id="rId13"/>
    <p:sldId id="296" r:id="rId14"/>
    <p:sldId id="297" r:id="rId15"/>
    <p:sldId id="299" r:id="rId16"/>
    <p:sldId id="374" r:id="rId17"/>
    <p:sldId id="300" r:id="rId18"/>
    <p:sldId id="301" r:id="rId19"/>
    <p:sldId id="302" r:id="rId20"/>
    <p:sldId id="312" r:id="rId21"/>
    <p:sldId id="379" r:id="rId22"/>
    <p:sldId id="370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1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EAF6EC-8606-4B8A-98E1-D733F21AD82C}" v="2" dt="2026-06-17T17:28:08.748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0" autoAdjust="0"/>
    <p:restoredTop sz="95294" autoAdjust="0"/>
  </p:normalViewPr>
  <p:slideViewPr>
    <p:cSldViewPr snapToGrid="0">
      <p:cViewPr varScale="1">
        <p:scale>
          <a:sx n="105" d="100"/>
          <a:sy n="105" d="100"/>
        </p:scale>
        <p:origin x="618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172"/>
    </p:cViewPr>
  </p:sorter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sson, Lori" userId="7eff0e07-ce6d-4575-a61c-1f2911ef284e" providerId="ADAL" clId="{D78EBF6A-006E-4D18-A12F-48F8529C00E5}"/>
    <pc:docChg chg="custSel addSld delSld modSld sldOrd">
      <pc:chgData name="Nisson, Lori" userId="7eff0e07-ce6d-4575-a61c-1f2911ef284e" providerId="ADAL" clId="{D78EBF6A-006E-4D18-A12F-48F8529C00E5}" dt="2026-06-17T17:31:35.916" v="43" actId="47"/>
      <pc:docMkLst>
        <pc:docMk/>
      </pc:docMkLst>
      <pc:sldChg chg="modSp add del mod ord">
        <pc:chgData name="Nisson, Lori" userId="7eff0e07-ce6d-4575-a61c-1f2911ef284e" providerId="ADAL" clId="{D78EBF6A-006E-4D18-A12F-48F8529C00E5}" dt="2026-06-17T17:31:02.907" v="27" actId="47"/>
        <pc:sldMkLst>
          <pc:docMk/>
          <pc:sldMk cId="3439530779" sldId="298"/>
        </pc:sldMkLst>
        <pc:spChg chg="mod">
          <ac:chgData name="Nisson, Lori" userId="7eff0e07-ce6d-4575-a61c-1f2911ef284e" providerId="ADAL" clId="{D78EBF6A-006E-4D18-A12F-48F8529C00E5}" dt="2026-06-17T17:30:01.686" v="26" actId="20577"/>
          <ac:spMkLst>
            <pc:docMk/>
            <pc:sldMk cId="3439530779" sldId="298"/>
            <ac:spMk id="3" creationId="{00000000-0000-0000-0000-000000000000}"/>
          </ac:spMkLst>
        </pc:spChg>
      </pc:sldChg>
      <pc:sldChg chg="ord">
        <pc:chgData name="Nisson, Lori" userId="7eff0e07-ce6d-4575-a61c-1f2911ef284e" providerId="ADAL" clId="{D78EBF6A-006E-4D18-A12F-48F8529C00E5}" dt="2026-06-17T17:28:25.915" v="9"/>
        <pc:sldMkLst>
          <pc:docMk/>
          <pc:sldMk cId="3239193343" sldId="299"/>
        </pc:sldMkLst>
      </pc:sldChg>
      <pc:sldChg chg="add">
        <pc:chgData name="Nisson, Lori" userId="7eff0e07-ce6d-4575-a61c-1f2911ef284e" providerId="ADAL" clId="{D78EBF6A-006E-4D18-A12F-48F8529C00E5}" dt="2026-06-17T17:28:08.748" v="5"/>
        <pc:sldMkLst>
          <pc:docMk/>
          <pc:sldMk cId="4055906939" sldId="302"/>
        </pc:sldMkLst>
      </pc:sldChg>
      <pc:sldChg chg="del">
        <pc:chgData name="Nisson, Lori" userId="7eff0e07-ce6d-4575-a61c-1f2911ef284e" providerId="ADAL" clId="{D78EBF6A-006E-4D18-A12F-48F8529C00E5}" dt="2026-06-17T17:27:54.733" v="3" actId="47"/>
        <pc:sldMkLst>
          <pc:docMk/>
          <pc:sldMk cId="329322524" sldId="371"/>
        </pc:sldMkLst>
      </pc:sldChg>
      <pc:sldChg chg="del">
        <pc:chgData name="Nisson, Lori" userId="7eff0e07-ce6d-4575-a61c-1f2911ef284e" providerId="ADAL" clId="{D78EBF6A-006E-4D18-A12F-48F8529C00E5}" dt="2026-06-17T17:27:54.021" v="2" actId="47"/>
        <pc:sldMkLst>
          <pc:docMk/>
          <pc:sldMk cId="1840982360" sldId="373"/>
        </pc:sldMkLst>
      </pc:sldChg>
      <pc:sldChg chg="modSp mod ord">
        <pc:chgData name="Nisson, Lori" userId="7eff0e07-ce6d-4575-a61c-1f2911ef284e" providerId="ADAL" clId="{D78EBF6A-006E-4D18-A12F-48F8529C00E5}" dt="2026-06-17T17:31:19.885" v="42" actId="20577"/>
        <pc:sldMkLst>
          <pc:docMk/>
          <pc:sldMk cId="4178520323" sldId="374"/>
        </pc:sldMkLst>
        <pc:spChg chg="mod">
          <ac:chgData name="Nisson, Lori" userId="7eff0e07-ce6d-4575-a61c-1f2911ef284e" providerId="ADAL" clId="{D78EBF6A-006E-4D18-A12F-48F8529C00E5}" dt="2026-06-17T17:31:19.885" v="42" actId="20577"/>
          <ac:spMkLst>
            <pc:docMk/>
            <pc:sldMk cId="4178520323" sldId="374"/>
            <ac:spMk id="3" creationId="{23304623-2C85-DE1B-E2CD-E30FBF1F490A}"/>
          </ac:spMkLst>
        </pc:spChg>
      </pc:sldChg>
      <pc:sldChg chg="del">
        <pc:chgData name="Nisson, Lori" userId="7eff0e07-ce6d-4575-a61c-1f2911ef284e" providerId="ADAL" clId="{D78EBF6A-006E-4D18-A12F-48F8529C00E5}" dt="2026-06-17T17:27:53.183" v="1" actId="47"/>
        <pc:sldMkLst>
          <pc:docMk/>
          <pc:sldMk cId="504744649" sldId="375"/>
        </pc:sldMkLst>
      </pc:sldChg>
      <pc:sldChg chg="del">
        <pc:chgData name="Nisson, Lori" userId="7eff0e07-ce6d-4575-a61c-1f2911ef284e" providerId="ADAL" clId="{D78EBF6A-006E-4D18-A12F-48F8529C00E5}" dt="2026-06-17T17:31:35.916" v="43" actId="47"/>
        <pc:sldMkLst>
          <pc:docMk/>
          <pc:sldMk cId="1323671831" sldId="376"/>
        </pc:sldMkLst>
      </pc:sldChg>
      <pc:sldChg chg="del">
        <pc:chgData name="Nisson, Lori" userId="7eff0e07-ce6d-4575-a61c-1f2911ef284e" providerId="ADAL" clId="{D78EBF6A-006E-4D18-A12F-48F8529C00E5}" dt="2026-06-17T17:27:55.603" v="4" actId="47"/>
        <pc:sldMkLst>
          <pc:docMk/>
          <pc:sldMk cId="1446356512" sldId="377"/>
        </pc:sldMkLst>
      </pc:sldChg>
      <pc:sldChg chg="modSp mod">
        <pc:chgData name="Nisson, Lori" userId="7eff0e07-ce6d-4575-a61c-1f2911ef284e" providerId="ADAL" clId="{D78EBF6A-006E-4D18-A12F-48F8529C00E5}" dt="2026-06-17T17:29:11.819" v="19" actId="27636"/>
        <pc:sldMkLst>
          <pc:docMk/>
          <pc:sldMk cId="528592328" sldId="379"/>
        </pc:sldMkLst>
        <pc:spChg chg="mod">
          <ac:chgData name="Nisson, Lori" userId="7eff0e07-ce6d-4575-a61c-1f2911ef284e" providerId="ADAL" clId="{D78EBF6A-006E-4D18-A12F-48F8529C00E5}" dt="2026-06-17T17:29:11.819" v="19" actId="27636"/>
          <ac:spMkLst>
            <pc:docMk/>
            <pc:sldMk cId="528592328" sldId="379"/>
            <ac:spMk id="3" creationId="{02378333-7C75-2475-9EAB-696981C9F97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94C534-70CF-493D-993D-3F43FE617317}" type="doc">
      <dgm:prSet loTypeId="urn:microsoft.com/office/officeart/2009/3/layout/DescendingProcess" loCatId="process" qsTypeId="urn:microsoft.com/office/officeart/2005/8/quickstyle/simple4" qsCatId="simple" csTypeId="urn:microsoft.com/office/officeart/2005/8/colors/accent1_2" csCatId="accent1" phldr="1"/>
      <dgm:spPr/>
    </dgm:pt>
    <dgm:pt modelId="{A5CC6DF6-EAFA-49DC-813D-0D3DA2EACA0D}">
      <dgm:prSet phldrT="[Text]"/>
      <dgm:spPr/>
      <dgm:t>
        <a:bodyPr/>
        <a:lstStyle/>
        <a:p>
          <a:r>
            <a:rPr lang="en-US" dirty="0"/>
            <a:t>Early</a:t>
          </a:r>
        </a:p>
      </dgm:t>
    </dgm:pt>
    <dgm:pt modelId="{C3BF7B58-C444-498E-8F85-DF2D19D93135}" type="parTrans" cxnId="{CF5BFF31-487E-44B2-B5F9-655893358043}">
      <dgm:prSet/>
      <dgm:spPr/>
      <dgm:t>
        <a:bodyPr/>
        <a:lstStyle/>
        <a:p>
          <a:endParaRPr lang="en-US"/>
        </a:p>
      </dgm:t>
    </dgm:pt>
    <dgm:pt modelId="{5EE42794-3A52-4C03-AF17-1F8F9F2FF6C8}" type="sibTrans" cxnId="{CF5BFF31-487E-44B2-B5F9-655893358043}">
      <dgm:prSet/>
      <dgm:spPr/>
      <dgm:t>
        <a:bodyPr/>
        <a:lstStyle/>
        <a:p>
          <a:endParaRPr lang="en-US"/>
        </a:p>
      </dgm:t>
    </dgm:pt>
    <dgm:pt modelId="{56731B5D-779F-4C11-A899-FCBD192A83D2}">
      <dgm:prSet phldrT="[Text]"/>
      <dgm:spPr/>
      <dgm:t>
        <a:bodyPr/>
        <a:lstStyle/>
        <a:p>
          <a:r>
            <a:rPr lang="en-US" dirty="0"/>
            <a:t>Middle</a:t>
          </a:r>
        </a:p>
      </dgm:t>
    </dgm:pt>
    <dgm:pt modelId="{50D4AEFA-C3B1-42DB-953E-C52521A1782C}" type="parTrans" cxnId="{F58FF5BB-A9F6-4916-9FB6-C2320EE5D0B7}">
      <dgm:prSet/>
      <dgm:spPr/>
      <dgm:t>
        <a:bodyPr/>
        <a:lstStyle/>
        <a:p>
          <a:endParaRPr lang="en-US"/>
        </a:p>
      </dgm:t>
    </dgm:pt>
    <dgm:pt modelId="{461B7032-A495-4FFF-B553-26AA3B871533}" type="sibTrans" cxnId="{F58FF5BB-A9F6-4916-9FB6-C2320EE5D0B7}">
      <dgm:prSet/>
      <dgm:spPr/>
      <dgm:t>
        <a:bodyPr/>
        <a:lstStyle/>
        <a:p>
          <a:endParaRPr lang="en-US"/>
        </a:p>
      </dgm:t>
    </dgm:pt>
    <dgm:pt modelId="{89120312-BF6A-499F-B6C1-9D994E7E13B7}">
      <dgm:prSet phldrT="[Text]"/>
      <dgm:spPr/>
      <dgm:t>
        <a:bodyPr/>
        <a:lstStyle/>
        <a:p>
          <a:r>
            <a:rPr lang="en-US" dirty="0"/>
            <a:t>Late</a:t>
          </a:r>
        </a:p>
      </dgm:t>
    </dgm:pt>
    <dgm:pt modelId="{42C585C6-38C5-4FD6-8F6F-43A7811C81A5}" type="parTrans" cxnId="{809BA6CC-6E47-44E5-96FC-1F32EBD47860}">
      <dgm:prSet/>
      <dgm:spPr/>
      <dgm:t>
        <a:bodyPr/>
        <a:lstStyle/>
        <a:p>
          <a:endParaRPr lang="en-US"/>
        </a:p>
      </dgm:t>
    </dgm:pt>
    <dgm:pt modelId="{569F3C34-247E-4BFF-A06F-BEB5A8AE5C85}" type="sibTrans" cxnId="{809BA6CC-6E47-44E5-96FC-1F32EBD47860}">
      <dgm:prSet/>
      <dgm:spPr/>
      <dgm:t>
        <a:bodyPr/>
        <a:lstStyle/>
        <a:p>
          <a:endParaRPr lang="en-US"/>
        </a:p>
      </dgm:t>
    </dgm:pt>
    <dgm:pt modelId="{D9A28048-EC18-4DAA-A6F6-2CD7BFED53A2}" type="pres">
      <dgm:prSet presAssocID="{E694C534-70CF-493D-993D-3F43FE617317}" presName="Name0" presStyleCnt="0">
        <dgm:presLayoutVars>
          <dgm:chMax val="7"/>
          <dgm:chPref val="5"/>
        </dgm:presLayoutVars>
      </dgm:prSet>
      <dgm:spPr/>
    </dgm:pt>
    <dgm:pt modelId="{84A9C3DB-2AF7-4365-80CA-CA4528785FB3}" type="pres">
      <dgm:prSet presAssocID="{E694C534-70CF-493D-993D-3F43FE617317}" presName="arrowNode" presStyleLbl="node1" presStyleIdx="0" presStyleCnt="1"/>
      <dgm:spPr/>
    </dgm:pt>
    <dgm:pt modelId="{5C91B589-4BC4-4B18-B0AF-5D891DA44417}" type="pres">
      <dgm:prSet presAssocID="{A5CC6DF6-EAFA-49DC-813D-0D3DA2EACA0D}" presName="txNode1" presStyleLbl="revTx" presStyleIdx="0" presStyleCnt="3">
        <dgm:presLayoutVars>
          <dgm:bulletEnabled val="1"/>
        </dgm:presLayoutVars>
      </dgm:prSet>
      <dgm:spPr/>
    </dgm:pt>
    <dgm:pt modelId="{F251B0F6-1425-4B4C-AD0F-CDE36965CA23}" type="pres">
      <dgm:prSet presAssocID="{56731B5D-779F-4C11-A899-FCBD192A83D2}" presName="txNode2" presStyleLbl="revTx" presStyleIdx="1" presStyleCnt="3">
        <dgm:presLayoutVars>
          <dgm:bulletEnabled val="1"/>
        </dgm:presLayoutVars>
      </dgm:prSet>
      <dgm:spPr/>
    </dgm:pt>
    <dgm:pt modelId="{86E4B07F-A301-49C2-ADD2-09E8BE88D4A8}" type="pres">
      <dgm:prSet presAssocID="{461B7032-A495-4FFF-B553-26AA3B871533}" presName="dotNode2" presStyleCnt="0"/>
      <dgm:spPr/>
    </dgm:pt>
    <dgm:pt modelId="{30BC5BAA-537B-448C-9723-C2F602E3C6CD}" type="pres">
      <dgm:prSet presAssocID="{461B7032-A495-4FFF-B553-26AA3B871533}" presName="dotRepeatNode" presStyleLbl="fgShp" presStyleIdx="0" presStyleCnt="1"/>
      <dgm:spPr/>
    </dgm:pt>
    <dgm:pt modelId="{E9E4A582-17C0-44DC-BEA6-9E79A71A92C5}" type="pres">
      <dgm:prSet presAssocID="{89120312-BF6A-499F-B6C1-9D994E7E13B7}" presName="txNode3" presStyleLbl="revTx" presStyleIdx="2" presStyleCnt="3">
        <dgm:presLayoutVars>
          <dgm:bulletEnabled val="1"/>
        </dgm:presLayoutVars>
      </dgm:prSet>
      <dgm:spPr/>
    </dgm:pt>
  </dgm:ptLst>
  <dgm:cxnLst>
    <dgm:cxn modelId="{102DD50D-8F9D-4B25-97A9-DB56ACE0776D}" type="presOf" srcId="{461B7032-A495-4FFF-B553-26AA3B871533}" destId="{30BC5BAA-537B-448C-9723-C2F602E3C6CD}" srcOrd="0" destOrd="0" presId="urn:microsoft.com/office/officeart/2009/3/layout/DescendingProcess"/>
    <dgm:cxn modelId="{7686A71E-A926-4BEB-989E-E676ACAB2FDF}" type="presOf" srcId="{E694C534-70CF-493D-993D-3F43FE617317}" destId="{D9A28048-EC18-4DAA-A6F6-2CD7BFED53A2}" srcOrd="0" destOrd="0" presId="urn:microsoft.com/office/officeart/2009/3/layout/DescendingProcess"/>
    <dgm:cxn modelId="{CF5BFF31-487E-44B2-B5F9-655893358043}" srcId="{E694C534-70CF-493D-993D-3F43FE617317}" destId="{A5CC6DF6-EAFA-49DC-813D-0D3DA2EACA0D}" srcOrd="0" destOrd="0" parTransId="{C3BF7B58-C444-498E-8F85-DF2D19D93135}" sibTransId="{5EE42794-3A52-4C03-AF17-1F8F9F2FF6C8}"/>
    <dgm:cxn modelId="{2205624E-FEB6-492F-A53E-3D51335281FD}" type="presOf" srcId="{89120312-BF6A-499F-B6C1-9D994E7E13B7}" destId="{E9E4A582-17C0-44DC-BEA6-9E79A71A92C5}" srcOrd="0" destOrd="0" presId="urn:microsoft.com/office/officeart/2009/3/layout/DescendingProcess"/>
    <dgm:cxn modelId="{F58FF5BB-A9F6-4916-9FB6-C2320EE5D0B7}" srcId="{E694C534-70CF-493D-993D-3F43FE617317}" destId="{56731B5D-779F-4C11-A899-FCBD192A83D2}" srcOrd="1" destOrd="0" parTransId="{50D4AEFA-C3B1-42DB-953E-C52521A1782C}" sibTransId="{461B7032-A495-4FFF-B553-26AA3B871533}"/>
    <dgm:cxn modelId="{BC476CBC-B1EA-4BEB-9F9A-AFA58256CB00}" type="presOf" srcId="{56731B5D-779F-4C11-A899-FCBD192A83D2}" destId="{F251B0F6-1425-4B4C-AD0F-CDE36965CA23}" srcOrd="0" destOrd="0" presId="urn:microsoft.com/office/officeart/2009/3/layout/DescendingProcess"/>
    <dgm:cxn modelId="{809BA6CC-6E47-44E5-96FC-1F32EBD47860}" srcId="{E694C534-70CF-493D-993D-3F43FE617317}" destId="{89120312-BF6A-499F-B6C1-9D994E7E13B7}" srcOrd="2" destOrd="0" parTransId="{42C585C6-38C5-4FD6-8F6F-43A7811C81A5}" sibTransId="{569F3C34-247E-4BFF-A06F-BEB5A8AE5C85}"/>
    <dgm:cxn modelId="{2C71DBDC-0CFA-4A80-82F2-04A367B9207A}" type="presOf" srcId="{A5CC6DF6-EAFA-49DC-813D-0D3DA2EACA0D}" destId="{5C91B589-4BC4-4B18-B0AF-5D891DA44417}" srcOrd="0" destOrd="0" presId="urn:microsoft.com/office/officeart/2009/3/layout/DescendingProcess"/>
    <dgm:cxn modelId="{5ECED77A-D1B5-42E9-B313-17443A524437}" type="presParOf" srcId="{D9A28048-EC18-4DAA-A6F6-2CD7BFED53A2}" destId="{84A9C3DB-2AF7-4365-80CA-CA4528785FB3}" srcOrd="0" destOrd="0" presId="urn:microsoft.com/office/officeart/2009/3/layout/DescendingProcess"/>
    <dgm:cxn modelId="{B6A786A9-4EE7-4953-B763-C2E556F5BD79}" type="presParOf" srcId="{D9A28048-EC18-4DAA-A6F6-2CD7BFED53A2}" destId="{5C91B589-4BC4-4B18-B0AF-5D891DA44417}" srcOrd="1" destOrd="0" presId="urn:microsoft.com/office/officeart/2009/3/layout/DescendingProcess"/>
    <dgm:cxn modelId="{997BC835-C964-4536-B398-D21A41190E43}" type="presParOf" srcId="{D9A28048-EC18-4DAA-A6F6-2CD7BFED53A2}" destId="{F251B0F6-1425-4B4C-AD0F-CDE36965CA23}" srcOrd="2" destOrd="0" presId="urn:microsoft.com/office/officeart/2009/3/layout/DescendingProcess"/>
    <dgm:cxn modelId="{6BC7E919-FD4E-4090-8F26-83F6382C1B65}" type="presParOf" srcId="{D9A28048-EC18-4DAA-A6F6-2CD7BFED53A2}" destId="{86E4B07F-A301-49C2-ADD2-09E8BE88D4A8}" srcOrd="3" destOrd="0" presId="urn:microsoft.com/office/officeart/2009/3/layout/DescendingProcess"/>
    <dgm:cxn modelId="{39712A15-A4BB-4186-8A12-61B59C8153DE}" type="presParOf" srcId="{86E4B07F-A301-49C2-ADD2-09E8BE88D4A8}" destId="{30BC5BAA-537B-448C-9723-C2F602E3C6CD}" srcOrd="0" destOrd="0" presId="urn:microsoft.com/office/officeart/2009/3/layout/DescendingProcess"/>
    <dgm:cxn modelId="{3107764A-F582-4EFA-B6A1-6E65A2BCF076}" type="presParOf" srcId="{D9A28048-EC18-4DAA-A6F6-2CD7BFED53A2}" destId="{E9E4A582-17C0-44DC-BEA6-9E79A71A92C5}" srcOrd="4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9C3DB-2AF7-4365-80CA-CA4528785FB3}">
      <dsp:nvSpPr>
        <dsp:cNvPr id="0" name=""/>
        <dsp:cNvSpPr/>
      </dsp:nvSpPr>
      <dsp:spPr>
        <a:xfrm rot="4396374">
          <a:off x="242517" y="1048906"/>
          <a:ext cx="3617664" cy="2522869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BC5BAA-537B-448C-9723-C2F602E3C6CD}">
      <dsp:nvSpPr>
        <dsp:cNvPr id="0" name=""/>
        <dsp:cNvSpPr/>
      </dsp:nvSpPr>
      <dsp:spPr>
        <a:xfrm>
          <a:off x="2158715" y="1842239"/>
          <a:ext cx="91357" cy="91357"/>
        </a:xfrm>
        <a:prstGeom prst="ellipse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C91B589-4BC4-4B18-B0AF-5D891DA44417}">
      <dsp:nvSpPr>
        <dsp:cNvPr id="0" name=""/>
        <dsp:cNvSpPr/>
      </dsp:nvSpPr>
      <dsp:spPr>
        <a:xfrm>
          <a:off x="0" y="214988"/>
          <a:ext cx="1705616" cy="670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Early</a:t>
          </a:r>
        </a:p>
      </dsp:txBody>
      <dsp:txXfrm>
        <a:off x="0" y="214988"/>
        <a:ext cx="1705616" cy="670512"/>
      </dsp:txXfrm>
    </dsp:sp>
    <dsp:sp modelId="{F251B0F6-1425-4B4C-AD0F-CDE36965CA23}">
      <dsp:nvSpPr>
        <dsp:cNvPr id="0" name=""/>
        <dsp:cNvSpPr/>
      </dsp:nvSpPr>
      <dsp:spPr>
        <a:xfrm>
          <a:off x="2581474" y="1552661"/>
          <a:ext cx="2028300" cy="670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Middle</a:t>
          </a:r>
        </a:p>
      </dsp:txBody>
      <dsp:txXfrm>
        <a:off x="2581474" y="1552661"/>
        <a:ext cx="2028300" cy="670512"/>
      </dsp:txXfrm>
    </dsp:sp>
    <dsp:sp modelId="{E9E4A582-17C0-44DC-BEA6-9E79A71A92C5}">
      <dsp:nvSpPr>
        <dsp:cNvPr id="0" name=""/>
        <dsp:cNvSpPr/>
      </dsp:nvSpPr>
      <dsp:spPr>
        <a:xfrm>
          <a:off x="2304887" y="3735180"/>
          <a:ext cx="2304887" cy="670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Late</a:t>
          </a:r>
        </a:p>
      </dsp:txBody>
      <dsp:txXfrm>
        <a:off x="2304887" y="3735180"/>
        <a:ext cx="2304887" cy="670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6/17/2026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6/17/2026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64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54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Misperceiving a rug appears to be black hole</a:t>
            </a:r>
          </a:p>
          <a:p>
            <a:r>
              <a:rPr lang="en-US" dirty="0"/>
              <a:t>Holidays</a:t>
            </a:r>
          </a:p>
          <a:p>
            <a:r>
              <a:rPr lang="en-US" dirty="0"/>
              <a:t>Cold, vulnerable and exposed from a shower</a:t>
            </a:r>
          </a:p>
          <a:p>
            <a:r>
              <a:rPr lang="en-US" dirty="0"/>
              <a:t>Lack of privacy, lack of control, feeling cold</a:t>
            </a:r>
          </a:p>
          <a:p>
            <a:r>
              <a:rPr lang="en-US" dirty="0"/>
              <a:t>Fine balance between rest periods and activity</a:t>
            </a:r>
          </a:p>
          <a:p>
            <a:r>
              <a:rPr lang="en-US" dirty="0"/>
              <a:t>Build or shape previous interests</a:t>
            </a:r>
          </a:p>
          <a:p>
            <a:r>
              <a:rPr lang="en-US" dirty="0"/>
              <a:t>Try new ones involving senses: music, hand massage, nature walks, listening to birds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22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99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stage: mood driven: apathy, depression</a:t>
            </a:r>
          </a:p>
          <a:p>
            <a:r>
              <a:rPr lang="en-US" dirty="0"/>
              <a:t>Moderate: anxiety, agitation, expression through behavior</a:t>
            </a:r>
          </a:p>
          <a:p>
            <a:r>
              <a:rPr lang="en-US" dirty="0"/>
              <a:t>Advanced, discomfort.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7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 TIPS: Avoiding Arguments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710E-3740-4891-884F-BE47AD7CB2E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53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DBB7-F663-920A-6F15-5915BA6D9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6A07D9-1274-CFFF-8405-9E52DCEB7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8484B0-1732-B7B8-6CDF-EFC245B175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 TIPS: Avoiding Arguments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B665C-2590-5B80-0328-EFB0484EF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710E-3740-4891-884F-BE47AD7CB2E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398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90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baseline="0" dirty="0"/>
              <a:t>Activities</a:t>
            </a:r>
          </a:p>
          <a:p>
            <a:r>
              <a:rPr lang="en-US" dirty="0"/>
              <a:t>Example: Golfing</a:t>
            </a:r>
          </a:p>
          <a:p>
            <a:r>
              <a:rPr lang="en-US" dirty="0"/>
              <a:t>Example bird feeder:</a:t>
            </a:r>
          </a:p>
          <a:p>
            <a:r>
              <a:rPr lang="en-US" dirty="0"/>
              <a:t>Example: Baking</a:t>
            </a:r>
          </a:p>
          <a:p>
            <a:r>
              <a:rPr lang="en-US" dirty="0"/>
              <a:t>Example: Dancing in the living room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902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LIT REVIEW: American Geriatrics Society(2010).A guide to dementia diagnosis and treatment.</a:t>
            </a:r>
          </a:p>
          <a:p>
            <a:r>
              <a:rPr lang="en-US" dirty="0"/>
              <a:t>Garland, K., Beer, E., </a:t>
            </a:r>
            <a:r>
              <a:rPr lang="en-US" dirty="0" err="1"/>
              <a:t>Eppingstall</a:t>
            </a:r>
            <a:r>
              <a:rPr lang="en-US" dirty="0"/>
              <a:t>, B., O’Connor, D. (2007) A comparison of two treatments of agitated behaviors in nursing home residents with dementia: simulated family presence and preferred music. American Journal of Geriatric Psychiatry15(6)514-521.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5710E-3740-4891-884F-BE47AD7CB2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217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19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6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Family Caregiving Alliance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342E9-A1DE-4F28-9503-886190CE02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31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recent didactics from Michele are available in the Didactics folder within the Cohort 17 directory. Presentations for Session 9 and Session 12, originally presented by Helle. After reviewing both, Helle did not make any additional edits.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342E9-A1DE-4F28-9503-886190CE028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462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2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1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23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Frame Photo, Question or Statement">
    <p:bg>
      <p:bgPr>
        <a:solidFill>
          <a:srgbClr val="63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10652C-6B8C-9E46-B805-CABAE028D9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67361"/>
            <a:ext cx="12192000" cy="6390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989952"/>
            <a:ext cx="5592355" cy="294100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2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Question, Statement, or Main Point.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(Accompanied by a full frame photo or this color background)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6641EC1-881D-DA4C-ACAD-27FF6DBFB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2" y="135973"/>
            <a:ext cx="1629955" cy="20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39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rgbClr val="002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904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EDA8B1-179A-1843-A6E9-017873C18F45}"/>
              </a:ext>
            </a:extLst>
          </p:cNvPr>
          <p:cNvSpPr/>
          <p:nvPr/>
        </p:nvSpPr>
        <p:spPr>
          <a:xfrm>
            <a:off x="0" y="4765041"/>
            <a:ext cx="12192000" cy="2092960"/>
          </a:xfrm>
          <a:prstGeom prst="rect">
            <a:avLst/>
          </a:prstGeom>
          <a:solidFill>
            <a:srgbClr val="007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1076960"/>
            <a:ext cx="7654835" cy="29410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lang="en-US" sz="60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61C20-A6A1-6F4C-B6E2-BEE27445FB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645" y="5044033"/>
            <a:ext cx="7654835" cy="4220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300" b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C367EA-F526-B84C-81D7-C1B52EF5C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645" y="5505909"/>
            <a:ext cx="7654834" cy="4222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Title, Department (if applicable)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1490E3-C595-D249-9E52-3EEAADE559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5458" y="94977"/>
            <a:ext cx="6843511" cy="3308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i="0">
                <a:solidFill>
                  <a:srgbClr val="0020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Business Unit Name or Event title/facility/location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A14423-5A24-4963-A50D-5D880B23D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1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ED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884446"/>
            <a:ext cx="10627417" cy="103227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400" smtClean="0">
                <a:solidFill>
                  <a:srgbClr val="007EB4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Today’s Agenda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16DA2-C28B-964B-B936-68812D60C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8" y="2074987"/>
            <a:ext cx="10627417" cy="4510451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3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sz="20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257300" indent="-342900">
              <a:buFont typeface="+mj-lt"/>
              <a:buAutoNum type="arabicPeriod"/>
              <a:defRPr sz="18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AB01DF-6810-4612-B38A-66F98766D38C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19A40EA-0E10-4ABA-B94F-404316B42D55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FEFF55F-5FF8-4089-B36F-2512DFFA3F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0614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bg>
      <p:bgPr>
        <a:solidFill>
          <a:srgbClr val="007E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3267159"/>
            <a:ext cx="7654835" cy="294100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40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61C20-A6A1-6F4C-B6E2-BEE27445FB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645" y="2346578"/>
            <a:ext cx="7654835" cy="4220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1800" b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PART 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7AE8A0-B2B7-42EE-8CCA-D0BDD4AFA80F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88CF2C-A2E1-4B7C-9201-6657E7BAD7AC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7C609EB-2574-4353-A3D0-47C2B3C96A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871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Frame Photo, Question or Statement">
    <p:bg>
      <p:bgPr>
        <a:solidFill>
          <a:srgbClr val="63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10652C-6B8C-9E46-B805-CABAE028D9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67361"/>
            <a:ext cx="12192000" cy="6390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989952"/>
            <a:ext cx="5592355" cy="294100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2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Question, Statement, or Main Point.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(Accompanied by a full frame photo or this color background)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6BAE8F-26DF-46E3-B1C3-4A497786D96D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7B1072-0C8C-4CDA-AE37-6501953628BE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8E7730-A661-4371-B807-95A0EEE397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8548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rgbClr val="00A7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1591408"/>
            <a:ext cx="8350209" cy="298467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4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Quote.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61C20-A6A1-6F4C-B6E2-BEE27445FB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645" y="5458608"/>
            <a:ext cx="8350209" cy="4220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000" b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57C8D2-0D91-2249-869D-C7E51BCC003C}"/>
              </a:ext>
            </a:extLst>
          </p:cNvPr>
          <p:cNvSpPr txBox="1">
            <a:spLocks/>
          </p:cNvSpPr>
          <p:nvPr/>
        </p:nvSpPr>
        <p:spPr>
          <a:xfrm>
            <a:off x="468477" y="759146"/>
            <a:ext cx="7654835" cy="84105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kern="1200" smtClean="0">
                <a:solidFill>
                  <a:schemeClr val="bg1"/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14000" dirty="0">
                <a:solidFill>
                  <a:schemeClr val="bg1">
                    <a:alpha val="35000"/>
                  </a:schemeClr>
                </a:solidFill>
              </a:rPr>
              <a:t>“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FEAC9B-71AC-1844-A3E9-400FCBB17360}"/>
              </a:ext>
            </a:extLst>
          </p:cNvPr>
          <p:cNvSpPr txBox="1">
            <a:spLocks/>
          </p:cNvSpPr>
          <p:nvPr/>
        </p:nvSpPr>
        <p:spPr>
          <a:xfrm>
            <a:off x="468477" y="4355199"/>
            <a:ext cx="7654835" cy="84105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kern="1200" smtClean="0">
                <a:solidFill>
                  <a:schemeClr val="bg1"/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14000" dirty="0">
                <a:solidFill>
                  <a:schemeClr val="bg1">
                    <a:alpha val="35000"/>
                  </a:schemeClr>
                </a:solidFill>
              </a:rPr>
              <a:t>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8BFBB2-5873-504A-A7EE-E9A60BF51A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238" y="5892287"/>
            <a:ext cx="8350307" cy="398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Occupation/Attribution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CE44CD-87F0-44F0-8FF0-F100D1324B6B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F0EFF8-DE5D-468A-A2D3-BDA4CB621AD3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E999328-3C88-4793-B83B-0EF494DA1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8459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884446"/>
            <a:ext cx="10627417" cy="103227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400" smtClean="0">
                <a:solidFill>
                  <a:srgbClr val="007EB4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16DA2-C28B-964B-B936-68812D60C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8" y="2074987"/>
            <a:ext cx="10627417" cy="4510451"/>
          </a:xfrm>
          <a:prstGeom prst="rect">
            <a:avLst/>
          </a:prstGeom>
        </p:spPr>
        <p:txBody>
          <a:bodyPr/>
          <a:lstStyle>
            <a:lvl1pPr>
              <a:defRPr sz="23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032DA91-5104-4BD4-BE6A-D44A3767A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80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tensiv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6" y="884446"/>
            <a:ext cx="3621430" cy="103227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400" smtClean="0">
                <a:solidFill>
                  <a:srgbClr val="007EB4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16DA2-C28B-964B-B936-68812D60CD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239" y="2074987"/>
            <a:ext cx="3621430" cy="45104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Slide Description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A616B52-5374-8B46-B7D2-FC5C59EF48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83180" y="884447"/>
            <a:ext cx="7205173" cy="5700992"/>
          </a:xfrm>
          <a:prstGeom prst="rect">
            <a:avLst/>
          </a:prstGeom>
        </p:spPr>
        <p:txBody>
          <a:bodyPr/>
          <a:lstStyle>
            <a:lvl1pPr>
              <a:defRPr sz="23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4C4AE4-EBC4-46E5-8EDE-F5624357FB6E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26A27B-12AF-47B9-AAF6-2DE0BC9CC351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99B722-1303-4814-80D1-0EA8B952D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6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/Chart/Graph with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6" y="884446"/>
            <a:ext cx="4024800" cy="103227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3400" smtClean="0">
                <a:solidFill>
                  <a:srgbClr val="007EB4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Slide/Chart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16DA2-C28B-964B-B936-68812D60C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9" y="2074988"/>
            <a:ext cx="4024800" cy="4431068"/>
          </a:xfrm>
          <a:prstGeom prst="rect">
            <a:avLst/>
          </a:prstGeom>
        </p:spPr>
        <p:txBody>
          <a:bodyPr/>
          <a:lstStyle>
            <a:lvl1pPr>
              <a:defRPr sz="21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F23D947-3380-1746-BDC9-09B8575E8D2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61526" y="467361"/>
            <a:ext cx="7130473" cy="63906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11A60D-D3AB-4B57-BC2D-3A967BD8939D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79D3A4-FD3A-42A4-B1F6-8AD51A74EB67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265BFE-5A10-470B-9B12-2D3A10477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13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/Chart/Graph White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2C3B-39C1-524F-A28F-42E59C5A792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467361"/>
            <a:ext cx="12192000" cy="6390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808D8A-A4C1-4FF2-91B8-D9048B01D8D3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A461EF-0563-45A7-B590-BF314633832A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1AA221-21B7-409A-9BBD-EC16EA906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52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/Chart/Graph Grey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57994A-1335-0F42-A4A0-9909A813F423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2C3B-39C1-524F-A28F-42E59C5A792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467361"/>
            <a:ext cx="12192000" cy="6390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5A7680-9426-4247-B159-503D7DF3A1CA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E23F15-5281-4990-BF80-D6B818091068}"/>
              </a:ext>
            </a:extLst>
          </p:cNvPr>
          <p:cNvSpPr/>
          <p:nvPr/>
        </p:nvSpPr>
        <p:spPr>
          <a:xfrm>
            <a:off x="0" y="1"/>
            <a:ext cx="12192000" cy="828950"/>
          </a:xfrm>
          <a:prstGeom prst="rect">
            <a:avLst/>
          </a:prstGeom>
          <a:solidFill>
            <a:srgbClr val="EDE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EAFEBD-3849-4FFF-9535-792C07DE0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45" y="112383"/>
            <a:ext cx="2437010" cy="6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25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Data Points/Boxes">
    <p:bg>
      <p:bgPr>
        <a:solidFill>
          <a:srgbClr val="ED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5756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7837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39918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4FE42B-84A1-344D-897B-5C158616BE25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B80284-3D1C-994B-BF5A-0F4C15FA0D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0103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438C4E60-8BD1-0F4C-8EB0-F3BD79685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31981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08B9942-2142-6E4E-BEFB-6635DC01A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84673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022152-6B60-564B-BE60-22D66666C8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438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B6550313-4322-3F44-B323-0F205B0536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31830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5BAF5E5E-6FC2-9C42-974D-F07C97D62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84673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01F2AB-9D12-4981-A47E-D515DD209F6C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AC801B-BDC0-4724-827B-C1968A9AAD1A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9CE18EF-3680-4BC7-BDFF-5AEB5D38A7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6119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Point/Box Detail">
    <p:bg>
      <p:bgPr>
        <a:solidFill>
          <a:srgbClr val="ED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7837" y="1797996"/>
            <a:ext cx="7568406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166FCF-435C-9744-8866-83B0CFD132CB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EC5A2A-9DCD-7B4F-8294-46B55CEBDCA3}"/>
              </a:ext>
            </a:extLst>
          </p:cNvPr>
          <p:cNvSpPr/>
          <p:nvPr/>
        </p:nvSpPr>
        <p:spPr>
          <a:xfrm>
            <a:off x="335756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336F7DF-B06D-224C-8041-70EA80FDB1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0103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3F2D6B-7CC3-584B-81E7-F8AF72D399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438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7A43D95-ABC2-DA40-913D-9DBB55B619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53467" y="2032947"/>
            <a:ext cx="7058430" cy="30051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CD5C75-2CCA-46B6-A28F-1F9847F00983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62310B7-16B5-4C0B-A2FC-F949E5BDA490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B40CFC-F881-4A52-A787-91358B078B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40259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Data Points/Boxes">
    <p:bg>
      <p:bgPr>
        <a:solidFill>
          <a:srgbClr val="ED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714D5AB-3A84-2447-B130-1AC7CE264103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0D90A8-7613-274F-ADB6-2D837651F61C}"/>
              </a:ext>
            </a:extLst>
          </p:cNvPr>
          <p:cNvSpPr/>
          <p:nvPr/>
        </p:nvSpPr>
        <p:spPr>
          <a:xfrm>
            <a:off x="2312377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599405-76E2-EE48-9C8D-5C1B2CE4C37C}"/>
              </a:ext>
            </a:extLst>
          </p:cNvPr>
          <p:cNvSpPr/>
          <p:nvPr/>
        </p:nvSpPr>
        <p:spPr>
          <a:xfrm>
            <a:off x="6264458" y="1797996"/>
            <a:ext cx="3616325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91440" rIns="228600" bIns="182880" rtlCol="0" anchor="t" anchorCtr="0"/>
          <a:lstStyle/>
          <a:p>
            <a:pPr algn="ctr"/>
            <a:endParaRPr lang="en-US" sz="2800" dirty="0">
              <a:solidFill>
                <a:srgbClr val="75787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8711576E-AE9D-CF42-9764-22F71FCF14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6724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7BFFEDC0-47E8-424B-BD56-BE25AE305B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8602" y="2988538"/>
            <a:ext cx="3127224" cy="2049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6465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9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7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5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8A8B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Description of figure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BEA4B15C-4225-C141-9419-5CCAB845F8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56059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C27E808-DBF2-C94F-A284-5DF1675B10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08451" y="2032947"/>
            <a:ext cx="3127375" cy="894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4500">
                <a:solidFill>
                  <a:srgbClr val="007EB4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Figure%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5067A3-78CE-4E29-AD27-33C5EFB9E4C6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C9F36E-F931-4685-AF96-2F55FB39D0D5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B640A41-4F53-4D08-B3AB-98A3AD336C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1856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/Thank You">
    <p:bg>
      <p:bgPr>
        <a:solidFill>
          <a:srgbClr val="002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ADB43-7F8C-1947-BA4A-6590721F8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645" y="1076960"/>
            <a:ext cx="7654835" cy="29410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lang="en-US" sz="6000" smtClean="0">
                <a:solidFill>
                  <a:schemeClr val="bg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Thank you message.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61C20-A6A1-6F4C-B6E2-BEE27445FB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3645" y="5044033"/>
            <a:ext cx="7654835" cy="42204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lang="en-US" sz="2300" b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305-B7D4-6B4F-B607-57798C1FCC9E}"/>
              </a:ext>
            </a:extLst>
          </p:cNvPr>
          <p:cNvSpPr/>
          <p:nvPr/>
        </p:nvSpPr>
        <p:spPr>
          <a:xfrm>
            <a:off x="0" y="1"/>
            <a:ext cx="12192000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BFA84954-12D9-E046-9722-0C6D198CD414}"/>
              </a:ext>
            </a:extLst>
          </p:cNvPr>
          <p:cNvSpPr txBox="1">
            <a:spLocks/>
          </p:cNvSpPr>
          <p:nvPr/>
        </p:nvSpPr>
        <p:spPr>
          <a:xfrm>
            <a:off x="4091510" y="634998"/>
            <a:ext cx="7654835" cy="422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b="1" kern="120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500" b="0" dirty="0">
                <a:solidFill>
                  <a:srgbClr val="00205B"/>
                </a:solidFill>
              </a:rPr>
              <a:t>Event title/location if applicable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C367EA-F526-B84C-81D7-C1B52EF5C5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3645" y="5505909"/>
            <a:ext cx="7654834" cy="4222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2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Contact information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8493DB-30F9-4FBC-A37F-C5D28CCCA928}"/>
              </a:ext>
            </a:extLst>
          </p:cNvPr>
          <p:cNvGrpSpPr/>
          <p:nvPr/>
        </p:nvGrpSpPr>
        <p:grpSpPr>
          <a:xfrm>
            <a:off x="0" y="25138"/>
            <a:ext cx="12192000" cy="884446"/>
            <a:chOff x="0" y="25138"/>
            <a:chExt cx="12192000" cy="88444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8B8F5A-D76D-4A6E-947E-BC0767952A35}"/>
                </a:ext>
              </a:extLst>
            </p:cNvPr>
            <p:cNvSpPr/>
            <p:nvPr userDrawn="1"/>
          </p:nvSpPr>
          <p:spPr>
            <a:xfrm>
              <a:off x="0" y="25138"/>
              <a:ext cx="12192000" cy="884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AD8F4C0-E1DE-4566-A246-732B103BBC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3645" y="112383"/>
              <a:ext cx="2437010" cy="679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0025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DEC1F-D303-4350-B2B4-A9D81A74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219BA-86D0-4B1F-B9CC-39AF0B773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B0337-1EE0-4AA6-944E-90335D8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FAE9B-D43D-489A-9006-57F87311CCBA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AC2D1-2173-4964-BD00-F454A001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58AC-F203-4300-9E32-CD26B877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19E43-8E25-4F95-B8B4-3F67CCB6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73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4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6180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8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nerhealth.com/Alzheimers" TargetMode="External"/><Relationship Id="rId2" Type="http://schemas.openxmlformats.org/officeDocument/2006/relationships/hyperlink" Target="http://www.alz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aaphx.org/" TargetMode="External"/><Relationship Id="rId5" Type="http://schemas.openxmlformats.org/officeDocument/2006/relationships/hyperlink" Target="http://www.usaging.org/" TargetMode="External"/><Relationship Id="rId4" Type="http://schemas.openxmlformats.org/officeDocument/2006/relationships/hyperlink" Target="http://www.dementiafriendsusa.org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Addressing Challenging Behavior in Dementia</a:t>
            </a:r>
            <a:br>
              <a:rPr lang="en-US" sz="36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3100" b="1" dirty="0">
                <a:solidFill>
                  <a:srgbClr val="8E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Lori Nisson, MSW, LCSW</a:t>
            </a:r>
            <a:br>
              <a:rPr lang="en-US" sz="3100" b="1" dirty="0">
                <a:solidFill>
                  <a:srgbClr val="8E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3100" dirty="0">
              <a:solidFill>
                <a:srgbClr val="8E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F0E30-A4B9-40FE-900B-520597817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185" y="5937424"/>
            <a:ext cx="3197815" cy="89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</p:spPr>
        <p:txBody>
          <a:bodyPr anchor="b">
            <a:normAutofit/>
          </a:bodyPr>
          <a:lstStyle/>
          <a:p>
            <a:r>
              <a:rPr lang="en-US" sz="3600" dirty="0"/>
              <a:t>Look for the trigger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>
            <a:normAutofit/>
          </a:bodyPr>
          <a:lstStyle/>
          <a:p>
            <a:r>
              <a:rPr lang="en-US" dirty="0"/>
              <a:t>Behaviors typically have a cause </a:t>
            </a:r>
          </a:p>
          <a:p>
            <a:r>
              <a:rPr lang="en-US" dirty="0"/>
              <a:t>Ask yourself:</a:t>
            </a:r>
          </a:p>
          <a:p>
            <a:pPr lvl="1"/>
            <a:r>
              <a:rPr lang="en-US" sz="2200" dirty="0"/>
              <a:t>Why did this happen?</a:t>
            </a:r>
          </a:p>
          <a:p>
            <a:pPr lvl="1"/>
            <a:r>
              <a:rPr lang="en-US" sz="2200" dirty="0"/>
              <a:t>What has changed?</a:t>
            </a:r>
          </a:p>
          <a:p>
            <a:pPr lvl="1"/>
            <a:r>
              <a:rPr lang="en-US" sz="2200" dirty="0"/>
              <a:t>What are they trying to tell me?</a:t>
            </a:r>
          </a:p>
          <a:p>
            <a:r>
              <a:rPr lang="en-US" dirty="0"/>
              <a:t>Once identified</a:t>
            </a:r>
          </a:p>
          <a:p>
            <a:pPr lvl="1"/>
            <a:r>
              <a:rPr lang="en-US" sz="2200" dirty="0"/>
              <a:t>GOAL is to help caregiver eliminate the trigger or help person navigate more effectively</a:t>
            </a:r>
          </a:p>
          <a:p>
            <a:pPr lvl="1"/>
            <a:endParaRPr lang="en-US" sz="2200" dirty="0"/>
          </a:p>
        </p:txBody>
      </p:sp>
      <p:pic>
        <p:nvPicPr>
          <p:cNvPr id="1026" name="Picture 2" descr="http://images.all-free-download.com/images/graphiclarge/magnifying_glass_clip_art_203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7781" y="1556281"/>
            <a:ext cx="4158613" cy="462068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31" name="Slide Number Placeholder 4">
            <a:extLst>
              <a:ext uri="{FF2B5EF4-FFF2-40B4-BE49-F238E27FC236}">
                <a16:creationId xmlns:a16="http://schemas.microsoft.com/office/drawing/2014/main" id="{2EF515FF-63FC-8FCF-08FF-D21B441D5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fld id="{9CD8D479-8942-46E8-A226-A4E01F7A105C}" type="slidenum">
              <a:rPr lang="en-US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1033" name="Date Placeholder 5">
            <a:extLst>
              <a:ext uri="{FF2B5EF4-FFF2-40B4-BE49-F238E27FC236}">
                <a16:creationId xmlns:a16="http://schemas.microsoft.com/office/drawing/2014/main" id="{95032440-2719-D29B-F6A0-FE020038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3" y="6629400"/>
            <a:ext cx="1000662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fld id="{93A66BA0-BF77-43AC-894A-20AD8220B887}" type="datetime1">
              <a:rPr lang="en-US" smtClean="0"/>
              <a:pPr>
                <a:spcAft>
                  <a:spcPts val="600"/>
                </a:spcAft>
              </a:pPr>
              <a:t>6/17/2026</a:t>
            </a:fld>
            <a:endParaRPr lang="en-US"/>
          </a:p>
        </p:txBody>
      </p:sp>
      <p:sp>
        <p:nvSpPr>
          <p:cNvPr id="1035" name="Footer Placeholder 6">
            <a:extLst>
              <a:ext uri="{FF2B5EF4-FFF2-40B4-BE49-F238E27FC236}">
                <a16:creationId xmlns:a16="http://schemas.microsoft.com/office/drawing/2014/main" id="{C937044B-D7CE-2260-F6AE-6DD412E7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67891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Common environment triggers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228" y="1600200"/>
            <a:ext cx="9851571" cy="4576763"/>
          </a:xfrm>
        </p:spPr>
        <p:txBody>
          <a:bodyPr>
            <a:normAutofit/>
          </a:bodyPr>
          <a:lstStyle/>
          <a:p>
            <a:r>
              <a:rPr lang="en-US" dirty="0"/>
              <a:t>Misperception - illusion</a:t>
            </a:r>
          </a:p>
          <a:p>
            <a:r>
              <a:rPr lang="en-US" dirty="0"/>
              <a:t>Change in Routine</a:t>
            </a:r>
          </a:p>
          <a:p>
            <a:pPr lvl="1"/>
            <a:r>
              <a:rPr lang="en-US" sz="2200" dirty="0"/>
              <a:t>Daily structure, caregivers</a:t>
            </a:r>
          </a:p>
          <a:p>
            <a:pPr lvl="1"/>
            <a:r>
              <a:rPr lang="en-US" sz="2200" dirty="0"/>
              <a:t>Holidays</a:t>
            </a:r>
          </a:p>
          <a:p>
            <a:r>
              <a:rPr lang="en-US" dirty="0"/>
              <a:t>Providing care</a:t>
            </a:r>
          </a:p>
          <a:p>
            <a:pPr marL="457200" lvl="2"/>
            <a:r>
              <a:rPr lang="en-US" sz="2200" dirty="0"/>
              <a:t>Puts caregivers in a potentially intrusive position</a:t>
            </a:r>
          </a:p>
          <a:p>
            <a:pPr marL="457200" lvl="2"/>
            <a:r>
              <a:rPr lang="en-US" sz="2200" dirty="0"/>
              <a:t>Person can feel their privacy / independence being invaded</a:t>
            </a:r>
          </a:p>
          <a:p>
            <a:r>
              <a:rPr lang="en-US" dirty="0"/>
              <a:t>Environment</a:t>
            </a:r>
          </a:p>
          <a:p>
            <a:pPr lvl="1"/>
            <a:r>
              <a:rPr lang="en-US" sz="2200" dirty="0"/>
              <a:t>Too much / too little stimulation </a:t>
            </a:r>
          </a:p>
          <a:p>
            <a:pPr lvl="1"/>
            <a:r>
              <a:rPr lang="en-US" sz="2200" dirty="0"/>
              <a:t>Any change in environment</a:t>
            </a:r>
          </a:p>
          <a:p>
            <a:pPr lvl="1"/>
            <a:r>
              <a:rPr lang="en-US" sz="2200" dirty="0"/>
              <a:t>Not enough activity/ too much activity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Common physical triggers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524000"/>
            <a:ext cx="9943774" cy="4652963"/>
          </a:xfrm>
        </p:spPr>
        <p:txBody>
          <a:bodyPr>
            <a:normAutofit/>
          </a:bodyPr>
          <a:lstStyle/>
          <a:p>
            <a:r>
              <a:rPr lang="en-US" dirty="0"/>
              <a:t>Confusion</a:t>
            </a:r>
          </a:p>
          <a:p>
            <a:r>
              <a:rPr lang="en-US" dirty="0"/>
              <a:t>Pain/ Illness</a:t>
            </a:r>
          </a:p>
          <a:p>
            <a:pPr lvl="1"/>
            <a:r>
              <a:rPr lang="en-US" sz="2200" dirty="0"/>
              <a:t>May not be able to verbalize the pain sensation; expressed through actions</a:t>
            </a:r>
          </a:p>
          <a:p>
            <a:pPr lvl="1"/>
            <a:r>
              <a:rPr lang="en-US" sz="2200" dirty="0"/>
              <a:t>Urinary tract infections/virus/ pneumonia/constipation</a:t>
            </a:r>
          </a:p>
          <a:p>
            <a:pPr lvl="1"/>
            <a:r>
              <a:rPr lang="en-US" sz="2200" dirty="0"/>
              <a:t>Side effects of new medication/anesthesia</a:t>
            </a:r>
          </a:p>
          <a:p>
            <a:r>
              <a:rPr lang="en-US" dirty="0"/>
              <a:t>Unmet Needs</a:t>
            </a:r>
          </a:p>
          <a:p>
            <a:pPr lvl="1"/>
            <a:r>
              <a:rPr lang="en-US" sz="2200" dirty="0"/>
              <a:t>Fatigue</a:t>
            </a:r>
          </a:p>
          <a:p>
            <a:pPr lvl="1"/>
            <a:r>
              <a:rPr lang="en-US" sz="2200" dirty="0"/>
              <a:t>Hunger or thirst</a:t>
            </a:r>
          </a:p>
          <a:p>
            <a:pPr lvl="1"/>
            <a:r>
              <a:rPr lang="en-US" sz="2200" dirty="0"/>
              <a:t>Toileting needs </a:t>
            </a:r>
          </a:p>
          <a:p>
            <a:pPr lvl="1"/>
            <a:r>
              <a:rPr lang="en-US" sz="2200" dirty="0"/>
              <a:t>General discomfort, satisfaction, distress</a:t>
            </a:r>
          </a:p>
          <a:p>
            <a:pPr lvl="1"/>
            <a:endParaRPr lang="en-US" sz="2000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1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  Common Behavior Problems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6074" y="1814495"/>
            <a:ext cx="8212024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5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900" y="276087"/>
            <a:ext cx="9423075" cy="1077225"/>
          </a:xfrm>
        </p:spPr>
        <p:txBody>
          <a:bodyPr>
            <a:normAutofit/>
          </a:bodyPr>
          <a:lstStyle/>
          <a:p>
            <a:r>
              <a:rPr lang="en-US" sz="3600" dirty="0"/>
              <a:t>How to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8900" y="1600200"/>
            <a:ext cx="9994900" cy="45767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Address gently by their preferred name </a:t>
            </a:r>
          </a:p>
          <a:p>
            <a:pPr lvl="1"/>
            <a:r>
              <a:rPr lang="en-US" sz="2400" dirty="0"/>
              <a:t>If they are angry - use Mr., Mrs., Ms.</a:t>
            </a:r>
          </a:p>
          <a:p>
            <a:r>
              <a:rPr lang="en-US" sz="2400" dirty="0"/>
              <a:t>Approach the person slowly from the front </a:t>
            </a:r>
          </a:p>
          <a:p>
            <a:r>
              <a:rPr lang="en-US" sz="2400" dirty="0"/>
              <a:t>Keep communication simple as they may become overwhelmed</a:t>
            </a:r>
          </a:p>
          <a:p>
            <a:r>
              <a:rPr lang="en-US" sz="2400" dirty="0"/>
              <a:t>Non-verbal communication is important to successful interactions</a:t>
            </a:r>
          </a:p>
          <a:p>
            <a:pPr lvl="1"/>
            <a:r>
              <a:rPr lang="en-US" sz="2400" dirty="0"/>
              <a:t>Maintain eye contact</a:t>
            </a:r>
          </a:p>
          <a:p>
            <a:pPr lvl="1"/>
            <a:r>
              <a:rPr lang="en-US" sz="2400" dirty="0"/>
              <a:t>Be aware of your body language - maintain an open posture</a:t>
            </a:r>
          </a:p>
          <a:p>
            <a:pPr lvl="1"/>
            <a:r>
              <a:rPr lang="en-US" sz="2400" dirty="0"/>
              <a:t>Nod of approval to establish a positive rapport </a:t>
            </a:r>
          </a:p>
          <a:p>
            <a:r>
              <a:rPr lang="en-US" sz="2400" dirty="0"/>
              <a:t>Speak slowly with low tone</a:t>
            </a:r>
          </a:p>
          <a:p>
            <a:pPr lvl="1"/>
            <a:r>
              <a:rPr lang="en-US" sz="2400" dirty="0"/>
              <a:t>Low voice can help de-escalate</a:t>
            </a:r>
          </a:p>
          <a:p>
            <a:r>
              <a:rPr lang="en-US" sz="2400" dirty="0"/>
              <a:t>Pause to offer time to process</a:t>
            </a:r>
          </a:p>
          <a:p>
            <a:pPr lvl="1"/>
            <a:r>
              <a:rPr lang="en-US" sz="2400" dirty="0"/>
              <a:t>Expect responses to be delayed – they will need time to process and produce an answer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620" y="0"/>
            <a:ext cx="2278380" cy="32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9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7FB2-A9A3-B675-6FF2-2DAF8A0BC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DEE3F-F223-9326-EEAA-FB2BA31D2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900" y="276087"/>
            <a:ext cx="9423075" cy="1183566"/>
          </a:xfrm>
        </p:spPr>
        <p:txBody>
          <a:bodyPr>
            <a:normAutofit/>
          </a:bodyPr>
          <a:lstStyle/>
          <a:p>
            <a:r>
              <a:rPr lang="en-US" sz="3600" dirty="0"/>
              <a:t>Ask simple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04623-2C85-DE1B-E2CD-E30FBF1F4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900" y="1560444"/>
            <a:ext cx="9994900" cy="461652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Speak calmly and clearly</a:t>
            </a:r>
          </a:p>
          <a:p>
            <a:r>
              <a:rPr lang="en-US" sz="2400" dirty="0"/>
              <a:t>Avoid multipart questions</a:t>
            </a:r>
          </a:p>
          <a:p>
            <a:pPr lvl="1"/>
            <a:r>
              <a:rPr lang="en-US" sz="2400" dirty="0"/>
              <a:t>Person easily overwhelmed</a:t>
            </a:r>
          </a:p>
          <a:p>
            <a:r>
              <a:rPr lang="en-US" sz="2400" dirty="0"/>
              <a:t>Try open-ended questions</a:t>
            </a:r>
          </a:p>
          <a:p>
            <a:pPr lvl="1"/>
            <a:r>
              <a:rPr lang="en-US" sz="2400" dirty="0"/>
              <a:t>Then try a yes/no or one-word answer questions</a:t>
            </a:r>
          </a:p>
          <a:p>
            <a:r>
              <a:rPr lang="en-US" sz="2400" dirty="0"/>
              <a:t>Be patient when waiting for answers</a:t>
            </a:r>
          </a:p>
          <a:p>
            <a:r>
              <a:rPr lang="en-US" sz="2400" dirty="0"/>
              <a:t>Try rephrasing</a:t>
            </a:r>
          </a:p>
          <a:p>
            <a:r>
              <a:rPr lang="en-US" sz="2400" dirty="0"/>
              <a:t>Live in the person’s world</a:t>
            </a:r>
          </a:p>
          <a:p>
            <a:pPr lvl="1"/>
            <a:r>
              <a:rPr lang="en-US" sz="2400" dirty="0"/>
              <a:t>Avoid correcting </a:t>
            </a:r>
          </a:p>
          <a:p>
            <a:pPr lvl="1"/>
            <a:r>
              <a:rPr lang="en-US" sz="2400" dirty="0"/>
              <a:t>Redirect as necessary</a:t>
            </a:r>
          </a:p>
          <a:p>
            <a:r>
              <a:rPr lang="en-US" sz="2400" dirty="0"/>
              <a:t>If your question is not working, make a connection to another event, place, or time</a:t>
            </a:r>
          </a:p>
          <a:p>
            <a:r>
              <a:rPr lang="en-US" sz="2400" dirty="0"/>
              <a:t>Avoid Arguments</a:t>
            </a:r>
          </a:p>
          <a:p>
            <a:pPr lvl="1"/>
            <a:r>
              <a:rPr lang="en-US" sz="2400" dirty="0"/>
              <a:t>Agree, apologize, distract or defer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1BEA7-4F6A-63D8-DABF-BFB7822DE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472" y="1786128"/>
            <a:ext cx="2278380" cy="30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2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985785"/>
          </a:xfrm>
        </p:spPr>
        <p:txBody>
          <a:bodyPr anchor="b">
            <a:normAutofit/>
          </a:bodyPr>
          <a:lstStyle/>
          <a:p>
            <a:r>
              <a:rPr lang="en-US" sz="3600" dirty="0"/>
              <a:t>Inadvertent escalation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>
            <a:normAutofit/>
          </a:bodyPr>
          <a:lstStyle/>
          <a:p>
            <a:r>
              <a:rPr lang="en-US" altLang="en-US" dirty="0"/>
              <a:t>Correcting </a:t>
            </a:r>
          </a:p>
          <a:p>
            <a:r>
              <a:rPr lang="en-US" altLang="en-US" dirty="0"/>
              <a:t>Reasoning </a:t>
            </a:r>
          </a:p>
          <a:p>
            <a:r>
              <a:rPr lang="en-US" altLang="en-US" dirty="0"/>
              <a:t>Arguing</a:t>
            </a:r>
          </a:p>
          <a:p>
            <a:r>
              <a:rPr lang="en-US" altLang="en-US" dirty="0"/>
              <a:t>Reorientation</a:t>
            </a:r>
          </a:p>
          <a:p>
            <a:r>
              <a:rPr lang="en-US" altLang="en-US" dirty="0"/>
              <a:t>Always telling the truth</a:t>
            </a:r>
          </a:p>
          <a:p>
            <a:r>
              <a:rPr lang="en-US" altLang="en-US" dirty="0"/>
              <a:t>Over-explaining</a:t>
            </a:r>
          </a:p>
          <a:p>
            <a:r>
              <a:rPr lang="en-US" altLang="en-US" dirty="0"/>
              <a:t>Exposing frustration or anger</a:t>
            </a:r>
          </a:p>
          <a:p>
            <a:r>
              <a:rPr lang="en-US" altLang="en-US" dirty="0"/>
              <a:t>Unrealistic expectations or demand</a:t>
            </a:r>
          </a:p>
          <a:p>
            <a:r>
              <a:rPr lang="en-US" altLang="en-US" dirty="0"/>
              <a:t>Finger pointing or scolding</a:t>
            </a:r>
          </a:p>
          <a:p>
            <a:r>
              <a:rPr lang="en-US" altLang="en-US" dirty="0"/>
              <a:t>Retraining</a:t>
            </a:r>
          </a:p>
          <a:p>
            <a:pPr marL="0" indent="0">
              <a:buNone/>
            </a:pPr>
            <a:endParaRPr lang="en-US" alt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r="4226"/>
          <a:stretch>
            <a:fillRect/>
          </a:stretch>
        </p:blipFill>
        <p:spPr>
          <a:xfrm>
            <a:off x="6172200" y="1556281"/>
            <a:ext cx="4609775" cy="4620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427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040649"/>
          </a:xfrm>
        </p:spPr>
        <p:txBody>
          <a:bodyPr anchor="b">
            <a:normAutofit/>
          </a:bodyPr>
          <a:lstStyle/>
          <a:p>
            <a:r>
              <a:rPr lang="en-US" sz="3600" dirty="0"/>
              <a:t>Active de-escalation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>
            <a:normAutofit/>
          </a:bodyPr>
          <a:lstStyle/>
          <a:p>
            <a:r>
              <a:rPr lang="en-US" dirty="0"/>
              <a:t>Provide plenty of rest periods</a:t>
            </a:r>
          </a:p>
          <a:p>
            <a:r>
              <a:rPr lang="en-US" dirty="0"/>
              <a:t>Alternate with periods of activity</a:t>
            </a:r>
          </a:p>
          <a:p>
            <a:r>
              <a:rPr lang="en-US" dirty="0"/>
              <a:t>Caregiver can modify past activities and shorten duration</a:t>
            </a:r>
          </a:p>
          <a:p>
            <a:r>
              <a:rPr lang="en-US" dirty="0"/>
              <a:t>Maintaining a routine </a:t>
            </a:r>
          </a:p>
          <a:p>
            <a:r>
              <a:rPr lang="en-US" dirty="0"/>
              <a:t>Agree, apologize, distract</a:t>
            </a:r>
          </a:p>
          <a:p>
            <a:r>
              <a:rPr lang="en-US" dirty="0"/>
              <a:t>Modify our reactions, understand disease, increase  patience </a:t>
            </a:r>
          </a:p>
          <a:p>
            <a:r>
              <a:rPr lang="en-US" dirty="0"/>
              <a:t>Accept person as they are in this moment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561734"/>
            <a:ext cx="4609775" cy="4609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130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Studied interventions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Massage or therapeutic touch</a:t>
            </a:r>
          </a:p>
          <a:p>
            <a:r>
              <a:rPr lang="en-US" sz="2000" dirty="0"/>
              <a:t>Playing preferred music (live, speaker or headphones)</a:t>
            </a:r>
          </a:p>
          <a:p>
            <a:r>
              <a:rPr lang="en-US" sz="2000" dirty="0"/>
              <a:t>Use of lavender oil or lemon balm/Melissa leaf oil (on pillow, diffuser)</a:t>
            </a:r>
          </a:p>
          <a:p>
            <a:r>
              <a:rPr lang="en-US" sz="2000" dirty="0"/>
              <a:t>Sounds of nature: birds chirping, ocean waves, white noise</a:t>
            </a:r>
          </a:p>
          <a:p>
            <a:r>
              <a:rPr lang="en-US" sz="2000" dirty="0"/>
              <a:t>Pleasant activities</a:t>
            </a:r>
          </a:p>
          <a:p>
            <a:r>
              <a:rPr lang="en-US" sz="2000" dirty="0"/>
              <a:t>Interaction with pets</a:t>
            </a:r>
          </a:p>
          <a:p>
            <a:r>
              <a:rPr lang="en-US" sz="2000" dirty="0"/>
              <a:t>Simple social interactions (photo albums, photo slide show)</a:t>
            </a:r>
          </a:p>
          <a:p>
            <a:r>
              <a:rPr lang="en-US" sz="2000" dirty="0"/>
              <a:t>Favorite foods</a:t>
            </a:r>
          </a:p>
          <a:p>
            <a:r>
              <a:rPr lang="en-US" sz="2000" dirty="0"/>
              <a:t>Physical activities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641" y="3740149"/>
            <a:ext cx="3896771" cy="2799444"/>
          </a:xfrm>
          <a:prstGeom prst="rect">
            <a:avLst/>
          </a:prstGeom>
          <a:ln w="762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405590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When to involve medical providers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Often behavioral interventions can minimize most behavioral challenges</a:t>
            </a:r>
          </a:p>
          <a:p>
            <a:r>
              <a:rPr lang="en-US" dirty="0"/>
              <a:t>If there is an </a:t>
            </a:r>
            <a:r>
              <a:rPr lang="en-US" u="sng" dirty="0"/>
              <a:t>abrupt</a:t>
            </a:r>
            <a:r>
              <a:rPr lang="en-US" dirty="0"/>
              <a:t> change in behavior, mental status or function</a:t>
            </a:r>
          </a:p>
          <a:p>
            <a:r>
              <a:rPr lang="en-US" dirty="0"/>
              <a:t>If there is potential pain or infection</a:t>
            </a:r>
          </a:p>
          <a:p>
            <a:r>
              <a:rPr lang="en-US" dirty="0"/>
              <a:t>If psychosis hallucinations, delusions or paranoia are not redirectable</a:t>
            </a:r>
          </a:p>
          <a:p>
            <a:r>
              <a:rPr lang="en-US" dirty="0"/>
              <a:t>Sudden or severe increase in confusion could be a sign of delirium, which is a medical emergency.</a:t>
            </a:r>
          </a:p>
          <a:p>
            <a:r>
              <a:rPr lang="en-US" dirty="0"/>
              <a:t>If there is violence</a:t>
            </a:r>
          </a:p>
          <a:p>
            <a:r>
              <a:rPr lang="en-US" b="1" dirty="0"/>
              <a:t>If everything team and caregiver have tried has not worked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688" y="4175641"/>
            <a:ext cx="3258312" cy="268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Identify common behavioral changes</a:t>
            </a:r>
          </a:p>
          <a:p>
            <a:r>
              <a:rPr lang="en-US" sz="2000" dirty="0"/>
              <a:t>Recognize common causes or trigger behaviors </a:t>
            </a:r>
          </a:p>
          <a:p>
            <a:r>
              <a:rPr lang="en-US" sz="2000" dirty="0"/>
              <a:t>Learn effective strategies to minimize behaviors</a:t>
            </a:r>
          </a:p>
          <a:p>
            <a:r>
              <a:rPr lang="en-US" sz="2000" dirty="0"/>
              <a:t>Understand when it is necessary to utilize medical resources</a:t>
            </a:r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301" y="3479800"/>
            <a:ext cx="2944812" cy="28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1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3215A-193D-54EE-1517-DEC3A28D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775473"/>
          </a:xfrm>
        </p:spPr>
        <p:txBody>
          <a:bodyPr>
            <a:normAutofit/>
          </a:bodyPr>
          <a:lstStyle/>
          <a:p>
            <a:r>
              <a:rPr lang="en-US" sz="3600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78333-7C75-2475-9EAB-696981C9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027" y="1133856"/>
            <a:ext cx="9371948" cy="5477256"/>
          </a:xfrm>
        </p:spPr>
        <p:txBody>
          <a:bodyPr>
            <a:normAutofit/>
          </a:bodyPr>
          <a:lstStyle/>
          <a:p>
            <a:pPr marL="210312" marR="0" lvl="0" indent="-210312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Alzheimer’s Association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2"/>
              </a:rPr>
              <a:t>www.alz.org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24-hour helpline 800-272-3900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Medic Alert + Safe Return </a:t>
            </a:r>
          </a:p>
          <a:p>
            <a:pPr marL="210312" marR="0" lvl="0" indent="-210312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Banner Alzheimer’s Institute: Phoenix, Sun City, Tucson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3"/>
              </a:rPr>
              <a:t>www.BannerHealth.com/Alzheimers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</a:p>
          <a:p>
            <a:pPr marL="210312" marR="0" lvl="0" indent="-210312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Dementia Friends America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4"/>
              </a:rPr>
              <a:t>www.dementiafriendsusa.org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210312" marR="0" lvl="0" indent="-210312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US Aging: National Association of Area Agencies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5"/>
              </a:rPr>
              <a:t>www.usaging.org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</a:p>
          <a:p>
            <a:pPr marL="438912" marR="0" lvl="1" indent="-15544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Maricopa AAA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6"/>
              </a:rPr>
              <a:t>www.aaaphx.org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</a:p>
          <a:p>
            <a:pPr marL="210312" marR="0" lvl="0" indent="-210312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59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549B692-0022-0E64-DCF4-FB3F55CBB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Qr code&#10;&#10;Description automatically generated">
            <a:extLst>
              <a:ext uri="{FF2B5EF4-FFF2-40B4-BE49-F238E27FC236}">
                <a16:creationId xmlns:a16="http://schemas.microsoft.com/office/drawing/2014/main" id="{65056C2B-8547-065A-D570-AAFEEC0AF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3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966304"/>
          </a:xfrm>
        </p:spPr>
        <p:txBody>
          <a:bodyPr anchor="b">
            <a:normAutofit/>
          </a:bodyPr>
          <a:lstStyle/>
          <a:p>
            <a:r>
              <a:rPr lang="en-US" sz="3600" dirty="0"/>
              <a:t>Sensitivity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399032"/>
            <a:ext cx="5265420" cy="4777931"/>
          </a:xfrm>
        </p:spPr>
        <p:txBody>
          <a:bodyPr>
            <a:noAutofit/>
          </a:bodyPr>
          <a:lstStyle/>
          <a:p>
            <a:r>
              <a:rPr lang="en-US" dirty="0"/>
              <a:t>Dementia affects one’s ability to manage their environment, communicate and behave conventionally</a:t>
            </a:r>
          </a:p>
          <a:p>
            <a:r>
              <a:rPr lang="en-US" dirty="0"/>
              <a:t>Behavioral changes are part of the disease process</a:t>
            </a:r>
          </a:p>
          <a:p>
            <a:pPr lvl="1"/>
            <a:r>
              <a:rPr lang="en-US" sz="2200" dirty="0"/>
              <a:t>Typically, not volitional</a:t>
            </a:r>
          </a:p>
          <a:p>
            <a:pPr lvl="1"/>
            <a:r>
              <a:rPr lang="en-US" sz="2200" dirty="0"/>
              <a:t>Person can no longer function at previous level</a:t>
            </a:r>
          </a:p>
          <a:p>
            <a:r>
              <a:rPr lang="en-US" dirty="0"/>
              <a:t>Requires caregivers to anticipate needs</a:t>
            </a:r>
          </a:p>
          <a:p>
            <a:pPr lvl="1"/>
            <a:r>
              <a:rPr lang="en-US" sz="2200" dirty="0"/>
              <a:t>Implement care with compassion and empathy</a:t>
            </a:r>
          </a:p>
          <a:p>
            <a:r>
              <a:rPr lang="en-US" dirty="0"/>
              <a:t>Balance between person’s rights/ self determination and safety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016" y="1501504"/>
            <a:ext cx="4609775" cy="3687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894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040649"/>
          </a:xfrm>
        </p:spPr>
        <p:txBody>
          <a:bodyPr anchor="b">
            <a:normAutofit/>
          </a:bodyPr>
          <a:lstStyle/>
          <a:p>
            <a:r>
              <a:rPr lang="en-US" sz="3600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>
            <a:normAutofit/>
          </a:bodyPr>
          <a:lstStyle/>
          <a:p>
            <a:r>
              <a:rPr lang="en-US" dirty="0"/>
              <a:t>Behavior has a purpose </a:t>
            </a:r>
          </a:p>
          <a:p>
            <a:pPr lvl="1"/>
            <a:r>
              <a:rPr lang="en-US" sz="2200" dirty="0"/>
              <a:t>Often signals an unmet need</a:t>
            </a:r>
          </a:p>
          <a:p>
            <a:r>
              <a:rPr lang="en-US" dirty="0"/>
              <a:t>Behavior is triggered by an impetus</a:t>
            </a:r>
          </a:p>
          <a:p>
            <a:r>
              <a:rPr lang="en-US" dirty="0"/>
              <a:t>Caretakers may have to act as a detective</a:t>
            </a:r>
          </a:p>
          <a:p>
            <a:r>
              <a:rPr lang="en-US" dirty="0"/>
              <a:t>Goal is to assess what caused the behavior and try to alter the pattern</a:t>
            </a:r>
          </a:p>
          <a:p>
            <a:r>
              <a:rPr lang="en-US" dirty="0"/>
              <a:t>By utilizing a different approach, we work toward a different outcome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666005"/>
            <a:ext cx="4609775" cy="2401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869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/>
              <a:t>Understanding Behaviors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80% of those with dementia will experience some behavioral disturbance</a:t>
            </a:r>
          </a:p>
          <a:p>
            <a:r>
              <a:rPr lang="en-US" dirty="0"/>
              <a:t>Most behaviors occur in moderate stages of Alzheimer’s disease</a:t>
            </a:r>
          </a:p>
          <a:p>
            <a:pPr lvl="1"/>
            <a:r>
              <a:rPr lang="en-US" sz="2200" dirty="0"/>
              <a:t>Earlier in Lewy Body Dementia and Frontotemporal Dementia</a:t>
            </a:r>
          </a:p>
          <a:p>
            <a:r>
              <a:rPr lang="en-US" dirty="0"/>
              <a:t>Often emotional symptoms are seen in early stage</a:t>
            </a:r>
          </a:p>
          <a:p>
            <a:pPr lvl="1"/>
            <a:r>
              <a:rPr lang="en-US" sz="2200" dirty="0"/>
              <a:t>Loss, frustration, depression, &amp; anxiety </a:t>
            </a:r>
          </a:p>
          <a:p>
            <a:r>
              <a:rPr lang="en-US" dirty="0"/>
              <a:t>Symptoms may worsen as the day progresses</a:t>
            </a:r>
          </a:p>
          <a:p>
            <a:endParaRPr lang="en-US" dirty="0">
              <a:solidFill>
                <a:srgbClr val="000099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99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84041F-0E6A-BE63-01FE-07C4645A1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19" y="4130264"/>
            <a:ext cx="7386073" cy="245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0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</p:spPr>
        <p:txBody>
          <a:bodyPr anchor="b">
            <a:normAutofit/>
          </a:bodyPr>
          <a:lstStyle/>
          <a:p>
            <a:r>
              <a:rPr lang="en-US" sz="3600" dirty="0"/>
              <a:t>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>
            <a:normAutofit/>
          </a:bodyPr>
          <a:lstStyle/>
          <a:p>
            <a:r>
              <a:rPr lang="en-US" dirty="0"/>
              <a:t>As the disease progresses</a:t>
            </a:r>
          </a:p>
          <a:p>
            <a:pPr lvl="1"/>
            <a:r>
              <a:rPr lang="en-US" sz="2200" dirty="0"/>
              <a:t>Behavioral changes follow</a:t>
            </a:r>
          </a:p>
          <a:p>
            <a:pPr lvl="1"/>
            <a:r>
              <a:rPr lang="en-US" sz="2200" dirty="0"/>
              <a:t>Functional decline parallels</a:t>
            </a:r>
          </a:p>
          <a:p>
            <a:r>
              <a:rPr lang="en-US" dirty="0"/>
              <a:t>Solutions that are effective today may need modification</a:t>
            </a:r>
          </a:p>
          <a:p>
            <a:r>
              <a:rPr lang="en-US" dirty="0"/>
              <a:t>Key to managing difficult behaviors</a:t>
            </a:r>
          </a:p>
          <a:p>
            <a:pPr lvl="1"/>
            <a:r>
              <a:rPr lang="en-US" sz="2200" dirty="0"/>
              <a:t>Creativity and flexibility</a:t>
            </a:r>
          </a:p>
          <a:p>
            <a:pPr lvl="1"/>
            <a:r>
              <a:rPr lang="en-US" sz="2200" dirty="0"/>
              <a:t>Shifting our thinking</a:t>
            </a:r>
          </a:p>
          <a:p>
            <a:pPr lvl="1"/>
            <a:r>
              <a:rPr lang="en-US" sz="2200" dirty="0"/>
              <a:t>Stepping out of old patterns of communication</a:t>
            </a:r>
          </a:p>
          <a:p>
            <a:pPr lvl="2"/>
            <a:r>
              <a:rPr lang="en-US" sz="2200" dirty="0"/>
              <a:t>Counter-intuitive</a:t>
            </a:r>
          </a:p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243A348-B856-A634-7870-23C6139A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29400"/>
            <a:ext cx="410402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fld id="{9CD8D479-8942-46E8-A226-A4E01F7A105C}" type="slidenum">
              <a:rPr lang="en-US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03F267CC-66CA-A8D0-D961-70914F77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3" y="6629400"/>
            <a:ext cx="1000662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fld id="{93A66BA0-BF77-43AC-894A-20AD8220B887}" type="datetime1">
              <a:rPr lang="en-US" smtClean="0"/>
              <a:pPr>
                <a:spcAft>
                  <a:spcPts val="600"/>
                </a:spcAft>
              </a:pPr>
              <a:t>6/17/2026</a:t>
            </a:fld>
            <a:endParaRPr lang="en-US"/>
          </a:p>
        </p:txBody>
      </p: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41A36025-DF3B-7C3B-DB65-AEEBF8A2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Add a footer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49073129"/>
              </p:ext>
            </p:extLst>
          </p:nvPr>
        </p:nvGraphicFramePr>
        <p:xfrm>
          <a:off x="6172200" y="1556281"/>
          <a:ext cx="4609775" cy="4620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01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930921"/>
          </a:xfrm>
        </p:spPr>
        <p:txBody>
          <a:bodyPr anchor="b">
            <a:normAutofit/>
          </a:bodyPr>
          <a:lstStyle/>
          <a:p>
            <a:r>
              <a:rPr lang="en-US" sz="3600" dirty="0"/>
              <a:t>Understanding behaviors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7A419-8C82-6ECE-8B7C-160941841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580" y="1556281"/>
            <a:ext cx="3650339" cy="462068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>
            <a:normAutofit/>
          </a:bodyPr>
          <a:lstStyle/>
          <a:p>
            <a:r>
              <a:rPr lang="en-US" dirty="0"/>
              <a:t>Dementia impacts a person’s ability to:</a:t>
            </a:r>
          </a:p>
          <a:p>
            <a:pPr lvl="1"/>
            <a:r>
              <a:rPr lang="en-US" sz="2200" dirty="0"/>
              <a:t>Manage emotions</a:t>
            </a:r>
          </a:p>
          <a:p>
            <a:pPr lvl="1"/>
            <a:r>
              <a:rPr lang="en-US" sz="2200" dirty="0"/>
              <a:t>Carry out daily living tasks</a:t>
            </a:r>
          </a:p>
          <a:p>
            <a:pPr lvl="1"/>
            <a:r>
              <a:rPr lang="en-US" sz="2200" dirty="0"/>
              <a:t>Navigate the environment</a:t>
            </a:r>
          </a:p>
          <a:p>
            <a:pPr lvl="1"/>
            <a:r>
              <a:rPr lang="en-US" sz="2200" dirty="0"/>
              <a:t>Communicate conventionally</a:t>
            </a:r>
          </a:p>
          <a:p>
            <a:pPr lvl="1"/>
            <a:r>
              <a:rPr lang="en-US" sz="2200" dirty="0"/>
              <a:t>Handle change &amp; stress</a:t>
            </a:r>
          </a:p>
          <a:p>
            <a:pPr lvl="1"/>
            <a:r>
              <a:rPr lang="en-US" sz="2200" dirty="0"/>
              <a:t>Make sense of the world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FD52981-D5D4-53E9-A9CF-ACF8CC42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629400"/>
            <a:ext cx="410402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CD8D479-8942-46E8-A226-A4E01F7A105C}" type="slidenum">
              <a:rPr lang="en-US" sz="100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000"/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B995A2B4-3FF1-B7AE-8FF8-3B031F757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403" y="6629400"/>
            <a:ext cx="1000662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3A66BA0-BF77-43AC-894A-20AD8220B887}" type="datetime1">
              <a:rPr lang="en-US" sz="1000" smtClean="0"/>
              <a:pPr>
                <a:lnSpc>
                  <a:spcPct val="90000"/>
                </a:lnSpc>
                <a:spcAft>
                  <a:spcPts val="600"/>
                </a:spcAft>
              </a:pPr>
              <a:t>6/17/2026</a:t>
            </a:fld>
            <a:endParaRPr lang="en-US" sz="1000"/>
          </a:p>
        </p:txBody>
      </p: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0D556415-B9E7-C2B0-C9BF-48207F3B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42010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004073"/>
          </a:xfrm>
        </p:spPr>
        <p:txBody>
          <a:bodyPr>
            <a:normAutofit/>
          </a:bodyPr>
          <a:lstStyle/>
          <a:p>
            <a:r>
              <a:rPr lang="en-US" sz="3600" dirty="0"/>
              <a:t>Therefore, behaviors are…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Actions meant to communicate:</a:t>
            </a:r>
          </a:p>
          <a:p>
            <a:r>
              <a:rPr lang="en-US" dirty="0"/>
              <a:t>Needs, feelings, signals</a:t>
            </a:r>
          </a:p>
          <a:p>
            <a:r>
              <a:rPr lang="en-US" dirty="0"/>
              <a:t>Messages with personal meaning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0" y="343553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8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you might see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752601"/>
            <a:ext cx="5987421" cy="442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88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Banner Health Theme">
  <a:themeElements>
    <a:clrScheme name="Banner Health Palette">
      <a:dk1>
        <a:srgbClr val="636669"/>
      </a:dk1>
      <a:lt1>
        <a:srgbClr val="FFFFFF"/>
      </a:lt1>
      <a:dk2>
        <a:srgbClr val="00205B"/>
      </a:dk2>
      <a:lt2>
        <a:srgbClr val="FBF8F2"/>
      </a:lt2>
      <a:accent1>
        <a:srgbClr val="007EB3"/>
      </a:accent1>
      <a:accent2>
        <a:srgbClr val="00A7B5"/>
      </a:accent2>
      <a:accent3>
        <a:srgbClr val="83BD00"/>
      </a:accent3>
      <a:accent4>
        <a:srgbClr val="E87722"/>
      </a:accent4>
      <a:accent5>
        <a:srgbClr val="8DC8E8"/>
      </a:accent5>
      <a:accent6>
        <a:srgbClr val="FFAD00"/>
      </a:accent6>
      <a:hlink>
        <a:srgbClr val="007EB3"/>
      </a:hlink>
      <a:folHlink>
        <a:srgbClr val="007EB3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e77fabd-40e5-4335-9d12-298222ec242f}" enabled="1" method="Standard" siteId="{adeadcd2-3aaf-4835-b273-1ebe8a7726f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3623</TotalTime>
  <Words>1135</Words>
  <Application>Microsoft Office PowerPoint</Application>
  <PresentationFormat>Widescreen</PresentationFormat>
  <Paragraphs>215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Corbel</vt:lpstr>
      <vt:lpstr>Georgia</vt:lpstr>
      <vt:lpstr>Verdana</vt:lpstr>
      <vt:lpstr>Ecology 16x9</vt:lpstr>
      <vt:lpstr>Banner Health Theme</vt:lpstr>
      <vt:lpstr>Addressing Challenging Behavior in Dementia Lori Nisson, MSW, LCSW </vt:lpstr>
      <vt:lpstr>Objectives</vt:lpstr>
      <vt:lpstr>Sensitivity</vt:lpstr>
      <vt:lpstr>Purpose</vt:lpstr>
      <vt:lpstr>Understanding Behaviors</vt:lpstr>
      <vt:lpstr>Progression</vt:lpstr>
      <vt:lpstr>Understanding behaviors</vt:lpstr>
      <vt:lpstr>Therefore, behaviors are…</vt:lpstr>
      <vt:lpstr>What you might see </vt:lpstr>
      <vt:lpstr>Look for the trigger</vt:lpstr>
      <vt:lpstr>Common environment triggers</vt:lpstr>
      <vt:lpstr>Common physical triggers</vt:lpstr>
      <vt:lpstr>  Common Behavior Problems</vt:lpstr>
      <vt:lpstr>How to approach</vt:lpstr>
      <vt:lpstr>Ask simple questions</vt:lpstr>
      <vt:lpstr>Inadvertent escalation techniques</vt:lpstr>
      <vt:lpstr>Active de-escalation techniques</vt:lpstr>
      <vt:lpstr>Studied interventions</vt:lpstr>
      <vt:lpstr>When to involve medical providers</vt:lpstr>
      <vt:lpstr>Resources</vt:lpstr>
      <vt:lpstr>PowerPoint Presentation</vt:lpstr>
    </vt:vector>
  </TitlesOfParts>
  <Company>Banner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Behaviors:  Expressing What Words Cannot</dc:title>
  <dc:creator>Nisson, Lori</dc:creator>
  <cp:lastModifiedBy>Nisson, Lori</cp:lastModifiedBy>
  <cp:revision>42</cp:revision>
  <cp:lastPrinted>2019-04-17T22:14:26Z</cp:lastPrinted>
  <dcterms:created xsi:type="dcterms:W3CDTF">2018-03-21T20:21:09Z</dcterms:created>
  <dcterms:modified xsi:type="dcterms:W3CDTF">2026-06-17T17:31:44Z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